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24"/>
  </p:notesMasterIdLst>
  <p:handoutMasterIdLst>
    <p:handoutMasterId r:id="rId225"/>
  </p:handoutMasterIdLst>
  <p:sldIdLst>
    <p:sldId id="737" r:id="rId2"/>
    <p:sldId id="690" r:id="rId3"/>
    <p:sldId id="631" r:id="rId4"/>
    <p:sldId id="632" r:id="rId5"/>
    <p:sldId id="697" r:id="rId6"/>
    <p:sldId id="691" r:id="rId7"/>
    <p:sldId id="692" r:id="rId8"/>
    <p:sldId id="622" r:id="rId9"/>
    <p:sldId id="693" r:id="rId10"/>
    <p:sldId id="694" r:id="rId11"/>
    <p:sldId id="626" r:id="rId12"/>
    <p:sldId id="765" r:id="rId13"/>
    <p:sldId id="696" r:id="rId14"/>
    <p:sldId id="640" r:id="rId15"/>
    <p:sldId id="698" r:id="rId16"/>
    <p:sldId id="565" r:id="rId17"/>
    <p:sldId id="570" r:id="rId18"/>
    <p:sldId id="571" r:id="rId19"/>
    <p:sldId id="483" r:id="rId20"/>
    <p:sldId id="700" r:id="rId21"/>
    <p:sldId id="701" r:id="rId22"/>
    <p:sldId id="702" r:id="rId23"/>
    <p:sldId id="703" r:id="rId24"/>
    <p:sldId id="704" r:id="rId25"/>
    <p:sldId id="706" r:id="rId26"/>
    <p:sldId id="572" r:id="rId27"/>
    <p:sldId id="707" r:id="rId28"/>
    <p:sldId id="708" r:id="rId29"/>
    <p:sldId id="573" r:id="rId30"/>
    <p:sldId id="709" r:id="rId31"/>
    <p:sldId id="710" r:id="rId32"/>
    <p:sldId id="576" r:id="rId33"/>
    <p:sldId id="575" r:id="rId34"/>
    <p:sldId id="577" r:id="rId35"/>
    <p:sldId id="711" r:id="rId36"/>
    <p:sldId id="712" r:id="rId37"/>
    <p:sldId id="713" r:id="rId38"/>
    <p:sldId id="504" r:id="rId39"/>
    <p:sldId id="714" r:id="rId40"/>
    <p:sldId id="715" r:id="rId41"/>
    <p:sldId id="716" r:id="rId42"/>
    <p:sldId id="717" r:id="rId43"/>
    <p:sldId id="508" r:id="rId44"/>
    <p:sldId id="720" r:id="rId45"/>
    <p:sldId id="579" r:id="rId46"/>
    <p:sldId id="510" r:id="rId47"/>
    <p:sldId id="721" r:id="rId48"/>
    <p:sldId id="512" r:id="rId49"/>
    <p:sldId id="513" r:id="rId50"/>
    <p:sldId id="722" r:id="rId51"/>
    <p:sldId id="517" r:id="rId52"/>
    <p:sldId id="723" r:id="rId53"/>
    <p:sldId id="724" r:id="rId54"/>
    <p:sldId id="515" r:id="rId55"/>
    <p:sldId id="725" r:id="rId56"/>
    <p:sldId id="726" r:id="rId57"/>
    <p:sldId id="580" r:id="rId58"/>
    <p:sldId id="727" r:id="rId59"/>
    <p:sldId id="728" r:id="rId60"/>
    <p:sldId id="729" r:id="rId61"/>
    <p:sldId id="730" r:id="rId62"/>
    <p:sldId id="731" r:id="rId63"/>
    <p:sldId id="732" r:id="rId64"/>
    <p:sldId id="733" r:id="rId65"/>
    <p:sldId id="735" r:id="rId66"/>
    <p:sldId id="736" r:id="rId67"/>
    <p:sldId id="638" r:id="rId68"/>
    <p:sldId id="533" r:id="rId69"/>
    <p:sldId id="610" r:id="rId70"/>
    <p:sldId id="655" r:id="rId71"/>
    <p:sldId id="474" r:id="rId72"/>
    <p:sldId id="611" r:id="rId73"/>
    <p:sldId id="738" r:id="rId74"/>
    <p:sldId id="625" r:id="rId75"/>
    <p:sldId id="798" r:id="rId76"/>
    <p:sldId id="662" r:id="rId77"/>
    <p:sldId id="741" r:id="rId78"/>
    <p:sldId id="755" r:id="rId79"/>
    <p:sldId id="751" r:id="rId80"/>
    <p:sldId id="745" r:id="rId81"/>
    <p:sldId id="756" r:id="rId82"/>
    <p:sldId id="746" r:id="rId83"/>
    <p:sldId id="757" r:id="rId84"/>
    <p:sldId id="815" r:id="rId85"/>
    <p:sldId id="760" r:id="rId86"/>
    <p:sldId id="817" r:id="rId87"/>
    <p:sldId id="818" r:id="rId88"/>
    <p:sldId id="761" r:id="rId89"/>
    <p:sldId id="762" r:id="rId90"/>
    <p:sldId id="763" r:id="rId91"/>
    <p:sldId id="642" r:id="rId92"/>
    <p:sldId id="816" r:id="rId93"/>
    <p:sldId id="478" r:id="rId94"/>
    <p:sldId id="652" r:id="rId95"/>
    <p:sldId id="479" r:id="rId96"/>
    <p:sldId id="641" r:id="rId97"/>
    <p:sldId id="591" r:id="rId98"/>
    <p:sldId id="623" r:id="rId99"/>
    <p:sldId id="482" r:id="rId100"/>
    <p:sldId id="592" r:id="rId101"/>
    <p:sldId id="484" r:id="rId102"/>
    <p:sldId id="593" r:id="rId103"/>
    <p:sldId id="486" r:id="rId104"/>
    <p:sldId id="487" r:id="rId105"/>
    <p:sldId id="612" r:id="rId106"/>
    <p:sldId id="686" r:id="rId107"/>
    <p:sldId id="490" r:id="rId108"/>
    <p:sldId id="491" r:id="rId109"/>
    <p:sldId id="492" r:id="rId110"/>
    <p:sldId id="493" r:id="rId111"/>
    <p:sldId id="653" r:id="rId112"/>
    <p:sldId id="495" r:id="rId113"/>
    <p:sldId id="496" r:id="rId114"/>
    <p:sldId id="497" r:id="rId115"/>
    <p:sldId id="498" r:id="rId116"/>
    <p:sldId id="499" r:id="rId117"/>
    <p:sldId id="594" r:id="rId118"/>
    <p:sldId id="501" r:id="rId119"/>
    <p:sldId id="502" r:id="rId120"/>
    <p:sldId id="503" r:id="rId121"/>
    <p:sldId id="595" r:id="rId122"/>
    <p:sldId id="505" r:id="rId123"/>
    <p:sldId id="742" r:id="rId124"/>
    <p:sldId id="739" r:id="rId125"/>
    <p:sldId id="596" r:id="rId126"/>
    <p:sldId id="509" r:id="rId127"/>
    <p:sldId id="624" r:id="rId128"/>
    <p:sldId id="511" r:id="rId129"/>
    <p:sldId id="598" r:id="rId130"/>
    <p:sldId id="613" r:id="rId131"/>
    <p:sldId id="514" r:id="rId132"/>
    <p:sldId id="599" r:id="rId133"/>
    <p:sldId id="516" r:id="rId134"/>
    <p:sldId id="600" r:id="rId135"/>
    <p:sldId id="518" r:id="rId136"/>
    <p:sldId id="614" r:id="rId137"/>
    <p:sldId id="520" r:id="rId138"/>
    <p:sldId id="521" r:id="rId139"/>
    <p:sldId id="522" r:id="rId140"/>
    <p:sldId id="523" r:id="rId141"/>
    <p:sldId id="524" r:id="rId142"/>
    <p:sldId id="525" r:id="rId143"/>
    <p:sldId id="526" r:id="rId144"/>
    <p:sldId id="527" r:id="rId145"/>
    <p:sldId id="528" r:id="rId146"/>
    <p:sldId id="529" r:id="rId147"/>
    <p:sldId id="530" r:id="rId148"/>
    <p:sldId id="663" r:id="rId149"/>
    <p:sldId id="531" r:id="rId150"/>
    <p:sldId id="532" r:id="rId151"/>
    <p:sldId id="656" r:id="rId152"/>
    <p:sldId id="621" r:id="rId153"/>
    <p:sldId id="537" r:id="rId154"/>
    <p:sldId id="538" r:id="rId155"/>
    <p:sldId id="657" r:id="rId156"/>
    <p:sldId id="539" r:id="rId157"/>
    <p:sldId id="540" r:id="rId158"/>
    <p:sldId id="541" r:id="rId159"/>
    <p:sldId id="658" r:id="rId160"/>
    <p:sldId id="542" r:id="rId161"/>
    <p:sldId id="659" r:id="rId162"/>
    <p:sldId id="660" r:id="rId163"/>
    <p:sldId id="544" r:id="rId164"/>
    <p:sldId id="685" r:id="rId165"/>
    <p:sldId id="615" r:id="rId166"/>
    <p:sldId id="664" r:id="rId167"/>
    <p:sldId id="616" r:id="rId168"/>
    <p:sldId id="684" r:id="rId169"/>
    <p:sldId id="665" r:id="rId170"/>
    <p:sldId id="548" r:id="rId171"/>
    <p:sldId id="549" r:id="rId172"/>
    <p:sldId id="550" r:id="rId173"/>
    <p:sldId id="601" r:id="rId174"/>
    <p:sldId id="552" r:id="rId175"/>
    <p:sldId id="743" r:id="rId176"/>
    <p:sldId id="801" r:id="rId177"/>
    <p:sldId id="802" r:id="rId178"/>
    <p:sldId id="556" r:id="rId179"/>
    <p:sldId id="605" r:id="rId180"/>
    <p:sldId id="558" r:id="rId181"/>
    <p:sldId id="606" r:id="rId182"/>
    <p:sldId id="560" r:id="rId183"/>
    <p:sldId id="607" r:id="rId184"/>
    <p:sldId id="618" r:id="rId185"/>
    <p:sldId id="608" r:id="rId186"/>
    <p:sldId id="564" r:id="rId187"/>
    <p:sldId id="635" r:id="rId188"/>
    <p:sldId id="619" r:id="rId189"/>
    <p:sldId id="609" r:id="rId190"/>
    <p:sldId id="566" r:id="rId191"/>
    <p:sldId id="634" r:id="rId192"/>
    <p:sldId id="633" r:id="rId193"/>
    <p:sldId id="671" r:id="rId194"/>
    <p:sldId id="567" r:id="rId195"/>
    <p:sldId id="568" r:id="rId196"/>
    <p:sldId id="620" r:id="rId197"/>
    <p:sldId id="582" r:id="rId198"/>
    <p:sldId id="584" r:id="rId199"/>
    <p:sldId id="585" r:id="rId200"/>
    <p:sldId id="586" r:id="rId201"/>
    <p:sldId id="587" r:id="rId202"/>
    <p:sldId id="588" r:id="rId203"/>
    <p:sldId id="705" r:id="rId204"/>
    <p:sldId id="768" r:id="rId205"/>
    <p:sldId id="769" r:id="rId206"/>
    <p:sldId id="772" r:id="rId207"/>
    <p:sldId id="776" r:id="rId208"/>
    <p:sldId id="770" r:id="rId209"/>
    <p:sldId id="771" r:id="rId210"/>
    <p:sldId id="766" r:id="rId211"/>
    <p:sldId id="718" r:id="rId212"/>
    <p:sldId id="629" r:id="rId213"/>
    <p:sldId id="774" r:id="rId214"/>
    <p:sldId id="777" r:id="rId215"/>
    <p:sldId id="778" r:id="rId216"/>
    <p:sldId id="819" r:id="rId217"/>
    <p:sldId id="779" r:id="rId218"/>
    <p:sldId id="780" r:id="rId219"/>
    <p:sldId id="781" r:id="rId220"/>
    <p:sldId id="782" r:id="rId221"/>
    <p:sldId id="784" r:id="rId222"/>
    <p:sldId id="628" r:id="rId223"/>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339933"/>
    <a:srgbClr val="FFFFFF"/>
    <a:srgbClr val="F25DA5"/>
    <a:srgbClr val="EC3F98"/>
    <a:srgbClr val="00CC00"/>
    <a:srgbClr val="DDDDDD"/>
    <a:srgbClr val="C0C0C0"/>
    <a:srgbClr val="00E266"/>
    <a:srgbClr val="FEF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54" autoAdjust="0"/>
  </p:normalViewPr>
  <p:slideViewPr>
    <p:cSldViewPr>
      <p:cViewPr varScale="1">
        <p:scale>
          <a:sx n="95" d="100"/>
          <a:sy n="95" d="100"/>
        </p:scale>
        <p:origin x="2022"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Lst>
  </p:outlineViewPr>
  <p:notesTextViewPr>
    <p:cViewPr>
      <p:scale>
        <a:sx n="150" d="100"/>
        <a:sy n="150" d="100"/>
      </p:scale>
      <p:origin x="0" y="0"/>
    </p:cViewPr>
  </p:notesTextViewPr>
  <p:sorterViewPr>
    <p:cViewPr>
      <p:scale>
        <a:sx n="100" d="100"/>
        <a:sy n="100" d="100"/>
      </p:scale>
      <p:origin x="0" y="12294"/>
    </p:cViewPr>
  </p:sorterViewPr>
  <p:notesViewPr>
    <p:cSldViewPr>
      <p:cViewPr varScale="1">
        <p:scale>
          <a:sx n="82" d="100"/>
          <a:sy n="82" d="100"/>
        </p:scale>
        <p:origin x="3844"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_rels/viewProps.xml.rels><?xml version="1.0" encoding="UTF-8" standalone="yes"?>
<Relationships xmlns="http://schemas.openxmlformats.org/package/2006/relationships"><Relationship Id="rId26" Type="http://schemas.openxmlformats.org/officeDocument/2006/relationships/slide" Target="slides/slide31.xml"/><Relationship Id="rId21" Type="http://schemas.openxmlformats.org/officeDocument/2006/relationships/slide" Target="slides/slide25.xml"/><Relationship Id="rId42" Type="http://schemas.openxmlformats.org/officeDocument/2006/relationships/slide" Target="slides/slide54.xml"/><Relationship Id="rId47" Type="http://schemas.openxmlformats.org/officeDocument/2006/relationships/slide" Target="slides/slide64.xml"/><Relationship Id="rId63" Type="http://schemas.openxmlformats.org/officeDocument/2006/relationships/slide" Target="slides/slide214.xml"/><Relationship Id="rId68" Type="http://schemas.openxmlformats.org/officeDocument/2006/relationships/slide" Target="slides/slide219.xml"/><Relationship Id="rId7" Type="http://schemas.openxmlformats.org/officeDocument/2006/relationships/slide" Target="slides/slide9.xml"/><Relationship Id="rId2" Type="http://schemas.openxmlformats.org/officeDocument/2006/relationships/slide" Target="slides/slide2.xml"/><Relationship Id="rId16" Type="http://schemas.openxmlformats.org/officeDocument/2006/relationships/slide" Target="slides/slide20.xml"/><Relationship Id="rId29" Type="http://schemas.openxmlformats.org/officeDocument/2006/relationships/slide" Target="slides/slide34.xml"/><Relationship Id="rId11" Type="http://schemas.openxmlformats.org/officeDocument/2006/relationships/slide" Target="slides/slide14.xml"/><Relationship Id="rId24" Type="http://schemas.openxmlformats.org/officeDocument/2006/relationships/slide" Target="slides/slide28.xml"/><Relationship Id="rId32" Type="http://schemas.openxmlformats.org/officeDocument/2006/relationships/slide" Target="slides/slide43.xml"/><Relationship Id="rId37" Type="http://schemas.openxmlformats.org/officeDocument/2006/relationships/slide" Target="slides/slide48.xml"/><Relationship Id="rId40" Type="http://schemas.openxmlformats.org/officeDocument/2006/relationships/slide" Target="slides/slide52.xml"/><Relationship Id="rId45" Type="http://schemas.openxmlformats.org/officeDocument/2006/relationships/slide" Target="slides/slide61.xml"/><Relationship Id="rId53" Type="http://schemas.openxmlformats.org/officeDocument/2006/relationships/slide" Target="slides/slide204.xml"/><Relationship Id="rId58" Type="http://schemas.openxmlformats.org/officeDocument/2006/relationships/slide" Target="slides/slide209.xml"/><Relationship Id="rId66" Type="http://schemas.openxmlformats.org/officeDocument/2006/relationships/slide" Target="slides/slide217.xml"/><Relationship Id="rId5" Type="http://schemas.openxmlformats.org/officeDocument/2006/relationships/slide" Target="slides/slide5.xml"/><Relationship Id="rId61" Type="http://schemas.openxmlformats.org/officeDocument/2006/relationships/slide" Target="slides/slide212.xml"/><Relationship Id="rId19" Type="http://schemas.openxmlformats.org/officeDocument/2006/relationships/slide" Target="slides/slide23.xml"/><Relationship Id="rId14" Type="http://schemas.openxmlformats.org/officeDocument/2006/relationships/slide" Target="slides/slide18.xml"/><Relationship Id="rId22" Type="http://schemas.openxmlformats.org/officeDocument/2006/relationships/slide" Target="slides/slide26.xml"/><Relationship Id="rId27" Type="http://schemas.openxmlformats.org/officeDocument/2006/relationships/slide" Target="slides/slide32.xml"/><Relationship Id="rId30" Type="http://schemas.openxmlformats.org/officeDocument/2006/relationships/slide" Target="slides/slide35.xml"/><Relationship Id="rId35" Type="http://schemas.openxmlformats.org/officeDocument/2006/relationships/slide" Target="slides/slide46.xml"/><Relationship Id="rId43" Type="http://schemas.openxmlformats.org/officeDocument/2006/relationships/slide" Target="slides/slide55.xml"/><Relationship Id="rId48" Type="http://schemas.openxmlformats.org/officeDocument/2006/relationships/slide" Target="slides/slide65.xml"/><Relationship Id="rId56" Type="http://schemas.openxmlformats.org/officeDocument/2006/relationships/slide" Target="slides/slide207.xml"/><Relationship Id="rId64" Type="http://schemas.openxmlformats.org/officeDocument/2006/relationships/slide" Target="slides/slide215.xml"/><Relationship Id="rId69" Type="http://schemas.openxmlformats.org/officeDocument/2006/relationships/slide" Target="slides/slide220.xml"/><Relationship Id="rId8" Type="http://schemas.openxmlformats.org/officeDocument/2006/relationships/slide" Target="slides/slide10.xml"/><Relationship Id="rId51" Type="http://schemas.openxmlformats.org/officeDocument/2006/relationships/slide" Target="slides/slide68.xml"/><Relationship Id="rId3" Type="http://schemas.openxmlformats.org/officeDocument/2006/relationships/slide" Target="slides/slide3.xml"/><Relationship Id="rId12" Type="http://schemas.openxmlformats.org/officeDocument/2006/relationships/slide" Target="slides/slide15.xml"/><Relationship Id="rId17" Type="http://schemas.openxmlformats.org/officeDocument/2006/relationships/slide" Target="slides/slide21.xml"/><Relationship Id="rId25" Type="http://schemas.openxmlformats.org/officeDocument/2006/relationships/slide" Target="slides/slide30.xml"/><Relationship Id="rId33" Type="http://schemas.openxmlformats.org/officeDocument/2006/relationships/slide" Target="slides/slide44.xml"/><Relationship Id="rId38" Type="http://schemas.openxmlformats.org/officeDocument/2006/relationships/slide" Target="slides/slide50.xml"/><Relationship Id="rId46" Type="http://schemas.openxmlformats.org/officeDocument/2006/relationships/slide" Target="slides/slide63.xml"/><Relationship Id="rId59" Type="http://schemas.openxmlformats.org/officeDocument/2006/relationships/slide" Target="slides/slide210.xml"/><Relationship Id="rId67" Type="http://schemas.openxmlformats.org/officeDocument/2006/relationships/slide" Target="slides/slide218.xml"/><Relationship Id="rId20" Type="http://schemas.openxmlformats.org/officeDocument/2006/relationships/slide" Target="slides/slide24.xml"/><Relationship Id="rId41" Type="http://schemas.openxmlformats.org/officeDocument/2006/relationships/slide" Target="slides/slide53.xml"/><Relationship Id="rId54" Type="http://schemas.openxmlformats.org/officeDocument/2006/relationships/slide" Target="slides/slide205.xml"/><Relationship Id="rId62" Type="http://schemas.openxmlformats.org/officeDocument/2006/relationships/slide" Target="slides/slide213.xml"/><Relationship Id="rId70" Type="http://schemas.openxmlformats.org/officeDocument/2006/relationships/slide" Target="slides/slide221.xml"/><Relationship Id="rId1" Type="http://schemas.openxmlformats.org/officeDocument/2006/relationships/slide" Target="slides/slide1.xml"/><Relationship Id="rId6" Type="http://schemas.openxmlformats.org/officeDocument/2006/relationships/slide" Target="slides/slide8.xml"/><Relationship Id="rId15" Type="http://schemas.openxmlformats.org/officeDocument/2006/relationships/slide" Target="slides/slide19.xml"/><Relationship Id="rId23" Type="http://schemas.openxmlformats.org/officeDocument/2006/relationships/slide" Target="slides/slide27.xml"/><Relationship Id="rId28" Type="http://schemas.openxmlformats.org/officeDocument/2006/relationships/slide" Target="slides/slide33.xml"/><Relationship Id="rId36" Type="http://schemas.openxmlformats.org/officeDocument/2006/relationships/slide" Target="slides/slide47.xml"/><Relationship Id="rId49" Type="http://schemas.openxmlformats.org/officeDocument/2006/relationships/slide" Target="slides/slide66.xml"/><Relationship Id="rId57" Type="http://schemas.openxmlformats.org/officeDocument/2006/relationships/slide" Target="slides/slide208.xml"/><Relationship Id="rId10" Type="http://schemas.openxmlformats.org/officeDocument/2006/relationships/slide" Target="slides/slide13.xml"/><Relationship Id="rId31" Type="http://schemas.openxmlformats.org/officeDocument/2006/relationships/slide" Target="slides/slide37.xml"/><Relationship Id="rId44" Type="http://schemas.openxmlformats.org/officeDocument/2006/relationships/slide" Target="slides/slide56.xml"/><Relationship Id="rId52" Type="http://schemas.openxmlformats.org/officeDocument/2006/relationships/slide" Target="slides/slide203.xml"/><Relationship Id="rId60" Type="http://schemas.openxmlformats.org/officeDocument/2006/relationships/slide" Target="slides/slide211.xml"/><Relationship Id="rId65" Type="http://schemas.openxmlformats.org/officeDocument/2006/relationships/slide" Target="slides/slide216.xml"/><Relationship Id="rId4" Type="http://schemas.openxmlformats.org/officeDocument/2006/relationships/slide" Target="slides/slide4.xml"/><Relationship Id="rId9" Type="http://schemas.openxmlformats.org/officeDocument/2006/relationships/slide" Target="slides/slide11.xml"/><Relationship Id="rId13" Type="http://schemas.openxmlformats.org/officeDocument/2006/relationships/slide" Target="slides/slide17.xml"/><Relationship Id="rId18" Type="http://schemas.openxmlformats.org/officeDocument/2006/relationships/slide" Target="slides/slide22.xml"/><Relationship Id="rId39" Type="http://schemas.openxmlformats.org/officeDocument/2006/relationships/slide" Target="slides/slide51.xml"/><Relationship Id="rId34" Type="http://schemas.openxmlformats.org/officeDocument/2006/relationships/slide" Target="slides/slide45.xml"/><Relationship Id="rId50" Type="http://schemas.openxmlformats.org/officeDocument/2006/relationships/slide" Target="slides/slide67.xml"/><Relationship Id="rId55" Type="http://schemas.openxmlformats.org/officeDocument/2006/relationships/slide" Target="slides/slide20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09900" cy="409575"/>
          </a:xfrm>
          <a:prstGeom prst="rect">
            <a:avLst/>
          </a:prstGeom>
          <a:noFill/>
          <a:ln w="9525">
            <a:noFill/>
            <a:miter lim="800000"/>
            <a:headEnd/>
            <a:tailEnd/>
          </a:ln>
          <a:effectLst/>
        </p:spPr>
        <p:txBody>
          <a:bodyPr vert="horz" wrap="square" lIns="19455" tIns="0" rIns="19455" bIns="0" numCol="1" anchor="t" anchorCtr="0" compatLnSpc="1">
            <a:prstTxWarp prst="textNoShape">
              <a:avLst/>
            </a:prstTxWarp>
          </a:bodyPr>
          <a:lstStyle>
            <a:lvl1pPr algn="l" defTabSz="936574" eaLnBrk="0" hangingPunct="0">
              <a:defRPr sz="1000" i="1">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8723317"/>
            <a:ext cx="3009900" cy="512761"/>
          </a:xfrm>
          <a:prstGeom prst="rect">
            <a:avLst/>
          </a:prstGeom>
          <a:noFill/>
          <a:ln w="9525">
            <a:noFill/>
            <a:miter lim="800000"/>
            <a:headEnd/>
            <a:tailEnd/>
          </a:ln>
          <a:effectLst/>
        </p:spPr>
        <p:txBody>
          <a:bodyPr vert="horz" wrap="square" lIns="19455" tIns="0" rIns="19455" bIns="0" numCol="1" anchor="b" anchorCtr="0" compatLnSpc="1">
            <a:prstTxWarp prst="textNoShape">
              <a:avLst/>
            </a:prstTxWarp>
          </a:bodyPr>
          <a:lstStyle>
            <a:lvl1pPr algn="l" defTabSz="936574" eaLnBrk="0" hangingPunct="0">
              <a:defRPr sz="1000" i="1">
                <a:latin typeface="Times New Roman" pitchFamily="18" charset="0"/>
              </a:defRPr>
            </a:lvl1pPr>
          </a:lstStyle>
          <a:p>
            <a:pPr>
              <a:defRPr/>
            </a:pPr>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3009900" cy="409575"/>
          </a:xfrm>
          <a:prstGeom prst="rect">
            <a:avLst/>
          </a:prstGeom>
          <a:noFill/>
          <a:ln w="9525">
            <a:noFill/>
            <a:miter lim="800000"/>
            <a:headEnd/>
            <a:tailEnd/>
          </a:ln>
          <a:effectLst/>
        </p:spPr>
        <p:txBody>
          <a:bodyPr vert="horz" wrap="square" lIns="19455" tIns="0" rIns="19455" bIns="0" numCol="1" anchor="t" anchorCtr="0" compatLnSpc="1">
            <a:prstTxWarp prst="textNoShape">
              <a:avLst/>
            </a:prstTxWarp>
          </a:bodyPr>
          <a:lstStyle>
            <a:lvl1pPr algn="l" defTabSz="936574" eaLnBrk="0" hangingPunct="0">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8723317"/>
            <a:ext cx="3009900" cy="512761"/>
          </a:xfrm>
          <a:prstGeom prst="rect">
            <a:avLst/>
          </a:prstGeom>
          <a:noFill/>
          <a:ln w="9525">
            <a:noFill/>
            <a:miter lim="800000"/>
            <a:headEnd/>
            <a:tailEnd/>
          </a:ln>
          <a:effectLst/>
        </p:spPr>
        <p:txBody>
          <a:bodyPr vert="horz" wrap="square" lIns="19455" tIns="0" rIns="19455" bIns="0" numCol="1" anchor="b" anchorCtr="0" compatLnSpc="1">
            <a:prstTxWarp prst="textNoShape">
              <a:avLst/>
            </a:prstTxWarp>
          </a:bodyPr>
          <a:lstStyle>
            <a:lvl1pPr algn="l" defTabSz="936574" eaLnBrk="0" hangingPunct="0">
              <a:defRPr sz="1000" i="1">
                <a:latin typeface="Times New Roman" pitchFamily="18" charset="0"/>
              </a:defRPr>
            </a:lvl1pPr>
          </a:lstStyle>
          <a:p>
            <a:pPr>
              <a:defRPr/>
            </a:pPr>
            <a:endParaRPr lang="en-US"/>
          </a:p>
        </p:txBody>
      </p:sp>
      <p:sp>
        <p:nvSpPr>
          <p:cNvPr id="2054" name="Rectangle 6"/>
          <p:cNvSpPr>
            <a:spLocks noGrp="1" noChangeArrowheads="1"/>
          </p:cNvSpPr>
          <p:nvPr>
            <p:ph type="body" sz="quarter" idx="3"/>
          </p:nvPr>
        </p:nvSpPr>
        <p:spPr bwMode="auto">
          <a:xfrm>
            <a:off x="520703" y="4414837"/>
            <a:ext cx="5908675" cy="4100513"/>
          </a:xfrm>
          <a:prstGeom prst="rect">
            <a:avLst/>
          </a:prstGeom>
          <a:noFill/>
          <a:ln w="9525">
            <a:noFill/>
            <a:miter lim="800000"/>
            <a:headEnd/>
            <a:tailEnd/>
          </a:ln>
          <a:effectLst/>
        </p:spPr>
        <p:txBody>
          <a:bodyPr vert="horz" wrap="square" lIns="81060" tIns="40531" rIns="81060" bIns="405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7" name="Rectangle 7"/>
          <p:cNvSpPr>
            <a:spLocks noGrp="1" noRot="1" noChangeAspect="1" noChangeArrowheads="1" noTextEdit="1"/>
          </p:cNvSpPr>
          <p:nvPr>
            <p:ph type="sldImg" idx="2"/>
          </p:nvPr>
        </p:nvSpPr>
        <p:spPr bwMode="auto">
          <a:xfrm>
            <a:off x="1173163" y="720725"/>
            <a:ext cx="4611687" cy="3460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hf hdr="0" ftr="0"/>
  <p:notesStyle>
    <a:lvl1pPr algn="l" defTabSz="787400" rtl="0" eaLnBrk="0" fontAlgn="base" hangingPunct="0">
      <a:spcBef>
        <a:spcPct val="30000"/>
      </a:spcBef>
      <a:spcAft>
        <a:spcPct val="0"/>
      </a:spcAft>
      <a:defRPr sz="1100" kern="1200">
        <a:solidFill>
          <a:schemeClr val="tx1"/>
        </a:solidFill>
        <a:latin typeface="Arial" charset="0"/>
        <a:ea typeface="+mn-ea"/>
        <a:cs typeface="+mn-cs"/>
      </a:defRPr>
    </a:lvl1pPr>
    <a:lvl2pPr marL="393700" algn="l" defTabSz="787400" rtl="0" eaLnBrk="0" fontAlgn="base" hangingPunct="0">
      <a:spcBef>
        <a:spcPct val="30000"/>
      </a:spcBef>
      <a:spcAft>
        <a:spcPct val="0"/>
      </a:spcAft>
      <a:defRPr sz="1100" kern="1200">
        <a:solidFill>
          <a:schemeClr val="tx1"/>
        </a:solidFill>
        <a:latin typeface="Arial" charset="0"/>
        <a:ea typeface="+mn-ea"/>
        <a:cs typeface="+mn-cs"/>
      </a:defRPr>
    </a:lvl2pPr>
    <a:lvl3pPr marL="787400" algn="l" defTabSz="787400" rtl="0" eaLnBrk="0" fontAlgn="base" hangingPunct="0">
      <a:spcBef>
        <a:spcPct val="30000"/>
      </a:spcBef>
      <a:spcAft>
        <a:spcPct val="0"/>
      </a:spcAft>
      <a:defRPr sz="1100" kern="1200">
        <a:solidFill>
          <a:schemeClr val="tx1"/>
        </a:solidFill>
        <a:latin typeface="Arial" charset="0"/>
        <a:ea typeface="+mn-ea"/>
        <a:cs typeface="+mn-cs"/>
      </a:defRPr>
    </a:lvl3pPr>
    <a:lvl4pPr marL="1181100" algn="l" defTabSz="787400" rtl="0" eaLnBrk="0" fontAlgn="base" hangingPunct="0">
      <a:spcBef>
        <a:spcPct val="30000"/>
      </a:spcBef>
      <a:spcAft>
        <a:spcPct val="0"/>
      </a:spcAft>
      <a:defRPr sz="1100" kern="1200">
        <a:solidFill>
          <a:schemeClr val="tx1"/>
        </a:solidFill>
        <a:latin typeface="Arial" charset="0"/>
        <a:ea typeface="+mn-ea"/>
        <a:cs typeface="+mn-cs"/>
      </a:defRPr>
    </a:lvl4pPr>
    <a:lvl5pPr marL="1574800" algn="l" defTabSz="787400" rtl="0" eaLnBrk="0" fontAlgn="base" hangingPunct="0">
      <a:spcBef>
        <a:spcPct val="3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76338" y="700088"/>
            <a:ext cx="4600575" cy="3451225"/>
          </a:xfrm>
          <a:ln/>
        </p:spPr>
      </p:sp>
      <p:sp>
        <p:nvSpPr>
          <p:cNvPr id="17411" name="Rectangle 4"/>
          <p:cNvSpPr>
            <a:spLocks noGrp="1" noChangeArrowheads="1"/>
          </p:cNvSpPr>
          <p:nvPr>
            <p:ph type="body" idx="1"/>
          </p:nvPr>
        </p:nvSpPr>
        <p:spPr>
          <a:xfrm>
            <a:off x="519113" y="4414837"/>
            <a:ext cx="5911850" cy="4394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96925" rtl="0" eaLnBrk="0" fontAlgn="base" latinLnBrk="0" hangingPunct="0">
              <a:lnSpc>
                <a:spcPct val="100000"/>
              </a:lnSpc>
              <a:spcBef>
                <a:spcPct val="30000"/>
              </a:spcBef>
              <a:spcAft>
                <a:spcPct val="0"/>
              </a:spcAft>
              <a:buClrTx/>
              <a:buSzTx/>
              <a:buFontTx/>
              <a:buNone/>
              <a:tabLst/>
              <a:defRPr/>
            </a:pPr>
            <a:endParaRPr lang="en-US" sz="1200" kern="100" dirty="0">
              <a:solidFill>
                <a:schemeClr val="tx1"/>
              </a:solidFill>
              <a:effectLst/>
              <a:latin typeface="+mj-lt"/>
              <a:ea typeface="Aptos" panose="020B0004020202020204" pitchFamily="34" charset="0"/>
              <a:cs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37F9E93D-81E6-4122-A3D1-9A22FB940578}" type="datetime3">
              <a:rPr lang="en-US" altLang="en-US" sz="1400" smtClean="0"/>
              <a:pPr>
                <a:spcBef>
                  <a:spcPct val="0"/>
                </a:spcBef>
              </a:pPr>
              <a:t>26 February 2025</a:t>
            </a:fld>
            <a:endParaRPr lang="en-US" altLang="en-US" sz="1400"/>
          </a:p>
        </p:txBody>
      </p:sp>
      <p:sp>
        <p:nvSpPr>
          <p:cNvPr id="29699"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CA68B6B-DA2F-44D2-A594-C091E7D0DAEE}" type="slidenum">
              <a:rPr lang="en-US" altLang="en-US" sz="2000"/>
              <a:pPr algn="ctr" eaLnBrk="1" hangingPunct="1">
                <a:spcBef>
                  <a:spcPct val="0"/>
                </a:spcBef>
              </a:pPr>
              <a:t>10</a:t>
            </a:fld>
            <a:endParaRPr lang="en-US" altLang="en-US" sz="2000"/>
          </a:p>
        </p:txBody>
      </p:sp>
      <p:sp>
        <p:nvSpPr>
          <p:cNvPr id="29700" name="Rectangle 2"/>
          <p:cNvSpPr>
            <a:spLocks noGrp="1" noRot="1" noChangeAspect="1" noChangeArrowheads="1" noTextEdit="1"/>
          </p:cNvSpPr>
          <p:nvPr>
            <p:ph type="sldImg"/>
          </p:nvPr>
        </p:nvSpPr>
        <p:spPr>
          <a:ln/>
        </p:spPr>
      </p:sp>
      <p:sp>
        <p:nvSpPr>
          <p:cNvPr id="2970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4B89F89-1AE5-45AA-A806-82C60EBE2110}" type="datetime3">
              <a:rPr lang="en-US" altLang="en-US" sz="1800"/>
              <a:pPr algn="ctr" eaLnBrk="1" hangingPunct="1">
                <a:spcBef>
                  <a:spcPct val="0"/>
                </a:spcBef>
              </a:pPr>
              <a:t>26 February 2025</a:t>
            </a:fld>
            <a:endParaRPr lang="en-US" altLang="en-US" sz="1800"/>
          </a:p>
        </p:txBody>
      </p:sp>
      <p:sp>
        <p:nvSpPr>
          <p:cNvPr id="4096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D069CAC-E3B3-42A3-ACB9-150EC474133A}" type="slidenum">
              <a:rPr lang="en-US" altLang="en-US" sz="1800"/>
              <a:pPr algn="ctr" eaLnBrk="1" hangingPunct="1">
                <a:spcBef>
                  <a:spcPct val="0"/>
                </a:spcBef>
              </a:pPr>
              <a:t>104</a:t>
            </a:fld>
            <a:endParaRPr lang="en-US" altLang="en-US" sz="1800"/>
          </a:p>
        </p:txBody>
      </p:sp>
      <p:sp>
        <p:nvSpPr>
          <p:cNvPr id="40964" name="Rectangle 2"/>
          <p:cNvSpPr>
            <a:spLocks noGrp="1" noRot="1" noChangeAspect="1" noChangeArrowheads="1" noTextEdit="1"/>
          </p:cNvSpPr>
          <p:nvPr>
            <p:ph type="sldImg"/>
          </p:nvPr>
        </p:nvSpPr>
        <p:spPr>
          <a:xfrm>
            <a:off x="1177925" y="700088"/>
            <a:ext cx="4598988" cy="3451225"/>
          </a:xfrm>
          <a:ln/>
        </p:spPr>
      </p:sp>
      <p:sp>
        <p:nvSpPr>
          <p:cNvPr id="4096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CB02DA4-4176-48C7-A261-8866A13D9DE8}" type="datetime3">
              <a:rPr lang="en-US" altLang="en-US" sz="1800"/>
              <a:pPr algn="ctr" eaLnBrk="1" hangingPunct="1">
                <a:spcBef>
                  <a:spcPct val="0"/>
                </a:spcBef>
              </a:pPr>
              <a:t>26 February 2025</a:t>
            </a:fld>
            <a:endParaRPr lang="en-US" altLang="en-US" sz="1800"/>
          </a:p>
        </p:txBody>
      </p:sp>
      <p:sp>
        <p:nvSpPr>
          <p:cNvPr id="4301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0F7F356-EEF3-417E-BA93-05247B5859E7}" type="slidenum">
              <a:rPr lang="en-US" altLang="en-US" sz="1800"/>
              <a:pPr algn="ctr" eaLnBrk="1" hangingPunct="1">
                <a:spcBef>
                  <a:spcPct val="0"/>
                </a:spcBef>
              </a:pPr>
              <a:t>105</a:t>
            </a:fld>
            <a:endParaRPr lang="en-US" altLang="en-US" sz="1800"/>
          </a:p>
        </p:txBody>
      </p:sp>
      <p:sp>
        <p:nvSpPr>
          <p:cNvPr id="43012" name="Rectangle 2"/>
          <p:cNvSpPr>
            <a:spLocks noGrp="1" noRot="1" noChangeAspect="1" noChangeArrowheads="1" noTextEdit="1"/>
          </p:cNvSpPr>
          <p:nvPr>
            <p:ph type="sldImg"/>
          </p:nvPr>
        </p:nvSpPr>
        <p:spPr>
          <a:xfrm>
            <a:off x="1177925" y="700088"/>
            <a:ext cx="4598988" cy="3451225"/>
          </a:xfrm>
          <a:ln/>
        </p:spPr>
      </p:sp>
      <p:sp>
        <p:nvSpPr>
          <p:cNvPr id="4301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67D9425-446B-485F-89B1-6520BD3ED3CA}" type="datetime3">
              <a:rPr lang="en-US" altLang="en-US" sz="1800"/>
              <a:pPr algn="ctr" eaLnBrk="1" hangingPunct="1">
                <a:spcBef>
                  <a:spcPct val="0"/>
                </a:spcBef>
              </a:pPr>
              <a:t>26 February 2025</a:t>
            </a:fld>
            <a:endParaRPr lang="en-US" altLang="en-US" sz="1800"/>
          </a:p>
        </p:txBody>
      </p:sp>
      <p:sp>
        <p:nvSpPr>
          <p:cNvPr id="4505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359BD45-5D18-458D-8CDF-A3CA995B8BD7}" type="slidenum">
              <a:rPr lang="en-US" altLang="en-US" sz="1800"/>
              <a:pPr algn="ctr" eaLnBrk="1" hangingPunct="1">
                <a:spcBef>
                  <a:spcPct val="0"/>
                </a:spcBef>
              </a:pPr>
              <a:t>106</a:t>
            </a:fld>
            <a:endParaRPr lang="en-US" altLang="en-US" sz="1800"/>
          </a:p>
        </p:txBody>
      </p:sp>
      <p:sp>
        <p:nvSpPr>
          <p:cNvPr id="45060" name="Rectangle 2"/>
          <p:cNvSpPr>
            <a:spLocks noGrp="1" noRot="1" noChangeAspect="1" noChangeArrowheads="1" noTextEdit="1"/>
          </p:cNvSpPr>
          <p:nvPr>
            <p:ph type="sldImg"/>
          </p:nvPr>
        </p:nvSpPr>
        <p:spPr>
          <a:xfrm>
            <a:off x="1177925" y="700088"/>
            <a:ext cx="4598988" cy="3451225"/>
          </a:xfrm>
          <a:ln/>
        </p:spPr>
      </p:sp>
      <p:sp>
        <p:nvSpPr>
          <p:cNvPr id="4506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D224F31-8E19-48BE-A9B6-6AB818D42CD7}" type="datetime3">
              <a:rPr lang="en-US" altLang="en-US" sz="1800"/>
              <a:pPr algn="ctr" eaLnBrk="1" hangingPunct="1">
                <a:spcBef>
                  <a:spcPct val="0"/>
                </a:spcBef>
              </a:pPr>
              <a:t>26 February 2025</a:t>
            </a:fld>
            <a:endParaRPr lang="en-US" altLang="en-US" sz="1800"/>
          </a:p>
        </p:txBody>
      </p:sp>
      <p:sp>
        <p:nvSpPr>
          <p:cNvPr id="4710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84B1351-BE0B-473A-AB44-61B949CF3161}" type="slidenum">
              <a:rPr lang="en-US" altLang="en-US" sz="1800"/>
              <a:pPr algn="ctr" eaLnBrk="1" hangingPunct="1">
                <a:spcBef>
                  <a:spcPct val="0"/>
                </a:spcBef>
              </a:pPr>
              <a:t>107</a:t>
            </a:fld>
            <a:endParaRPr lang="en-US" altLang="en-US" sz="1800"/>
          </a:p>
        </p:txBody>
      </p:sp>
      <p:sp>
        <p:nvSpPr>
          <p:cNvPr id="47108" name="Rectangle 2"/>
          <p:cNvSpPr>
            <a:spLocks noGrp="1" noRot="1" noChangeAspect="1" noChangeArrowheads="1" noTextEdit="1"/>
          </p:cNvSpPr>
          <p:nvPr>
            <p:ph type="sldImg"/>
          </p:nvPr>
        </p:nvSpPr>
        <p:spPr>
          <a:xfrm>
            <a:off x="1177925" y="700088"/>
            <a:ext cx="4598988" cy="3451225"/>
          </a:xfrm>
          <a:ln/>
        </p:spPr>
      </p:sp>
      <p:sp>
        <p:nvSpPr>
          <p:cNvPr id="4710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AAFA73D-B4D1-419D-8476-AB8E66E812C2}" type="datetime3">
              <a:rPr lang="en-US" altLang="en-US" sz="1800"/>
              <a:pPr algn="ctr" eaLnBrk="1" hangingPunct="1">
                <a:spcBef>
                  <a:spcPct val="0"/>
                </a:spcBef>
              </a:pPr>
              <a:t>26 February 2025</a:t>
            </a:fld>
            <a:endParaRPr lang="en-US" altLang="en-US" sz="1800"/>
          </a:p>
        </p:txBody>
      </p:sp>
      <p:sp>
        <p:nvSpPr>
          <p:cNvPr id="4915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1A1B2D9-6A30-4198-9478-CE801C54896C}" type="slidenum">
              <a:rPr lang="en-US" altLang="en-US" sz="1800"/>
              <a:pPr algn="ctr" eaLnBrk="1" hangingPunct="1">
                <a:spcBef>
                  <a:spcPct val="0"/>
                </a:spcBef>
              </a:pPr>
              <a:t>108</a:t>
            </a:fld>
            <a:endParaRPr lang="en-US" altLang="en-US" sz="1800"/>
          </a:p>
        </p:txBody>
      </p:sp>
      <p:sp>
        <p:nvSpPr>
          <p:cNvPr id="49156" name="Rectangle 2"/>
          <p:cNvSpPr>
            <a:spLocks noGrp="1" noRot="1" noChangeAspect="1" noChangeArrowheads="1" noTextEdit="1"/>
          </p:cNvSpPr>
          <p:nvPr>
            <p:ph type="sldImg"/>
          </p:nvPr>
        </p:nvSpPr>
        <p:spPr>
          <a:xfrm>
            <a:off x="1177925" y="700088"/>
            <a:ext cx="4598988" cy="3451225"/>
          </a:xfrm>
          <a:ln/>
        </p:spPr>
      </p:sp>
      <p:sp>
        <p:nvSpPr>
          <p:cNvPr id="4915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958CC2F-6375-4401-BE79-48E6F66FC8E9}" type="datetime3">
              <a:rPr lang="en-US" altLang="en-US" sz="1800"/>
              <a:pPr algn="ctr" eaLnBrk="1" hangingPunct="1">
                <a:spcBef>
                  <a:spcPct val="0"/>
                </a:spcBef>
              </a:pPr>
              <a:t>26 February 2025</a:t>
            </a:fld>
            <a:endParaRPr lang="en-US" altLang="en-US" sz="1800"/>
          </a:p>
        </p:txBody>
      </p:sp>
      <p:sp>
        <p:nvSpPr>
          <p:cNvPr id="5120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4F55A36-05E1-40B5-9A39-AE72ACF69810}" type="slidenum">
              <a:rPr lang="en-US" altLang="en-US" sz="1800"/>
              <a:pPr algn="ctr" eaLnBrk="1" hangingPunct="1">
                <a:spcBef>
                  <a:spcPct val="0"/>
                </a:spcBef>
              </a:pPr>
              <a:t>109</a:t>
            </a:fld>
            <a:endParaRPr lang="en-US" altLang="en-US" sz="1800"/>
          </a:p>
        </p:txBody>
      </p:sp>
      <p:sp>
        <p:nvSpPr>
          <p:cNvPr id="51204" name="Rectangle 2"/>
          <p:cNvSpPr>
            <a:spLocks noGrp="1" noRot="1" noChangeAspect="1" noChangeArrowheads="1" noTextEdit="1"/>
          </p:cNvSpPr>
          <p:nvPr>
            <p:ph type="sldImg"/>
          </p:nvPr>
        </p:nvSpPr>
        <p:spPr>
          <a:xfrm>
            <a:off x="1177925" y="700088"/>
            <a:ext cx="4598988" cy="3451225"/>
          </a:xfrm>
          <a:ln/>
        </p:spPr>
      </p:sp>
      <p:sp>
        <p:nvSpPr>
          <p:cNvPr id="5120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BAA36FF-8C62-4D1D-89EA-54CD997F5EE8}" type="datetime3">
              <a:rPr lang="en-US" altLang="en-US" sz="1800"/>
              <a:pPr algn="ctr" eaLnBrk="1" hangingPunct="1">
                <a:spcBef>
                  <a:spcPct val="0"/>
                </a:spcBef>
              </a:pPr>
              <a:t>26 February 2025</a:t>
            </a:fld>
            <a:endParaRPr lang="en-US" altLang="en-US" sz="1800"/>
          </a:p>
        </p:txBody>
      </p:sp>
      <p:sp>
        <p:nvSpPr>
          <p:cNvPr id="5325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A42D7AC-32B3-4EA6-AC77-70FDDD83A8E9}" type="slidenum">
              <a:rPr lang="en-US" altLang="en-US" sz="1800"/>
              <a:pPr algn="ctr" eaLnBrk="1" hangingPunct="1">
                <a:spcBef>
                  <a:spcPct val="0"/>
                </a:spcBef>
              </a:pPr>
              <a:t>110</a:t>
            </a:fld>
            <a:endParaRPr lang="en-US" altLang="en-US" sz="1800"/>
          </a:p>
        </p:txBody>
      </p:sp>
      <p:sp>
        <p:nvSpPr>
          <p:cNvPr id="53252" name="Rectangle 2"/>
          <p:cNvSpPr>
            <a:spLocks noGrp="1" noRot="1" noChangeAspect="1" noChangeArrowheads="1" noTextEdit="1"/>
          </p:cNvSpPr>
          <p:nvPr>
            <p:ph type="sldImg"/>
          </p:nvPr>
        </p:nvSpPr>
        <p:spPr>
          <a:xfrm>
            <a:off x="1177925" y="700088"/>
            <a:ext cx="4598988" cy="3451225"/>
          </a:xfrm>
          <a:ln/>
        </p:spPr>
      </p:sp>
      <p:sp>
        <p:nvSpPr>
          <p:cNvPr id="5325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BAA36FF-8C62-4D1D-89EA-54CD997F5EE8}" type="datetime3">
              <a:rPr lang="en-US" altLang="en-US" sz="1800"/>
              <a:pPr algn="ctr" eaLnBrk="1" hangingPunct="1">
                <a:spcBef>
                  <a:spcPct val="0"/>
                </a:spcBef>
              </a:pPr>
              <a:t>26 February 2025</a:t>
            </a:fld>
            <a:endParaRPr lang="en-US" altLang="en-US" sz="1800"/>
          </a:p>
        </p:txBody>
      </p:sp>
      <p:sp>
        <p:nvSpPr>
          <p:cNvPr id="5325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A42D7AC-32B3-4EA6-AC77-70FDDD83A8E9}" type="slidenum">
              <a:rPr lang="en-US" altLang="en-US" sz="1800"/>
              <a:pPr algn="ctr" eaLnBrk="1" hangingPunct="1">
                <a:spcBef>
                  <a:spcPct val="0"/>
                </a:spcBef>
              </a:pPr>
              <a:t>111</a:t>
            </a:fld>
            <a:endParaRPr lang="en-US" altLang="en-US" sz="1800"/>
          </a:p>
        </p:txBody>
      </p:sp>
      <p:sp>
        <p:nvSpPr>
          <p:cNvPr id="53252" name="Rectangle 2"/>
          <p:cNvSpPr>
            <a:spLocks noGrp="1" noRot="1" noChangeAspect="1" noChangeArrowheads="1" noTextEdit="1"/>
          </p:cNvSpPr>
          <p:nvPr>
            <p:ph type="sldImg"/>
          </p:nvPr>
        </p:nvSpPr>
        <p:spPr>
          <a:xfrm>
            <a:off x="1177925" y="700088"/>
            <a:ext cx="4598988" cy="3451225"/>
          </a:xfrm>
          <a:ln/>
        </p:spPr>
      </p:sp>
      <p:sp>
        <p:nvSpPr>
          <p:cNvPr id="5325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82201089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B57F5FF-EEB5-4114-BF05-C6BE270E6EE6}" type="datetime3">
              <a:rPr lang="en-US" altLang="en-US" sz="1800"/>
              <a:pPr algn="ctr" eaLnBrk="1" hangingPunct="1">
                <a:spcBef>
                  <a:spcPct val="0"/>
                </a:spcBef>
              </a:pPr>
              <a:t>26 February 2025</a:t>
            </a:fld>
            <a:endParaRPr lang="en-US" altLang="en-US" sz="1800"/>
          </a:p>
        </p:txBody>
      </p:sp>
      <p:sp>
        <p:nvSpPr>
          <p:cNvPr id="5734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3BAE8F2-848C-4C14-9B50-12CA96A122CC}" type="slidenum">
              <a:rPr lang="en-US" altLang="en-US" sz="1800"/>
              <a:pPr algn="ctr" eaLnBrk="1" hangingPunct="1">
                <a:spcBef>
                  <a:spcPct val="0"/>
                </a:spcBef>
              </a:pPr>
              <a:t>112</a:t>
            </a:fld>
            <a:endParaRPr lang="en-US" altLang="en-US" sz="1800"/>
          </a:p>
        </p:txBody>
      </p:sp>
      <p:sp>
        <p:nvSpPr>
          <p:cNvPr id="57348" name="Rectangle 2"/>
          <p:cNvSpPr>
            <a:spLocks noGrp="1" noRot="1" noChangeAspect="1" noChangeArrowheads="1" noTextEdit="1"/>
          </p:cNvSpPr>
          <p:nvPr>
            <p:ph type="sldImg"/>
          </p:nvPr>
        </p:nvSpPr>
        <p:spPr>
          <a:xfrm>
            <a:off x="1177925" y="700088"/>
            <a:ext cx="4598988" cy="3451225"/>
          </a:xfrm>
          <a:ln/>
        </p:spPr>
      </p:sp>
      <p:sp>
        <p:nvSpPr>
          <p:cNvPr id="5734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3E209B3-73A4-4346-B190-D8E70D528C06}" type="datetime3">
              <a:rPr lang="en-US" altLang="en-US" sz="1800"/>
              <a:pPr algn="ctr" eaLnBrk="1" hangingPunct="1">
                <a:spcBef>
                  <a:spcPct val="0"/>
                </a:spcBef>
              </a:pPr>
              <a:t>26 February 2025</a:t>
            </a:fld>
            <a:endParaRPr lang="en-US" altLang="en-US" sz="1800"/>
          </a:p>
        </p:txBody>
      </p:sp>
      <p:sp>
        <p:nvSpPr>
          <p:cNvPr id="5939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BE297A7-0B38-4503-AC57-2EB574A03804}" type="slidenum">
              <a:rPr lang="en-US" altLang="en-US" sz="1800"/>
              <a:pPr algn="ctr" eaLnBrk="1" hangingPunct="1">
                <a:spcBef>
                  <a:spcPct val="0"/>
                </a:spcBef>
              </a:pPr>
              <a:t>113</a:t>
            </a:fld>
            <a:endParaRPr lang="en-US" altLang="en-US" sz="1800"/>
          </a:p>
        </p:txBody>
      </p:sp>
      <p:sp>
        <p:nvSpPr>
          <p:cNvPr id="59396" name="Rectangle 2"/>
          <p:cNvSpPr>
            <a:spLocks noGrp="1" noRot="1" noChangeAspect="1" noChangeArrowheads="1" noTextEdit="1"/>
          </p:cNvSpPr>
          <p:nvPr>
            <p:ph type="sldImg"/>
          </p:nvPr>
        </p:nvSpPr>
        <p:spPr>
          <a:xfrm>
            <a:off x="1177925" y="700088"/>
            <a:ext cx="4598988" cy="3451225"/>
          </a:xfrm>
          <a:ln/>
        </p:spPr>
      </p:sp>
      <p:sp>
        <p:nvSpPr>
          <p:cNvPr id="5939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3657DFB8-06C4-4A9A-887B-77D9F5DF74D1}" type="datetime3">
              <a:rPr lang="en-US" altLang="en-US" sz="1400" smtClean="0"/>
              <a:pPr>
                <a:spcBef>
                  <a:spcPct val="0"/>
                </a:spcBef>
              </a:pPr>
              <a:t>26 February 2025</a:t>
            </a:fld>
            <a:endParaRPr lang="en-US" altLang="en-US" sz="1400"/>
          </a:p>
        </p:txBody>
      </p:sp>
      <p:sp>
        <p:nvSpPr>
          <p:cNvPr id="3379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0AE9EC0-8A0A-41E1-8FEE-BEF0C191ADDA}" type="slidenum">
              <a:rPr lang="en-US" altLang="en-US" sz="2000"/>
              <a:pPr algn="ctr" eaLnBrk="1" hangingPunct="1">
                <a:spcBef>
                  <a:spcPct val="0"/>
                </a:spcBef>
              </a:pPr>
              <a:t>11</a:t>
            </a:fld>
            <a:endParaRPr lang="en-US" altLang="en-US" sz="2000"/>
          </a:p>
        </p:txBody>
      </p:sp>
      <p:sp>
        <p:nvSpPr>
          <p:cNvPr id="33796" name="Rectangle 2"/>
          <p:cNvSpPr>
            <a:spLocks noGrp="1" noRot="1" noChangeAspect="1" noChangeArrowheads="1" noTextEdit="1"/>
          </p:cNvSpPr>
          <p:nvPr>
            <p:ph type="sldImg"/>
          </p:nvPr>
        </p:nvSpPr>
        <p:spPr>
          <a:solidFill>
            <a:srgbClr val="FFFFFF"/>
          </a:solidFill>
          <a:ln/>
        </p:spPr>
      </p:sp>
      <p:sp>
        <p:nvSpPr>
          <p:cNvPr id="33797"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2413" tIns="46207" rIns="92413" bIns="46207"/>
          <a:lstStyle/>
          <a:p>
            <a:endParaRPr lang="en-US" altLang="en-US" dirty="0">
              <a:latin typeface="Arial" panose="020B060402020202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735EDA0-B089-46FD-B677-88D3C8FF2F19}" type="datetime3">
              <a:rPr lang="en-US" altLang="en-US" sz="1800"/>
              <a:pPr algn="ctr" eaLnBrk="1" hangingPunct="1">
                <a:spcBef>
                  <a:spcPct val="0"/>
                </a:spcBef>
              </a:pPr>
              <a:t>26 February 2025</a:t>
            </a:fld>
            <a:endParaRPr lang="en-US" altLang="en-US" sz="1800"/>
          </a:p>
        </p:txBody>
      </p:sp>
      <p:sp>
        <p:nvSpPr>
          <p:cNvPr id="6144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8216EA7-B4E3-4D68-B224-C2AB8CAA11A5}" type="slidenum">
              <a:rPr lang="en-US" altLang="en-US" sz="1800"/>
              <a:pPr algn="ctr" eaLnBrk="1" hangingPunct="1">
                <a:spcBef>
                  <a:spcPct val="0"/>
                </a:spcBef>
              </a:pPr>
              <a:t>114</a:t>
            </a:fld>
            <a:endParaRPr lang="en-US" altLang="en-US" sz="1800"/>
          </a:p>
        </p:txBody>
      </p:sp>
      <p:sp>
        <p:nvSpPr>
          <p:cNvPr id="61444" name="Rectangle 2"/>
          <p:cNvSpPr>
            <a:spLocks noGrp="1" noRot="1" noChangeAspect="1" noChangeArrowheads="1" noTextEdit="1"/>
          </p:cNvSpPr>
          <p:nvPr>
            <p:ph type="sldImg"/>
          </p:nvPr>
        </p:nvSpPr>
        <p:spPr>
          <a:xfrm>
            <a:off x="1177925" y="700088"/>
            <a:ext cx="4598988" cy="3451225"/>
          </a:xfrm>
          <a:ln/>
        </p:spPr>
      </p:sp>
      <p:sp>
        <p:nvSpPr>
          <p:cNvPr id="6144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173DCCC-C483-448F-A105-31A92B55D211}" type="datetime3">
              <a:rPr lang="en-US" altLang="en-US" sz="1800"/>
              <a:pPr algn="ctr" eaLnBrk="1" hangingPunct="1">
                <a:spcBef>
                  <a:spcPct val="0"/>
                </a:spcBef>
              </a:pPr>
              <a:t>26 February 2025</a:t>
            </a:fld>
            <a:endParaRPr lang="en-US" altLang="en-US" sz="1800"/>
          </a:p>
        </p:txBody>
      </p:sp>
      <p:sp>
        <p:nvSpPr>
          <p:cNvPr id="6349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49EAA17-DDDD-4811-8234-3CBD484C3D39}" type="slidenum">
              <a:rPr lang="en-US" altLang="en-US" sz="1800"/>
              <a:pPr algn="ctr" eaLnBrk="1" hangingPunct="1">
                <a:spcBef>
                  <a:spcPct val="0"/>
                </a:spcBef>
              </a:pPr>
              <a:t>115</a:t>
            </a:fld>
            <a:endParaRPr lang="en-US" altLang="en-US" sz="1800"/>
          </a:p>
        </p:txBody>
      </p:sp>
      <p:sp>
        <p:nvSpPr>
          <p:cNvPr id="63492" name="Rectangle 2"/>
          <p:cNvSpPr>
            <a:spLocks noGrp="1" noRot="1" noChangeAspect="1" noChangeArrowheads="1" noTextEdit="1"/>
          </p:cNvSpPr>
          <p:nvPr>
            <p:ph type="sldImg"/>
          </p:nvPr>
        </p:nvSpPr>
        <p:spPr>
          <a:xfrm>
            <a:off x="1177925" y="700088"/>
            <a:ext cx="4598988" cy="3451225"/>
          </a:xfrm>
          <a:ln/>
        </p:spPr>
      </p:sp>
      <p:sp>
        <p:nvSpPr>
          <p:cNvPr id="6349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7D4C941-8CFF-4E7F-A4AE-C390BCF61D3F}" type="datetime3">
              <a:rPr lang="en-US" altLang="en-US" sz="1800"/>
              <a:pPr algn="ctr" eaLnBrk="1" hangingPunct="1">
                <a:spcBef>
                  <a:spcPct val="0"/>
                </a:spcBef>
              </a:pPr>
              <a:t>26 February 2025</a:t>
            </a:fld>
            <a:endParaRPr lang="en-US" altLang="en-US" sz="1800"/>
          </a:p>
        </p:txBody>
      </p:sp>
      <p:sp>
        <p:nvSpPr>
          <p:cNvPr id="6553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2A79921-EC9C-44C0-B8B6-CAA4B5294F75}" type="slidenum">
              <a:rPr lang="en-US" altLang="en-US" sz="1800"/>
              <a:pPr algn="ctr" eaLnBrk="1" hangingPunct="1">
                <a:spcBef>
                  <a:spcPct val="0"/>
                </a:spcBef>
              </a:pPr>
              <a:t>116</a:t>
            </a:fld>
            <a:endParaRPr lang="en-US" altLang="en-US" sz="1800"/>
          </a:p>
        </p:txBody>
      </p:sp>
      <p:sp>
        <p:nvSpPr>
          <p:cNvPr id="65540" name="Rectangle 2"/>
          <p:cNvSpPr>
            <a:spLocks noGrp="1" noRot="1" noChangeAspect="1" noChangeArrowheads="1" noTextEdit="1"/>
          </p:cNvSpPr>
          <p:nvPr>
            <p:ph type="sldImg"/>
          </p:nvPr>
        </p:nvSpPr>
        <p:spPr>
          <a:xfrm>
            <a:off x="1177925" y="700088"/>
            <a:ext cx="4598988" cy="3451225"/>
          </a:xfrm>
          <a:ln/>
        </p:spPr>
      </p:sp>
      <p:sp>
        <p:nvSpPr>
          <p:cNvPr id="6554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97289E8-8F53-4EEE-A803-4BD116BD6EF1}" type="datetime3">
              <a:rPr lang="en-US" altLang="en-US" sz="1800"/>
              <a:pPr algn="ctr" eaLnBrk="1" hangingPunct="1">
                <a:spcBef>
                  <a:spcPct val="0"/>
                </a:spcBef>
              </a:pPr>
              <a:t>26 February 2025</a:t>
            </a:fld>
            <a:endParaRPr lang="en-US" altLang="en-US" sz="1800"/>
          </a:p>
        </p:txBody>
      </p:sp>
      <p:sp>
        <p:nvSpPr>
          <p:cNvPr id="6758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E7D281D-D0DB-4725-B621-E74078711369}" type="slidenum">
              <a:rPr lang="en-US" altLang="en-US" sz="1800"/>
              <a:pPr algn="ctr" eaLnBrk="1" hangingPunct="1">
                <a:spcBef>
                  <a:spcPct val="0"/>
                </a:spcBef>
              </a:pPr>
              <a:t>117</a:t>
            </a:fld>
            <a:endParaRPr lang="en-US" altLang="en-US" sz="1800"/>
          </a:p>
        </p:txBody>
      </p:sp>
      <p:sp>
        <p:nvSpPr>
          <p:cNvPr id="67588" name="Rectangle 2"/>
          <p:cNvSpPr>
            <a:spLocks noGrp="1" noRot="1" noChangeAspect="1" noChangeArrowheads="1" noTextEdit="1"/>
          </p:cNvSpPr>
          <p:nvPr>
            <p:ph type="sldImg"/>
          </p:nvPr>
        </p:nvSpPr>
        <p:spPr>
          <a:xfrm>
            <a:off x="982663" y="160338"/>
            <a:ext cx="4476750" cy="3359150"/>
          </a:xfrm>
          <a:ln cap="flat"/>
        </p:spPr>
      </p:sp>
      <p:sp>
        <p:nvSpPr>
          <p:cNvPr id="6758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17627CE-B0D5-45B4-B8EE-82F9011F025B}" type="datetime3">
              <a:rPr lang="en-US" altLang="en-US" sz="1800"/>
              <a:pPr algn="ctr" eaLnBrk="1" hangingPunct="1">
                <a:spcBef>
                  <a:spcPct val="0"/>
                </a:spcBef>
              </a:pPr>
              <a:t>26 February 2025</a:t>
            </a:fld>
            <a:endParaRPr lang="en-US" altLang="en-US" sz="1800"/>
          </a:p>
        </p:txBody>
      </p:sp>
      <p:sp>
        <p:nvSpPr>
          <p:cNvPr id="6963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0C1BB0C-D815-4DD9-9E65-03651A5B8A87}" type="slidenum">
              <a:rPr lang="en-US" altLang="en-US" sz="1800"/>
              <a:pPr algn="ctr" eaLnBrk="1" hangingPunct="1">
                <a:spcBef>
                  <a:spcPct val="0"/>
                </a:spcBef>
              </a:pPr>
              <a:t>118</a:t>
            </a:fld>
            <a:endParaRPr lang="en-US" altLang="en-US" sz="1800"/>
          </a:p>
        </p:txBody>
      </p:sp>
      <p:sp>
        <p:nvSpPr>
          <p:cNvPr id="69636" name="Rectangle 2"/>
          <p:cNvSpPr>
            <a:spLocks noGrp="1" noRot="1" noChangeAspect="1" noChangeArrowheads="1" noTextEdit="1"/>
          </p:cNvSpPr>
          <p:nvPr>
            <p:ph type="sldImg"/>
          </p:nvPr>
        </p:nvSpPr>
        <p:spPr>
          <a:xfrm>
            <a:off x="1177925" y="700088"/>
            <a:ext cx="4598988" cy="3451225"/>
          </a:xfrm>
          <a:ln/>
        </p:spPr>
      </p:sp>
      <p:sp>
        <p:nvSpPr>
          <p:cNvPr id="6963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939BBE4-F19C-4BE2-867E-87C9A88E62EC}" type="datetime3">
              <a:rPr lang="en-US" altLang="en-US" sz="1800"/>
              <a:pPr algn="ctr" eaLnBrk="1" hangingPunct="1">
                <a:spcBef>
                  <a:spcPct val="0"/>
                </a:spcBef>
              </a:pPr>
              <a:t>26 February 2025</a:t>
            </a:fld>
            <a:endParaRPr lang="en-US" altLang="en-US" sz="1800"/>
          </a:p>
        </p:txBody>
      </p:sp>
      <p:sp>
        <p:nvSpPr>
          <p:cNvPr id="7168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2856820-3412-4B5E-9D6C-13674A2A378D}" type="slidenum">
              <a:rPr lang="en-US" altLang="en-US" sz="1800"/>
              <a:pPr algn="ctr" eaLnBrk="1" hangingPunct="1">
                <a:spcBef>
                  <a:spcPct val="0"/>
                </a:spcBef>
              </a:pPr>
              <a:t>119</a:t>
            </a:fld>
            <a:endParaRPr lang="en-US" altLang="en-US" sz="1800"/>
          </a:p>
        </p:txBody>
      </p:sp>
      <p:sp>
        <p:nvSpPr>
          <p:cNvPr id="71684" name="Rectangle 2"/>
          <p:cNvSpPr>
            <a:spLocks noGrp="1" noRot="1" noChangeAspect="1" noChangeArrowheads="1" noTextEdit="1"/>
          </p:cNvSpPr>
          <p:nvPr>
            <p:ph type="sldImg"/>
          </p:nvPr>
        </p:nvSpPr>
        <p:spPr>
          <a:xfrm>
            <a:off x="1177925" y="700088"/>
            <a:ext cx="4598988" cy="3451225"/>
          </a:xfrm>
          <a:ln/>
        </p:spPr>
      </p:sp>
      <p:sp>
        <p:nvSpPr>
          <p:cNvPr id="7168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65D6EA7-6DFB-4876-B66C-30854D37145F}" type="datetime3">
              <a:rPr lang="en-US" altLang="en-US" sz="1800"/>
              <a:pPr algn="ctr" eaLnBrk="1" hangingPunct="1">
                <a:spcBef>
                  <a:spcPct val="0"/>
                </a:spcBef>
              </a:pPr>
              <a:t>26 February 2025</a:t>
            </a:fld>
            <a:endParaRPr lang="en-US" altLang="en-US" sz="1800"/>
          </a:p>
        </p:txBody>
      </p:sp>
      <p:sp>
        <p:nvSpPr>
          <p:cNvPr id="7373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BA6C46A-DF98-440D-BFA8-B6921D8FF1F0}" type="slidenum">
              <a:rPr lang="en-US" altLang="en-US" sz="1800"/>
              <a:pPr algn="ctr" eaLnBrk="1" hangingPunct="1">
                <a:spcBef>
                  <a:spcPct val="0"/>
                </a:spcBef>
              </a:pPr>
              <a:t>120</a:t>
            </a:fld>
            <a:endParaRPr lang="en-US" altLang="en-US" sz="1800"/>
          </a:p>
        </p:txBody>
      </p:sp>
      <p:sp>
        <p:nvSpPr>
          <p:cNvPr id="73732" name="Rectangle 2"/>
          <p:cNvSpPr>
            <a:spLocks noGrp="1" noRot="1" noChangeAspect="1" noChangeArrowheads="1" noTextEdit="1"/>
          </p:cNvSpPr>
          <p:nvPr>
            <p:ph type="sldImg"/>
          </p:nvPr>
        </p:nvSpPr>
        <p:spPr>
          <a:xfrm>
            <a:off x="1177925" y="700088"/>
            <a:ext cx="4598988" cy="3451225"/>
          </a:xfrm>
          <a:ln/>
        </p:spPr>
      </p:sp>
      <p:sp>
        <p:nvSpPr>
          <p:cNvPr id="7373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15D2788-3B1A-4DFF-AD2F-137DE7615A05}" type="datetime3">
              <a:rPr lang="en-US" altLang="en-US" sz="1800"/>
              <a:pPr algn="ctr" eaLnBrk="1" hangingPunct="1">
                <a:spcBef>
                  <a:spcPct val="0"/>
                </a:spcBef>
              </a:pPr>
              <a:t>26 February 2025</a:t>
            </a:fld>
            <a:endParaRPr lang="en-US" altLang="en-US" sz="1800"/>
          </a:p>
        </p:txBody>
      </p:sp>
      <p:sp>
        <p:nvSpPr>
          <p:cNvPr id="7577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E787D08-596F-42EE-B5CA-2CFE4D348E61}" type="slidenum">
              <a:rPr lang="en-US" altLang="en-US" sz="1800"/>
              <a:pPr algn="ctr" eaLnBrk="1" hangingPunct="1">
                <a:spcBef>
                  <a:spcPct val="0"/>
                </a:spcBef>
              </a:pPr>
              <a:t>121</a:t>
            </a:fld>
            <a:endParaRPr lang="en-US" altLang="en-US" sz="1800"/>
          </a:p>
        </p:txBody>
      </p:sp>
      <p:sp>
        <p:nvSpPr>
          <p:cNvPr id="75780" name="Rectangle 2"/>
          <p:cNvSpPr>
            <a:spLocks noGrp="1" noRot="1" noChangeAspect="1" noChangeArrowheads="1" noTextEdit="1"/>
          </p:cNvSpPr>
          <p:nvPr>
            <p:ph type="sldImg"/>
          </p:nvPr>
        </p:nvSpPr>
        <p:spPr>
          <a:xfrm>
            <a:off x="982663" y="160338"/>
            <a:ext cx="4476750" cy="3359150"/>
          </a:xfrm>
          <a:ln cap="flat"/>
        </p:spPr>
      </p:sp>
      <p:sp>
        <p:nvSpPr>
          <p:cNvPr id="7578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4E7C575-8D0D-4710-AFA5-5D702E3BD42C}" type="datetime3">
              <a:rPr lang="en-US" altLang="en-US" sz="1800"/>
              <a:pPr algn="ctr" eaLnBrk="1" hangingPunct="1">
                <a:spcBef>
                  <a:spcPct val="0"/>
                </a:spcBef>
              </a:pPr>
              <a:t>26 February 2025</a:t>
            </a:fld>
            <a:endParaRPr lang="en-US" altLang="en-US" sz="1800"/>
          </a:p>
        </p:txBody>
      </p:sp>
      <p:sp>
        <p:nvSpPr>
          <p:cNvPr id="7782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AC1FCB3-9C64-4F5C-8C32-AF3EB83B0AFF}" type="slidenum">
              <a:rPr lang="en-US" altLang="en-US" sz="1800"/>
              <a:pPr algn="ctr" eaLnBrk="1" hangingPunct="1">
                <a:spcBef>
                  <a:spcPct val="0"/>
                </a:spcBef>
              </a:pPr>
              <a:t>122</a:t>
            </a:fld>
            <a:endParaRPr lang="en-US" altLang="en-US" sz="1800"/>
          </a:p>
        </p:txBody>
      </p:sp>
      <p:sp>
        <p:nvSpPr>
          <p:cNvPr id="77828" name="Rectangle 2"/>
          <p:cNvSpPr>
            <a:spLocks noGrp="1" noRot="1" noChangeAspect="1" noChangeArrowheads="1" noTextEdit="1"/>
          </p:cNvSpPr>
          <p:nvPr>
            <p:ph type="sldImg"/>
          </p:nvPr>
        </p:nvSpPr>
        <p:spPr>
          <a:xfrm>
            <a:off x="1177925" y="700088"/>
            <a:ext cx="4598988" cy="3451225"/>
          </a:xfrm>
          <a:ln/>
        </p:spPr>
      </p:sp>
      <p:sp>
        <p:nvSpPr>
          <p:cNvPr id="7782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80C87D7-B929-4082-96F1-F70AB14E141B}" type="datetime3">
              <a:rPr lang="en-US" altLang="en-US" sz="1800"/>
              <a:pPr algn="ctr" eaLnBrk="1" hangingPunct="1">
                <a:spcBef>
                  <a:spcPct val="0"/>
                </a:spcBef>
              </a:pPr>
              <a:t>26 February 2025</a:t>
            </a:fld>
            <a:endParaRPr lang="en-US" altLang="en-US" sz="1800"/>
          </a:p>
        </p:txBody>
      </p:sp>
      <p:sp>
        <p:nvSpPr>
          <p:cNvPr id="7987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63414FA-3DD1-489B-804C-D0F4F803A73D}" type="slidenum">
              <a:rPr lang="en-US" altLang="en-US" sz="1800"/>
              <a:pPr algn="ctr" eaLnBrk="1" hangingPunct="1">
                <a:spcBef>
                  <a:spcPct val="0"/>
                </a:spcBef>
              </a:pPr>
              <a:t>123</a:t>
            </a:fld>
            <a:endParaRPr lang="en-US" altLang="en-US" sz="1800"/>
          </a:p>
        </p:txBody>
      </p:sp>
      <p:sp>
        <p:nvSpPr>
          <p:cNvPr id="79876" name="Rectangle 2"/>
          <p:cNvSpPr>
            <a:spLocks noGrp="1" noRot="1" noChangeAspect="1" noChangeArrowheads="1" noTextEdit="1"/>
          </p:cNvSpPr>
          <p:nvPr>
            <p:ph type="sldImg"/>
          </p:nvPr>
        </p:nvSpPr>
        <p:spPr>
          <a:xfrm>
            <a:off x="1166813" y="703263"/>
            <a:ext cx="4616450" cy="3463925"/>
          </a:xfrm>
          <a:ln cap="flat"/>
        </p:spPr>
      </p:sp>
      <p:sp>
        <p:nvSpPr>
          <p:cNvPr id="7987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F7AF45B8-6ED8-4947-B4AC-12805A84F11A}" type="datetime3">
              <a:rPr lang="en-US" altLang="en-US" sz="1400" smtClean="0"/>
              <a:pPr>
                <a:spcBef>
                  <a:spcPct val="0"/>
                </a:spcBef>
              </a:pPr>
              <a:t>26 February 2025</a:t>
            </a:fld>
            <a:endParaRPr lang="en-US" altLang="en-US" sz="1400"/>
          </a:p>
        </p:txBody>
      </p:sp>
      <p:sp>
        <p:nvSpPr>
          <p:cNvPr id="39939"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0D8394C-7EB9-4F7D-9CDD-699DDD1D6B6F}" type="slidenum">
              <a:rPr lang="en-US" altLang="en-US" sz="2000"/>
              <a:pPr algn="ctr" eaLnBrk="1" hangingPunct="1">
                <a:spcBef>
                  <a:spcPct val="0"/>
                </a:spcBef>
              </a:pPr>
              <a:t>13</a:t>
            </a:fld>
            <a:endParaRPr lang="en-US" altLang="en-US" sz="2000"/>
          </a:p>
        </p:txBody>
      </p:sp>
      <p:sp>
        <p:nvSpPr>
          <p:cNvPr id="39940" name="Rectangle 1026"/>
          <p:cNvSpPr>
            <a:spLocks noGrp="1" noRot="1" noChangeAspect="1" noChangeArrowheads="1" noTextEdit="1"/>
          </p:cNvSpPr>
          <p:nvPr>
            <p:ph type="sldImg"/>
          </p:nvPr>
        </p:nvSpPr>
        <p:spPr>
          <a:xfrm>
            <a:off x="1176338" y="700088"/>
            <a:ext cx="4600575" cy="3451225"/>
          </a:xfrm>
          <a:ln/>
        </p:spPr>
      </p:sp>
      <p:sp>
        <p:nvSpPr>
          <p:cNvPr id="39941" name="Rectangle 205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15570115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B0CA27B-B6FA-4DC3-ACCA-8AA8759FAF64}" type="datetime3">
              <a:rPr lang="en-US" altLang="en-US" sz="1800"/>
              <a:pPr algn="ctr" eaLnBrk="1" hangingPunct="1">
                <a:spcBef>
                  <a:spcPct val="0"/>
                </a:spcBef>
              </a:pPr>
              <a:t>26 February 2025</a:t>
            </a:fld>
            <a:endParaRPr lang="en-US" altLang="en-US" sz="1800"/>
          </a:p>
        </p:txBody>
      </p:sp>
      <p:sp>
        <p:nvSpPr>
          <p:cNvPr id="8192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D5641BE-434A-4D29-9AAC-E52160E9DCCF}" type="slidenum">
              <a:rPr lang="en-US" altLang="en-US" sz="1800"/>
              <a:pPr algn="ctr" eaLnBrk="1" hangingPunct="1">
                <a:spcBef>
                  <a:spcPct val="0"/>
                </a:spcBef>
              </a:pPr>
              <a:t>124</a:t>
            </a:fld>
            <a:endParaRPr lang="en-US" altLang="en-US" sz="1800"/>
          </a:p>
        </p:txBody>
      </p:sp>
      <p:sp>
        <p:nvSpPr>
          <p:cNvPr id="81924" name="Rectangle 2"/>
          <p:cNvSpPr>
            <a:spLocks noGrp="1" noRot="1" noChangeAspect="1" noChangeArrowheads="1" noTextEdit="1"/>
          </p:cNvSpPr>
          <p:nvPr>
            <p:ph type="sldImg"/>
          </p:nvPr>
        </p:nvSpPr>
        <p:spPr>
          <a:xfrm>
            <a:off x="1195388" y="592138"/>
            <a:ext cx="4559300" cy="3421062"/>
          </a:xfrm>
          <a:ln cap="flat"/>
        </p:spPr>
      </p:sp>
      <p:sp>
        <p:nvSpPr>
          <p:cNvPr id="8192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B0CA27B-B6FA-4DC3-ACCA-8AA8759FAF64}" type="datetime3">
              <a:rPr lang="en-US" altLang="en-US" sz="1800"/>
              <a:pPr algn="ctr" eaLnBrk="1" hangingPunct="1">
                <a:spcBef>
                  <a:spcPct val="0"/>
                </a:spcBef>
              </a:pPr>
              <a:t>26 February 2025</a:t>
            </a:fld>
            <a:endParaRPr lang="en-US" altLang="en-US" sz="1800"/>
          </a:p>
        </p:txBody>
      </p:sp>
      <p:sp>
        <p:nvSpPr>
          <p:cNvPr id="8192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D5641BE-434A-4D29-9AAC-E52160E9DCCF}" type="slidenum">
              <a:rPr lang="en-US" altLang="en-US" sz="1800"/>
              <a:pPr algn="ctr" eaLnBrk="1" hangingPunct="1">
                <a:spcBef>
                  <a:spcPct val="0"/>
                </a:spcBef>
              </a:pPr>
              <a:t>125</a:t>
            </a:fld>
            <a:endParaRPr lang="en-US" altLang="en-US" sz="1800"/>
          </a:p>
        </p:txBody>
      </p:sp>
      <p:sp>
        <p:nvSpPr>
          <p:cNvPr id="81924" name="Rectangle 2"/>
          <p:cNvSpPr>
            <a:spLocks noGrp="1" noRot="1" noChangeAspect="1" noChangeArrowheads="1" noTextEdit="1"/>
          </p:cNvSpPr>
          <p:nvPr>
            <p:ph type="sldImg"/>
          </p:nvPr>
        </p:nvSpPr>
        <p:spPr>
          <a:xfrm>
            <a:off x="1195388" y="592138"/>
            <a:ext cx="4559300" cy="3421062"/>
          </a:xfrm>
          <a:ln cap="flat"/>
        </p:spPr>
      </p:sp>
      <p:sp>
        <p:nvSpPr>
          <p:cNvPr id="8192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8192A88-9CFB-4430-9463-158A7BFA5824}" type="datetime3">
              <a:rPr lang="en-US" altLang="en-US" sz="1800"/>
              <a:pPr algn="ctr" eaLnBrk="1" hangingPunct="1">
                <a:spcBef>
                  <a:spcPct val="0"/>
                </a:spcBef>
              </a:pPr>
              <a:t>26 February 2025</a:t>
            </a:fld>
            <a:endParaRPr lang="en-US" altLang="en-US" sz="1800"/>
          </a:p>
        </p:txBody>
      </p:sp>
      <p:sp>
        <p:nvSpPr>
          <p:cNvPr id="8397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7094F6D-CABF-4776-B203-5F2189429919}" type="slidenum">
              <a:rPr lang="en-US" altLang="en-US" sz="1800"/>
              <a:pPr algn="ctr" eaLnBrk="1" hangingPunct="1">
                <a:spcBef>
                  <a:spcPct val="0"/>
                </a:spcBef>
              </a:pPr>
              <a:t>126</a:t>
            </a:fld>
            <a:endParaRPr lang="en-US" altLang="en-US" sz="1800"/>
          </a:p>
        </p:txBody>
      </p:sp>
      <p:sp>
        <p:nvSpPr>
          <p:cNvPr id="83972" name="Rectangle 2"/>
          <p:cNvSpPr>
            <a:spLocks noGrp="1" noRot="1" noChangeAspect="1" noChangeArrowheads="1" noTextEdit="1"/>
          </p:cNvSpPr>
          <p:nvPr>
            <p:ph type="sldImg"/>
          </p:nvPr>
        </p:nvSpPr>
        <p:spPr>
          <a:xfrm>
            <a:off x="1177925" y="700088"/>
            <a:ext cx="4598988" cy="3451225"/>
          </a:xfrm>
          <a:ln/>
        </p:spPr>
      </p:sp>
      <p:sp>
        <p:nvSpPr>
          <p:cNvPr id="8397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630AC06-A67A-4C03-A350-76C71B8C5B89}" type="datetime3">
              <a:rPr lang="en-US" altLang="en-US" sz="1800"/>
              <a:pPr algn="ctr" eaLnBrk="1" hangingPunct="1">
                <a:spcBef>
                  <a:spcPct val="0"/>
                </a:spcBef>
              </a:pPr>
              <a:t>26 February 2025</a:t>
            </a:fld>
            <a:endParaRPr lang="en-US" altLang="en-US" sz="1800"/>
          </a:p>
        </p:txBody>
      </p:sp>
      <p:sp>
        <p:nvSpPr>
          <p:cNvPr id="8601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4550D0E-85A9-4559-A82C-5B9B16C9F03A}" type="slidenum">
              <a:rPr lang="en-US" altLang="en-US" sz="1800"/>
              <a:pPr algn="ctr" eaLnBrk="1" hangingPunct="1">
                <a:spcBef>
                  <a:spcPct val="0"/>
                </a:spcBef>
              </a:pPr>
              <a:t>127</a:t>
            </a:fld>
            <a:endParaRPr lang="en-US" altLang="en-US" sz="1800"/>
          </a:p>
        </p:txBody>
      </p:sp>
      <p:sp>
        <p:nvSpPr>
          <p:cNvPr id="86020" name="Rectangle 2"/>
          <p:cNvSpPr>
            <a:spLocks noGrp="1" noRot="1" noChangeAspect="1" noChangeArrowheads="1" noTextEdit="1"/>
          </p:cNvSpPr>
          <p:nvPr>
            <p:ph type="sldImg"/>
          </p:nvPr>
        </p:nvSpPr>
        <p:spPr>
          <a:xfrm>
            <a:off x="1177925" y="700088"/>
            <a:ext cx="4598988" cy="3451225"/>
          </a:xfrm>
          <a:ln/>
        </p:spPr>
      </p:sp>
      <p:sp>
        <p:nvSpPr>
          <p:cNvPr id="8602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452858D-8ED8-4A63-AE08-547E7C9D269D}" type="datetime3">
              <a:rPr lang="en-US" altLang="en-US" sz="1800"/>
              <a:pPr algn="ctr" eaLnBrk="1" hangingPunct="1">
                <a:spcBef>
                  <a:spcPct val="0"/>
                </a:spcBef>
              </a:pPr>
              <a:t>26 February 2025</a:t>
            </a:fld>
            <a:endParaRPr lang="en-US" altLang="en-US" sz="1800"/>
          </a:p>
        </p:txBody>
      </p:sp>
      <p:sp>
        <p:nvSpPr>
          <p:cNvPr id="8806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0B62F20-8EA1-42DB-85AD-B7C060F05EDA}" type="slidenum">
              <a:rPr lang="en-US" altLang="en-US" sz="1800"/>
              <a:pPr algn="ctr" eaLnBrk="1" hangingPunct="1">
                <a:spcBef>
                  <a:spcPct val="0"/>
                </a:spcBef>
              </a:pPr>
              <a:t>128</a:t>
            </a:fld>
            <a:endParaRPr lang="en-US" altLang="en-US" sz="1800"/>
          </a:p>
        </p:txBody>
      </p:sp>
      <p:sp>
        <p:nvSpPr>
          <p:cNvPr id="88068" name="Rectangle 2"/>
          <p:cNvSpPr>
            <a:spLocks noGrp="1" noRot="1" noChangeAspect="1" noChangeArrowheads="1" noTextEdit="1"/>
          </p:cNvSpPr>
          <p:nvPr>
            <p:ph type="sldImg"/>
          </p:nvPr>
        </p:nvSpPr>
        <p:spPr>
          <a:xfrm>
            <a:off x="1177925" y="700088"/>
            <a:ext cx="4598988" cy="3451225"/>
          </a:xfrm>
          <a:ln/>
        </p:spPr>
      </p:sp>
      <p:sp>
        <p:nvSpPr>
          <p:cNvPr id="8806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3F9F3F9-B42B-49F1-8027-CA89FE665DCE}" type="datetime3">
              <a:rPr lang="en-US" altLang="en-US" sz="1800"/>
              <a:pPr algn="ctr" eaLnBrk="1" hangingPunct="1">
                <a:spcBef>
                  <a:spcPct val="0"/>
                </a:spcBef>
              </a:pPr>
              <a:t>26 February 2025</a:t>
            </a:fld>
            <a:endParaRPr lang="en-US" altLang="en-US" sz="1800"/>
          </a:p>
        </p:txBody>
      </p:sp>
      <p:sp>
        <p:nvSpPr>
          <p:cNvPr id="9011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A8EAF68-7195-496A-AE47-B48AD38CB4C8}" type="slidenum">
              <a:rPr lang="en-US" altLang="en-US" sz="1800"/>
              <a:pPr algn="ctr" eaLnBrk="1" hangingPunct="1">
                <a:spcBef>
                  <a:spcPct val="0"/>
                </a:spcBef>
              </a:pPr>
              <a:t>129</a:t>
            </a:fld>
            <a:endParaRPr lang="en-US" altLang="en-US" sz="1800"/>
          </a:p>
        </p:txBody>
      </p:sp>
      <p:sp>
        <p:nvSpPr>
          <p:cNvPr id="90116" name="Rectangle 2"/>
          <p:cNvSpPr>
            <a:spLocks noGrp="1" noRot="1" noChangeAspect="1" noChangeArrowheads="1" noTextEdit="1"/>
          </p:cNvSpPr>
          <p:nvPr>
            <p:ph type="sldImg"/>
          </p:nvPr>
        </p:nvSpPr>
        <p:spPr>
          <a:xfrm>
            <a:off x="1184275" y="504825"/>
            <a:ext cx="4675188" cy="3508375"/>
          </a:xfrm>
          <a:ln cap="flat"/>
        </p:spPr>
      </p:sp>
      <p:sp>
        <p:nvSpPr>
          <p:cNvPr id="9011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C0E8224-CC14-46FB-9572-32078ECCF522}" type="datetime3">
              <a:rPr lang="en-US" altLang="en-US" sz="1800"/>
              <a:pPr algn="ctr" eaLnBrk="1" hangingPunct="1">
                <a:spcBef>
                  <a:spcPct val="0"/>
                </a:spcBef>
              </a:pPr>
              <a:t>26 February 2025</a:t>
            </a:fld>
            <a:endParaRPr lang="en-US" altLang="en-US" sz="1800"/>
          </a:p>
        </p:txBody>
      </p:sp>
      <p:sp>
        <p:nvSpPr>
          <p:cNvPr id="9216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7D1E7DC-2674-4470-8856-F674A8F3CA7E}" type="slidenum">
              <a:rPr lang="en-US" altLang="en-US" sz="1800"/>
              <a:pPr algn="ctr" eaLnBrk="1" hangingPunct="1">
                <a:spcBef>
                  <a:spcPct val="0"/>
                </a:spcBef>
              </a:pPr>
              <a:t>130</a:t>
            </a:fld>
            <a:endParaRPr lang="en-US" altLang="en-US" sz="1800"/>
          </a:p>
        </p:txBody>
      </p:sp>
      <p:sp>
        <p:nvSpPr>
          <p:cNvPr id="92164" name="Rectangle 2"/>
          <p:cNvSpPr>
            <a:spLocks noGrp="1" noRot="1" noChangeAspect="1" noChangeArrowheads="1" noTextEdit="1"/>
          </p:cNvSpPr>
          <p:nvPr>
            <p:ph type="sldImg"/>
          </p:nvPr>
        </p:nvSpPr>
        <p:spPr>
          <a:xfrm>
            <a:off x="1177925" y="700088"/>
            <a:ext cx="4598988" cy="3451225"/>
          </a:xfrm>
          <a:ln/>
        </p:spPr>
      </p:sp>
      <p:sp>
        <p:nvSpPr>
          <p:cNvPr id="9216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99C27DE-D51C-4C7F-BD1C-B968EFE1CBEE}" type="datetime3">
              <a:rPr lang="en-US" altLang="en-US" sz="1800"/>
              <a:pPr algn="ctr" eaLnBrk="1" hangingPunct="1">
                <a:spcBef>
                  <a:spcPct val="0"/>
                </a:spcBef>
              </a:pPr>
              <a:t>26 February 2025</a:t>
            </a:fld>
            <a:endParaRPr lang="en-US" altLang="en-US" sz="1800"/>
          </a:p>
        </p:txBody>
      </p:sp>
      <p:sp>
        <p:nvSpPr>
          <p:cNvPr id="9421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3C5DDC7-5CDD-4CC9-87D7-607946E32872}" type="slidenum">
              <a:rPr lang="en-US" altLang="en-US" sz="1800"/>
              <a:pPr algn="ctr" eaLnBrk="1" hangingPunct="1">
                <a:spcBef>
                  <a:spcPct val="0"/>
                </a:spcBef>
              </a:pPr>
              <a:t>131</a:t>
            </a:fld>
            <a:endParaRPr lang="en-US" altLang="en-US" sz="1800"/>
          </a:p>
        </p:txBody>
      </p:sp>
      <p:sp>
        <p:nvSpPr>
          <p:cNvPr id="94212" name="Rectangle 2"/>
          <p:cNvSpPr>
            <a:spLocks noGrp="1" noRot="1" noChangeAspect="1" noChangeArrowheads="1" noTextEdit="1"/>
          </p:cNvSpPr>
          <p:nvPr>
            <p:ph type="sldImg"/>
          </p:nvPr>
        </p:nvSpPr>
        <p:spPr>
          <a:xfrm>
            <a:off x="1177925" y="700088"/>
            <a:ext cx="4598988" cy="3451225"/>
          </a:xfrm>
          <a:ln/>
        </p:spPr>
      </p:sp>
      <p:sp>
        <p:nvSpPr>
          <p:cNvPr id="9421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FBAAC4E-C677-40A9-B5A1-9AC193EA4B05}" type="datetime3">
              <a:rPr lang="en-US" altLang="en-US" sz="1800"/>
              <a:pPr algn="ctr" eaLnBrk="1" hangingPunct="1">
                <a:spcBef>
                  <a:spcPct val="0"/>
                </a:spcBef>
              </a:pPr>
              <a:t>26 February 2025</a:t>
            </a:fld>
            <a:endParaRPr lang="en-US" altLang="en-US" sz="1800"/>
          </a:p>
        </p:txBody>
      </p:sp>
      <p:sp>
        <p:nvSpPr>
          <p:cNvPr id="9625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82B26DC-727C-475E-B852-6B69F1D8ECC6}" type="slidenum">
              <a:rPr lang="en-US" altLang="en-US" sz="1800"/>
              <a:pPr algn="ctr" eaLnBrk="1" hangingPunct="1">
                <a:spcBef>
                  <a:spcPct val="0"/>
                </a:spcBef>
              </a:pPr>
              <a:t>132</a:t>
            </a:fld>
            <a:endParaRPr lang="en-US" altLang="en-US" sz="1800"/>
          </a:p>
        </p:txBody>
      </p:sp>
      <p:sp>
        <p:nvSpPr>
          <p:cNvPr id="96260" name="Rectangle 2"/>
          <p:cNvSpPr>
            <a:spLocks noGrp="1" noRot="1" noChangeAspect="1" noChangeArrowheads="1" noTextEdit="1"/>
          </p:cNvSpPr>
          <p:nvPr>
            <p:ph type="sldImg"/>
          </p:nvPr>
        </p:nvSpPr>
        <p:spPr>
          <a:xfrm>
            <a:off x="1166813" y="712788"/>
            <a:ext cx="4621212" cy="3467100"/>
          </a:xfrm>
          <a:ln cap="flat"/>
        </p:spPr>
      </p:sp>
      <p:sp>
        <p:nvSpPr>
          <p:cNvPr id="9626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8F814E5-A8A5-4925-9A16-BF28DF7FF558}" type="datetime3">
              <a:rPr lang="en-US" altLang="en-US" sz="1800"/>
              <a:pPr algn="ctr" eaLnBrk="1" hangingPunct="1">
                <a:spcBef>
                  <a:spcPct val="0"/>
                </a:spcBef>
              </a:pPr>
              <a:t>26 February 2025</a:t>
            </a:fld>
            <a:endParaRPr lang="en-US" altLang="en-US" sz="1800"/>
          </a:p>
        </p:txBody>
      </p:sp>
      <p:sp>
        <p:nvSpPr>
          <p:cNvPr id="9830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C58D7C8-A424-4038-B4B3-2D179F7F5481}" type="slidenum">
              <a:rPr lang="en-US" altLang="en-US" sz="1800"/>
              <a:pPr algn="ctr" eaLnBrk="1" hangingPunct="1">
                <a:spcBef>
                  <a:spcPct val="0"/>
                </a:spcBef>
              </a:pPr>
              <a:t>133</a:t>
            </a:fld>
            <a:endParaRPr lang="en-US" altLang="en-US" sz="1800"/>
          </a:p>
        </p:txBody>
      </p:sp>
      <p:sp>
        <p:nvSpPr>
          <p:cNvPr id="98308" name="Rectangle 2"/>
          <p:cNvSpPr>
            <a:spLocks noGrp="1" noRot="1" noChangeAspect="1" noChangeArrowheads="1" noTextEdit="1"/>
          </p:cNvSpPr>
          <p:nvPr>
            <p:ph type="sldImg"/>
          </p:nvPr>
        </p:nvSpPr>
        <p:spPr>
          <a:xfrm>
            <a:off x="1177925" y="700088"/>
            <a:ext cx="4598988" cy="3451225"/>
          </a:xfrm>
          <a:ln/>
        </p:spPr>
      </p:sp>
      <p:sp>
        <p:nvSpPr>
          <p:cNvPr id="9830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F7AF45B8-6ED8-4947-B4AC-12805A84F11A}" type="datetime3">
              <a:rPr lang="en-US" altLang="en-US" sz="1400" smtClean="0"/>
              <a:pPr>
                <a:spcBef>
                  <a:spcPct val="0"/>
                </a:spcBef>
              </a:pPr>
              <a:t>26 February 2025</a:t>
            </a:fld>
            <a:endParaRPr lang="en-US" altLang="en-US" sz="1400"/>
          </a:p>
        </p:txBody>
      </p:sp>
      <p:sp>
        <p:nvSpPr>
          <p:cNvPr id="39939"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0D8394C-7EB9-4F7D-9CDD-699DDD1D6B6F}" type="slidenum">
              <a:rPr lang="en-US" altLang="en-US" sz="2000"/>
              <a:pPr algn="ctr" eaLnBrk="1" hangingPunct="1">
                <a:spcBef>
                  <a:spcPct val="0"/>
                </a:spcBef>
              </a:pPr>
              <a:t>14</a:t>
            </a:fld>
            <a:endParaRPr lang="en-US" altLang="en-US" sz="2000"/>
          </a:p>
        </p:txBody>
      </p:sp>
      <p:sp>
        <p:nvSpPr>
          <p:cNvPr id="39940" name="Rectangle 1026"/>
          <p:cNvSpPr>
            <a:spLocks noGrp="1" noRot="1" noChangeAspect="1" noChangeArrowheads="1" noTextEdit="1"/>
          </p:cNvSpPr>
          <p:nvPr>
            <p:ph type="sldImg"/>
          </p:nvPr>
        </p:nvSpPr>
        <p:spPr>
          <a:xfrm>
            <a:off x="1176338" y="700088"/>
            <a:ext cx="4600575" cy="3451225"/>
          </a:xfrm>
          <a:ln/>
        </p:spPr>
      </p:sp>
      <p:sp>
        <p:nvSpPr>
          <p:cNvPr id="39941" name="Rectangle 205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05687332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A9FA8C4-64EE-45C4-9615-AC3DB85049AD}" type="datetime3">
              <a:rPr lang="en-US" altLang="en-US" sz="1800"/>
              <a:pPr algn="ctr" eaLnBrk="1" hangingPunct="1">
                <a:spcBef>
                  <a:spcPct val="0"/>
                </a:spcBef>
              </a:pPr>
              <a:t>26 February 2025</a:t>
            </a:fld>
            <a:endParaRPr lang="en-US" altLang="en-US" sz="1800"/>
          </a:p>
        </p:txBody>
      </p:sp>
      <p:sp>
        <p:nvSpPr>
          <p:cNvPr id="10035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E792FA7-4984-4B15-86BC-9BE45CA4E661}" type="slidenum">
              <a:rPr lang="en-US" altLang="en-US" sz="1800"/>
              <a:pPr algn="ctr" eaLnBrk="1" hangingPunct="1">
                <a:spcBef>
                  <a:spcPct val="0"/>
                </a:spcBef>
              </a:pPr>
              <a:t>134</a:t>
            </a:fld>
            <a:endParaRPr lang="en-US" altLang="en-US" sz="1800"/>
          </a:p>
        </p:txBody>
      </p:sp>
      <p:sp>
        <p:nvSpPr>
          <p:cNvPr id="100356" name="Rectangle 2"/>
          <p:cNvSpPr>
            <a:spLocks noGrp="1" noRot="1" noChangeAspect="1" noChangeArrowheads="1" noTextEdit="1"/>
          </p:cNvSpPr>
          <p:nvPr>
            <p:ph type="sldImg"/>
          </p:nvPr>
        </p:nvSpPr>
        <p:spPr>
          <a:xfrm>
            <a:off x="1166813" y="712788"/>
            <a:ext cx="4621212" cy="3467100"/>
          </a:xfrm>
          <a:ln cap="flat"/>
        </p:spPr>
      </p:sp>
      <p:sp>
        <p:nvSpPr>
          <p:cNvPr id="10035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2E107B7-1452-465B-80DC-719B9CEC71A0}" type="datetime3">
              <a:rPr lang="en-US" altLang="en-US" sz="1800"/>
              <a:pPr algn="ctr" eaLnBrk="1" hangingPunct="1">
                <a:spcBef>
                  <a:spcPct val="0"/>
                </a:spcBef>
              </a:pPr>
              <a:t>26 February 2025</a:t>
            </a:fld>
            <a:endParaRPr lang="en-US" altLang="en-US" sz="1800"/>
          </a:p>
        </p:txBody>
      </p:sp>
      <p:sp>
        <p:nvSpPr>
          <p:cNvPr id="10240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67C62F6-13CE-469A-AA8C-1D8D3760003E}" type="slidenum">
              <a:rPr lang="en-US" altLang="en-US" sz="1800"/>
              <a:pPr algn="ctr" eaLnBrk="1" hangingPunct="1">
                <a:spcBef>
                  <a:spcPct val="0"/>
                </a:spcBef>
              </a:pPr>
              <a:t>135</a:t>
            </a:fld>
            <a:endParaRPr lang="en-US" altLang="en-US" sz="1800"/>
          </a:p>
        </p:txBody>
      </p:sp>
      <p:sp>
        <p:nvSpPr>
          <p:cNvPr id="102404" name="Rectangle 2"/>
          <p:cNvSpPr>
            <a:spLocks noGrp="1" noRot="1" noChangeAspect="1" noChangeArrowheads="1" noTextEdit="1"/>
          </p:cNvSpPr>
          <p:nvPr>
            <p:ph type="sldImg"/>
          </p:nvPr>
        </p:nvSpPr>
        <p:spPr>
          <a:xfrm>
            <a:off x="1177925" y="700088"/>
            <a:ext cx="4598988" cy="3451225"/>
          </a:xfrm>
          <a:ln/>
        </p:spPr>
      </p:sp>
      <p:sp>
        <p:nvSpPr>
          <p:cNvPr id="10240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77BE1FE-96E5-40EE-863B-C3C71CC4A011}" type="datetime3">
              <a:rPr lang="en-US" altLang="en-US" sz="1800"/>
              <a:pPr algn="ctr" eaLnBrk="1" hangingPunct="1">
                <a:spcBef>
                  <a:spcPct val="0"/>
                </a:spcBef>
              </a:pPr>
              <a:t>26 February 2025</a:t>
            </a:fld>
            <a:endParaRPr lang="en-US" altLang="en-US" sz="1800"/>
          </a:p>
        </p:txBody>
      </p:sp>
      <p:sp>
        <p:nvSpPr>
          <p:cNvPr id="10445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995356D-1666-45BF-810F-230318E51801}" type="slidenum">
              <a:rPr lang="en-US" altLang="en-US" sz="1800"/>
              <a:pPr algn="ctr" eaLnBrk="1" hangingPunct="1">
                <a:spcBef>
                  <a:spcPct val="0"/>
                </a:spcBef>
              </a:pPr>
              <a:t>136</a:t>
            </a:fld>
            <a:endParaRPr lang="en-US" altLang="en-US" sz="1800"/>
          </a:p>
        </p:txBody>
      </p:sp>
      <p:sp>
        <p:nvSpPr>
          <p:cNvPr id="104452" name="Rectangle 2"/>
          <p:cNvSpPr>
            <a:spLocks noGrp="1" noRot="1" noChangeAspect="1" noChangeArrowheads="1" noTextEdit="1"/>
          </p:cNvSpPr>
          <p:nvPr>
            <p:ph type="sldImg"/>
          </p:nvPr>
        </p:nvSpPr>
        <p:spPr>
          <a:xfrm>
            <a:off x="1177925" y="700088"/>
            <a:ext cx="4598988" cy="3451225"/>
          </a:xfrm>
          <a:ln/>
        </p:spPr>
      </p:sp>
      <p:sp>
        <p:nvSpPr>
          <p:cNvPr id="10445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BC7A1F5-B2E6-4B15-854C-472855835EC5}" type="datetime3">
              <a:rPr lang="en-US" altLang="en-US" sz="1800"/>
              <a:pPr algn="ctr" eaLnBrk="1" hangingPunct="1">
                <a:spcBef>
                  <a:spcPct val="0"/>
                </a:spcBef>
              </a:pPr>
              <a:t>26 February 2025</a:t>
            </a:fld>
            <a:endParaRPr lang="en-US" altLang="en-US" sz="1800"/>
          </a:p>
        </p:txBody>
      </p:sp>
      <p:sp>
        <p:nvSpPr>
          <p:cNvPr id="10649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2FF81A8-9DC8-4004-B3B2-8DCCB51DF5E7}" type="slidenum">
              <a:rPr lang="en-US" altLang="en-US" sz="1800"/>
              <a:pPr algn="ctr" eaLnBrk="1" hangingPunct="1">
                <a:spcBef>
                  <a:spcPct val="0"/>
                </a:spcBef>
              </a:pPr>
              <a:t>137</a:t>
            </a:fld>
            <a:endParaRPr lang="en-US" altLang="en-US" sz="1800"/>
          </a:p>
        </p:txBody>
      </p:sp>
      <p:sp>
        <p:nvSpPr>
          <p:cNvPr id="106500" name="Rectangle 2"/>
          <p:cNvSpPr>
            <a:spLocks noGrp="1" noRot="1" noChangeAspect="1" noChangeArrowheads="1" noTextEdit="1"/>
          </p:cNvSpPr>
          <p:nvPr>
            <p:ph type="sldImg"/>
          </p:nvPr>
        </p:nvSpPr>
        <p:spPr>
          <a:xfrm>
            <a:off x="1177925" y="700088"/>
            <a:ext cx="4598988" cy="3451225"/>
          </a:xfrm>
          <a:ln/>
        </p:spPr>
      </p:sp>
      <p:sp>
        <p:nvSpPr>
          <p:cNvPr id="10650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745B62A-ACA0-4CB5-A11C-544663B49EAF}" type="datetime3">
              <a:rPr lang="en-US" altLang="en-US" sz="1800"/>
              <a:pPr algn="ctr" eaLnBrk="1" hangingPunct="1">
                <a:spcBef>
                  <a:spcPct val="0"/>
                </a:spcBef>
              </a:pPr>
              <a:t>26 February 2025</a:t>
            </a:fld>
            <a:endParaRPr lang="en-US" altLang="en-US" sz="1800"/>
          </a:p>
        </p:txBody>
      </p:sp>
      <p:sp>
        <p:nvSpPr>
          <p:cNvPr id="10854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A9D45A1-336B-4CDA-912E-CC331B960978}" type="slidenum">
              <a:rPr lang="en-US" altLang="en-US" sz="1800"/>
              <a:pPr algn="ctr" eaLnBrk="1" hangingPunct="1">
                <a:spcBef>
                  <a:spcPct val="0"/>
                </a:spcBef>
              </a:pPr>
              <a:t>138</a:t>
            </a:fld>
            <a:endParaRPr lang="en-US" altLang="en-US" sz="1800"/>
          </a:p>
        </p:txBody>
      </p:sp>
      <p:sp>
        <p:nvSpPr>
          <p:cNvPr id="108548" name="Rectangle 2"/>
          <p:cNvSpPr>
            <a:spLocks noGrp="1" noRot="1" noChangeAspect="1" noChangeArrowheads="1" noTextEdit="1"/>
          </p:cNvSpPr>
          <p:nvPr>
            <p:ph type="sldImg"/>
          </p:nvPr>
        </p:nvSpPr>
        <p:spPr>
          <a:xfrm>
            <a:off x="1177925" y="700088"/>
            <a:ext cx="4598988" cy="3451225"/>
          </a:xfrm>
          <a:ln/>
        </p:spPr>
      </p:sp>
      <p:sp>
        <p:nvSpPr>
          <p:cNvPr id="10854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CBB5FB2-54BF-48F1-8E34-80FC9157ED97}" type="datetime3">
              <a:rPr lang="en-US" altLang="en-US" sz="1800"/>
              <a:pPr algn="ctr" eaLnBrk="1" hangingPunct="1">
                <a:spcBef>
                  <a:spcPct val="0"/>
                </a:spcBef>
              </a:pPr>
              <a:t>26 February 2025</a:t>
            </a:fld>
            <a:endParaRPr lang="en-US" altLang="en-US" sz="1800"/>
          </a:p>
        </p:txBody>
      </p:sp>
      <p:sp>
        <p:nvSpPr>
          <p:cNvPr id="11059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87EFB42-E8A7-491A-8589-0005C85D8164}" type="slidenum">
              <a:rPr lang="en-US" altLang="en-US" sz="1800"/>
              <a:pPr algn="ctr" eaLnBrk="1" hangingPunct="1">
                <a:spcBef>
                  <a:spcPct val="0"/>
                </a:spcBef>
              </a:pPr>
              <a:t>139</a:t>
            </a:fld>
            <a:endParaRPr lang="en-US" altLang="en-US" sz="1800"/>
          </a:p>
        </p:txBody>
      </p:sp>
      <p:sp>
        <p:nvSpPr>
          <p:cNvPr id="110596" name="Rectangle 2"/>
          <p:cNvSpPr>
            <a:spLocks noGrp="1" noRot="1" noChangeAspect="1" noChangeArrowheads="1" noTextEdit="1"/>
          </p:cNvSpPr>
          <p:nvPr>
            <p:ph type="sldImg"/>
          </p:nvPr>
        </p:nvSpPr>
        <p:spPr>
          <a:xfrm>
            <a:off x="1177925" y="700088"/>
            <a:ext cx="4598988" cy="3451225"/>
          </a:xfrm>
          <a:ln/>
        </p:spPr>
      </p:sp>
      <p:sp>
        <p:nvSpPr>
          <p:cNvPr id="11059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0387FCA-F690-4924-90ED-C7EEEE542517}" type="datetime3">
              <a:rPr lang="en-US" altLang="en-US" sz="1800"/>
              <a:pPr algn="ctr" eaLnBrk="1" hangingPunct="1">
                <a:spcBef>
                  <a:spcPct val="0"/>
                </a:spcBef>
              </a:pPr>
              <a:t>26 February 2025</a:t>
            </a:fld>
            <a:endParaRPr lang="en-US" altLang="en-US" sz="1800"/>
          </a:p>
        </p:txBody>
      </p:sp>
      <p:sp>
        <p:nvSpPr>
          <p:cNvPr id="11264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62E918C-BB67-4F63-B63F-072666871851}" type="slidenum">
              <a:rPr lang="en-US" altLang="en-US" sz="1800"/>
              <a:pPr algn="ctr" eaLnBrk="1" hangingPunct="1">
                <a:spcBef>
                  <a:spcPct val="0"/>
                </a:spcBef>
              </a:pPr>
              <a:t>140</a:t>
            </a:fld>
            <a:endParaRPr lang="en-US" altLang="en-US" sz="1800"/>
          </a:p>
        </p:txBody>
      </p:sp>
      <p:sp>
        <p:nvSpPr>
          <p:cNvPr id="112644" name="Rectangle 2"/>
          <p:cNvSpPr>
            <a:spLocks noGrp="1" noRot="1" noChangeAspect="1" noChangeArrowheads="1" noTextEdit="1"/>
          </p:cNvSpPr>
          <p:nvPr>
            <p:ph type="sldImg"/>
          </p:nvPr>
        </p:nvSpPr>
        <p:spPr>
          <a:xfrm>
            <a:off x="1177925" y="700088"/>
            <a:ext cx="4598988" cy="3451225"/>
          </a:xfrm>
          <a:ln/>
        </p:spPr>
      </p:sp>
      <p:sp>
        <p:nvSpPr>
          <p:cNvPr id="11264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9539" indent="-209539"/>
            <a:endParaRPr lang="en-US" altLang="en-US" dirty="0">
              <a:latin typeface="Arial" panose="020B0604020202020204"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DF3F187-F04B-4038-A0B6-5A255AB696C4}" type="datetime3">
              <a:rPr lang="en-US" altLang="en-US" sz="1800"/>
              <a:pPr algn="ctr" eaLnBrk="1" hangingPunct="1">
                <a:spcBef>
                  <a:spcPct val="0"/>
                </a:spcBef>
              </a:pPr>
              <a:t>26 February 2025</a:t>
            </a:fld>
            <a:endParaRPr lang="en-US" altLang="en-US" sz="1800"/>
          </a:p>
        </p:txBody>
      </p:sp>
      <p:sp>
        <p:nvSpPr>
          <p:cNvPr id="11469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FAF99B6-87BD-4C83-809F-EFBF84D4ADF5}" type="slidenum">
              <a:rPr lang="en-US" altLang="en-US" sz="1800"/>
              <a:pPr algn="ctr" eaLnBrk="1" hangingPunct="1">
                <a:spcBef>
                  <a:spcPct val="0"/>
                </a:spcBef>
              </a:pPr>
              <a:t>141</a:t>
            </a:fld>
            <a:endParaRPr lang="en-US" altLang="en-US" sz="1800"/>
          </a:p>
        </p:txBody>
      </p:sp>
      <p:sp>
        <p:nvSpPr>
          <p:cNvPr id="114692" name="Rectangle 2"/>
          <p:cNvSpPr>
            <a:spLocks noGrp="1" noRot="1" noChangeAspect="1" noChangeArrowheads="1" noTextEdit="1"/>
          </p:cNvSpPr>
          <p:nvPr>
            <p:ph type="sldImg"/>
          </p:nvPr>
        </p:nvSpPr>
        <p:spPr>
          <a:xfrm>
            <a:off x="1177925" y="700088"/>
            <a:ext cx="4598988" cy="3451225"/>
          </a:xfrm>
          <a:ln/>
        </p:spPr>
      </p:sp>
      <p:sp>
        <p:nvSpPr>
          <p:cNvPr id="11469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512252A-523D-4F38-B870-1CC67EF67284}" type="datetime3">
              <a:rPr lang="en-US" altLang="en-US" sz="1800"/>
              <a:pPr algn="ctr" eaLnBrk="1" hangingPunct="1">
                <a:spcBef>
                  <a:spcPct val="0"/>
                </a:spcBef>
              </a:pPr>
              <a:t>26 February 2025</a:t>
            </a:fld>
            <a:endParaRPr lang="en-US" altLang="en-US" sz="1800"/>
          </a:p>
        </p:txBody>
      </p:sp>
      <p:sp>
        <p:nvSpPr>
          <p:cNvPr id="11673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51F6A65-5504-47AF-9B66-115CE5FE973C}" type="slidenum">
              <a:rPr lang="en-US" altLang="en-US" sz="1800"/>
              <a:pPr algn="ctr" eaLnBrk="1" hangingPunct="1">
                <a:spcBef>
                  <a:spcPct val="0"/>
                </a:spcBef>
              </a:pPr>
              <a:t>142</a:t>
            </a:fld>
            <a:endParaRPr lang="en-US" altLang="en-US" sz="1800"/>
          </a:p>
        </p:txBody>
      </p:sp>
      <p:sp>
        <p:nvSpPr>
          <p:cNvPr id="116740" name="Rectangle 2"/>
          <p:cNvSpPr>
            <a:spLocks noGrp="1" noRot="1" noChangeAspect="1" noChangeArrowheads="1" noTextEdit="1"/>
          </p:cNvSpPr>
          <p:nvPr>
            <p:ph type="sldImg"/>
          </p:nvPr>
        </p:nvSpPr>
        <p:spPr>
          <a:xfrm>
            <a:off x="1177925" y="700088"/>
            <a:ext cx="4598988" cy="3451225"/>
          </a:xfrm>
          <a:ln/>
        </p:spPr>
      </p:sp>
      <p:sp>
        <p:nvSpPr>
          <p:cNvPr id="11674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416FE78-C65E-48F2-9757-83AE2BAD2569}" type="datetime3">
              <a:rPr lang="en-US" altLang="en-US" sz="1800"/>
              <a:pPr algn="ctr" eaLnBrk="1" hangingPunct="1">
                <a:spcBef>
                  <a:spcPct val="0"/>
                </a:spcBef>
              </a:pPr>
              <a:t>26 February 2025</a:t>
            </a:fld>
            <a:endParaRPr lang="en-US" altLang="en-US" sz="1800"/>
          </a:p>
        </p:txBody>
      </p:sp>
      <p:sp>
        <p:nvSpPr>
          <p:cNvPr id="11878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77045B3-BF74-4247-BD1C-DA713617D6CF}" type="slidenum">
              <a:rPr lang="en-US" altLang="en-US" sz="1800"/>
              <a:pPr algn="ctr" eaLnBrk="1" hangingPunct="1">
                <a:spcBef>
                  <a:spcPct val="0"/>
                </a:spcBef>
              </a:pPr>
              <a:t>143</a:t>
            </a:fld>
            <a:endParaRPr lang="en-US" altLang="en-US" sz="1800"/>
          </a:p>
        </p:txBody>
      </p:sp>
      <p:sp>
        <p:nvSpPr>
          <p:cNvPr id="118788" name="Rectangle 2"/>
          <p:cNvSpPr>
            <a:spLocks noGrp="1" noRot="1" noChangeAspect="1" noChangeArrowheads="1" noTextEdit="1"/>
          </p:cNvSpPr>
          <p:nvPr>
            <p:ph type="sldImg"/>
          </p:nvPr>
        </p:nvSpPr>
        <p:spPr>
          <a:xfrm>
            <a:off x="1177925" y="700088"/>
            <a:ext cx="4598988" cy="3451225"/>
          </a:xfrm>
          <a:ln/>
        </p:spPr>
      </p:sp>
      <p:sp>
        <p:nvSpPr>
          <p:cNvPr id="11878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6BEA62BC-1462-4E4F-96E2-29466D5AF6A8}" type="datetime3">
              <a:rPr lang="en-US" altLang="en-US" sz="1400" smtClean="0"/>
              <a:pPr>
                <a:spcBef>
                  <a:spcPct val="0"/>
                </a:spcBef>
              </a:pPr>
              <a:t>26 February 2025</a:t>
            </a:fld>
            <a:endParaRPr lang="en-US" altLang="en-US" sz="1400"/>
          </a:p>
        </p:txBody>
      </p:sp>
      <p:sp>
        <p:nvSpPr>
          <p:cNvPr id="41987"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552230A-1994-46B3-B7D0-CA9268FC1530}" type="slidenum">
              <a:rPr lang="en-US" altLang="en-US" sz="2000"/>
              <a:pPr algn="ctr" eaLnBrk="1" hangingPunct="1">
                <a:spcBef>
                  <a:spcPct val="0"/>
                </a:spcBef>
              </a:pPr>
              <a:t>15</a:t>
            </a:fld>
            <a:endParaRPr lang="en-US" altLang="en-US" sz="2000"/>
          </a:p>
        </p:txBody>
      </p:sp>
      <p:sp>
        <p:nvSpPr>
          <p:cNvPr id="41988" name="Rectangle 2"/>
          <p:cNvSpPr>
            <a:spLocks noGrp="1" noRot="1" noChangeAspect="1" noChangeArrowheads="1" noTextEdit="1"/>
          </p:cNvSpPr>
          <p:nvPr>
            <p:ph type="sldImg"/>
          </p:nvPr>
        </p:nvSpPr>
        <p:spPr>
          <a:xfrm>
            <a:off x="1176338" y="700088"/>
            <a:ext cx="4600575" cy="3451225"/>
          </a:xfrm>
          <a:ln/>
        </p:spPr>
      </p:sp>
      <p:sp>
        <p:nvSpPr>
          <p:cNvPr id="41989"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6B2CA18-9D9D-4D3D-939C-4E9A42E4C3A4}" type="datetime3">
              <a:rPr lang="en-US" altLang="en-US" sz="1800"/>
              <a:pPr algn="ctr" eaLnBrk="1" hangingPunct="1">
                <a:spcBef>
                  <a:spcPct val="0"/>
                </a:spcBef>
              </a:pPr>
              <a:t>26 February 2025</a:t>
            </a:fld>
            <a:endParaRPr lang="en-US" altLang="en-US" sz="1800"/>
          </a:p>
        </p:txBody>
      </p:sp>
      <p:sp>
        <p:nvSpPr>
          <p:cNvPr id="12083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BFA6995-FE6E-4F37-8603-9FB883664FAB}" type="slidenum">
              <a:rPr lang="en-US" altLang="en-US" sz="1800"/>
              <a:pPr algn="ctr" eaLnBrk="1" hangingPunct="1">
                <a:spcBef>
                  <a:spcPct val="0"/>
                </a:spcBef>
              </a:pPr>
              <a:t>144</a:t>
            </a:fld>
            <a:endParaRPr lang="en-US" altLang="en-US" sz="1800"/>
          </a:p>
        </p:txBody>
      </p:sp>
      <p:sp>
        <p:nvSpPr>
          <p:cNvPr id="120836" name="Rectangle 2"/>
          <p:cNvSpPr>
            <a:spLocks noGrp="1" noRot="1" noChangeAspect="1" noChangeArrowheads="1" noTextEdit="1"/>
          </p:cNvSpPr>
          <p:nvPr>
            <p:ph type="sldImg"/>
          </p:nvPr>
        </p:nvSpPr>
        <p:spPr>
          <a:xfrm>
            <a:off x="1177925" y="700088"/>
            <a:ext cx="4598988" cy="3451225"/>
          </a:xfrm>
          <a:ln/>
        </p:spPr>
      </p:sp>
      <p:sp>
        <p:nvSpPr>
          <p:cNvPr id="12083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D66B2F8-6C66-4093-AC49-A3D1F98D9A2C}" type="datetime3">
              <a:rPr lang="en-US" altLang="en-US" sz="1800"/>
              <a:pPr algn="ctr" eaLnBrk="1" hangingPunct="1">
                <a:spcBef>
                  <a:spcPct val="0"/>
                </a:spcBef>
              </a:pPr>
              <a:t>26 February 2025</a:t>
            </a:fld>
            <a:endParaRPr lang="en-US" altLang="en-US" sz="1800"/>
          </a:p>
        </p:txBody>
      </p:sp>
      <p:sp>
        <p:nvSpPr>
          <p:cNvPr id="12288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C09C702-1125-4741-B32E-E10B9EB86360}" type="slidenum">
              <a:rPr lang="en-US" altLang="en-US" sz="1800"/>
              <a:pPr algn="ctr" eaLnBrk="1" hangingPunct="1">
                <a:spcBef>
                  <a:spcPct val="0"/>
                </a:spcBef>
              </a:pPr>
              <a:t>145</a:t>
            </a:fld>
            <a:endParaRPr lang="en-US" altLang="en-US" sz="1800"/>
          </a:p>
        </p:txBody>
      </p:sp>
      <p:sp>
        <p:nvSpPr>
          <p:cNvPr id="122884" name="Rectangle 2"/>
          <p:cNvSpPr>
            <a:spLocks noGrp="1" noRot="1" noChangeAspect="1" noChangeArrowheads="1" noTextEdit="1"/>
          </p:cNvSpPr>
          <p:nvPr>
            <p:ph type="sldImg"/>
          </p:nvPr>
        </p:nvSpPr>
        <p:spPr>
          <a:xfrm>
            <a:off x="1177925" y="700088"/>
            <a:ext cx="4598988" cy="3451225"/>
          </a:xfrm>
          <a:ln/>
        </p:spPr>
      </p:sp>
      <p:sp>
        <p:nvSpPr>
          <p:cNvPr id="12288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2D14939-300A-4E07-B3A8-BA77B4A90420}" type="datetime3">
              <a:rPr lang="en-US" altLang="en-US" sz="1800"/>
              <a:pPr algn="ctr" eaLnBrk="1" hangingPunct="1">
                <a:spcBef>
                  <a:spcPct val="0"/>
                </a:spcBef>
              </a:pPr>
              <a:t>26 February 2025</a:t>
            </a:fld>
            <a:endParaRPr lang="en-US" altLang="en-US" sz="1800"/>
          </a:p>
        </p:txBody>
      </p:sp>
      <p:sp>
        <p:nvSpPr>
          <p:cNvPr id="12493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EA4AA50-A1B1-4E37-977B-DF3F0C840EB7}" type="slidenum">
              <a:rPr lang="en-US" altLang="en-US" sz="1800"/>
              <a:pPr algn="ctr" eaLnBrk="1" hangingPunct="1">
                <a:spcBef>
                  <a:spcPct val="0"/>
                </a:spcBef>
              </a:pPr>
              <a:t>146</a:t>
            </a:fld>
            <a:endParaRPr lang="en-US" altLang="en-US" sz="1800"/>
          </a:p>
        </p:txBody>
      </p:sp>
      <p:sp>
        <p:nvSpPr>
          <p:cNvPr id="124932" name="Rectangle 2"/>
          <p:cNvSpPr>
            <a:spLocks noGrp="1" noRot="1" noChangeAspect="1" noChangeArrowheads="1" noTextEdit="1"/>
          </p:cNvSpPr>
          <p:nvPr>
            <p:ph type="sldImg"/>
          </p:nvPr>
        </p:nvSpPr>
        <p:spPr>
          <a:xfrm>
            <a:off x="1177925" y="700088"/>
            <a:ext cx="4598988" cy="3451225"/>
          </a:xfrm>
          <a:ln/>
        </p:spPr>
      </p:sp>
      <p:sp>
        <p:nvSpPr>
          <p:cNvPr id="12493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D205ACE-C17C-41AC-A5E2-A3B5A5020FC9}" type="datetime3">
              <a:rPr lang="en-US" altLang="en-US" sz="1800"/>
              <a:pPr algn="ctr" eaLnBrk="1" hangingPunct="1">
                <a:spcBef>
                  <a:spcPct val="0"/>
                </a:spcBef>
              </a:pPr>
              <a:t>26 February 2025</a:t>
            </a:fld>
            <a:endParaRPr lang="en-US" altLang="en-US" sz="1800"/>
          </a:p>
        </p:txBody>
      </p:sp>
      <p:sp>
        <p:nvSpPr>
          <p:cNvPr id="12697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AEE74DA-664B-4128-B2C5-80784A671D0C}" type="slidenum">
              <a:rPr lang="en-US" altLang="en-US" sz="1800"/>
              <a:pPr algn="ctr" eaLnBrk="1" hangingPunct="1">
                <a:spcBef>
                  <a:spcPct val="0"/>
                </a:spcBef>
              </a:pPr>
              <a:t>147</a:t>
            </a:fld>
            <a:endParaRPr lang="en-US" altLang="en-US" sz="1800"/>
          </a:p>
        </p:txBody>
      </p:sp>
      <p:sp>
        <p:nvSpPr>
          <p:cNvPr id="126980" name="Rectangle 2"/>
          <p:cNvSpPr>
            <a:spLocks noGrp="1" noRot="1" noChangeAspect="1" noChangeArrowheads="1" noTextEdit="1"/>
          </p:cNvSpPr>
          <p:nvPr>
            <p:ph type="sldImg"/>
          </p:nvPr>
        </p:nvSpPr>
        <p:spPr>
          <a:xfrm>
            <a:off x="1177925" y="700088"/>
            <a:ext cx="4598988" cy="3451225"/>
          </a:xfrm>
          <a:ln/>
        </p:spPr>
      </p:sp>
      <p:sp>
        <p:nvSpPr>
          <p:cNvPr id="12698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D205ACE-C17C-41AC-A5E2-A3B5A5020FC9}" type="datetime3">
              <a:rPr lang="en-US" altLang="en-US" sz="1800"/>
              <a:pPr algn="ctr" eaLnBrk="1" hangingPunct="1">
                <a:spcBef>
                  <a:spcPct val="0"/>
                </a:spcBef>
              </a:pPr>
              <a:t>26 February 2025</a:t>
            </a:fld>
            <a:endParaRPr lang="en-US" altLang="en-US" sz="1800"/>
          </a:p>
        </p:txBody>
      </p:sp>
      <p:sp>
        <p:nvSpPr>
          <p:cNvPr id="12697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AEE74DA-664B-4128-B2C5-80784A671D0C}" type="slidenum">
              <a:rPr lang="en-US" altLang="en-US" sz="1800"/>
              <a:pPr algn="ctr" eaLnBrk="1" hangingPunct="1">
                <a:spcBef>
                  <a:spcPct val="0"/>
                </a:spcBef>
              </a:pPr>
              <a:t>148</a:t>
            </a:fld>
            <a:endParaRPr lang="en-US" altLang="en-US" sz="1800"/>
          </a:p>
        </p:txBody>
      </p:sp>
      <p:sp>
        <p:nvSpPr>
          <p:cNvPr id="126980" name="Rectangle 2"/>
          <p:cNvSpPr>
            <a:spLocks noGrp="1" noRot="1" noChangeAspect="1" noChangeArrowheads="1" noTextEdit="1"/>
          </p:cNvSpPr>
          <p:nvPr>
            <p:ph type="sldImg"/>
          </p:nvPr>
        </p:nvSpPr>
        <p:spPr>
          <a:xfrm>
            <a:off x="1177925" y="700088"/>
            <a:ext cx="4598988" cy="3451225"/>
          </a:xfrm>
          <a:ln/>
        </p:spPr>
      </p:sp>
      <p:sp>
        <p:nvSpPr>
          <p:cNvPr id="12698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50994707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66E92FC-B4EA-4D91-BC00-B44A14CFEC7C}" type="datetime3">
              <a:rPr lang="en-US" altLang="en-US" sz="1800"/>
              <a:pPr algn="ctr" eaLnBrk="1" hangingPunct="1">
                <a:spcBef>
                  <a:spcPct val="0"/>
                </a:spcBef>
              </a:pPr>
              <a:t>26 February 2025</a:t>
            </a:fld>
            <a:endParaRPr lang="en-US" altLang="en-US" sz="1800"/>
          </a:p>
        </p:txBody>
      </p:sp>
      <p:sp>
        <p:nvSpPr>
          <p:cNvPr id="12902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9031394-25A7-4832-BA46-C5B75A1FDE26}" type="slidenum">
              <a:rPr lang="en-US" altLang="en-US" sz="1800"/>
              <a:pPr algn="ctr" eaLnBrk="1" hangingPunct="1">
                <a:spcBef>
                  <a:spcPct val="0"/>
                </a:spcBef>
              </a:pPr>
              <a:t>149</a:t>
            </a:fld>
            <a:endParaRPr lang="en-US" altLang="en-US" sz="1800"/>
          </a:p>
        </p:txBody>
      </p:sp>
      <p:sp>
        <p:nvSpPr>
          <p:cNvPr id="129028" name="Rectangle 2"/>
          <p:cNvSpPr>
            <a:spLocks noGrp="1" noRot="1" noChangeAspect="1" noChangeArrowheads="1" noTextEdit="1"/>
          </p:cNvSpPr>
          <p:nvPr>
            <p:ph type="sldImg"/>
          </p:nvPr>
        </p:nvSpPr>
        <p:spPr>
          <a:xfrm>
            <a:off x="1177925" y="700088"/>
            <a:ext cx="4598988" cy="3451225"/>
          </a:xfrm>
          <a:ln/>
        </p:spPr>
      </p:sp>
      <p:sp>
        <p:nvSpPr>
          <p:cNvPr id="12902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3767644-63E0-4AA5-9D55-EB144736D79E}" type="datetime3">
              <a:rPr lang="en-US" altLang="en-US" sz="1800"/>
              <a:pPr algn="ctr" eaLnBrk="1" hangingPunct="1">
                <a:spcBef>
                  <a:spcPct val="0"/>
                </a:spcBef>
              </a:pPr>
              <a:t>26 February 2025</a:t>
            </a:fld>
            <a:endParaRPr lang="en-US" altLang="en-US" sz="1800"/>
          </a:p>
        </p:txBody>
      </p:sp>
      <p:sp>
        <p:nvSpPr>
          <p:cNvPr id="13107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374C507-1B8C-41A9-9A58-69CDB6D48AA7}" type="slidenum">
              <a:rPr lang="en-US" altLang="en-US" sz="1800"/>
              <a:pPr algn="ctr" eaLnBrk="1" hangingPunct="1">
                <a:spcBef>
                  <a:spcPct val="0"/>
                </a:spcBef>
              </a:pPr>
              <a:t>150</a:t>
            </a:fld>
            <a:endParaRPr lang="en-US" altLang="en-US" sz="1800"/>
          </a:p>
        </p:txBody>
      </p:sp>
      <p:sp>
        <p:nvSpPr>
          <p:cNvPr id="131076" name="Rectangle 2"/>
          <p:cNvSpPr>
            <a:spLocks noGrp="1" noRot="1" noChangeAspect="1" noChangeArrowheads="1" noTextEdit="1"/>
          </p:cNvSpPr>
          <p:nvPr>
            <p:ph type="sldImg"/>
          </p:nvPr>
        </p:nvSpPr>
        <p:spPr>
          <a:xfrm>
            <a:off x="1177925" y="700088"/>
            <a:ext cx="4598988" cy="3451225"/>
          </a:xfrm>
          <a:ln/>
        </p:spPr>
      </p:sp>
      <p:sp>
        <p:nvSpPr>
          <p:cNvPr id="13107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D016638-42B3-48E3-9172-178F18D9E3EA}" type="datetime3">
              <a:rPr lang="en-US" altLang="en-US" sz="1800"/>
              <a:pPr algn="ctr" eaLnBrk="1" hangingPunct="1">
                <a:spcBef>
                  <a:spcPct val="0"/>
                </a:spcBef>
              </a:pPr>
              <a:t>26 February 2025</a:t>
            </a:fld>
            <a:endParaRPr lang="en-US" altLang="en-US" sz="1800"/>
          </a:p>
        </p:txBody>
      </p:sp>
      <p:sp>
        <p:nvSpPr>
          <p:cNvPr id="13312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4597519-5C8A-40A2-9ED3-C736A9120F56}" type="slidenum">
              <a:rPr lang="en-US" altLang="en-US" sz="1800"/>
              <a:pPr algn="ctr" eaLnBrk="1" hangingPunct="1">
                <a:spcBef>
                  <a:spcPct val="0"/>
                </a:spcBef>
              </a:pPr>
              <a:t>151</a:t>
            </a:fld>
            <a:endParaRPr lang="en-US" altLang="en-US" sz="1800"/>
          </a:p>
        </p:txBody>
      </p:sp>
      <p:sp>
        <p:nvSpPr>
          <p:cNvPr id="133124" name="Rectangle 2"/>
          <p:cNvSpPr>
            <a:spLocks noGrp="1" noRot="1" noChangeAspect="1" noChangeArrowheads="1" noTextEdit="1"/>
          </p:cNvSpPr>
          <p:nvPr>
            <p:ph type="sldImg"/>
          </p:nvPr>
        </p:nvSpPr>
        <p:spPr>
          <a:xfrm>
            <a:off x="1177925" y="700088"/>
            <a:ext cx="4598988" cy="3451225"/>
          </a:xfrm>
          <a:ln/>
        </p:spPr>
      </p:sp>
      <p:sp>
        <p:nvSpPr>
          <p:cNvPr id="13312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BA70103-359B-4F7D-BED7-599894A6F166}" type="datetime3">
              <a:rPr lang="en-US" altLang="en-US" sz="1800"/>
              <a:pPr algn="ctr" eaLnBrk="1" hangingPunct="1">
                <a:spcBef>
                  <a:spcPct val="0"/>
                </a:spcBef>
              </a:pPr>
              <a:t>26 February 2025</a:t>
            </a:fld>
            <a:endParaRPr lang="en-US" altLang="en-US" sz="1800"/>
          </a:p>
        </p:txBody>
      </p:sp>
      <p:sp>
        <p:nvSpPr>
          <p:cNvPr id="13721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E8A7110-08F8-4A32-9F36-D93C9B4F0AE7}" type="slidenum">
              <a:rPr lang="en-US" altLang="en-US" sz="1800"/>
              <a:pPr algn="ctr" eaLnBrk="1" hangingPunct="1">
                <a:spcBef>
                  <a:spcPct val="0"/>
                </a:spcBef>
              </a:pPr>
              <a:t>152</a:t>
            </a:fld>
            <a:endParaRPr lang="en-US" altLang="en-US" sz="1800"/>
          </a:p>
        </p:txBody>
      </p:sp>
      <p:sp>
        <p:nvSpPr>
          <p:cNvPr id="137220" name="Rectangle 2"/>
          <p:cNvSpPr>
            <a:spLocks noGrp="1" noRot="1" noChangeAspect="1" noChangeArrowheads="1" noTextEdit="1"/>
          </p:cNvSpPr>
          <p:nvPr>
            <p:ph type="sldImg"/>
          </p:nvPr>
        </p:nvSpPr>
        <p:spPr>
          <a:xfrm>
            <a:off x="1177925" y="700088"/>
            <a:ext cx="4598988" cy="3451225"/>
          </a:xfrm>
          <a:ln/>
        </p:spPr>
      </p:sp>
      <p:sp>
        <p:nvSpPr>
          <p:cNvPr id="13722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92E0C71-17E9-4FB2-AB00-1D3A4A9FB4EF}" type="datetime3">
              <a:rPr lang="en-US" altLang="en-US" sz="1800"/>
              <a:pPr algn="ctr" eaLnBrk="1" hangingPunct="1">
                <a:spcBef>
                  <a:spcPct val="0"/>
                </a:spcBef>
              </a:pPr>
              <a:t>26 February 2025</a:t>
            </a:fld>
            <a:endParaRPr lang="en-US" altLang="en-US" sz="1800"/>
          </a:p>
        </p:txBody>
      </p:sp>
      <p:sp>
        <p:nvSpPr>
          <p:cNvPr id="13926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720964E-5FC1-4793-9611-AE2C723621C3}" type="slidenum">
              <a:rPr lang="en-US" altLang="en-US" sz="1800"/>
              <a:pPr algn="ctr" eaLnBrk="1" hangingPunct="1">
                <a:spcBef>
                  <a:spcPct val="0"/>
                </a:spcBef>
              </a:pPr>
              <a:t>153</a:t>
            </a:fld>
            <a:endParaRPr lang="en-US" altLang="en-US" sz="1800"/>
          </a:p>
        </p:txBody>
      </p:sp>
      <p:sp>
        <p:nvSpPr>
          <p:cNvPr id="139268" name="Rectangle 2"/>
          <p:cNvSpPr>
            <a:spLocks noGrp="1" noRot="1" noChangeAspect="1" noChangeArrowheads="1" noTextEdit="1"/>
          </p:cNvSpPr>
          <p:nvPr>
            <p:ph type="sldImg"/>
          </p:nvPr>
        </p:nvSpPr>
        <p:spPr>
          <a:xfrm>
            <a:off x="1177925" y="700088"/>
            <a:ext cx="4598988" cy="3451225"/>
          </a:xfrm>
          <a:ln/>
        </p:spPr>
      </p:sp>
      <p:sp>
        <p:nvSpPr>
          <p:cNvPr id="13926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924CF465-3CFB-4947-A28B-A11C2E7B81BC}" type="datetime3">
              <a:rPr lang="en-US" altLang="en-US" sz="1400" smtClean="0"/>
              <a:pPr>
                <a:spcBef>
                  <a:spcPct val="0"/>
                </a:spcBef>
              </a:pPr>
              <a:t>26 February 2025</a:t>
            </a:fld>
            <a:endParaRPr lang="en-US" altLang="en-US" sz="1400"/>
          </a:p>
        </p:txBody>
      </p:sp>
      <p:sp>
        <p:nvSpPr>
          <p:cNvPr id="4403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7E1577B-955A-4338-A38A-C70A8F8B7E8E}" type="slidenum">
              <a:rPr lang="en-US" altLang="en-US" sz="2000"/>
              <a:pPr algn="ctr" eaLnBrk="1" hangingPunct="1">
                <a:spcBef>
                  <a:spcPct val="0"/>
                </a:spcBef>
              </a:pPr>
              <a:t>16</a:t>
            </a:fld>
            <a:endParaRPr lang="en-US" altLang="en-US" sz="2000"/>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96925"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DCA1CD1-D379-4CF4-BAEB-F61BF7A52082}" type="datetime3">
              <a:rPr lang="en-US" altLang="en-US" sz="1800"/>
              <a:pPr algn="ctr" eaLnBrk="1" hangingPunct="1">
                <a:spcBef>
                  <a:spcPct val="0"/>
                </a:spcBef>
              </a:pPr>
              <a:t>26 February 2025</a:t>
            </a:fld>
            <a:endParaRPr lang="en-US" altLang="en-US" sz="1800"/>
          </a:p>
        </p:txBody>
      </p:sp>
      <p:sp>
        <p:nvSpPr>
          <p:cNvPr id="14131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912E768-2827-4C20-A427-543A320FFF27}" type="slidenum">
              <a:rPr lang="en-US" altLang="en-US" sz="1800"/>
              <a:pPr algn="ctr" eaLnBrk="1" hangingPunct="1">
                <a:spcBef>
                  <a:spcPct val="0"/>
                </a:spcBef>
              </a:pPr>
              <a:t>154</a:t>
            </a:fld>
            <a:endParaRPr lang="en-US" altLang="en-US" sz="1800"/>
          </a:p>
        </p:txBody>
      </p:sp>
      <p:sp>
        <p:nvSpPr>
          <p:cNvPr id="141316" name="Rectangle 2"/>
          <p:cNvSpPr>
            <a:spLocks noGrp="1" noRot="1" noChangeAspect="1" noChangeArrowheads="1" noTextEdit="1"/>
          </p:cNvSpPr>
          <p:nvPr>
            <p:ph type="sldImg"/>
          </p:nvPr>
        </p:nvSpPr>
        <p:spPr>
          <a:xfrm>
            <a:off x="1177925" y="700088"/>
            <a:ext cx="4598988" cy="3451225"/>
          </a:xfrm>
          <a:ln/>
        </p:spPr>
      </p:sp>
      <p:sp>
        <p:nvSpPr>
          <p:cNvPr id="14131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C2F5D3E-25B1-48E2-BDE9-9CCA3B7B0646}" type="datetime3">
              <a:rPr lang="en-US" altLang="en-US" sz="1800"/>
              <a:pPr algn="ctr" eaLnBrk="1" hangingPunct="1">
                <a:spcBef>
                  <a:spcPct val="0"/>
                </a:spcBef>
              </a:pPr>
              <a:t>26 February 2025</a:t>
            </a:fld>
            <a:endParaRPr lang="en-US" altLang="en-US" sz="1800"/>
          </a:p>
        </p:txBody>
      </p:sp>
      <p:sp>
        <p:nvSpPr>
          <p:cNvPr id="14336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D956D3E-589D-4122-8FA5-3DE817CB4647}" type="slidenum">
              <a:rPr lang="en-US" altLang="en-US" sz="1800"/>
              <a:pPr algn="ctr" eaLnBrk="1" hangingPunct="1">
                <a:spcBef>
                  <a:spcPct val="0"/>
                </a:spcBef>
              </a:pPr>
              <a:t>156</a:t>
            </a:fld>
            <a:endParaRPr lang="en-US" altLang="en-US" sz="1800"/>
          </a:p>
        </p:txBody>
      </p:sp>
      <p:sp>
        <p:nvSpPr>
          <p:cNvPr id="143364" name="Rectangle 2"/>
          <p:cNvSpPr>
            <a:spLocks noGrp="1" noRot="1" noChangeAspect="1" noChangeArrowheads="1" noTextEdit="1"/>
          </p:cNvSpPr>
          <p:nvPr>
            <p:ph type="sldImg"/>
          </p:nvPr>
        </p:nvSpPr>
        <p:spPr>
          <a:xfrm>
            <a:off x="1177925" y="700088"/>
            <a:ext cx="4598988" cy="3451225"/>
          </a:xfrm>
          <a:ln/>
        </p:spPr>
      </p:sp>
      <p:sp>
        <p:nvSpPr>
          <p:cNvPr id="14336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C1D700E-6C16-41F4-9B71-DF1AA167BFA4}" type="datetime3">
              <a:rPr lang="en-US" altLang="en-US" sz="1800"/>
              <a:pPr algn="ctr" eaLnBrk="1" hangingPunct="1">
                <a:spcBef>
                  <a:spcPct val="0"/>
                </a:spcBef>
              </a:pPr>
              <a:t>26 February 2025</a:t>
            </a:fld>
            <a:endParaRPr lang="en-US" altLang="en-US" sz="1800"/>
          </a:p>
        </p:txBody>
      </p:sp>
      <p:sp>
        <p:nvSpPr>
          <p:cNvPr id="14541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8DAF97E-2F1D-44D6-A073-B7F3316E1333}" type="slidenum">
              <a:rPr lang="en-US" altLang="en-US" sz="1800"/>
              <a:pPr algn="ctr" eaLnBrk="1" hangingPunct="1">
                <a:spcBef>
                  <a:spcPct val="0"/>
                </a:spcBef>
              </a:pPr>
              <a:t>157</a:t>
            </a:fld>
            <a:endParaRPr lang="en-US" altLang="en-US" sz="1800"/>
          </a:p>
        </p:txBody>
      </p:sp>
      <p:sp>
        <p:nvSpPr>
          <p:cNvPr id="145412" name="Rectangle 2"/>
          <p:cNvSpPr>
            <a:spLocks noGrp="1" noRot="1" noChangeAspect="1" noChangeArrowheads="1" noTextEdit="1"/>
          </p:cNvSpPr>
          <p:nvPr>
            <p:ph type="sldImg"/>
          </p:nvPr>
        </p:nvSpPr>
        <p:spPr>
          <a:xfrm>
            <a:off x="1177925" y="700088"/>
            <a:ext cx="4598988" cy="3451225"/>
          </a:xfrm>
          <a:ln/>
        </p:spPr>
      </p:sp>
      <p:sp>
        <p:nvSpPr>
          <p:cNvPr id="14541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28966A9-C3E5-4208-905D-59E48133E712}" type="datetime3">
              <a:rPr lang="en-US" altLang="en-US" sz="1800"/>
              <a:pPr algn="ctr" eaLnBrk="1" hangingPunct="1">
                <a:spcBef>
                  <a:spcPct val="0"/>
                </a:spcBef>
              </a:pPr>
              <a:t>26 February 2025</a:t>
            </a:fld>
            <a:endParaRPr lang="en-US" altLang="en-US" sz="1800"/>
          </a:p>
        </p:txBody>
      </p:sp>
      <p:sp>
        <p:nvSpPr>
          <p:cNvPr id="14745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F46ECA1-9F19-429E-8728-65BBA67EE7C3}" type="slidenum">
              <a:rPr lang="en-US" altLang="en-US" sz="1800"/>
              <a:pPr algn="ctr" eaLnBrk="1" hangingPunct="1">
                <a:spcBef>
                  <a:spcPct val="0"/>
                </a:spcBef>
              </a:pPr>
              <a:t>158</a:t>
            </a:fld>
            <a:endParaRPr lang="en-US" altLang="en-US" sz="1800"/>
          </a:p>
        </p:txBody>
      </p:sp>
      <p:sp>
        <p:nvSpPr>
          <p:cNvPr id="147460" name="Rectangle 2"/>
          <p:cNvSpPr>
            <a:spLocks noGrp="1" noRot="1" noChangeAspect="1" noChangeArrowheads="1" noTextEdit="1"/>
          </p:cNvSpPr>
          <p:nvPr>
            <p:ph type="sldImg"/>
          </p:nvPr>
        </p:nvSpPr>
        <p:spPr>
          <a:xfrm>
            <a:off x="1177925" y="700088"/>
            <a:ext cx="4598988" cy="3451225"/>
          </a:xfrm>
          <a:ln/>
        </p:spPr>
      </p:sp>
      <p:sp>
        <p:nvSpPr>
          <p:cNvPr id="14746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28966A9-C3E5-4208-905D-59E48133E712}" type="datetime3">
              <a:rPr lang="en-US" altLang="en-US" sz="1800"/>
              <a:pPr algn="ctr" eaLnBrk="1" hangingPunct="1">
                <a:spcBef>
                  <a:spcPct val="0"/>
                </a:spcBef>
              </a:pPr>
              <a:t>26 February 2025</a:t>
            </a:fld>
            <a:endParaRPr lang="en-US" altLang="en-US" sz="1800"/>
          </a:p>
        </p:txBody>
      </p:sp>
      <p:sp>
        <p:nvSpPr>
          <p:cNvPr id="14745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F46ECA1-9F19-429E-8728-65BBA67EE7C3}" type="slidenum">
              <a:rPr lang="en-US" altLang="en-US" sz="1800"/>
              <a:pPr algn="ctr" eaLnBrk="1" hangingPunct="1">
                <a:spcBef>
                  <a:spcPct val="0"/>
                </a:spcBef>
              </a:pPr>
              <a:t>159</a:t>
            </a:fld>
            <a:endParaRPr lang="en-US" altLang="en-US" sz="1800"/>
          </a:p>
        </p:txBody>
      </p:sp>
      <p:sp>
        <p:nvSpPr>
          <p:cNvPr id="147460" name="Rectangle 2"/>
          <p:cNvSpPr>
            <a:spLocks noGrp="1" noRot="1" noChangeAspect="1" noChangeArrowheads="1" noTextEdit="1"/>
          </p:cNvSpPr>
          <p:nvPr>
            <p:ph type="sldImg"/>
          </p:nvPr>
        </p:nvSpPr>
        <p:spPr>
          <a:xfrm>
            <a:off x="1177925" y="700088"/>
            <a:ext cx="4598988" cy="3451225"/>
          </a:xfrm>
          <a:ln/>
        </p:spPr>
      </p:sp>
      <p:sp>
        <p:nvSpPr>
          <p:cNvPr id="14746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4280754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A3AADA6-7A3F-4E8F-BAE7-DCE2FAE6AD12}" type="datetime3">
              <a:rPr lang="en-US" altLang="en-US" sz="1800"/>
              <a:pPr algn="ctr" eaLnBrk="1" hangingPunct="1">
                <a:spcBef>
                  <a:spcPct val="0"/>
                </a:spcBef>
              </a:pPr>
              <a:t>26 February 2025</a:t>
            </a:fld>
            <a:endParaRPr lang="en-US" altLang="en-US" sz="1800"/>
          </a:p>
        </p:txBody>
      </p:sp>
      <p:sp>
        <p:nvSpPr>
          <p:cNvPr id="14950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1DC3831-276D-42AE-BDC4-D533EADBFB70}" type="slidenum">
              <a:rPr lang="en-US" altLang="en-US" sz="1800"/>
              <a:pPr algn="ctr" eaLnBrk="1" hangingPunct="1">
                <a:spcBef>
                  <a:spcPct val="0"/>
                </a:spcBef>
              </a:pPr>
              <a:t>160</a:t>
            </a:fld>
            <a:endParaRPr lang="en-US" altLang="en-US" sz="1800"/>
          </a:p>
        </p:txBody>
      </p:sp>
      <p:sp>
        <p:nvSpPr>
          <p:cNvPr id="149508" name="Rectangle 2"/>
          <p:cNvSpPr>
            <a:spLocks noGrp="1" noRot="1" noChangeAspect="1" noChangeArrowheads="1" noTextEdit="1"/>
          </p:cNvSpPr>
          <p:nvPr>
            <p:ph type="sldImg"/>
          </p:nvPr>
        </p:nvSpPr>
        <p:spPr>
          <a:xfrm>
            <a:off x="1177925" y="700088"/>
            <a:ext cx="4598988" cy="3451225"/>
          </a:xfrm>
          <a:ln/>
        </p:spPr>
      </p:sp>
      <p:sp>
        <p:nvSpPr>
          <p:cNvPr id="14950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4FF9B88-C742-4378-8A3E-44C3E4E2BA72}" type="datetime3">
              <a:rPr lang="en-US" altLang="en-US" sz="1800"/>
              <a:pPr algn="ctr" eaLnBrk="1" hangingPunct="1">
                <a:spcBef>
                  <a:spcPct val="0"/>
                </a:spcBef>
              </a:pPr>
              <a:t>26 February 2025</a:t>
            </a:fld>
            <a:endParaRPr lang="en-US" altLang="en-US" sz="1800"/>
          </a:p>
        </p:txBody>
      </p:sp>
      <p:sp>
        <p:nvSpPr>
          <p:cNvPr id="15155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1AE7E38-09CD-4201-984C-A5EC24D4FE50}" type="slidenum">
              <a:rPr lang="en-US" altLang="en-US" sz="1800"/>
              <a:pPr algn="ctr" eaLnBrk="1" hangingPunct="1">
                <a:spcBef>
                  <a:spcPct val="0"/>
                </a:spcBef>
              </a:pPr>
              <a:t>161</a:t>
            </a:fld>
            <a:endParaRPr lang="en-US" altLang="en-US" sz="1800"/>
          </a:p>
        </p:txBody>
      </p:sp>
      <p:sp>
        <p:nvSpPr>
          <p:cNvPr id="151556" name="Rectangle 2"/>
          <p:cNvSpPr>
            <a:spLocks noGrp="1" noRot="1" noChangeAspect="1" noChangeArrowheads="1" noTextEdit="1"/>
          </p:cNvSpPr>
          <p:nvPr>
            <p:ph type="sldImg"/>
          </p:nvPr>
        </p:nvSpPr>
        <p:spPr>
          <a:xfrm>
            <a:off x="1177925" y="700088"/>
            <a:ext cx="4598988" cy="3451225"/>
          </a:xfrm>
          <a:ln/>
        </p:spPr>
      </p:sp>
      <p:sp>
        <p:nvSpPr>
          <p:cNvPr id="15155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23815620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4FF9B88-C742-4378-8A3E-44C3E4E2BA72}" type="datetime3">
              <a:rPr lang="en-US" altLang="en-US" sz="1800"/>
              <a:pPr algn="ctr" eaLnBrk="1" hangingPunct="1">
                <a:spcBef>
                  <a:spcPct val="0"/>
                </a:spcBef>
              </a:pPr>
              <a:t>26 February 2025</a:t>
            </a:fld>
            <a:endParaRPr lang="en-US" altLang="en-US" sz="1800"/>
          </a:p>
        </p:txBody>
      </p:sp>
      <p:sp>
        <p:nvSpPr>
          <p:cNvPr id="15155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1AE7E38-09CD-4201-984C-A5EC24D4FE50}" type="slidenum">
              <a:rPr lang="en-US" altLang="en-US" sz="1800"/>
              <a:pPr algn="ctr" eaLnBrk="1" hangingPunct="1">
                <a:spcBef>
                  <a:spcPct val="0"/>
                </a:spcBef>
              </a:pPr>
              <a:t>162</a:t>
            </a:fld>
            <a:endParaRPr lang="en-US" altLang="en-US" sz="1800"/>
          </a:p>
        </p:txBody>
      </p:sp>
      <p:sp>
        <p:nvSpPr>
          <p:cNvPr id="151556" name="Rectangle 2"/>
          <p:cNvSpPr>
            <a:spLocks noGrp="1" noRot="1" noChangeAspect="1" noChangeArrowheads="1" noTextEdit="1"/>
          </p:cNvSpPr>
          <p:nvPr>
            <p:ph type="sldImg"/>
          </p:nvPr>
        </p:nvSpPr>
        <p:spPr>
          <a:xfrm>
            <a:off x="1177925" y="700088"/>
            <a:ext cx="4598988" cy="3451225"/>
          </a:xfrm>
          <a:ln/>
        </p:spPr>
      </p:sp>
      <p:sp>
        <p:nvSpPr>
          <p:cNvPr id="15155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5228948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531ABA9-D53F-4A50-925D-256FC36BD9DE}" type="datetime3">
              <a:rPr lang="en-US" altLang="en-US" sz="1800"/>
              <a:pPr algn="ctr" eaLnBrk="1" hangingPunct="1">
                <a:spcBef>
                  <a:spcPct val="0"/>
                </a:spcBef>
              </a:pPr>
              <a:t>26 February 2025</a:t>
            </a:fld>
            <a:endParaRPr lang="en-US" altLang="en-US" sz="1800"/>
          </a:p>
        </p:txBody>
      </p:sp>
      <p:sp>
        <p:nvSpPr>
          <p:cNvPr id="15360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84CD0D3-BDB2-474C-A759-653DD6A74B67}" type="slidenum">
              <a:rPr lang="en-US" altLang="en-US" sz="1800"/>
              <a:pPr algn="ctr" eaLnBrk="1" hangingPunct="1">
                <a:spcBef>
                  <a:spcPct val="0"/>
                </a:spcBef>
              </a:pPr>
              <a:t>163</a:t>
            </a:fld>
            <a:endParaRPr lang="en-US" altLang="en-US" sz="1800"/>
          </a:p>
        </p:txBody>
      </p:sp>
      <p:sp>
        <p:nvSpPr>
          <p:cNvPr id="153604" name="Rectangle 2"/>
          <p:cNvSpPr>
            <a:spLocks noGrp="1" noRot="1" noChangeAspect="1" noChangeArrowheads="1" noTextEdit="1"/>
          </p:cNvSpPr>
          <p:nvPr>
            <p:ph type="sldImg"/>
          </p:nvPr>
        </p:nvSpPr>
        <p:spPr>
          <a:xfrm>
            <a:off x="1177925" y="700088"/>
            <a:ext cx="4598988" cy="3451225"/>
          </a:xfrm>
          <a:ln/>
        </p:spPr>
      </p:sp>
      <p:sp>
        <p:nvSpPr>
          <p:cNvPr id="15360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649618A-AEB9-4C00-BE6B-667113A38165}" type="datetime3">
              <a:rPr lang="en-US" altLang="en-US" sz="1800"/>
              <a:pPr algn="ctr" eaLnBrk="1" hangingPunct="1">
                <a:spcBef>
                  <a:spcPct val="0"/>
                </a:spcBef>
              </a:pPr>
              <a:t>26 February 2025</a:t>
            </a:fld>
            <a:endParaRPr lang="en-US" altLang="en-US" sz="1800"/>
          </a:p>
        </p:txBody>
      </p:sp>
      <p:sp>
        <p:nvSpPr>
          <p:cNvPr id="15565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E42D946-C93A-44E8-8264-A4F4E65408E0}" type="slidenum">
              <a:rPr lang="en-US" altLang="en-US" sz="1800"/>
              <a:pPr algn="ctr" eaLnBrk="1" hangingPunct="1">
                <a:spcBef>
                  <a:spcPct val="0"/>
                </a:spcBef>
              </a:pPr>
              <a:t>164</a:t>
            </a:fld>
            <a:endParaRPr lang="en-US" altLang="en-US" sz="1800"/>
          </a:p>
        </p:txBody>
      </p:sp>
      <p:sp>
        <p:nvSpPr>
          <p:cNvPr id="155652" name="Rectangle 2"/>
          <p:cNvSpPr>
            <a:spLocks noGrp="1" noRot="1" noChangeAspect="1" noChangeArrowheads="1" noTextEdit="1"/>
          </p:cNvSpPr>
          <p:nvPr>
            <p:ph type="sldImg"/>
          </p:nvPr>
        </p:nvSpPr>
        <p:spPr>
          <a:xfrm>
            <a:off x="1177925" y="700088"/>
            <a:ext cx="4598988" cy="3451225"/>
          </a:xfrm>
          <a:ln/>
        </p:spPr>
      </p:sp>
      <p:sp>
        <p:nvSpPr>
          <p:cNvPr id="15565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86DC9FBF-329F-46D3-8AF0-F9B45B52E707}" type="datetime3">
              <a:rPr lang="en-US" altLang="en-US" sz="1400" smtClean="0"/>
              <a:pPr>
                <a:spcBef>
                  <a:spcPct val="0"/>
                </a:spcBef>
              </a:pPr>
              <a:t>26 February 2025</a:t>
            </a:fld>
            <a:endParaRPr lang="en-US" altLang="en-US" sz="1400"/>
          </a:p>
        </p:txBody>
      </p:sp>
      <p:sp>
        <p:nvSpPr>
          <p:cNvPr id="48131"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D0C3DE0-4C9A-4B7B-8855-BACC15C0C1C7}" type="slidenum">
              <a:rPr lang="en-US" altLang="en-US" sz="2000"/>
              <a:pPr algn="ctr" eaLnBrk="1" hangingPunct="1">
                <a:spcBef>
                  <a:spcPct val="0"/>
                </a:spcBef>
              </a:pPr>
              <a:t>17</a:t>
            </a:fld>
            <a:endParaRPr lang="en-US" altLang="en-US" sz="2000"/>
          </a:p>
        </p:txBody>
      </p:sp>
      <p:sp>
        <p:nvSpPr>
          <p:cNvPr id="48132" name="Rectangle 2"/>
          <p:cNvSpPr>
            <a:spLocks noGrp="1" noRot="1" noChangeAspect="1" noChangeArrowheads="1" noTextEdit="1"/>
          </p:cNvSpPr>
          <p:nvPr>
            <p:ph type="sldImg"/>
          </p:nvPr>
        </p:nvSpPr>
        <p:spPr>
          <a:xfrm>
            <a:off x="1176338" y="700088"/>
            <a:ext cx="4600575" cy="3451225"/>
          </a:xfrm>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649618A-AEB9-4C00-BE6B-667113A38165}" type="datetime3">
              <a:rPr lang="en-US" altLang="en-US" sz="1800"/>
              <a:pPr algn="ctr" eaLnBrk="1" hangingPunct="1">
                <a:spcBef>
                  <a:spcPct val="0"/>
                </a:spcBef>
              </a:pPr>
              <a:t>26 February 2025</a:t>
            </a:fld>
            <a:endParaRPr lang="en-US" altLang="en-US" sz="1800"/>
          </a:p>
        </p:txBody>
      </p:sp>
      <p:sp>
        <p:nvSpPr>
          <p:cNvPr id="15565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E42D946-C93A-44E8-8264-A4F4E65408E0}" type="slidenum">
              <a:rPr lang="en-US" altLang="en-US" sz="1800"/>
              <a:pPr algn="ctr" eaLnBrk="1" hangingPunct="1">
                <a:spcBef>
                  <a:spcPct val="0"/>
                </a:spcBef>
              </a:pPr>
              <a:t>165</a:t>
            </a:fld>
            <a:endParaRPr lang="en-US" altLang="en-US" sz="1800"/>
          </a:p>
        </p:txBody>
      </p:sp>
      <p:sp>
        <p:nvSpPr>
          <p:cNvPr id="155652" name="Rectangle 2"/>
          <p:cNvSpPr>
            <a:spLocks noGrp="1" noRot="1" noChangeAspect="1" noChangeArrowheads="1" noTextEdit="1"/>
          </p:cNvSpPr>
          <p:nvPr>
            <p:ph type="sldImg"/>
          </p:nvPr>
        </p:nvSpPr>
        <p:spPr>
          <a:xfrm>
            <a:off x="1177925" y="700088"/>
            <a:ext cx="4598988" cy="3451225"/>
          </a:xfrm>
          <a:ln/>
        </p:spPr>
      </p:sp>
      <p:sp>
        <p:nvSpPr>
          <p:cNvPr id="15565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649618A-AEB9-4C00-BE6B-667113A38165}" type="datetime3">
              <a:rPr lang="en-US" altLang="en-US" sz="1800"/>
              <a:pPr algn="ctr" eaLnBrk="1" hangingPunct="1">
                <a:spcBef>
                  <a:spcPct val="0"/>
                </a:spcBef>
              </a:pPr>
              <a:t>26 February 2025</a:t>
            </a:fld>
            <a:endParaRPr lang="en-US" altLang="en-US" sz="1800"/>
          </a:p>
        </p:txBody>
      </p:sp>
      <p:sp>
        <p:nvSpPr>
          <p:cNvPr id="15565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E42D946-C93A-44E8-8264-A4F4E65408E0}" type="slidenum">
              <a:rPr lang="en-US" altLang="en-US" sz="1800"/>
              <a:pPr algn="ctr" eaLnBrk="1" hangingPunct="1">
                <a:spcBef>
                  <a:spcPct val="0"/>
                </a:spcBef>
              </a:pPr>
              <a:t>166</a:t>
            </a:fld>
            <a:endParaRPr lang="en-US" altLang="en-US" sz="1800"/>
          </a:p>
        </p:txBody>
      </p:sp>
      <p:sp>
        <p:nvSpPr>
          <p:cNvPr id="155652" name="Rectangle 2"/>
          <p:cNvSpPr>
            <a:spLocks noGrp="1" noRot="1" noChangeAspect="1" noChangeArrowheads="1" noTextEdit="1"/>
          </p:cNvSpPr>
          <p:nvPr>
            <p:ph type="sldImg"/>
          </p:nvPr>
        </p:nvSpPr>
        <p:spPr>
          <a:xfrm>
            <a:off x="1177925" y="700088"/>
            <a:ext cx="4598988" cy="3451225"/>
          </a:xfrm>
          <a:ln/>
        </p:spPr>
      </p:sp>
      <p:sp>
        <p:nvSpPr>
          <p:cNvPr id="15565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6958899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ABFF99E-70B4-40AC-BF9E-69C685C03CC9}" type="datetime3">
              <a:rPr lang="en-US" altLang="en-US" sz="1800"/>
              <a:pPr algn="ctr" eaLnBrk="1" hangingPunct="1">
                <a:spcBef>
                  <a:spcPct val="0"/>
                </a:spcBef>
              </a:pPr>
              <a:t>26 February 2025</a:t>
            </a:fld>
            <a:endParaRPr lang="en-US" altLang="en-US" sz="1800"/>
          </a:p>
        </p:txBody>
      </p:sp>
      <p:sp>
        <p:nvSpPr>
          <p:cNvPr id="15769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EF90052-10D3-4027-9F52-53CAFFB86CF6}" type="slidenum">
              <a:rPr lang="en-US" altLang="en-US" sz="1800"/>
              <a:pPr algn="ctr" eaLnBrk="1" hangingPunct="1">
                <a:spcBef>
                  <a:spcPct val="0"/>
                </a:spcBef>
              </a:pPr>
              <a:t>167</a:t>
            </a:fld>
            <a:endParaRPr lang="en-US" altLang="en-US" sz="1800"/>
          </a:p>
        </p:txBody>
      </p:sp>
      <p:sp>
        <p:nvSpPr>
          <p:cNvPr id="157700" name="Rectangle 2"/>
          <p:cNvSpPr>
            <a:spLocks noGrp="1" noRot="1" noChangeAspect="1" noChangeArrowheads="1" noTextEdit="1"/>
          </p:cNvSpPr>
          <p:nvPr>
            <p:ph type="sldImg"/>
          </p:nvPr>
        </p:nvSpPr>
        <p:spPr>
          <a:xfrm>
            <a:off x="1177925" y="700088"/>
            <a:ext cx="4598988" cy="3451225"/>
          </a:xfrm>
          <a:ln/>
        </p:spPr>
      </p:sp>
      <p:sp>
        <p:nvSpPr>
          <p:cNvPr id="15770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2210465-DCE6-4EF5-8AFF-FDCD95F55A7C}" type="datetime3">
              <a:rPr lang="en-US" altLang="en-US" sz="1800"/>
              <a:pPr algn="ctr" eaLnBrk="1" hangingPunct="1">
                <a:spcBef>
                  <a:spcPct val="0"/>
                </a:spcBef>
              </a:pPr>
              <a:t>26 February 2025</a:t>
            </a:fld>
            <a:endParaRPr lang="en-US" altLang="en-US" sz="1800"/>
          </a:p>
        </p:txBody>
      </p:sp>
      <p:sp>
        <p:nvSpPr>
          <p:cNvPr id="15974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72B69F1-2012-4192-A6D2-988AD1DDFB08}" type="slidenum">
              <a:rPr lang="en-US" altLang="en-US" sz="1800"/>
              <a:pPr algn="ctr" eaLnBrk="1" hangingPunct="1">
                <a:spcBef>
                  <a:spcPct val="0"/>
                </a:spcBef>
              </a:pPr>
              <a:t>168</a:t>
            </a:fld>
            <a:endParaRPr lang="en-US" altLang="en-US" sz="1800"/>
          </a:p>
        </p:txBody>
      </p:sp>
      <p:sp>
        <p:nvSpPr>
          <p:cNvPr id="159748" name="Rectangle 2"/>
          <p:cNvSpPr>
            <a:spLocks noGrp="1" noRot="1" noChangeAspect="1" noChangeArrowheads="1" noTextEdit="1"/>
          </p:cNvSpPr>
          <p:nvPr>
            <p:ph type="sldImg"/>
          </p:nvPr>
        </p:nvSpPr>
        <p:spPr>
          <a:xfrm>
            <a:off x="1177925" y="700088"/>
            <a:ext cx="4598988" cy="3451225"/>
          </a:xfrm>
          <a:ln/>
        </p:spPr>
      </p:sp>
      <p:sp>
        <p:nvSpPr>
          <p:cNvPr id="15974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649618A-AEB9-4C00-BE6B-667113A38165}" type="datetime3">
              <a:rPr lang="en-US" altLang="en-US" sz="1800"/>
              <a:pPr algn="ctr" eaLnBrk="1" hangingPunct="1">
                <a:spcBef>
                  <a:spcPct val="0"/>
                </a:spcBef>
              </a:pPr>
              <a:t>26 February 2025</a:t>
            </a:fld>
            <a:endParaRPr lang="en-US" altLang="en-US" sz="1800"/>
          </a:p>
        </p:txBody>
      </p:sp>
      <p:sp>
        <p:nvSpPr>
          <p:cNvPr id="15565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E42D946-C93A-44E8-8264-A4F4E65408E0}" type="slidenum">
              <a:rPr lang="en-US" altLang="en-US" sz="1800"/>
              <a:pPr algn="ctr" eaLnBrk="1" hangingPunct="1">
                <a:spcBef>
                  <a:spcPct val="0"/>
                </a:spcBef>
              </a:pPr>
              <a:t>169</a:t>
            </a:fld>
            <a:endParaRPr lang="en-US" altLang="en-US" sz="1800"/>
          </a:p>
        </p:txBody>
      </p:sp>
      <p:sp>
        <p:nvSpPr>
          <p:cNvPr id="155652" name="Rectangle 2"/>
          <p:cNvSpPr>
            <a:spLocks noGrp="1" noRot="1" noChangeAspect="1" noChangeArrowheads="1" noTextEdit="1"/>
          </p:cNvSpPr>
          <p:nvPr>
            <p:ph type="sldImg"/>
          </p:nvPr>
        </p:nvSpPr>
        <p:spPr>
          <a:xfrm>
            <a:off x="1177925" y="700088"/>
            <a:ext cx="4598988" cy="3451225"/>
          </a:xfrm>
          <a:ln/>
        </p:spPr>
      </p:sp>
      <p:sp>
        <p:nvSpPr>
          <p:cNvPr id="15565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5483179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C2395D2-498D-4CB5-A3E1-5534A0966BE0}" type="datetime3">
              <a:rPr lang="en-US" altLang="en-US" sz="1800"/>
              <a:pPr algn="ctr" eaLnBrk="1" hangingPunct="1">
                <a:spcBef>
                  <a:spcPct val="0"/>
                </a:spcBef>
              </a:pPr>
              <a:t>26 February 2025</a:t>
            </a:fld>
            <a:endParaRPr lang="en-US" altLang="en-US" sz="1800"/>
          </a:p>
        </p:txBody>
      </p:sp>
      <p:sp>
        <p:nvSpPr>
          <p:cNvPr id="16179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677443A-AC62-4859-94E3-6BFD4C3D4CF7}" type="slidenum">
              <a:rPr lang="en-US" altLang="en-US" sz="1800"/>
              <a:pPr algn="ctr" eaLnBrk="1" hangingPunct="1">
                <a:spcBef>
                  <a:spcPct val="0"/>
                </a:spcBef>
              </a:pPr>
              <a:t>170</a:t>
            </a:fld>
            <a:endParaRPr lang="en-US" altLang="en-US" sz="1800"/>
          </a:p>
        </p:txBody>
      </p:sp>
      <p:sp>
        <p:nvSpPr>
          <p:cNvPr id="161796" name="Rectangle 2"/>
          <p:cNvSpPr>
            <a:spLocks noGrp="1" noRot="1" noChangeAspect="1" noChangeArrowheads="1" noTextEdit="1"/>
          </p:cNvSpPr>
          <p:nvPr>
            <p:ph type="sldImg"/>
          </p:nvPr>
        </p:nvSpPr>
        <p:spPr>
          <a:xfrm>
            <a:off x="1177925" y="700088"/>
            <a:ext cx="4598988" cy="3451225"/>
          </a:xfrm>
          <a:ln/>
        </p:spPr>
      </p:sp>
      <p:sp>
        <p:nvSpPr>
          <p:cNvPr id="16179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C88FDBB-5C65-4A53-9BDC-C3402F26B32F}" type="datetime3">
              <a:rPr lang="en-US" altLang="en-US" sz="1800"/>
              <a:pPr algn="ctr" eaLnBrk="1" hangingPunct="1">
                <a:spcBef>
                  <a:spcPct val="0"/>
                </a:spcBef>
              </a:pPr>
              <a:t>26 February 2025</a:t>
            </a:fld>
            <a:endParaRPr lang="en-US" altLang="en-US" sz="1800"/>
          </a:p>
        </p:txBody>
      </p:sp>
      <p:sp>
        <p:nvSpPr>
          <p:cNvPr id="16384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7975BE3-53E5-4B15-94D9-C2A6DA51E97C}" type="slidenum">
              <a:rPr lang="en-US" altLang="en-US" sz="1800"/>
              <a:pPr algn="ctr" eaLnBrk="1" hangingPunct="1">
                <a:spcBef>
                  <a:spcPct val="0"/>
                </a:spcBef>
              </a:pPr>
              <a:t>171</a:t>
            </a:fld>
            <a:endParaRPr lang="en-US" altLang="en-US" sz="1800"/>
          </a:p>
        </p:txBody>
      </p:sp>
      <p:sp>
        <p:nvSpPr>
          <p:cNvPr id="163844" name="Rectangle 2"/>
          <p:cNvSpPr>
            <a:spLocks noGrp="1" noRot="1" noChangeAspect="1" noChangeArrowheads="1" noTextEdit="1"/>
          </p:cNvSpPr>
          <p:nvPr>
            <p:ph type="sldImg"/>
          </p:nvPr>
        </p:nvSpPr>
        <p:spPr>
          <a:xfrm>
            <a:off x="1177925" y="700088"/>
            <a:ext cx="4598988" cy="3451225"/>
          </a:xfrm>
          <a:ln/>
        </p:spPr>
      </p:sp>
      <p:sp>
        <p:nvSpPr>
          <p:cNvPr id="16384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78C13B4-459C-4C48-9ACF-5F64B0E71691}" type="datetime3">
              <a:rPr lang="en-US" altLang="en-US" sz="1800"/>
              <a:pPr algn="ctr" eaLnBrk="1" hangingPunct="1">
                <a:spcBef>
                  <a:spcPct val="0"/>
                </a:spcBef>
              </a:pPr>
              <a:t>26 February 2025</a:t>
            </a:fld>
            <a:endParaRPr lang="en-US" altLang="en-US" sz="1800"/>
          </a:p>
        </p:txBody>
      </p:sp>
      <p:sp>
        <p:nvSpPr>
          <p:cNvPr id="16589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735FD89-9671-4BD3-9B71-253899239229}" type="slidenum">
              <a:rPr lang="en-US" altLang="en-US" sz="1800"/>
              <a:pPr algn="ctr" eaLnBrk="1" hangingPunct="1">
                <a:spcBef>
                  <a:spcPct val="0"/>
                </a:spcBef>
              </a:pPr>
              <a:t>172</a:t>
            </a:fld>
            <a:endParaRPr lang="en-US" altLang="en-US" sz="1800"/>
          </a:p>
        </p:txBody>
      </p:sp>
      <p:sp>
        <p:nvSpPr>
          <p:cNvPr id="165892" name="Rectangle 2"/>
          <p:cNvSpPr>
            <a:spLocks noGrp="1" noRot="1" noChangeAspect="1" noChangeArrowheads="1" noTextEdit="1"/>
          </p:cNvSpPr>
          <p:nvPr>
            <p:ph type="sldImg"/>
          </p:nvPr>
        </p:nvSpPr>
        <p:spPr>
          <a:xfrm>
            <a:off x="1177925" y="700088"/>
            <a:ext cx="4598988" cy="3451225"/>
          </a:xfrm>
          <a:ln/>
        </p:spPr>
      </p:sp>
      <p:sp>
        <p:nvSpPr>
          <p:cNvPr id="16589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5411437-B5D3-448E-9A43-2CCA914AEE6B}" type="datetime3">
              <a:rPr lang="en-US" altLang="en-US" sz="1800"/>
              <a:pPr algn="ctr" eaLnBrk="1" hangingPunct="1">
                <a:spcBef>
                  <a:spcPct val="0"/>
                </a:spcBef>
              </a:pPr>
              <a:t>26 February 2025</a:t>
            </a:fld>
            <a:endParaRPr lang="en-US" altLang="en-US" sz="1800"/>
          </a:p>
        </p:txBody>
      </p:sp>
      <p:sp>
        <p:nvSpPr>
          <p:cNvPr id="16793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7D68D7E-C89F-48DF-9246-90BA1FD98ECB}" type="slidenum">
              <a:rPr lang="en-US" altLang="en-US" sz="1800"/>
              <a:pPr algn="ctr" eaLnBrk="1" hangingPunct="1">
                <a:spcBef>
                  <a:spcPct val="0"/>
                </a:spcBef>
              </a:pPr>
              <a:t>173</a:t>
            </a:fld>
            <a:endParaRPr lang="en-US" altLang="en-US" sz="1800"/>
          </a:p>
        </p:txBody>
      </p:sp>
      <p:sp>
        <p:nvSpPr>
          <p:cNvPr id="167940" name="Rectangle 2"/>
          <p:cNvSpPr>
            <a:spLocks noGrp="1" noRot="1" noChangeAspect="1" noChangeArrowheads="1" noTextEdit="1"/>
          </p:cNvSpPr>
          <p:nvPr>
            <p:ph type="sldImg"/>
          </p:nvPr>
        </p:nvSpPr>
        <p:spPr>
          <a:xfrm>
            <a:off x="1166813" y="712788"/>
            <a:ext cx="4621212" cy="3467100"/>
          </a:xfrm>
          <a:ln cap="flat"/>
        </p:spPr>
      </p:sp>
      <p:sp>
        <p:nvSpPr>
          <p:cNvPr id="16794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C99629E-87DA-40E7-AD19-762E713A311B}" type="datetime3">
              <a:rPr lang="en-US" altLang="en-US" sz="1800"/>
              <a:pPr algn="ctr" eaLnBrk="1" hangingPunct="1">
                <a:spcBef>
                  <a:spcPct val="0"/>
                </a:spcBef>
              </a:pPr>
              <a:t>26 February 2025</a:t>
            </a:fld>
            <a:endParaRPr lang="en-US" altLang="en-US" sz="1800"/>
          </a:p>
        </p:txBody>
      </p:sp>
      <p:sp>
        <p:nvSpPr>
          <p:cNvPr id="16998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1BD4177-6112-4A10-801B-DC78245BDD40}" type="slidenum">
              <a:rPr lang="en-US" altLang="en-US" sz="1800"/>
              <a:pPr algn="ctr" eaLnBrk="1" hangingPunct="1">
                <a:spcBef>
                  <a:spcPct val="0"/>
                </a:spcBef>
              </a:pPr>
              <a:t>174</a:t>
            </a:fld>
            <a:endParaRPr lang="en-US" altLang="en-US" sz="1800"/>
          </a:p>
        </p:txBody>
      </p:sp>
      <p:sp>
        <p:nvSpPr>
          <p:cNvPr id="169988" name="Rectangle 2"/>
          <p:cNvSpPr>
            <a:spLocks noGrp="1" noRot="1" noChangeAspect="1" noChangeArrowheads="1" noTextEdit="1"/>
          </p:cNvSpPr>
          <p:nvPr>
            <p:ph type="sldImg"/>
          </p:nvPr>
        </p:nvSpPr>
        <p:spPr>
          <a:xfrm>
            <a:off x="1177925" y="700088"/>
            <a:ext cx="4598988" cy="3451225"/>
          </a:xfrm>
          <a:ln/>
        </p:spPr>
      </p:sp>
      <p:sp>
        <p:nvSpPr>
          <p:cNvPr id="16998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C5E7460-FD02-45B6-ACB6-1873711583CC}" type="datetime3">
              <a:rPr lang="en-US" altLang="en-US" sz="1400" smtClean="0"/>
              <a:pPr>
                <a:spcBef>
                  <a:spcPct val="0"/>
                </a:spcBef>
              </a:pPr>
              <a:t>26 February 2025</a:t>
            </a:fld>
            <a:endParaRPr lang="en-US" altLang="en-US" sz="1400"/>
          </a:p>
        </p:txBody>
      </p:sp>
      <p:sp>
        <p:nvSpPr>
          <p:cNvPr id="50179"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316BD94-6BE1-4562-8DA7-FCB7A115C06F}" type="slidenum">
              <a:rPr lang="en-US" altLang="en-US" sz="2000"/>
              <a:pPr algn="ctr" eaLnBrk="1" hangingPunct="1">
                <a:spcBef>
                  <a:spcPct val="0"/>
                </a:spcBef>
              </a:pPr>
              <a:t>18</a:t>
            </a:fld>
            <a:endParaRPr lang="en-US" altLang="en-US" sz="2000"/>
          </a:p>
        </p:txBody>
      </p:sp>
      <p:sp>
        <p:nvSpPr>
          <p:cNvPr id="50180" name="Rectangle 2"/>
          <p:cNvSpPr>
            <a:spLocks noGrp="1" noRot="1" noChangeAspect="1" noChangeArrowheads="1" noTextEdit="1"/>
          </p:cNvSpPr>
          <p:nvPr>
            <p:ph type="sldImg"/>
          </p:nvPr>
        </p:nvSpPr>
        <p:spPr>
          <a:xfrm>
            <a:off x="1166813" y="712788"/>
            <a:ext cx="4621212" cy="3467100"/>
          </a:xfrm>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3922131-0F29-4FD9-965A-FA02049F7F8E}" type="datetime3">
              <a:rPr lang="en-US" altLang="en-US" sz="1800"/>
              <a:pPr algn="ctr" eaLnBrk="1" hangingPunct="1">
                <a:spcBef>
                  <a:spcPct val="0"/>
                </a:spcBef>
              </a:pPr>
              <a:t>26 February 2025</a:t>
            </a:fld>
            <a:endParaRPr lang="en-US" altLang="en-US" sz="1800"/>
          </a:p>
        </p:txBody>
      </p:sp>
      <p:sp>
        <p:nvSpPr>
          <p:cNvPr id="17203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658C211-EE67-47EA-953B-E5C93F11CC53}" type="slidenum">
              <a:rPr lang="en-US" altLang="en-US" sz="1800"/>
              <a:pPr algn="ctr" eaLnBrk="1" hangingPunct="1">
                <a:spcBef>
                  <a:spcPct val="0"/>
                </a:spcBef>
              </a:pPr>
              <a:t>175</a:t>
            </a:fld>
            <a:endParaRPr lang="en-US" altLang="en-US" sz="1800"/>
          </a:p>
        </p:txBody>
      </p:sp>
      <p:sp>
        <p:nvSpPr>
          <p:cNvPr id="172036" name="Rectangle 2"/>
          <p:cNvSpPr>
            <a:spLocks noGrp="1" noRot="1" noChangeAspect="1" noChangeArrowheads="1" noTextEdit="1"/>
          </p:cNvSpPr>
          <p:nvPr>
            <p:ph type="sldImg"/>
          </p:nvPr>
        </p:nvSpPr>
        <p:spPr>
          <a:xfrm>
            <a:off x="1166813" y="712788"/>
            <a:ext cx="4621212" cy="3467100"/>
          </a:xfrm>
          <a:ln cap="flat"/>
        </p:spPr>
      </p:sp>
      <p:sp>
        <p:nvSpPr>
          <p:cNvPr id="17203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A433D20-673B-4B6B-ACDF-3D8C8D51FC15}" type="datetime3">
              <a:rPr lang="en-US" altLang="en-US" sz="1800"/>
              <a:pPr algn="ctr" eaLnBrk="1" hangingPunct="1">
                <a:spcBef>
                  <a:spcPct val="0"/>
                </a:spcBef>
              </a:pPr>
              <a:t>26 February 2025</a:t>
            </a:fld>
            <a:endParaRPr lang="en-US" altLang="en-US" sz="1800"/>
          </a:p>
        </p:txBody>
      </p:sp>
      <p:sp>
        <p:nvSpPr>
          <p:cNvPr id="17408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4D50339-63A2-4DBC-A767-5B716509021E}" type="slidenum">
              <a:rPr lang="en-US" altLang="en-US" sz="1800"/>
              <a:pPr algn="ctr" eaLnBrk="1" hangingPunct="1">
                <a:spcBef>
                  <a:spcPct val="0"/>
                </a:spcBef>
              </a:pPr>
              <a:t>176</a:t>
            </a:fld>
            <a:endParaRPr lang="en-US" altLang="en-US" sz="1800"/>
          </a:p>
        </p:txBody>
      </p:sp>
      <p:sp>
        <p:nvSpPr>
          <p:cNvPr id="174084" name="Rectangle 2"/>
          <p:cNvSpPr>
            <a:spLocks noGrp="1" noChangeArrowheads="1"/>
          </p:cNvSpPr>
          <p:nvPr>
            <p:ph type="body" idx="1"/>
          </p:nvPr>
        </p:nvSpPr>
        <p:spPr>
          <a:xfrm>
            <a:off x="925513" y="4386263"/>
            <a:ext cx="5099050" cy="4157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150" tIns="30604" rIns="53150" bIns="30604"/>
          <a:lstStyle/>
          <a:p>
            <a:pPr defTabSz="565119"/>
            <a:endParaRPr lang="en-US" altLang="en-US" dirty="0">
              <a:latin typeface="Arial" panose="020B0604020202020204" pitchFamily="34" charset="0"/>
            </a:endParaRPr>
          </a:p>
        </p:txBody>
      </p:sp>
      <p:sp>
        <p:nvSpPr>
          <p:cNvPr id="174085" name="Rectangle 3"/>
          <p:cNvSpPr>
            <a:spLocks noGrp="1" noRot="1" noChangeAspect="1" noChangeArrowheads="1" noTextEdit="1"/>
          </p:cNvSpPr>
          <p:nvPr>
            <p:ph type="sldImg"/>
          </p:nvPr>
        </p:nvSpPr>
        <p:spPr>
          <a:xfrm>
            <a:off x="1166813" y="703263"/>
            <a:ext cx="4616450" cy="3463925"/>
          </a:xfrm>
          <a:ln cap="flat"/>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A433D20-673B-4B6B-ACDF-3D8C8D51FC15}" type="datetime3">
              <a:rPr lang="en-US" altLang="en-US" sz="1800"/>
              <a:pPr algn="ctr" eaLnBrk="1" hangingPunct="1">
                <a:spcBef>
                  <a:spcPct val="0"/>
                </a:spcBef>
              </a:pPr>
              <a:t>26 February 2025</a:t>
            </a:fld>
            <a:endParaRPr lang="en-US" altLang="en-US" sz="1800"/>
          </a:p>
        </p:txBody>
      </p:sp>
      <p:sp>
        <p:nvSpPr>
          <p:cNvPr id="17408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4D50339-63A2-4DBC-A767-5B716509021E}" type="slidenum">
              <a:rPr lang="en-US" altLang="en-US" sz="1800"/>
              <a:pPr algn="ctr" eaLnBrk="1" hangingPunct="1">
                <a:spcBef>
                  <a:spcPct val="0"/>
                </a:spcBef>
              </a:pPr>
              <a:t>177</a:t>
            </a:fld>
            <a:endParaRPr lang="en-US" altLang="en-US" sz="1800"/>
          </a:p>
        </p:txBody>
      </p:sp>
      <p:sp>
        <p:nvSpPr>
          <p:cNvPr id="174084" name="Rectangle 2"/>
          <p:cNvSpPr>
            <a:spLocks noGrp="1" noChangeArrowheads="1"/>
          </p:cNvSpPr>
          <p:nvPr>
            <p:ph type="body" idx="1"/>
          </p:nvPr>
        </p:nvSpPr>
        <p:spPr>
          <a:xfrm>
            <a:off x="925513" y="4386263"/>
            <a:ext cx="5099050" cy="4157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150" tIns="30604" rIns="53150" bIns="30604"/>
          <a:lstStyle/>
          <a:p>
            <a:pPr defTabSz="565119"/>
            <a:endParaRPr lang="en-US" altLang="en-US" dirty="0">
              <a:latin typeface="Arial" panose="020B0604020202020204" pitchFamily="34" charset="0"/>
            </a:endParaRPr>
          </a:p>
        </p:txBody>
      </p:sp>
      <p:sp>
        <p:nvSpPr>
          <p:cNvPr id="174085" name="Rectangle 3"/>
          <p:cNvSpPr>
            <a:spLocks noGrp="1" noRot="1" noChangeAspect="1" noChangeArrowheads="1" noTextEdit="1"/>
          </p:cNvSpPr>
          <p:nvPr>
            <p:ph type="sldImg"/>
          </p:nvPr>
        </p:nvSpPr>
        <p:spPr>
          <a:xfrm>
            <a:off x="1166813" y="703263"/>
            <a:ext cx="4616450" cy="3463925"/>
          </a:xfrm>
          <a:ln cap="flat"/>
        </p:spPr>
      </p:sp>
    </p:spTree>
    <p:extLst>
      <p:ext uri="{BB962C8B-B14F-4D97-AF65-F5344CB8AC3E}">
        <p14:creationId xmlns:p14="http://schemas.microsoft.com/office/powerpoint/2010/main" val="131545566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500043F-18D5-4D01-9EC0-12F2CB7A1EF3}" type="datetime3">
              <a:rPr lang="en-US" altLang="en-US" sz="1800"/>
              <a:pPr algn="ctr" eaLnBrk="1" hangingPunct="1">
                <a:spcBef>
                  <a:spcPct val="0"/>
                </a:spcBef>
              </a:pPr>
              <a:t>26 February 2025</a:t>
            </a:fld>
            <a:endParaRPr lang="en-US" altLang="en-US" sz="1800"/>
          </a:p>
        </p:txBody>
      </p:sp>
      <p:sp>
        <p:nvSpPr>
          <p:cNvPr id="17613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FDC46B2-B36C-44DB-AB09-7037DBFFD0DA}" type="slidenum">
              <a:rPr lang="en-US" altLang="en-US" sz="1800"/>
              <a:pPr algn="ctr" eaLnBrk="1" hangingPunct="1">
                <a:spcBef>
                  <a:spcPct val="0"/>
                </a:spcBef>
              </a:pPr>
              <a:t>178</a:t>
            </a:fld>
            <a:endParaRPr lang="en-US" altLang="en-US" sz="1800"/>
          </a:p>
        </p:txBody>
      </p:sp>
      <p:sp>
        <p:nvSpPr>
          <p:cNvPr id="176132" name="Rectangle 2"/>
          <p:cNvSpPr>
            <a:spLocks noGrp="1" noRot="1" noChangeAspect="1" noChangeArrowheads="1" noTextEdit="1"/>
          </p:cNvSpPr>
          <p:nvPr>
            <p:ph type="sldImg"/>
          </p:nvPr>
        </p:nvSpPr>
        <p:spPr>
          <a:xfrm>
            <a:off x="1177925" y="700088"/>
            <a:ext cx="4598988" cy="3451225"/>
          </a:xfrm>
          <a:ln/>
        </p:spPr>
      </p:sp>
      <p:sp>
        <p:nvSpPr>
          <p:cNvPr id="17613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CF87E44-0CD9-449B-8498-D3A2B0D2407A}" type="datetime3">
              <a:rPr lang="en-US" altLang="en-US" sz="1800"/>
              <a:pPr algn="ctr" eaLnBrk="1" hangingPunct="1">
                <a:spcBef>
                  <a:spcPct val="0"/>
                </a:spcBef>
              </a:pPr>
              <a:t>26 February 2025</a:t>
            </a:fld>
            <a:endParaRPr lang="en-US" altLang="en-US" sz="1800"/>
          </a:p>
        </p:txBody>
      </p:sp>
      <p:sp>
        <p:nvSpPr>
          <p:cNvPr id="17817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21FE39E-0735-4973-8A8F-FA43C43EFB9D}" type="slidenum">
              <a:rPr lang="en-US" altLang="en-US" sz="1800"/>
              <a:pPr algn="ctr" eaLnBrk="1" hangingPunct="1">
                <a:spcBef>
                  <a:spcPct val="0"/>
                </a:spcBef>
              </a:pPr>
              <a:t>179</a:t>
            </a:fld>
            <a:endParaRPr lang="en-US" altLang="en-US" sz="1800"/>
          </a:p>
        </p:txBody>
      </p:sp>
      <p:sp>
        <p:nvSpPr>
          <p:cNvPr id="178180" name="Rectangle 2"/>
          <p:cNvSpPr>
            <a:spLocks noGrp="1" noChangeArrowheads="1"/>
          </p:cNvSpPr>
          <p:nvPr>
            <p:ph type="body" idx="1"/>
          </p:nvPr>
        </p:nvSpPr>
        <p:spPr>
          <a:xfrm>
            <a:off x="925513" y="4386263"/>
            <a:ext cx="5099050" cy="4157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150" tIns="30604" rIns="53150" bIns="30604"/>
          <a:lstStyle/>
          <a:p>
            <a:pPr defTabSz="565119"/>
            <a:endParaRPr lang="en-US" altLang="en-US" dirty="0">
              <a:latin typeface="Arial" panose="020B0604020202020204" pitchFamily="34" charset="0"/>
            </a:endParaRPr>
          </a:p>
        </p:txBody>
      </p:sp>
      <p:sp>
        <p:nvSpPr>
          <p:cNvPr id="178181" name="Rectangle 3"/>
          <p:cNvSpPr>
            <a:spLocks noGrp="1" noRot="1" noChangeAspect="1" noChangeArrowheads="1" noTextEdit="1"/>
          </p:cNvSpPr>
          <p:nvPr>
            <p:ph type="sldImg"/>
          </p:nvPr>
        </p:nvSpPr>
        <p:spPr>
          <a:xfrm>
            <a:off x="1166813" y="703263"/>
            <a:ext cx="4616450" cy="3463925"/>
          </a:xfrm>
          <a:ln cap="flat"/>
        </p:spPr>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C8F7382-DD66-4CC8-AB47-6AEBAFE5A727}" type="datetime3">
              <a:rPr lang="en-US" altLang="en-US" sz="1800"/>
              <a:pPr algn="ctr" eaLnBrk="1" hangingPunct="1">
                <a:spcBef>
                  <a:spcPct val="0"/>
                </a:spcBef>
              </a:pPr>
              <a:t>26 February 2025</a:t>
            </a:fld>
            <a:endParaRPr lang="en-US" altLang="en-US" sz="1800"/>
          </a:p>
        </p:txBody>
      </p:sp>
      <p:sp>
        <p:nvSpPr>
          <p:cNvPr id="18022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D9179ED-8F18-44D8-AD5C-36688FFC5827}" type="slidenum">
              <a:rPr lang="en-US" altLang="en-US" sz="1800"/>
              <a:pPr algn="ctr" eaLnBrk="1" hangingPunct="1">
                <a:spcBef>
                  <a:spcPct val="0"/>
                </a:spcBef>
              </a:pPr>
              <a:t>180</a:t>
            </a:fld>
            <a:endParaRPr lang="en-US" altLang="en-US" sz="1800"/>
          </a:p>
        </p:txBody>
      </p:sp>
      <p:sp>
        <p:nvSpPr>
          <p:cNvPr id="180228" name="Rectangle 2"/>
          <p:cNvSpPr>
            <a:spLocks noGrp="1" noRot="1" noChangeAspect="1" noChangeArrowheads="1" noTextEdit="1"/>
          </p:cNvSpPr>
          <p:nvPr>
            <p:ph type="sldImg"/>
          </p:nvPr>
        </p:nvSpPr>
        <p:spPr>
          <a:xfrm>
            <a:off x="1177925" y="700088"/>
            <a:ext cx="4598988" cy="3451225"/>
          </a:xfrm>
          <a:ln/>
        </p:spPr>
      </p:sp>
      <p:sp>
        <p:nvSpPr>
          <p:cNvPr id="18022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891E68E-ABD4-47D6-921B-B5ACE29376FC}" type="slidenum">
              <a:rPr lang="en-US" altLang="en-US" sz="1800"/>
              <a:pPr algn="ctr" eaLnBrk="1" hangingPunct="1">
                <a:spcBef>
                  <a:spcPct val="0"/>
                </a:spcBef>
              </a:pPr>
              <a:t>181</a:t>
            </a:fld>
            <a:endParaRPr lang="en-US" altLang="en-US" sz="1800"/>
          </a:p>
        </p:txBody>
      </p:sp>
      <p:sp>
        <p:nvSpPr>
          <p:cNvPr id="182275" name="Rectangle 2"/>
          <p:cNvSpPr>
            <a:spLocks noGrp="1" noChangeArrowheads="1"/>
          </p:cNvSpPr>
          <p:nvPr>
            <p:ph type="body" idx="1"/>
          </p:nvPr>
        </p:nvSpPr>
        <p:spPr>
          <a:xfrm>
            <a:off x="925513" y="4386263"/>
            <a:ext cx="5099050" cy="4157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150" tIns="30604" rIns="53150" bIns="30604"/>
          <a:lstStyle/>
          <a:p>
            <a:pPr defTabSz="565119"/>
            <a:endParaRPr lang="en-US" altLang="en-US">
              <a:latin typeface="Arial" panose="020B0604020202020204" pitchFamily="34" charset="0"/>
            </a:endParaRPr>
          </a:p>
        </p:txBody>
      </p:sp>
      <p:sp>
        <p:nvSpPr>
          <p:cNvPr id="182276" name="Rectangle 3"/>
          <p:cNvSpPr>
            <a:spLocks noGrp="1" noRot="1" noChangeAspect="1" noChangeArrowheads="1" noTextEdit="1"/>
          </p:cNvSpPr>
          <p:nvPr>
            <p:ph type="sldImg"/>
          </p:nvPr>
        </p:nvSpPr>
        <p:spPr>
          <a:xfrm>
            <a:off x="1166813" y="703263"/>
            <a:ext cx="4616450" cy="3463925"/>
          </a:xfrm>
          <a:ln cap="flat"/>
        </p:spPr>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87235CF-700A-4047-A9BF-B3D2B1CA178F}" type="datetime3">
              <a:rPr lang="en-US" altLang="en-US" sz="1800"/>
              <a:pPr algn="ctr" eaLnBrk="1" hangingPunct="1">
                <a:spcBef>
                  <a:spcPct val="0"/>
                </a:spcBef>
              </a:pPr>
              <a:t>26 February 2025</a:t>
            </a:fld>
            <a:endParaRPr lang="en-US" altLang="en-US" sz="1800"/>
          </a:p>
        </p:txBody>
      </p:sp>
      <p:sp>
        <p:nvSpPr>
          <p:cNvPr id="18432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AF0CED5-44B2-4ACA-82B4-FE2AB29EF8EA}" type="slidenum">
              <a:rPr lang="en-US" altLang="en-US" sz="1800"/>
              <a:pPr algn="ctr" eaLnBrk="1" hangingPunct="1">
                <a:spcBef>
                  <a:spcPct val="0"/>
                </a:spcBef>
              </a:pPr>
              <a:t>182</a:t>
            </a:fld>
            <a:endParaRPr lang="en-US" altLang="en-US" sz="1800"/>
          </a:p>
        </p:txBody>
      </p:sp>
      <p:sp>
        <p:nvSpPr>
          <p:cNvPr id="184324" name="Rectangle 2"/>
          <p:cNvSpPr>
            <a:spLocks noGrp="1" noRot="1" noChangeAspect="1" noChangeArrowheads="1" noTextEdit="1"/>
          </p:cNvSpPr>
          <p:nvPr>
            <p:ph type="sldImg"/>
          </p:nvPr>
        </p:nvSpPr>
        <p:spPr>
          <a:xfrm>
            <a:off x="1177925" y="700088"/>
            <a:ext cx="4598988" cy="3451225"/>
          </a:xfrm>
          <a:ln/>
        </p:spPr>
      </p:sp>
      <p:sp>
        <p:nvSpPr>
          <p:cNvPr id="18432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9F8E796-E6E3-4314-9F5B-DFE66F2B7C83}" type="datetime3">
              <a:rPr lang="en-US" altLang="en-US" sz="1800"/>
              <a:pPr algn="ctr" eaLnBrk="1" hangingPunct="1">
                <a:spcBef>
                  <a:spcPct val="0"/>
                </a:spcBef>
              </a:pPr>
              <a:t>26 February 2025</a:t>
            </a:fld>
            <a:endParaRPr lang="en-US" altLang="en-US" sz="1800"/>
          </a:p>
        </p:txBody>
      </p:sp>
      <p:sp>
        <p:nvSpPr>
          <p:cNvPr id="18637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2F0A12E-6054-4FA8-BB85-A4362A0AE117}" type="slidenum">
              <a:rPr lang="en-US" altLang="en-US" sz="1800"/>
              <a:pPr algn="ctr" eaLnBrk="1" hangingPunct="1">
                <a:spcBef>
                  <a:spcPct val="0"/>
                </a:spcBef>
              </a:pPr>
              <a:t>183</a:t>
            </a:fld>
            <a:endParaRPr lang="en-US" altLang="en-US" sz="1800"/>
          </a:p>
        </p:txBody>
      </p:sp>
      <p:sp>
        <p:nvSpPr>
          <p:cNvPr id="186372" name="Rectangle 2"/>
          <p:cNvSpPr>
            <a:spLocks noGrp="1" noChangeArrowheads="1"/>
          </p:cNvSpPr>
          <p:nvPr>
            <p:ph type="body" idx="1"/>
          </p:nvPr>
        </p:nvSpPr>
        <p:spPr>
          <a:xfrm>
            <a:off x="925513" y="4386263"/>
            <a:ext cx="5099050" cy="4157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150" tIns="30604" rIns="53150" bIns="30604"/>
          <a:lstStyle/>
          <a:p>
            <a:pPr defTabSz="565119"/>
            <a:endParaRPr lang="en-US" altLang="en-US">
              <a:latin typeface="Arial" panose="020B0604020202020204" pitchFamily="34" charset="0"/>
            </a:endParaRPr>
          </a:p>
        </p:txBody>
      </p:sp>
      <p:sp>
        <p:nvSpPr>
          <p:cNvPr id="186373" name="Rectangle 3"/>
          <p:cNvSpPr>
            <a:spLocks noGrp="1" noRot="1" noChangeAspect="1" noChangeArrowheads="1" noTextEdit="1"/>
          </p:cNvSpPr>
          <p:nvPr>
            <p:ph type="sldImg"/>
          </p:nvPr>
        </p:nvSpPr>
        <p:spPr>
          <a:xfrm>
            <a:off x="1166813" y="703263"/>
            <a:ext cx="4616450" cy="3463925"/>
          </a:xfrm>
          <a:ln cap="flat"/>
        </p:spPr>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F807086-B8F9-420B-A6A3-1C06E382CF5C}" type="datetime3">
              <a:rPr lang="en-US" altLang="en-US" sz="1800"/>
              <a:pPr algn="ctr" eaLnBrk="1" hangingPunct="1">
                <a:spcBef>
                  <a:spcPct val="0"/>
                </a:spcBef>
              </a:pPr>
              <a:t>26 February 2025</a:t>
            </a:fld>
            <a:endParaRPr lang="en-US" altLang="en-US" sz="1800"/>
          </a:p>
        </p:txBody>
      </p:sp>
      <p:sp>
        <p:nvSpPr>
          <p:cNvPr id="18841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1C304CE-1B0E-4591-93B7-A57815702BD7}" type="slidenum">
              <a:rPr lang="en-US" altLang="en-US" sz="1800"/>
              <a:pPr algn="ctr" eaLnBrk="1" hangingPunct="1">
                <a:spcBef>
                  <a:spcPct val="0"/>
                </a:spcBef>
              </a:pPr>
              <a:t>184</a:t>
            </a:fld>
            <a:endParaRPr lang="en-US" altLang="en-US" sz="1800"/>
          </a:p>
        </p:txBody>
      </p:sp>
      <p:sp>
        <p:nvSpPr>
          <p:cNvPr id="188420" name="Rectangle 2"/>
          <p:cNvSpPr>
            <a:spLocks noGrp="1" noRot="1" noChangeAspect="1" noChangeArrowheads="1" noTextEdit="1"/>
          </p:cNvSpPr>
          <p:nvPr>
            <p:ph type="sldImg"/>
          </p:nvPr>
        </p:nvSpPr>
        <p:spPr>
          <a:xfrm>
            <a:off x="1177925" y="700088"/>
            <a:ext cx="4598988" cy="3451225"/>
          </a:xfrm>
          <a:ln/>
        </p:spPr>
      </p:sp>
      <p:sp>
        <p:nvSpPr>
          <p:cNvPr id="18842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704B8A03-DF43-407C-84E7-08CBD5F8F008}" type="datetime3">
              <a:rPr lang="en-US" altLang="en-US" sz="1400" smtClean="0"/>
              <a:pPr>
                <a:spcBef>
                  <a:spcPct val="0"/>
                </a:spcBef>
              </a:pPr>
              <a:t>26 February 2025</a:t>
            </a:fld>
            <a:endParaRPr lang="en-US" altLang="en-US" sz="1400"/>
          </a:p>
        </p:txBody>
      </p:sp>
      <p:sp>
        <p:nvSpPr>
          <p:cNvPr id="52227"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E20DF17-B646-45EA-AE07-DAF9071588B2}" type="slidenum">
              <a:rPr lang="en-US" altLang="en-US" sz="2000"/>
              <a:pPr algn="ctr" eaLnBrk="1" hangingPunct="1">
                <a:spcBef>
                  <a:spcPct val="0"/>
                </a:spcBef>
              </a:pPr>
              <a:t>19</a:t>
            </a:fld>
            <a:endParaRPr lang="en-US" altLang="en-US" sz="2000"/>
          </a:p>
        </p:txBody>
      </p:sp>
      <p:sp>
        <p:nvSpPr>
          <p:cNvPr id="52228" name="Rectangle 2"/>
          <p:cNvSpPr>
            <a:spLocks noGrp="1" noRot="1" noChangeAspect="1" noChangeArrowheads="1" noTextEdit="1"/>
          </p:cNvSpPr>
          <p:nvPr>
            <p:ph type="sldImg"/>
          </p:nvPr>
        </p:nvSpPr>
        <p:spPr>
          <a:xfrm>
            <a:off x="1176338" y="700088"/>
            <a:ext cx="4600575" cy="3451225"/>
          </a:xfrm>
          <a:ln/>
        </p:spPr>
      </p:sp>
      <p:sp>
        <p:nvSpPr>
          <p:cNvPr id="52229"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CF75B79-67E9-4E91-98B4-4D08DBDD0734}" type="datetime3">
              <a:rPr lang="en-US" altLang="en-US" sz="1800"/>
              <a:pPr algn="ctr" eaLnBrk="1" hangingPunct="1">
                <a:spcBef>
                  <a:spcPct val="0"/>
                </a:spcBef>
              </a:pPr>
              <a:t>26 February 2025</a:t>
            </a:fld>
            <a:endParaRPr lang="en-US" altLang="en-US" sz="1800"/>
          </a:p>
        </p:txBody>
      </p:sp>
      <p:sp>
        <p:nvSpPr>
          <p:cNvPr id="19046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1121A05-74CD-4104-89FE-81DA8EC35AFC}" type="slidenum">
              <a:rPr lang="en-US" altLang="en-US" sz="1800"/>
              <a:pPr algn="ctr" eaLnBrk="1" hangingPunct="1">
                <a:spcBef>
                  <a:spcPct val="0"/>
                </a:spcBef>
              </a:pPr>
              <a:t>185</a:t>
            </a:fld>
            <a:endParaRPr lang="en-US" altLang="en-US" sz="1800"/>
          </a:p>
        </p:txBody>
      </p:sp>
      <p:sp>
        <p:nvSpPr>
          <p:cNvPr id="190468" name="Rectangle 2"/>
          <p:cNvSpPr>
            <a:spLocks noGrp="1" noChangeArrowheads="1"/>
          </p:cNvSpPr>
          <p:nvPr>
            <p:ph type="body" idx="1"/>
          </p:nvPr>
        </p:nvSpPr>
        <p:spPr>
          <a:xfrm>
            <a:off x="925513" y="4386263"/>
            <a:ext cx="5099050" cy="4157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150" tIns="30604" rIns="53150" bIns="30604"/>
          <a:lstStyle/>
          <a:p>
            <a:pPr defTabSz="565119"/>
            <a:endParaRPr lang="en-US" altLang="en-US" dirty="0">
              <a:latin typeface="Arial" panose="020B0604020202020204" pitchFamily="34" charset="0"/>
            </a:endParaRPr>
          </a:p>
        </p:txBody>
      </p:sp>
      <p:sp>
        <p:nvSpPr>
          <p:cNvPr id="190469" name="Rectangle 3"/>
          <p:cNvSpPr>
            <a:spLocks noGrp="1" noRot="1" noChangeAspect="1" noChangeArrowheads="1" noTextEdit="1"/>
          </p:cNvSpPr>
          <p:nvPr>
            <p:ph type="sldImg"/>
          </p:nvPr>
        </p:nvSpPr>
        <p:spPr>
          <a:xfrm>
            <a:off x="1166813" y="703263"/>
            <a:ext cx="4616450" cy="3463925"/>
          </a:xfrm>
          <a:ln cap="flat"/>
        </p:spPr>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BEE9F1F-DF3E-4D76-ABDC-97FF6D913E7E}" type="datetime3">
              <a:rPr lang="en-US" altLang="en-US" sz="1800"/>
              <a:pPr algn="ctr" eaLnBrk="1" hangingPunct="1">
                <a:spcBef>
                  <a:spcPct val="0"/>
                </a:spcBef>
              </a:pPr>
              <a:t>26 February 2025</a:t>
            </a:fld>
            <a:endParaRPr lang="en-US" altLang="en-US" sz="1800"/>
          </a:p>
        </p:txBody>
      </p:sp>
      <p:sp>
        <p:nvSpPr>
          <p:cNvPr id="19251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2C7B52D-B5AD-4960-BDF3-50FA418BF315}" type="slidenum">
              <a:rPr lang="en-US" altLang="en-US" sz="1800"/>
              <a:pPr algn="ctr" eaLnBrk="1" hangingPunct="1">
                <a:spcBef>
                  <a:spcPct val="0"/>
                </a:spcBef>
              </a:pPr>
              <a:t>186</a:t>
            </a:fld>
            <a:endParaRPr lang="en-US" altLang="en-US" sz="1800"/>
          </a:p>
        </p:txBody>
      </p:sp>
      <p:sp>
        <p:nvSpPr>
          <p:cNvPr id="192516" name="Rectangle 2"/>
          <p:cNvSpPr>
            <a:spLocks noGrp="1" noRot="1" noChangeAspect="1" noChangeArrowheads="1" noTextEdit="1"/>
          </p:cNvSpPr>
          <p:nvPr>
            <p:ph type="sldImg"/>
          </p:nvPr>
        </p:nvSpPr>
        <p:spPr>
          <a:xfrm>
            <a:off x="1177925" y="700088"/>
            <a:ext cx="4598988" cy="3451225"/>
          </a:xfrm>
          <a:ln/>
        </p:spPr>
      </p:sp>
      <p:sp>
        <p:nvSpPr>
          <p:cNvPr id="19251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0E02B0C-1266-4E1D-A512-41E8FF3C6659}" type="datetime3">
              <a:rPr lang="en-US" altLang="en-US" sz="1800"/>
              <a:pPr algn="ctr" eaLnBrk="1" hangingPunct="1">
                <a:spcBef>
                  <a:spcPct val="0"/>
                </a:spcBef>
              </a:pPr>
              <a:t>26 February 2025</a:t>
            </a:fld>
            <a:endParaRPr lang="en-US" altLang="en-US" sz="1800"/>
          </a:p>
        </p:txBody>
      </p:sp>
      <p:sp>
        <p:nvSpPr>
          <p:cNvPr id="19456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B83D3A5-FF9C-47DC-A0DE-3392E5416309}" type="slidenum">
              <a:rPr lang="en-US" altLang="en-US" sz="1800"/>
              <a:pPr algn="ctr" eaLnBrk="1" hangingPunct="1">
                <a:spcBef>
                  <a:spcPct val="0"/>
                </a:spcBef>
              </a:pPr>
              <a:t>187</a:t>
            </a:fld>
            <a:endParaRPr lang="en-US" altLang="en-US" sz="1800"/>
          </a:p>
        </p:txBody>
      </p:sp>
      <p:sp>
        <p:nvSpPr>
          <p:cNvPr id="194564" name="Rectangle 2"/>
          <p:cNvSpPr>
            <a:spLocks noGrp="1" noRot="1" noChangeAspect="1" noChangeArrowheads="1" noTextEdit="1"/>
          </p:cNvSpPr>
          <p:nvPr>
            <p:ph type="sldImg"/>
          </p:nvPr>
        </p:nvSpPr>
        <p:spPr>
          <a:xfrm>
            <a:off x="1177925" y="700088"/>
            <a:ext cx="4598988" cy="3451225"/>
          </a:xfrm>
          <a:ln/>
        </p:spPr>
      </p:sp>
      <p:sp>
        <p:nvSpPr>
          <p:cNvPr id="19456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5E0A815-AAFD-4318-BBF4-54C341ACC59C}" type="datetime3">
              <a:rPr lang="en-US" altLang="en-US" sz="1800"/>
              <a:pPr algn="ctr" eaLnBrk="1" hangingPunct="1">
                <a:spcBef>
                  <a:spcPct val="0"/>
                </a:spcBef>
              </a:pPr>
              <a:t>26 February 2025</a:t>
            </a:fld>
            <a:endParaRPr lang="en-US" altLang="en-US" sz="1800"/>
          </a:p>
        </p:txBody>
      </p:sp>
      <p:sp>
        <p:nvSpPr>
          <p:cNvPr id="19661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C5CEA7E-82A5-4068-87B0-25AB22BA9A6E}" type="slidenum">
              <a:rPr lang="en-US" altLang="en-US" sz="1800"/>
              <a:pPr algn="ctr" eaLnBrk="1" hangingPunct="1">
                <a:spcBef>
                  <a:spcPct val="0"/>
                </a:spcBef>
              </a:pPr>
              <a:t>188</a:t>
            </a:fld>
            <a:endParaRPr lang="en-US" altLang="en-US" sz="1800"/>
          </a:p>
        </p:txBody>
      </p:sp>
      <p:sp>
        <p:nvSpPr>
          <p:cNvPr id="196612" name="Rectangle 2"/>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5" tIns="46727" rIns="95065" bIns="46727"/>
          <a:lstStyle/>
          <a:p>
            <a:endParaRPr lang="en-US" altLang="en-US" sz="1000" dirty="0">
              <a:latin typeface="Arial" panose="020B0604020202020204" pitchFamily="34" charset="0"/>
              <a:cs typeface="Arial" panose="020B0604020202020204" pitchFamily="34" charset="0"/>
            </a:endParaRPr>
          </a:p>
        </p:txBody>
      </p:sp>
      <p:sp>
        <p:nvSpPr>
          <p:cNvPr id="196613" name="Rectangle 3"/>
          <p:cNvSpPr>
            <a:spLocks noGrp="1" noRot="1" noChangeAspect="1" noChangeArrowheads="1" noTextEdit="1"/>
          </p:cNvSpPr>
          <p:nvPr>
            <p:ph type="sldImg"/>
          </p:nvPr>
        </p:nvSpPr>
        <p:spPr>
          <a:xfrm>
            <a:off x="1177925" y="703263"/>
            <a:ext cx="4598988" cy="3451225"/>
          </a:xfrm>
          <a:ln cap="flat"/>
        </p:spPr>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A6104AC-C610-4F12-81C5-931B0919DD1E}" type="datetime3">
              <a:rPr lang="en-US" altLang="en-US" sz="1800"/>
              <a:pPr algn="ctr" eaLnBrk="1" hangingPunct="1">
                <a:spcBef>
                  <a:spcPct val="0"/>
                </a:spcBef>
              </a:pPr>
              <a:t>26 February 2025</a:t>
            </a:fld>
            <a:endParaRPr lang="en-US" altLang="en-US" sz="1800"/>
          </a:p>
        </p:txBody>
      </p:sp>
      <p:sp>
        <p:nvSpPr>
          <p:cNvPr id="19865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DCE3A05-F9AA-49FD-95DC-6E60B1E32DB6}" type="slidenum">
              <a:rPr lang="en-US" altLang="en-US" sz="1800"/>
              <a:pPr algn="ctr" eaLnBrk="1" hangingPunct="1">
                <a:spcBef>
                  <a:spcPct val="0"/>
                </a:spcBef>
              </a:pPr>
              <a:t>189</a:t>
            </a:fld>
            <a:endParaRPr lang="en-US" altLang="en-US" sz="1800"/>
          </a:p>
        </p:txBody>
      </p:sp>
      <p:sp>
        <p:nvSpPr>
          <p:cNvPr id="198660" name="Rectangle 2"/>
          <p:cNvSpPr>
            <a:spLocks noGrp="1" noChangeArrowheads="1"/>
          </p:cNvSpPr>
          <p:nvPr>
            <p:ph type="body" idx="1"/>
          </p:nvPr>
        </p:nvSpPr>
        <p:spPr>
          <a:xfrm>
            <a:off x="925513" y="4386263"/>
            <a:ext cx="5099050" cy="4157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150" tIns="30604" rIns="53150" bIns="30604"/>
          <a:lstStyle/>
          <a:p>
            <a:pPr defTabSz="565119"/>
            <a:endParaRPr lang="en-US" altLang="en-US">
              <a:latin typeface="Arial" panose="020B0604020202020204" pitchFamily="34" charset="0"/>
            </a:endParaRPr>
          </a:p>
        </p:txBody>
      </p:sp>
      <p:sp>
        <p:nvSpPr>
          <p:cNvPr id="198661" name="Rectangle 3"/>
          <p:cNvSpPr>
            <a:spLocks noGrp="1" noRot="1" noChangeAspect="1" noChangeArrowheads="1" noTextEdit="1"/>
          </p:cNvSpPr>
          <p:nvPr>
            <p:ph type="sldImg"/>
          </p:nvPr>
        </p:nvSpPr>
        <p:spPr>
          <a:xfrm>
            <a:off x="1166813" y="703263"/>
            <a:ext cx="4616450" cy="3463925"/>
          </a:xfrm>
          <a:ln cap="flat"/>
        </p:spPr>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495B90D-8769-4970-BAF9-AE2599AC6595}" type="datetime3">
              <a:rPr lang="en-US" altLang="en-US" sz="1800"/>
              <a:pPr algn="ctr" eaLnBrk="1" hangingPunct="1">
                <a:spcBef>
                  <a:spcPct val="0"/>
                </a:spcBef>
              </a:pPr>
              <a:t>26 February 2025</a:t>
            </a:fld>
            <a:endParaRPr lang="en-US" altLang="en-US" sz="1800"/>
          </a:p>
        </p:txBody>
      </p:sp>
      <p:sp>
        <p:nvSpPr>
          <p:cNvPr id="20070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FDDA387-17BF-43CA-97A2-3329F1E8013A}" type="slidenum">
              <a:rPr lang="en-US" altLang="en-US" sz="1800"/>
              <a:pPr algn="ctr" eaLnBrk="1" hangingPunct="1">
                <a:spcBef>
                  <a:spcPct val="0"/>
                </a:spcBef>
              </a:pPr>
              <a:t>190</a:t>
            </a:fld>
            <a:endParaRPr lang="en-US" altLang="en-US" sz="1800"/>
          </a:p>
        </p:txBody>
      </p:sp>
      <p:sp>
        <p:nvSpPr>
          <p:cNvPr id="200708" name="Rectangle 2"/>
          <p:cNvSpPr>
            <a:spLocks noGrp="1" noRot="1" noChangeAspect="1" noChangeArrowheads="1" noTextEdit="1"/>
          </p:cNvSpPr>
          <p:nvPr>
            <p:ph type="sldImg"/>
          </p:nvPr>
        </p:nvSpPr>
        <p:spPr>
          <a:xfrm>
            <a:off x="1177925" y="700088"/>
            <a:ext cx="4598988" cy="3451225"/>
          </a:xfrm>
          <a:ln/>
        </p:spPr>
      </p:sp>
      <p:sp>
        <p:nvSpPr>
          <p:cNvPr id="20070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D8A1D53-906D-45C4-88CA-8913D5AF2A76}" type="datetime3">
              <a:rPr lang="en-US" altLang="en-US" sz="1800"/>
              <a:pPr algn="ctr" eaLnBrk="1" hangingPunct="1">
                <a:spcBef>
                  <a:spcPct val="0"/>
                </a:spcBef>
              </a:pPr>
              <a:t>26 February 2025</a:t>
            </a:fld>
            <a:endParaRPr lang="en-US" altLang="en-US" sz="1800"/>
          </a:p>
        </p:txBody>
      </p:sp>
      <p:sp>
        <p:nvSpPr>
          <p:cNvPr id="20275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863CAD4-E042-4525-BD25-4689AFB85CCC}" type="slidenum">
              <a:rPr lang="en-US" altLang="en-US" sz="1800"/>
              <a:pPr algn="ctr" eaLnBrk="1" hangingPunct="1">
                <a:spcBef>
                  <a:spcPct val="0"/>
                </a:spcBef>
              </a:pPr>
              <a:t>191</a:t>
            </a:fld>
            <a:endParaRPr lang="en-US" altLang="en-US" sz="1800"/>
          </a:p>
        </p:txBody>
      </p:sp>
      <p:sp>
        <p:nvSpPr>
          <p:cNvPr id="202756" name="Rectangle 2"/>
          <p:cNvSpPr>
            <a:spLocks noGrp="1" noRot="1" noChangeAspect="1" noChangeArrowheads="1" noTextEdit="1"/>
          </p:cNvSpPr>
          <p:nvPr>
            <p:ph type="sldImg"/>
          </p:nvPr>
        </p:nvSpPr>
        <p:spPr>
          <a:xfrm>
            <a:off x="1177925" y="700088"/>
            <a:ext cx="4598988" cy="3451225"/>
          </a:xfrm>
          <a:ln/>
        </p:spPr>
      </p:sp>
      <p:sp>
        <p:nvSpPr>
          <p:cNvPr id="20275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846DCD0-D0CC-4925-93F9-FDE2593F3516}" type="datetime3">
              <a:rPr lang="en-US" altLang="en-US" sz="1800"/>
              <a:pPr algn="ctr" eaLnBrk="1" hangingPunct="1">
                <a:spcBef>
                  <a:spcPct val="0"/>
                </a:spcBef>
              </a:pPr>
              <a:t>26 February 2025</a:t>
            </a:fld>
            <a:endParaRPr lang="en-US" altLang="en-US" sz="1800"/>
          </a:p>
        </p:txBody>
      </p:sp>
      <p:sp>
        <p:nvSpPr>
          <p:cNvPr id="20480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9DFAD78-A09F-48DD-9951-1CACF9E7CA12}" type="slidenum">
              <a:rPr lang="en-US" altLang="en-US" sz="1800"/>
              <a:pPr algn="ctr" eaLnBrk="1" hangingPunct="1">
                <a:spcBef>
                  <a:spcPct val="0"/>
                </a:spcBef>
              </a:pPr>
              <a:t>192</a:t>
            </a:fld>
            <a:endParaRPr lang="en-US" altLang="en-US" sz="1800"/>
          </a:p>
        </p:txBody>
      </p:sp>
      <p:sp>
        <p:nvSpPr>
          <p:cNvPr id="204804" name="Rectangle 2"/>
          <p:cNvSpPr>
            <a:spLocks noGrp="1" noRot="1" noChangeAspect="1" noChangeArrowheads="1" noTextEdit="1"/>
          </p:cNvSpPr>
          <p:nvPr>
            <p:ph type="sldImg"/>
          </p:nvPr>
        </p:nvSpPr>
        <p:spPr>
          <a:xfrm>
            <a:off x="1177925" y="700088"/>
            <a:ext cx="4598988" cy="3451225"/>
          </a:xfrm>
          <a:ln/>
        </p:spPr>
      </p:sp>
      <p:sp>
        <p:nvSpPr>
          <p:cNvPr id="20480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A6104AC-C610-4F12-81C5-931B0919DD1E}" type="datetime3">
              <a:rPr lang="en-US" altLang="en-US" sz="1800"/>
              <a:pPr algn="ctr" eaLnBrk="1" hangingPunct="1">
                <a:spcBef>
                  <a:spcPct val="0"/>
                </a:spcBef>
              </a:pPr>
              <a:t>26 February 2025</a:t>
            </a:fld>
            <a:endParaRPr lang="en-US" altLang="en-US" sz="1800"/>
          </a:p>
        </p:txBody>
      </p:sp>
      <p:sp>
        <p:nvSpPr>
          <p:cNvPr id="19865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DCE3A05-F9AA-49FD-95DC-6E60B1E32DB6}" type="slidenum">
              <a:rPr lang="en-US" altLang="en-US" sz="1800"/>
              <a:pPr algn="ctr" eaLnBrk="1" hangingPunct="1">
                <a:spcBef>
                  <a:spcPct val="0"/>
                </a:spcBef>
              </a:pPr>
              <a:t>193</a:t>
            </a:fld>
            <a:endParaRPr lang="en-US" altLang="en-US" sz="1800"/>
          </a:p>
        </p:txBody>
      </p:sp>
      <p:sp>
        <p:nvSpPr>
          <p:cNvPr id="198660" name="Rectangle 2"/>
          <p:cNvSpPr>
            <a:spLocks noGrp="1" noChangeArrowheads="1"/>
          </p:cNvSpPr>
          <p:nvPr>
            <p:ph type="body" idx="1"/>
          </p:nvPr>
        </p:nvSpPr>
        <p:spPr>
          <a:xfrm>
            <a:off x="925513" y="4386263"/>
            <a:ext cx="5099050" cy="4157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150" tIns="30604" rIns="53150" bIns="30604"/>
          <a:lstStyle/>
          <a:p>
            <a:pPr defTabSz="565119"/>
            <a:endParaRPr lang="en-US" altLang="en-US">
              <a:latin typeface="Arial" panose="020B0604020202020204" pitchFamily="34" charset="0"/>
            </a:endParaRPr>
          </a:p>
        </p:txBody>
      </p:sp>
      <p:sp>
        <p:nvSpPr>
          <p:cNvPr id="198661" name="Rectangle 3"/>
          <p:cNvSpPr>
            <a:spLocks noGrp="1" noRot="1" noChangeAspect="1" noChangeArrowheads="1" noTextEdit="1"/>
          </p:cNvSpPr>
          <p:nvPr>
            <p:ph type="sldImg"/>
          </p:nvPr>
        </p:nvSpPr>
        <p:spPr>
          <a:xfrm>
            <a:off x="1166813" y="703263"/>
            <a:ext cx="4616450" cy="3463925"/>
          </a:xfrm>
          <a:ln cap="flat"/>
        </p:spPr>
      </p:sp>
    </p:spTree>
    <p:extLst>
      <p:ext uri="{BB962C8B-B14F-4D97-AF65-F5344CB8AC3E}">
        <p14:creationId xmlns:p14="http://schemas.microsoft.com/office/powerpoint/2010/main" val="190684118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8F6B250-B14F-45E6-A446-612150CBD0AC}" type="datetime3">
              <a:rPr lang="en-US" altLang="en-US" sz="1800"/>
              <a:pPr algn="ctr" eaLnBrk="1" hangingPunct="1">
                <a:spcBef>
                  <a:spcPct val="0"/>
                </a:spcBef>
              </a:pPr>
              <a:t>26 February 2025</a:t>
            </a:fld>
            <a:endParaRPr lang="en-US" altLang="en-US" sz="1800"/>
          </a:p>
        </p:txBody>
      </p:sp>
      <p:sp>
        <p:nvSpPr>
          <p:cNvPr id="20685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980D3D8-9D8E-4C2E-B213-BEB41EB75317}" type="slidenum">
              <a:rPr lang="en-US" altLang="en-US" sz="1800"/>
              <a:pPr algn="ctr" eaLnBrk="1" hangingPunct="1">
                <a:spcBef>
                  <a:spcPct val="0"/>
                </a:spcBef>
              </a:pPr>
              <a:t>194</a:t>
            </a:fld>
            <a:endParaRPr lang="en-US" altLang="en-US" sz="1800"/>
          </a:p>
        </p:txBody>
      </p:sp>
      <p:sp>
        <p:nvSpPr>
          <p:cNvPr id="206852" name="Rectangle 2"/>
          <p:cNvSpPr>
            <a:spLocks noGrp="1" noRot="1" noChangeAspect="1" noChangeArrowheads="1" noTextEdit="1"/>
          </p:cNvSpPr>
          <p:nvPr>
            <p:ph type="sldImg"/>
          </p:nvPr>
        </p:nvSpPr>
        <p:spPr>
          <a:xfrm>
            <a:off x="1166813" y="712788"/>
            <a:ext cx="4621212" cy="3467100"/>
          </a:xfrm>
          <a:ln cap="flat"/>
        </p:spPr>
      </p:sp>
      <p:sp>
        <p:nvSpPr>
          <p:cNvPr id="20685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0060-9702-4D21-ACD2-0A4575935FB0}" type="datetime3">
              <a:rPr lang="en-US" altLang="en-US" sz="1400" smtClean="0"/>
              <a:pPr>
                <a:spcBef>
                  <a:spcPct val="0"/>
                </a:spcBef>
              </a:pPr>
              <a:t>26 February 2025</a:t>
            </a:fld>
            <a:endParaRPr lang="en-US" altLang="en-US" sz="1400"/>
          </a:p>
        </p:txBody>
      </p:sp>
      <p:sp>
        <p:nvSpPr>
          <p:cNvPr id="5427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C5BC2B1-606A-4868-8D3D-AE3D8FEC34DB}" type="slidenum">
              <a:rPr lang="en-US" altLang="en-US" sz="2000"/>
              <a:pPr algn="ctr" eaLnBrk="1" hangingPunct="1">
                <a:spcBef>
                  <a:spcPct val="0"/>
                </a:spcBef>
              </a:pPr>
              <a:t>20</a:t>
            </a:fld>
            <a:endParaRPr lang="en-US" altLang="en-US" sz="2000"/>
          </a:p>
        </p:txBody>
      </p:sp>
      <p:sp>
        <p:nvSpPr>
          <p:cNvPr id="54276" name="Rectangle 2"/>
          <p:cNvSpPr>
            <a:spLocks noGrp="1" noRot="1" noChangeAspect="1" noChangeArrowheads="1" noTextEdit="1"/>
          </p:cNvSpPr>
          <p:nvPr>
            <p:ph type="sldImg"/>
          </p:nvPr>
        </p:nvSpPr>
        <p:spPr>
          <a:xfrm>
            <a:off x="1176338" y="700088"/>
            <a:ext cx="4600575" cy="3451225"/>
          </a:xfrm>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69A51B2-A88C-44EF-AAE7-5490BD86E7BE}" type="datetime3">
              <a:rPr lang="en-US" altLang="en-US" sz="1800"/>
              <a:pPr algn="ctr" eaLnBrk="1" hangingPunct="1">
                <a:spcBef>
                  <a:spcPct val="0"/>
                </a:spcBef>
              </a:pPr>
              <a:t>26 February 2025</a:t>
            </a:fld>
            <a:endParaRPr lang="en-US" altLang="en-US" sz="1800"/>
          </a:p>
        </p:txBody>
      </p:sp>
      <p:sp>
        <p:nvSpPr>
          <p:cNvPr id="20889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9C6D5DE-27CA-498C-9E9C-CB99940F8B0B}" type="slidenum">
              <a:rPr lang="en-US" altLang="en-US" sz="1800"/>
              <a:pPr algn="ctr" eaLnBrk="1" hangingPunct="1">
                <a:spcBef>
                  <a:spcPct val="0"/>
                </a:spcBef>
              </a:pPr>
              <a:t>195</a:t>
            </a:fld>
            <a:endParaRPr lang="en-US" altLang="en-US" sz="1800"/>
          </a:p>
        </p:txBody>
      </p:sp>
      <p:sp>
        <p:nvSpPr>
          <p:cNvPr id="208900" name="Rectangle 2"/>
          <p:cNvSpPr>
            <a:spLocks noGrp="1" noRot="1" noChangeAspect="1" noChangeArrowheads="1" noTextEdit="1"/>
          </p:cNvSpPr>
          <p:nvPr>
            <p:ph type="sldImg"/>
          </p:nvPr>
        </p:nvSpPr>
        <p:spPr>
          <a:xfrm>
            <a:off x="1177925" y="700088"/>
            <a:ext cx="4598988" cy="3451225"/>
          </a:xfrm>
          <a:ln/>
        </p:spPr>
      </p:sp>
      <p:sp>
        <p:nvSpPr>
          <p:cNvPr id="20890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BE00C71-9550-4A4D-A37C-85E1E7C2A3FC}" type="datetime3">
              <a:rPr lang="en-US" altLang="en-US" sz="1800"/>
              <a:pPr algn="ctr" eaLnBrk="1" hangingPunct="1">
                <a:spcBef>
                  <a:spcPct val="0"/>
                </a:spcBef>
              </a:pPr>
              <a:t>26 February 2025</a:t>
            </a:fld>
            <a:endParaRPr lang="en-US" altLang="en-US" sz="1800"/>
          </a:p>
        </p:txBody>
      </p:sp>
      <p:sp>
        <p:nvSpPr>
          <p:cNvPr id="21094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8A570FB-D804-4636-BFC4-74BAC2F8B890}" type="slidenum">
              <a:rPr lang="en-US" altLang="en-US" sz="1800"/>
              <a:pPr algn="ctr" eaLnBrk="1" hangingPunct="1">
                <a:spcBef>
                  <a:spcPct val="0"/>
                </a:spcBef>
              </a:pPr>
              <a:t>196</a:t>
            </a:fld>
            <a:endParaRPr lang="en-US" altLang="en-US" sz="1800"/>
          </a:p>
        </p:txBody>
      </p:sp>
      <p:sp>
        <p:nvSpPr>
          <p:cNvPr id="210948" name="Rectangle 2"/>
          <p:cNvSpPr>
            <a:spLocks noGrp="1" noRot="1" noChangeAspect="1" noChangeArrowheads="1" noTextEdit="1"/>
          </p:cNvSpPr>
          <p:nvPr>
            <p:ph type="sldImg"/>
          </p:nvPr>
        </p:nvSpPr>
        <p:spPr>
          <a:xfrm>
            <a:off x="1174750" y="698500"/>
            <a:ext cx="4602163" cy="3452813"/>
          </a:xfrm>
          <a:ln/>
        </p:spPr>
      </p:sp>
      <p:sp>
        <p:nvSpPr>
          <p:cNvPr id="210949" name="Rectangle 3"/>
          <p:cNvSpPr>
            <a:spLocks noGrp="1" noChangeArrowheads="1"/>
          </p:cNvSpPr>
          <p:nvPr>
            <p:ph type="body" idx="1"/>
          </p:nvPr>
        </p:nvSpPr>
        <p:spPr>
          <a:xfrm>
            <a:off x="927103" y="4386263"/>
            <a:ext cx="5095875" cy="4157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3" tIns="45769" rIns="91533" bIns="45769"/>
          <a:lstStyle/>
          <a:p>
            <a:endParaRPr lang="en-US" altLang="en-US" dirty="0">
              <a:latin typeface="Arial" panose="020B0604020202020204" pitchFamily="34"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7AD2E94-AA1B-473C-9A2C-C47B017C3982}" type="datetime3">
              <a:rPr lang="en-US" altLang="en-US" sz="1800"/>
              <a:pPr algn="ctr" eaLnBrk="1" hangingPunct="1">
                <a:spcBef>
                  <a:spcPct val="0"/>
                </a:spcBef>
              </a:pPr>
              <a:t>26 February 2025</a:t>
            </a:fld>
            <a:endParaRPr lang="en-US" altLang="en-US" sz="1800"/>
          </a:p>
        </p:txBody>
      </p:sp>
      <p:sp>
        <p:nvSpPr>
          <p:cNvPr id="21299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D0CC204-3F68-4E19-8B07-A3B146925E80}" type="slidenum">
              <a:rPr lang="en-US" altLang="en-US" sz="1800"/>
              <a:pPr algn="ctr" eaLnBrk="1" hangingPunct="1">
                <a:spcBef>
                  <a:spcPct val="0"/>
                </a:spcBef>
              </a:pPr>
              <a:t>197</a:t>
            </a:fld>
            <a:endParaRPr lang="en-US" altLang="en-US" sz="1800"/>
          </a:p>
        </p:txBody>
      </p:sp>
      <p:sp>
        <p:nvSpPr>
          <p:cNvPr id="212996" name="Rectangle 2"/>
          <p:cNvSpPr>
            <a:spLocks noGrp="1" noRot="1" noChangeAspect="1" noChangeArrowheads="1" noTextEdit="1"/>
          </p:cNvSpPr>
          <p:nvPr>
            <p:ph type="sldImg"/>
          </p:nvPr>
        </p:nvSpPr>
        <p:spPr>
          <a:ln/>
        </p:spPr>
      </p:sp>
      <p:sp>
        <p:nvSpPr>
          <p:cNvPr id="212997" name="Rectangle 3"/>
          <p:cNvSpPr>
            <a:spLocks noGrp="1" noChangeArrowheads="1"/>
          </p:cNvSpPr>
          <p:nvPr>
            <p:ph type="body" idx="1"/>
          </p:nvPr>
        </p:nvSpPr>
        <p:spPr>
          <a:xfrm>
            <a:off x="695326" y="4414837"/>
            <a:ext cx="5559425" cy="4100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59A5A82-5E6B-4422-8F69-121D2BF8289E}" type="datetime3">
              <a:rPr lang="en-US" altLang="en-US" sz="1800"/>
              <a:pPr algn="ctr" eaLnBrk="1" hangingPunct="1">
                <a:spcBef>
                  <a:spcPct val="0"/>
                </a:spcBef>
              </a:pPr>
              <a:t>26 February 2025</a:t>
            </a:fld>
            <a:endParaRPr lang="en-US" altLang="en-US" sz="1800"/>
          </a:p>
        </p:txBody>
      </p:sp>
      <p:sp>
        <p:nvSpPr>
          <p:cNvPr id="21504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C4D22D0-B696-4B62-8B45-BE6FC8D55BFE}" type="slidenum">
              <a:rPr lang="en-US" altLang="en-US" sz="1800"/>
              <a:pPr algn="ctr" eaLnBrk="1" hangingPunct="1">
                <a:spcBef>
                  <a:spcPct val="0"/>
                </a:spcBef>
              </a:pPr>
              <a:t>198</a:t>
            </a:fld>
            <a:endParaRPr lang="en-US" altLang="en-US" sz="1800"/>
          </a:p>
        </p:txBody>
      </p:sp>
      <p:sp>
        <p:nvSpPr>
          <p:cNvPr id="215044" name="Rectangle 2"/>
          <p:cNvSpPr>
            <a:spLocks noGrp="1" noRot="1" noChangeAspect="1" noChangeArrowheads="1" noTextEdit="1"/>
          </p:cNvSpPr>
          <p:nvPr>
            <p:ph type="sldImg"/>
          </p:nvPr>
        </p:nvSpPr>
        <p:spPr>
          <a:xfrm>
            <a:off x="1174750" y="698500"/>
            <a:ext cx="4602163" cy="3452813"/>
          </a:xfrm>
          <a:ln/>
        </p:spPr>
      </p:sp>
      <p:sp>
        <p:nvSpPr>
          <p:cNvPr id="215045" name="Rectangle 3"/>
          <p:cNvSpPr>
            <a:spLocks noGrp="1" noChangeArrowheads="1"/>
          </p:cNvSpPr>
          <p:nvPr>
            <p:ph type="body" idx="1"/>
          </p:nvPr>
        </p:nvSpPr>
        <p:spPr>
          <a:xfrm>
            <a:off x="927103" y="4386263"/>
            <a:ext cx="5095875" cy="4157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3" tIns="45769" rIns="91533" bIns="45769"/>
          <a:lstStyle/>
          <a:p>
            <a:endParaRPr lang="en-US" altLang="en-US" dirty="0">
              <a:latin typeface="Arial" panose="020B0604020202020204" pitchFamily="34"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9F34254-0F05-4ACE-BD21-A097C7383DBA}" type="datetime3">
              <a:rPr lang="en-US" altLang="en-US" sz="1800"/>
              <a:pPr algn="ctr" eaLnBrk="1" hangingPunct="1">
                <a:spcBef>
                  <a:spcPct val="0"/>
                </a:spcBef>
              </a:pPr>
              <a:t>26 February 2025</a:t>
            </a:fld>
            <a:endParaRPr lang="en-US" altLang="en-US" sz="1800"/>
          </a:p>
        </p:txBody>
      </p:sp>
      <p:sp>
        <p:nvSpPr>
          <p:cNvPr id="21709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284822C-CCC9-4440-8849-A3CFC5D3E190}" type="slidenum">
              <a:rPr lang="en-US" altLang="en-US" sz="1800"/>
              <a:pPr algn="ctr" eaLnBrk="1" hangingPunct="1">
                <a:spcBef>
                  <a:spcPct val="0"/>
                </a:spcBef>
              </a:pPr>
              <a:t>199</a:t>
            </a:fld>
            <a:endParaRPr lang="en-US" altLang="en-US" sz="1800"/>
          </a:p>
        </p:txBody>
      </p:sp>
      <p:sp>
        <p:nvSpPr>
          <p:cNvPr id="217092" name="Rectangle 2"/>
          <p:cNvSpPr>
            <a:spLocks noGrp="1" noRot="1" noChangeAspect="1" noChangeArrowheads="1" noTextEdit="1"/>
          </p:cNvSpPr>
          <p:nvPr>
            <p:ph type="sldImg"/>
          </p:nvPr>
        </p:nvSpPr>
        <p:spPr>
          <a:xfrm>
            <a:off x="1174750" y="698500"/>
            <a:ext cx="4602163" cy="3452813"/>
          </a:xfrm>
          <a:ln/>
        </p:spPr>
      </p:sp>
      <p:sp>
        <p:nvSpPr>
          <p:cNvPr id="217093" name="Rectangle 3"/>
          <p:cNvSpPr>
            <a:spLocks noGrp="1" noChangeArrowheads="1"/>
          </p:cNvSpPr>
          <p:nvPr>
            <p:ph type="body" idx="1"/>
          </p:nvPr>
        </p:nvSpPr>
        <p:spPr>
          <a:xfrm>
            <a:off x="927103" y="4386263"/>
            <a:ext cx="5095875" cy="4157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3" tIns="45769" rIns="91533" bIns="45769"/>
          <a:lstStyle/>
          <a:p>
            <a:endParaRPr lang="en-US" altLang="en-US" dirty="0">
              <a:latin typeface="Arial" panose="020B0604020202020204" pitchFamily="34"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22E2765-E89C-4811-B6B0-7EC4BA88654F}" type="datetime3">
              <a:rPr lang="en-US" altLang="en-US" sz="1800"/>
              <a:pPr algn="ctr" eaLnBrk="1" hangingPunct="1">
                <a:spcBef>
                  <a:spcPct val="0"/>
                </a:spcBef>
              </a:pPr>
              <a:t>26 February 2025</a:t>
            </a:fld>
            <a:endParaRPr lang="en-US" altLang="en-US" sz="1800"/>
          </a:p>
        </p:txBody>
      </p:sp>
      <p:sp>
        <p:nvSpPr>
          <p:cNvPr id="21913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91883D4-F63A-43B0-BB79-17D66948BCE8}" type="slidenum">
              <a:rPr lang="en-US" altLang="en-US" sz="1800"/>
              <a:pPr algn="ctr" eaLnBrk="1" hangingPunct="1">
                <a:spcBef>
                  <a:spcPct val="0"/>
                </a:spcBef>
              </a:pPr>
              <a:t>200</a:t>
            </a:fld>
            <a:endParaRPr lang="en-US" altLang="en-US" sz="1800"/>
          </a:p>
        </p:txBody>
      </p:sp>
      <p:sp>
        <p:nvSpPr>
          <p:cNvPr id="219140" name="Rectangle 2"/>
          <p:cNvSpPr>
            <a:spLocks noGrp="1" noRot="1" noChangeAspect="1" noChangeArrowheads="1" noTextEdit="1"/>
          </p:cNvSpPr>
          <p:nvPr>
            <p:ph type="sldImg"/>
          </p:nvPr>
        </p:nvSpPr>
        <p:spPr>
          <a:xfrm>
            <a:off x="1174750" y="698500"/>
            <a:ext cx="4602163" cy="3452813"/>
          </a:xfrm>
          <a:ln/>
        </p:spPr>
      </p:sp>
      <p:sp>
        <p:nvSpPr>
          <p:cNvPr id="219141" name="Rectangle 3"/>
          <p:cNvSpPr>
            <a:spLocks noGrp="1" noChangeArrowheads="1"/>
          </p:cNvSpPr>
          <p:nvPr>
            <p:ph type="body" idx="1"/>
          </p:nvPr>
        </p:nvSpPr>
        <p:spPr>
          <a:xfrm>
            <a:off x="927103" y="4386263"/>
            <a:ext cx="5095875" cy="4157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3" tIns="45769" rIns="91533" bIns="45769"/>
          <a:lstStyle/>
          <a:p>
            <a:endParaRPr lang="en-US" altLang="en-US" dirty="0">
              <a:latin typeface="Arial" panose="020B0604020202020204" pitchFamily="34"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B839BD9-DA45-4C87-9FDC-7248CB3996FD}" type="datetime3">
              <a:rPr lang="en-US" altLang="en-US" sz="1800"/>
              <a:pPr algn="ctr" eaLnBrk="1" hangingPunct="1">
                <a:spcBef>
                  <a:spcPct val="0"/>
                </a:spcBef>
              </a:pPr>
              <a:t>26 February 2025</a:t>
            </a:fld>
            <a:endParaRPr lang="en-US" altLang="en-US" sz="1800"/>
          </a:p>
        </p:txBody>
      </p:sp>
      <p:sp>
        <p:nvSpPr>
          <p:cNvPr id="22118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6C41EF4-152B-4E10-A827-5CEFA1C499D9}" type="slidenum">
              <a:rPr lang="en-US" altLang="en-US" sz="1800"/>
              <a:pPr algn="ctr" eaLnBrk="1" hangingPunct="1">
                <a:spcBef>
                  <a:spcPct val="0"/>
                </a:spcBef>
              </a:pPr>
              <a:t>201</a:t>
            </a:fld>
            <a:endParaRPr lang="en-US" altLang="en-US" sz="1800"/>
          </a:p>
        </p:txBody>
      </p:sp>
      <p:sp>
        <p:nvSpPr>
          <p:cNvPr id="221188" name="Rectangle 2"/>
          <p:cNvSpPr>
            <a:spLocks noGrp="1" noRot="1" noChangeAspect="1" noChangeArrowheads="1" noTextEdit="1"/>
          </p:cNvSpPr>
          <p:nvPr>
            <p:ph type="sldImg"/>
          </p:nvPr>
        </p:nvSpPr>
        <p:spPr>
          <a:xfrm>
            <a:off x="1174750" y="698500"/>
            <a:ext cx="4602163" cy="3452813"/>
          </a:xfrm>
          <a:ln/>
        </p:spPr>
      </p:sp>
      <p:sp>
        <p:nvSpPr>
          <p:cNvPr id="221189" name="Rectangle 3"/>
          <p:cNvSpPr>
            <a:spLocks noGrp="1" noChangeArrowheads="1"/>
          </p:cNvSpPr>
          <p:nvPr>
            <p:ph type="body" idx="1"/>
          </p:nvPr>
        </p:nvSpPr>
        <p:spPr>
          <a:xfrm>
            <a:off x="927103" y="4386263"/>
            <a:ext cx="5095875" cy="4157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3" tIns="45769" rIns="91533" bIns="45769"/>
          <a:lstStyle/>
          <a:p>
            <a:endParaRPr lang="en-US" altLang="en-US" dirty="0">
              <a:latin typeface="Arial" panose="020B0604020202020204" pitchFamily="34"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008FBD9-0FC8-4B8A-97EE-9849B2FD9C99}" type="datetime3">
              <a:rPr lang="en-US" altLang="en-US" sz="1800"/>
              <a:pPr algn="ctr" eaLnBrk="1" hangingPunct="1">
                <a:spcBef>
                  <a:spcPct val="0"/>
                </a:spcBef>
              </a:pPr>
              <a:t>26 February 2025</a:t>
            </a:fld>
            <a:endParaRPr lang="en-US" altLang="en-US" sz="1800"/>
          </a:p>
        </p:txBody>
      </p:sp>
      <p:sp>
        <p:nvSpPr>
          <p:cNvPr id="22323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100FAB3-C2FC-4A7A-B2EB-ABB4A81D6CBC}" type="slidenum">
              <a:rPr lang="en-US" altLang="en-US" sz="1800"/>
              <a:pPr algn="ctr" eaLnBrk="1" hangingPunct="1">
                <a:spcBef>
                  <a:spcPct val="0"/>
                </a:spcBef>
              </a:pPr>
              <a:t>202</a:t>
            </a:fld>
            <a:endParaRPr lang="en-US" altLang="en-US" sz="1800"/>
          </a:p>
        </p:txBody>
      </p:sp>
      <p:sp>
        <p:nvSpPr>
          <p:cNvPr id="223236" name="Rectangle 2"/>
          <p:cNvSpPr>
            <a:spLocks noGrp="1" noRot="1" noChangeAspect="1" noChangeArrowheads="1" noTextEdit="1"/>
          </p:cNvSpPr>
          <p:nvPr>
            <p:ph type="sldImg"/>
          </p:nvPr>
        </p:nvSpPr>
        <p:spPr>
          <a:xfrm>
            <a:off x="1174750" y="698500"/>
            <a:ext cx="4602163" cy="3452813"/>
          </a:xfrm>
          <a:ln/>
        </p:spPr>
      </p:sp>
      <p:sp>
        <p:nvSpPr>
          <p:cNvPr id="223237" name="Rectangle 3"/>
          <p:cNvSpPr>
            <a:spLocks noGrp="1" noChangeArrowheads="1"/>
          </p:cNvSpPr>
          <p:nvPr>
            <p:ph type="body" idx="1"/>
          </p:nvPr>
        </p:nvSpPr>
        <p:spPr>
          <a:xfrm>
            <a:off x="927103" y="4386263"/>
            <a:ext cx="5095875" cy="4157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3" tIns="45769" rIns="91533" bIns="45769"/>
          <a:lstStyle/>
          <a:p>
            <a:endParaRPr lang="en-US" altLang="en-US" dirty="0">
              <a:latin typeface="Arial" panose="020B0604020202020204" pitchFamily="34"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0060-9702-4D21-ACD2-0A4575935FB0}" type="datetime3">
              <a:rPr lang="en-US" altLang="en-US" sz="1400" smtClean="0"/>
              <a:pPr>
                <a:spcBef>
                  <a:spcPct val="0"/>
                </a:spcBef>
              </a:pPr>
              <a:t>28 February 2025</a:t>
            </a:fld>
            <a:endParaRPr lang="en-US" altLang="en-US" sz="1400"/>
          </a:p>
        </p:txBody>
      </p:sp>
      <p:sp>
        <p:nvSpPr>
          <p:cNvPr id="54275" name="Rectangle 5"/>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C5BC2B1-606A-4868-8D3D-AE3D8FEC34DB}" type="slidenum">
              <a:rPr lang="en-US" altLang="en-US" sz="2000"/>
              <a:pPr algn="ctr" eaLnBrk="1" hangingPunct="1">
                <a:spcBef>
                  <a:spcPct val="0"/>
                </a:spcBef>
              </a:pPr>
              <a:t>203</a:t>
            </a:fld>
            <a:endParaRPr lang="en-US" altLang="en-US" sz="2000"/>
          </a:p>
        </p:txBody>
      </p:sp>
      <p:sp>
        <p:nvSpPr>
          <p:cNvPr id="54276" name="Rectangle 2"/>
          <p:cNvSpPr>
            <a:spLocks noGrp="1" noRot="1" noChangeAspect="1" noChangeArrowheads="1" noTextEdit="1"/>
          </p:cNvSpPr>
          <p:nvPr>
            <p:ph type="sldImg"/>
          </p:nvPr>
        </p:nvSpPr>
        <p:spPr>
          <a:xfrm>
            <a:off x="1174750" y="700088"/>
            <a:ext cx="4602163" cy="3451225"/>
          </a:xfrm>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231839072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69F95932-50CD-44C0-9F15-E9FB09B1923A}" type="datetime3">
              <a:rPr lang="en-US" altLang="en-US" sz="1400" smtClean="0"/>
              <a:pPr>
                <a:spcBef>
                  <a:spcPct val="0"/>
                </a:spcBef>
              </a:pPr>
              <a:t>28 February 2025</a:t>
            </a:fld>
            <a:endParaRPr lang="en-US" altLang="en-US" sz="1400"/>
          </a:p>
        </p:txBody>
      </p:sp>
      <p:sp>
        <p:nvSpPr>
          <p:cNvPr id="105475" name="Rectangle 5"/>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F560AB3-8465-4781-A7C4-EE12617DB81E}" type="slidenum">
              <a:rPr lang="en-US" altLang="en-US" sz="2000"/>
              <a:pPr algn="ctr" eaLnBrk="1" hangingPunct="1">
                <a:spcBef>
                  <a:spcPct val="0"/>
                </a:spcBef>
              </a:pPr>
              <a:t>204</a:t>
            </a:fld>
            <a:endParaRPr lang="en-US" altLang="en-US" sz="2000"/>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xfrm>
            <a:off x="311150" y="4316413"/>
            <a:ext cx="5908675" cy="409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1000" dirty="0">
              <a:latin typeface="Arial" panose="020B0604020202020204" pitchFamily="34" charset="0"/>
            </a:endParaRPr>
          </a:p>
        </p:txBody>
      </p:sp>
    </p:spTree>
    <p:extLst>
      <p:ext uri="{BB962C8B-B14F-4D97-AF65-F5344CB8AC3E}">
        <p14:creationId xmlns:p14="http://schemas.microsoft.com/office/powerpoint/2010/main" val="334773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76338" y="700088"/>
            <a:ext cx="4600575" cy="3451225"/>
          </a:xfrm>
          <a:ln/>
        </p:spPr>
      </p:sp>
      <p:sp>
        <p:nvSpPr>
          <p:cNvPr id="17411" name="Rectangle 4"/>
          <p:cNvSpPr>
            <a:spLocks noGrp="1" noChangeArrowheads="1"/>
          </p:cNvSpPr>
          <p:nvPr>
            <p:ph type="body" idx="1"/>
          </p:nvPr>
        </p:nvSpPr>
        <p:spPr>
          <a:xfrm>
            <a:off x="519113" y="4414837"/>
            <a:ext cx="5911850" cy="4394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71626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0060-9702-4D21-ACD2-0A4575935FB0}" type="datetime3">
              <a:rPr lang="en-US" altLang="en-US" sz="1400" smtClean="0"/>
              <a:pPr>
                <a:spcBef>
                  <a:spcPct val="0"/>
                </a:spcBef>
              </a:pPr>
              <a:t>26 February 2025</a:t>
            </a:fld>
            <a:endParaRPr lang="en-US" altLang="en-US" sz="1400"/>
          </a:p>
        </p:txBody>
      </p:sp>
      <p:sp>
        <p:nvSpPr>
          <p:cNvPr id="5427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C5BC2B1-606A-4868-8D3D-AE3D8FEC34DB}" type="slidenum">
              <a:rPr lang="en-US" altLang="en-US" sz="2000"/>
              <a:pPr algn="ctr" eaLnBrk="1" hangingPunct="1">
                <a:spcBef>
                  <a:spcPct val="0"/>
                </a:spcBef>
              </a:pPr>
              <a:t>21</a:t>
            </a:fld>
            <a:endParaRPr lang="en-US" altLang="en-US" sz="2000"/>
          </a:p>
        </p:txBody>
      </p:sp>
      <p:sp>
        <p:nvSpPr>
          <p:cNvPr id="54276" name="Rectangle 2"/>
          <p:cNvSpPr>
            <a:spLocks noGrp="1" noRot="1" noChangeAspect="1" noChangeArrowheads="1" noTextEdit="1"/>
          </p:cNvSpPr>
          <p:nvPr>
            <p:ph type="sldImg"/>
          </p:nvPr>
        </p:nvSpPr>
        <p:spPr>
          <a:xfrm>
            <a:off x="1176338" y="700088"/>
            <a:ext cx="4600575" cy="3451225"/>
          </a:xfrm>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332613487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69F95932-50CD-44C0-9F15-E9FB09B1923A}" type="datetime3">
              <a:rPr lang="en-US" altLang="en-US" sz="1400" smtClean="0"/>
              <a:pPr>
                <a:spcBef>
                  <a:spcPct val="0"/>
                </a:spcBef>
              </a:pPr>
              <a:t>28 February 2025</a:t>
            </a:fld>
            <a:endParaRPr lang="en-US" altLang="en-US" sz="1400"/>
          </a:p>
        </p:txBody>
      </p:sp>
      <p:sp>
        <p:nvSpPr>
          <p:cNvPr id="105475" name="Rectangle 5"/>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F560AB3-8465-4781-A7C4-EE12617DB81E}" type="slidenum">
              <a:rPr lang="en-US" altLang="en-US" sz="2000"/>
              <a:pPr algn="ctr" eaLnBrk="1" hangingPunct="1">
                <a:spcBef>
                  <a:spcPct val="0"/>
                </a:spcBef>
              </a:pPr>
              <a:t>205</a:t>
            </a:fld>
            <a:endParaRPr lang="en-US" altLang="en-US" sz="2000"/>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xfrm>
            <a:off x="311150" y="4316413"/>
            <a:ext cx="5908675" cy="409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1000" dirty="0">
              <a:latin typeface="Arial" panose="020B0604020202020204" pitchFamily="34" charset="0"/>
            </a:endParaRPr>
          </a:p>
        </p:txBody>
      </p:sp>
    </p:spTree>
    <p:extLst>
      <p:ext uri="{BB962C8B-B14F-4D97-AF65-F5344CB8AC3E}">
        <p14:creationId xmlns:p14="http://schemas.microsoft.com/office/powerpoint/2010/main" val="366382877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0060-9702-4D21-ACD2-0A4575935FB0}" type="datetime3">
              <a:rPr lang="en-US" altLang="en-US" sz="1400" smtClean="0"/>
              <a:pPr>
                <a:spcBef>
                  <a:spcPct val="0"/>
                </a:spcBef>
              </a:pPr>
              <a:t>28 February 2025</a:t>
            </a:fld>
            <a:endParaRPr lang="en-US" altLang="en-US" sz="1400"/>
          </a:p>
        </p:txBody>
      </p:sp>
      <p:sp>
        <p:nvSpPr>
          <p:cNvPr id="54275" name="Rectangle 5"/>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C5BC2B1-606A-4868-8D3D-AE3D8FEC34DB}" type="slidenum">
              <a:rPr lang="en-US" altLang="en-US" sz="2000"/>
              <a:pPr algn="ctr" eaLnBrk="1" hangingPunct="1">
                <a:spcBef>
                  <a:spcPct val="0"/>
                </a:spcBef>
              </a:pPr>
              <a:t>206</a:t>
            </a:fld>
            <a:endParaRPr lang="en-US" altLang="en-US" sz="2000"/>
          </a:p>
        </p:txBody>
      </p:sp>
      <p:sp>
        <p:nvSpPr>
          <p:cNvPr id="54276" name="Rectangle 2"/>
          <p:cNvSpPr>
            <a:spLocks noGrp="1" noRot="1" noChangeAspect="1" noChangeArrowheads="1" noTextEdit="1"/>
          </p:cNvSpPr>
          <p:nvPr>
            <p:ph type="sldImg"/>
          </p:nvPr>
        </p:nvSpPr>
        <p:spPr>
          <a:xfrm>
            <a:off x="1174750" y="700088"/>
            <a:ext cx="4602163" cy="3451225"/>
          </a:xfrm>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423992777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0060-9702-4D21-ACD2-0A4575935FB0}" type="datetime3">
              <a:rPr lang="en-US" altLang="en-US" sz="1400" smtClean="0"/>
              <a:pPr>
                <a:spcBef>
                  <a:spcPct val="0"/>
                </a:spcBef>
              </a:pPr>
              <a:t>28 February 2025</a:t>
            </a:fld>
            <a:endParaRPr lang="en-US" altLang="en-US" sz="1400"/>
          </a:p>
        </p:txBody>
      </p:sp>
      <p:sp>
        <p:nvSpPr>
          <p:cNvPr id="54275" name="Rectangle 5"/>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C5BC2B1-606A-4868-8D3D-AE3D8FEC34DB}" type="slidenum">
              <a:rPr lang="en-US" altLang="en-US" sz="2000"/>
              <a:pPr algn="ctr" eaLnBrk="1" hangingPunct="1">
                <a:spcBef>
                  <a:spcPct val="0"/>
                </a:spcBef>
              </a:pPr>
              <a:t>207</a:t>
            </a:fld>
            <a:endParaRPr lang="en-US" altLang="en-US" sz="2000"/>
          </a:p>
        </p:txBody>
      </p:sp>
      <p:sp>
        <p:nvSpPr>
          <p:cNvPr id="54276" name="Rectangle 2"/>
          <p:cNvSpPr>
            <a:spLocks noGrp="1" noRot="1" noChangeAspect="1" noChangeArrowheads="1" noTextEdit="1"/>
          </p:cNvSpPr>
          <p:nvPr>
            <p:ph type="sldImg"/>
          </p:nvPr>
        </p:nvSpPr>
        <p:spPr>
          <a:xfrm>
            <a:off x="1174750" y="700088"/>
            <a:ext cx="4602163" cy="3451225"/>
          </a:xfrm>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1583704799"/>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69F95932-50CD-44C0-9F15-E9FB09B1923A}" type="datetime3">
              <a:rPr lang="en-US" altLang="en-US" sz="1400" smtClean="0"/>
              <a:pPr>
                <a:spcBef>
                  <a:spcPct val="0"/>
                </a:spcBef>
              </a:pPr>
              <a:t>28 February 2025</a:t>
            </a:fld>
            <a:endParaRPr lang="en-US" altLang="en-US" sz="1400"/>
          </a:p>
        </p:txBody>
      </p:sp>
      <p:sp>
        <p:nvSpPr>
          <p:cNvPr id="105475" name="Rectangle 5"/>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F560AB3-8465-4781-A7C4-EE12617DB81E}" type="slidenum">
              <a:rPr lang="en-US" altLang="en-US" sz="2000"/>
              <a:pPr algn="ctr" eaLnBrk="1" hangingPunct="1">
                <a:spcBef>
                  <a:spcPct val="0"/>
                </a:spcBef>
              </a:pPr>
              <a:t>208</a:t>
            </a:fld>
            <a:endParaRPr lang="en-US" altLang="en-US" sz="2000"/>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xfrm>
            <a:off x="311150" y="4316413"/>
            <a:ext cx="5908675" cy="409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1000" dirty="0">
              <a:latin typeface="Arial" panose="020B0604020202020204" pitchFamily="34" charset="0"/>
            </a:endParaRPr>
          </a:p>
        </p:txBody>
      </p:sp>
    </p:spTree>
    <p:extLst>
      <p:ext uri="{BB962C8B-B14F-4D97-AF65-F5344CB8AC3E}">
        <p14:creationId xmlns:p14="http://schemas.microsoft.com/office/powerpoint/2010/main" val="106566905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69F95932-50CD-44C0-9F15-E9FB09B1923A}" type="datetime3">
              <a:rPr lang="en-US" altLang="en-US" sz="1400" smtClean="0"/>
              <a:pPr>
                <a:spcBef>
                  <a:spcPct val="0"/>
                </a:spcBef>
              </a:pPr>
              <a:t>28 February 2025</a:t>
            </a:fld>
            <a:endParaRPr lang="en-US" altLang="en-US" sz="1400"/>
          </a:p>
        </p:txBody>
      </p:sp>
      <p:sp>
        <p:nvSpPr>
          <p:cNvPr id="105475" name="Rectangle 5"/>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F560AB3-8465-4781-A7C4-EE12617DB81E}" type="slidenum">
              <a:rPr lang="en-US" altLang="en-US" sz="2000"/>
              <a:pPr algn="ctr" eaLnBrk="1" hangingPunct="1">
                <a:spcBef>
                  <a:spcPct val="0"/>
                </a:spcBef>
              </a:pPr>
              <a:t>209</a:t>
            </a:fld>
            <a:endParaRPr lang="en-US" altLang="en-US" sz="2000"/>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xfrm>
            <a:off x="311150" y="4316413"/>
            <a:ext cx="5908675" cy="409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1000" dirty="0">
              <a:latin typeface="Arial" panose="020B0604020202020204" pitchFamily="34" charset="0"/>
            </a:endParaRPr>
          </a:p>
        </p:txBody>
      </p:sp>
    </p:spTree>
    <p:extLst>
      <p:ext uri="{BB962C8B-B14F-4D97-AF65-F5344CB8AC3E}">
        <p14:creationId xmlns:p14="http://schemas.microsoft.com/office/powerpoint/2010/main" val="51590244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0060-9702-4D21-ACD2-0A4575935FB0}" type="datetime3">
              <a:rPr lang="en-US" altLang="en-US" sz="1400" smtClean="0"/>
              <a:pPr>
                <a:spcBef>
                  <a:spcPct val="0"/>
                </a:spcBef>
              </a:pPr>
              <a:t>28 February 2025</a:t>
            </a:fld>
            <a:endParaRPr lang="en-US" altLang="en-US" sz="1400"/>
          </a:p>
        </p:txBody>
      </p:sp>
      <p:sp>
        <p:nvSpPr>
          <p:cNvPr id="54275" name="Rectangle 5"/>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C5BC2B1-606A-4868-8D3D-AE3D8FEC34DB}" type="slidenum">
              <a:rPr lang="en-US" altLang="en-US" sz="2000"/>
              <a:pPr algn="ctr" eaLnBrk="1" hangingPunct="1">
                <a:spcBef>
                  <a:spcPct val="0"/>
                </a:spcBef>
              </a:pPr>
              <a:t>210</a:t>
            </a:fld>
            <a:endParaRPr lang="en-US" altLang="en-US" sz="2000"/>
          </a:p>
        </p:txBody>
      </p:sp>
      <p:sp>
        <p:nvSpPr>
          <p:cNvPr id="54276" name="Rectangle 2"/>
          <p:cNvSpPr>
            <a:spLocks noGrp="1" noRot="1" noChangeAspect="1" noChangeArrowheads="1" noTextEdit="1"/>
          </p:cNvSpPr>
          <p:nvPr>
            <p:ph type="sldImg"/>
          </p:nvPr>
        </p:nvSpPr>
        <p:spPr>
          <a:xfrm>
            <a:off x="1174750" y="700088"/>
            <a:ext cx="4602163" cy="3451225"/>
          </a:xfrm>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1962444887"/>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69F95932-50CD-44C0-9F15-E9FB09B1923A}" type="datetime3">
              <a:rPr lang="en-US" altLang="en-US" sz="1400" smtClean="0"/>
              <a:pPr>
                <a:spcBef>
                  <a:spcPct val="0"/>
                </a:spcBef>
              </a:pPr>
              <a:t>28 February 2025</a:t>
            </a:fld>
            <a:endParaRPr lang="en-US" altLang="en-US" sz="1400"/>
          </a:p>
        </p:txBody>
      </p:sp>
      <p:sp>
        <p:nvSpPr>
          <p:cNvPr id="105475" name="Rectangle 5"/>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F560AB3-8465-4781-A7C4-EE12617DB81E}" type="slidenum">
              <a:rPr lang="en-US" altLang="en-US" sz="2000"/>
              <a:pPr algn="ctr" eaLnBrk="1" hangingPunct="1">
                <a:spcBef>
                  <a:spcPct val="0"/>
                </a:spcBef>
              </a:pPr>
              <a:t>211</a:t>
            </a:fld>
            <a:endParaRPr lang="en-US" altLang="en-US" sz="2000"/>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xfrm>
            <a:off x="311150" y="4316413"/>
            <a:ext cx="5908675" cy="409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1000" dirty="0">
              <a:latin typeface="Arial" panose="020B0604020202020204" pitchFamily="34"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C3C3D82-6E3E-45C7-8C9D-9D568DD4F8D5}" type="datetime3">
              <a:rPr lang="en-US" altLang="en-US" sz="1400" smtClean="0"/>
              <a:pPr>
                <a:spcBef>
                  <a:spcPct val="0"/>
                </a:spcBef>
              </a:pPr>
              <a:t>28 February 2025</a:t>
            </a:fld>
            <a:endParaRPr lang="en-US" altLang="en-US" sz="1400"/>
          </a:p>
        </p:txBody>
      </p:sp>
      <p:sp>
        <p:nvSpPr>
          <p:cNvPr id="160771" name="Rectangle 5"/>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3AC4C6D-B799-43FA-9782-077BB513249F}" type="slidenum">
              <a:rPr lang="en-US" altLang="en-US" sz="2000"/>
              <a:pPr algn="ctr" eaLnBrk="1" hangingPunct="1">
                <a:spcBef>
                  <a:spcPct val="0"/>
                </a:spcBef>
              </a:pPr>
              <a:t>212</a:t>
            </a:fld>
            <a:endParaRPr lang="en-US" altLang="en-US" sz="2000"/>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xfrm>
            <a:off x="808038" y="4316413"/>
            <a:ext cx="5410200" cy="409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spcAft>
                <a:spcPct val="15000"/>
              </a:spcAft>
            </a:pPr>
            <a:endParaRPr lang="en-US" altLang="en-US" sz="1400" dirty="0">
              <a:latin typeface="Arial" panose="020B0604020202020204" pitchFamily="34"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0060-9702-4D21-ACD2-0A4575935FB0}" type="datetime3">
              <a:rPr lang="en-US" altLang="en-US" sz="1400" smtClean="0"/>
              <a:pPr>
                <a:spcBef>
                  <a:spcPct val="0"/>
                </a:spcBef>
              </a:pPr>
              <a:t>28 February 2025</a:t>
            </a:fld>
            <a:endParaRPr lang="en-US" altLang="en-US" sz="1400"/>
          </a:p>
        </p:txBody>
      </p:sp>
      <p:sp>
        <p:nvSpPr>
          <p:cNvPr id="54275" name="Rectangle 5"/>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C5BC2B1-606A-4868-8D3D-AE3D8FEC34DB}" type="slidenum">
              <a:rPr lang="en-US" altLang="en-US" sz="2000"/>
              <a:pPr algn="ctr" eaLnBrk="1" hangingPunct="1">
                <a:spcBef>
                  <a:spcPct val="0"/>
                </a:spcBef>
              </a:pPr>
              <a:t>213</a:t>
            </a:fld>
            <a:endParaRPr lang="en-US" altLang="en-US" sz="2000"/>
          </a:p>
        </p:txBody>
      </p:sp>
      <p:sp>
        <p:nvSpPr>
          <p:cNvPr id="54276" name="Rectangle 2"/>
          <p:cNvSpPr>
            <a:spLocks noGrp="1" noRot="1" noChangeAspect="1" noChangeArrowheads="1" noTextEdit="1"/>
          </p:cNvSpPr>
          <p:nvPr>
            <p:ph type="sldImg"/>
          </p:nvPr>
        </p:nvSpPr>
        <p:spPr>
          <a:xfrm>
            <a:off x="1174750" y="700088"/>
            <a:ext cx="4602163" cy="3451225"/>
          </a:xfrm>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530345218"/>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0060-9702-4D21-ACD2-0A4575935FB0}" type="datetime3">
              <a:rPr lang="en-US" altLang="en-US" sz="1400" smtClean="0"/>
              <a:pPr>
                <a:spcBef>
                  <a:spcPct val="0"/>
                </a:spcBef>
              </a:pPr>
              <a:t>28 February 2025</a:t>
            </a:fld>
            <a:endParaRPr lang="en-US" altLang="en-US" sz="1400"/>
          </a:p>
        </p:txBody>
      </p:sp>
      <p:sp>
        <p:nvSpPr>
          <p:cNvPr id="54275" name="Rectangle 5"/>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C5BC2B1-606A-4868-8D3D-AE3D8FEC34DB}" type="slidenum">
              <a:rPr lang="en-US" altLang="en-US" sz="2000"/>
              <a:pPr algn="ctr" eaLnBrk="1" hangingPunct="1">
                <a:spcBef>
                  <a:spcPct val="0"/>
                </a:spcBef>
              </a:pPr>
              <a:t>214</a:t>
            </a:fld>
            <a:endParaRPr lang="en-US" altLang="en-US" sz="2000"/>
          </a:p>
        </p:txBody>
      </p:sp>
      <p:sp>
        <p:nvSpPr>
          <p:cNvPr id="54276" name="Rectangle 2"/>
          <p:cNvSpPr>
            <a:spLocks noGrp="1" noRot="1" noChangeAspect="1" noChangeArrowheads="1" noTextEdit="1"/>
          </p:cNvSpPr>
          <p:nvPr>
            <p:ph type="sldImg"/>
          </p:nvPr>
        </p:nvSpPr>
        <p:spPr>
          <a:xfrm>
            <a:off x="1174750" y="700088"/>
            <a:ext cx="4602163" cy="3451225"/>
          </a:xfrm>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4285425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0060-9702-4D21-ACD2-0A4575935FB0}" type="datetime3">
              <a:rPr lang="en-US" altLang="en-US" sz="1400" smtClean="0"/>
              <a:pPr>
                <a:spcBef>
                  <a:spcPct val="0"/>
                </a:spcBef>
              </a:pPr>
              <a:t>26 February 2025</a:t>
            </a:fld>
            <a:endParaRPr lang="en-US" altLang="en-US" sz="1400"/>
          </a:p>
        </p:txBody>
      </p:sp>
      <p:sp>
        <p:nvSpPr>
          <p:cNvPr id="5427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C5BC2B1-606A-4868-8D3D-AE3D8FEC34DB}" type="slidenum">
              <a:rPr lang="en-US" altLang="en-US" sz="2000"/>
              <a:pPr algn="ctr" eaLnBrk="1" hangingPunct="1">
                <a:spcBef>
                  <a:spcPct val="0"/>
                </a:spcBef>
              </a:pPr>
              <a:t>22</a:t>
            </a:fld>
            <a:endParaRPr lang="en-US" altLang="en-US" sz="2000"/>
          </a:p>
        </p:txBody>
      </p:sp>
      <p:sp>
        <p:nvSpPr>
          <p:cNvPr id="54276" name="Rectangle 2"/>
          <p:cNvSpPr>
            <a:spLocks noGrp="1" noRot="1" noChangeAspect="1" noChangeArrowheads="1" noTextEdit="1"/>
          </p:cNvSpPr>
          <p:nvPr>
            <p:ph type="sldImg"/>
          </p:nvPr>
        </p:nvSpPr>
        <p:spPr>
          <a:xfrm>
            <a:off x="1176338" y="700088"/>
            <a:ext cx="4600575" cy="3451225"/>
          </a:xfrm>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1646837196"/>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0060-9702-4D21-ACD2-0A4575935FB0}" type="datetime3">
              <a:rPr lang="en-US" altLang="en-US" sz="1400" smtClean="0"/>
              <a:pPr>
                <a:spcBef>
                  <a:spcPct val="0"/>
                </a:spcBef>
              </a:pPr>
              <a:t>28 February 2025</a:t>
            </a:fld>
            <a:endParaRPr lang="en-US" altLang="en-US" sz="1400"/>
          </a:p>
        </p:txBody>
      </p:sp>
      <p:sp>
        <p:nvSpPr>
          <p:cNvPr id="54275" name="Rectangle 5"/>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C5BC2B1-606A-4868-8D3D-AE3D8FEC34DB}" type="slidenum">
              <a:rPr lang="en-US" altLang="en-US" sz="2000"/>
              <a:pPr algn="ctr" eaLnBrk="1" hangingPunct="1">
                <a:spcBef>
                  <a:spcPct val="0"/>
                </a:spcBef>
              </a:pPr>
              <a:t>215</a:t>
            </a:fld>
            <a:endParaRPr lang="en-US" altLang="en-US" sz="2000"/>
          </a:p>
        </p:txBody>
      </p:sp>
      <p:sp>
        <p:nvSpPr>
          <p:cNvPr id="54276" name="Rectangle 2"/>
          <p:cNvSpPr>
            <a:spLocks noGrp="1" noRot="1" noChangeAspect="1" noChangeArrowheads="1" noTextEdit="1"/>
          </p:cNvSpPr>
          <p:nvPr>
            <p:ph type="sldImg"/>
          </p:nvPr>
        </p:nvSpPr>
        <p:spPr>
          <a:xfrm>
            <a:off x="1174750" y="700088"/>
            <a:ext cx="4602163" cy="3451225"/>
          </a:xfrm>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309366551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0060-9702-4D21-ACD2-0A4575935FB0}" type="datetime3">
              <a:rPr lang="en-US" altLang="en-US" sz="1400" smtClean="0"/>
              <a:pPr>
                <a:spcBef>
                  <a:spcPct val="0"/>
                </a:spcBef>
              </a:pPr>
              <a:t>28 February 2025</a:t>
            </a:fld>
            <a:endParaRPr lang="en-US" altLang="en-US" sz="1400"/>
          </a:p>
        </p:txBody>
      </p:sp>
      <p:sp>
        <p:nvSpPr>
          <p:cNvPr id="54275" name="Rectangle 5"/>
          <p:cNvSpPr>
            <a:spLocks noGrp="1" noChangeArrowheads="1"/>
          </p:cNvSpPr>
          <p:nvPr>
            <p:ph type="sldNum" sz="quarter" idx="4294967295"/>
          </p:nvPr>
        </p:nvSpPr>
        <p:spPr bwMode="auto">
          <a:xfrm>
            <a:off x="3940175" y="8723313"/>
            <a:ext cx="3009900"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C5BC2B1-606A-4868-8D3D-AE3D8FEC34DB}" type="slidenum">
              <a:rPr lang="en-US" altLang="en-US" sz="2000"/>
              <a:pPr algn="ctr" eaLnBrk="1" hangingPunct="1">
                <a:spcBef>
                  <a:spcPct val="0"/>
                </a:spcBef>
              </a:pPr>
              <a:t>216</a:t>
            </a:fld>
            <a:endParaRPr lang="en-US" altLang="en-US" sz="2000"/>
          </a:p>
        </p:txBody>
      </p:sp>
      <p:sp>
        <p:nvSpPr>
          <p:cNvPr id="54276" name="Rectangle 2"/>
          <p:cNvSpPr>
            <a:spLocks noGrp="1" noRot="1" noChangeAspect="1" noChangeArrowheads="1" noTextEdit="1"/>
          </p:cNvSpPr>
          <p:nvPr>
            <p:ph type="sldImg"/>
          </p:nvPr>
        </p:nvSpPr>
        <p:spPr>
          <a:xfrm>
            <a:off x="1174750" y="700088"/>
            <a:ext cx="4602163" cy="3451225"/>
          </a:xfrm>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4243221030"/>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0060-9702-4D21-ACD2-0A4575935FB0}" type="datetime3">
              <a:rPr lang="en-US" altLang="en-US" sz="1400" smtClean="0"/>
              <a:pPr>
                <a:spcBef>
                  <a:spcPct val="0"/>
                </a:spcBef>
              </a:pPr>
              <a:t>26 February 2025</a:t>
            </a:fld>
            <a:endParaRPr lang="en-US" altLang="en-US" sz="1400"/>
          </a:p>
        </p:txBody>
      </p:sp>
      <p:sp>
        <p:nvSpPr>
          <p:cNvPr id="5427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C5BC2B1-606A-4868-8D3D-AE3D8FEC34DB}" type="slidenum">
              <a:rPr lang="en-US" altLang="en-US" sz="2000"/>
              <a:pPr algn="ctr" eaLnBrk="1" hangingPunct="1">
                <a:spcBef>
                  <a:spcPct val="0"/>
                </a:spcBef>
              </a:pPr>
              <a:t>217</a:t>
            </a:fld>
            <a:endParaRPr lang="en-US" altLang="en-US" sz="2000"/>
          </a:p>
        </p:txBody>
      </p:sp>
      <p:sp>
        <p:nvSpPr>
          <p:cNvPr id="54276" name="Rectangle 2"/>
          <p:cNvSpPr>
            <a:spLocks noGrp="1" noRot="1" noChangeAspect="1" noChangeArrowheads="1" noTextEdit="1"/>
          </p:cNvSpPr>
          <p:nvPr>
            <p:ph type="sldImg"/>
          </p:nvPr>
        </p:nvSpPr>
        <p:spPr>
          <a:xfrm>
            <a:off x="1176338" y="700088"/>
            <a:ext cx="4600575" cy="3451225"/>
          </a:xfrm>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370386386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E57F0626-5A1E-4BDE-96D6-42DC3F44D098}" type="datetime3">
              <a:rPr lang="en-US" altLang="en-US" sz="1400" smtClean="0"/>
              <a:pPr>
                <a:spcBef>
                  <a:spcPct val="0"/>
                </a:spcBef>
              </a:pPr>
              <a:t>26 February 2025</a:t>
            </a:fld>
            <a:endParaRPr lang="en-US" altLang="en-US" sz="1400"/>
          </a:p>
        </p:txBody>
      </p:sp>
      <p:sp>
        <p:nvSpPr>
          <p:cNvPr id="25603"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E9872FE-2506-43FA-81E7-03E7A86E83AF}" type="slidenum">
              <a:rPr lang="en-US" altLang="en-US" sz="2000"/>
              <a:pPr algn="ctr" eaLnBrk="1" hangingPunct="1">
                <a:spcBef>
                  <a:spcPct val="0"/>
                </a:spcBef>
              </a:pPr>
              <a:t>218</a:t>
            </a:fld>
            <a:endParaRPr lang="en-US" altLang="en-US" sz="2000"/>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96925"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ndParaRPr>
          </a:p>
        </p:txBody>
      </p:sp>
    </p:spTree>
    <p:extLst>
      <p:ext uri="{BB962C8B-B14F-4D97-AF65-F5344CB8AC3E}">
        <p14:creationId xmlns:p14="http://schemas.microsoft.com/office/powerpoint/2010/main" val="3575017997"/>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B76C0AFB-EFE5-47C7-B70A-F2ECF2A795B1}" type="datetime3">
              <a:rPr lang="en-US" altLang="en-US" sz="1400" smtClean="0"/>
              <a:pPr>
                <a:spcBef>
                  <a:spcPct val="0"/>
                </a:spcBef>
              </a:pPr>
              <a:t>26 February 2025</a:t>
            </a:fld>
            <a:endParaRPr lang="en-US" altLang="en-US" sz="1400"/>
          </a:p>
        </p:txBody>
      </p:sp>
      <p:sp>
        <p:nvSpPr>
          <p:cNvPr id="27651"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42E3556-79A4-43F1-AB73-722F9B80B31C}" type="slidenum">
              <a:rPr lang="en-US" altLang="en-US" sz="2000"/>
              <a:pPr algn="ctr" eaLnBrk="1" hangingPunct="1">
                <a:spcBef>
                  <a:spcPct val="0"/>
                </a:spcBef>
              </a:pPr>
              <a:t>219</a:t>
            </a:fld>
            <a:endParaRPr lang="en-US" altLang="en-US" sz="2000"/>
          </a:p>
        </p:txBody>
      </p:sp>
      <p:sp>
        <p:nvSpPr>
          <p:cNvPr id="27652" name="Rectangle 2"/>
          <p:cNvSpPr>
            <a:spLocks noGrp="1" noRot="1" noChangeAspect="1" noChangeArrowheads="1" noTextEdit="1"/>
          </p:cNvSpPr>
          <p:nvPr>
            <p:ph type="sldImg"/>
          </p:nvPr>
        </p:nvSpPr>
        <p:spPr>
          <a:xfrm>
            <a:off x="1176338" y="700088"/>
            <a:ext cx="4600575" cy="3451225"/>
          </a:xfrm>
          <a:ln/>
        </p:spPr>
      </p:sp>
      <p:sp>
        <p:nvSpPr>
          <p:cNvPr id="27653"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500">
              <a:latin typeface="Arial" panose="020B0604020202020204" pitchFamily="34" charset="0"/>
            </a:endParaRPr>
          </a:p>
        </p:txBody>
      </p:sp>
    </p:spTree>
    <p:extLst>
      <p:ext uri="{BB962C8B-B14F-4D97-AF65-F5344CB8AC3E}">
        <p14:creationId xmlns:p14="http://schemas.microsoft.com/office/powerpoint/2010/main" val="3519738212"/>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37F9E93D-81E6-4122-A3D1-9A22FB940578}" type="datetime3">
              <a:rPr lang="en-US" altLang="en-US" sz="1400" smtClean="0"/>
              <a:pPr>
                <a:spcBef>
                  <a:spcPct val="0"/>
                </a:spcBef>
              </a:pPr>
              <a:t>26 February 2025</a:t>
            </a:fld>
            <a:endParaRPr lang="en-US" altLang="en-US" sz="1400"/>
          </a:p>
        </p:txBody>
      </p:sp>
      <p:sp>
        <p:nvSpPr>
          <p:cNvPr id="29699"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CA68B6B-DA2F-44D2-A594-C091E7D0DAEE}" type="slidenum">
              <a:rPr lang="en-US" altLang="en-US" sz="2000"/>
              <a:pPr algn="ctr" eaLnBrk="1" hangingPunct="1">
                <a:spcBef>
                  <a:spcPct val="0"/>
                </a:spcBef>
              </a:pPr>
              <a:t>220</a:t>
            </a:fld>
            <a:endParaRPr lang="en-US" altLang="en-US" sz="2000"/>
          </a:p>
        </p:txBody>
      </p:sp>
      <p:sp>
        <p:nvSpPr>
          <p:cNvPr id="29700" name="Rectangle 2"/>
          <p:cNvSpPr>
            <a:spLocks noGrp="1" noRot="1" noChangeAspect="1" noChangeArrowheads="1" noTextEdit="1"/>
          </p:cNvSpPr>
          <p:nvPr>
            <p:ph type="sldImg"/>
          </p:nvPr>
        </p:nvSpPr>
        <p:spPr>
          <a:ln/>
        </p:spPr>
      </p:sp>
      <p:sp>
        <p:nvSpPr>
          <p:cNvPr id="2970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89559836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3657DFB8-06C4-4A9A-887B-77D9F5DF74D1}" type="datetime3">
              <a:rPr lang="en-US" altLang="en-US" sz="1400" smtClean="0"/>
              <a:pPr>
                <a:spcBef>
                  <a:spcPct val="0"/>
                </a:spcBef>
              </a:pPr>
              <a:t>26 February 2025</a:t>
            </a:fld>
            <a:endParaRPr lang="en-US" altLang="en-US" sz="1400"/>
          </a:p>
        </p:txBody>
      </p:sp>
      <p:sp>
        <p:nvSpPr>
          <p:cNvPr id="3379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0AE9EC0-8A0A-41E1-8FEE-BEF0C191ADDA}" type="slidenum">
              <a:rPr lang="en-US" altLang="en-US" sz="2000"/>
              <a:pPr algn="ctr" eaLnBrk="1" hangingPunct="1">
                <a:spcBef>
                  <a:spcPct val="0"/>
                </a:spcBef>
              </a:pPr>
              <a:t>221</a:t>
            </a:fld>
            <a:endParaRPr lang="en-US" altLang="en-US" sz="2000"/>
          </a:p>
        </p:txBody>
      </p:sp>
      <p:sp>
        <p:nvSpPr>
          <p:cNvPr id="33796" name="Rectangle 2"/>
          <p:cNvSpPr>
            <a:spLocks noGrp="1" noRot="1" noChangeAspect="1" noChangeArrowheads="1" noTextEdit="1"/>
          </p:cNvSpPr>
          <p:nvPr>
            <p:ph type="sldImg"/>
          </p:nvPr>
        </p:nvSpPr>
        <p:spPr>
          <a:solidFill>
            <a:srgbClr val="FFFFFF"/>
          </a:solidFill>
          <a:ln/>
        </p:spPr>
      </p:sp>
      <p:sp>
        <p:nvSpPr>
          <p:cNvPr id="33797"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2413" tIns="46207" rIns="92413" bIns="46207"/>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68695750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6952435-DBD4-4BF6-B85F-D5F51534DFC5}" type="datetime3">
              <a:rPr lang="en-US" altLang="en-US" sz="1800"/>
              <a:pPr algn="ctr" eaLnBrk="1" hangingPunct="1">
                <a:spcBef>
                  <a:spcPct val="0"/>
                </a:spcBef>
              </a:pPr>
              <a:t>26 February 2025</a:t>
            </a:fld>
            <a:endParaRPr lang="en-US" altLang="en-US" sz="1800"/>
          </a:p>
        </p:txBody>
      </p:sp>
      <p:sp>
        <p:nvSpPr>
          <p:cNvPr id="22528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C1AA90-4F63-4CD7-9D41-A9AFD2AAC245}" type="slidenum">
              <a:rPr lang="en-US" altLang="en-US" sz="1800"/>
              <a:pPr algn="ctr" eaLnBrk="1" hangingPunct="1">
                <a:spcBef>
                  <a:spcPct val="0"/>
                </a:spcBef>
              </a:pPr>
              <a:t>222</a:t>
            </a:fld>
            <a:endParaRPr lang="en-US" altLang="en-US" sz="1800"/>
          </a:p>
        </p:txBody>
      </p:sp>
      <p:sp>
        <p:nvSpPr>
          <p:cNvPr id="225284" name="Rectangle 2"/>
          <p:cNvSpPr>
            <a:spLocks noGrp="1" noRot="1" noChangeAspect="1" noChangeArrowheads="1" noTextEdit="1"/>
          </p:cNvSpPr>
          <p:nvPr>
            <p:ph type="sldImg"/>
          </p:nvPr>
        </p:nvSpPr>
        <p:spPr>
          <a:xfrm>
            <a:off x="1177925" y="700088"/>
            <a:ext cx="4598988" cy="3449637"/>
          </a:xfrm>
          <a:ln/>
        </p:spPr>
      </p:sp>
      <p:sp>
        <p:nvSpPr>
          <p:cNvPr id="225285" name="Rectangle 3"/>
          <p:cNvSpPr>
            <a:spLocks noGrp="1" noChangeArrowheads="1"/>
          </p:cNvSpPr>
          <p:nvPr>
            <p:ph type="body" idx="1"/>
          </p:nvPr>
        </p:nvSpPr>
        <p:spPr>
          <a:xfrm>
            <a:off x="927103" y="4389438"/>
            <a:ext cx="5095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0060-9702-4D21-ACD2-0A4575935FB0}" type="datetime3">
              <a:rPr lang="en-US" altLang="en-US" sz="1400" smtClean="0"/>
              <a:pPr>
                <a:spcBef>
                  <a:spcPct val="0"/>
                </a:spcBef>
              </a:pPr>
              <a:t>26 February 2025</a:t>
            </a:fld>
            <a:endParaRPr lang="en-US" altLang="en-US" sz="1400"/>
          </a:p>
        </p:txBody>
      </p:sp>
      <p:sp>
        <p:nvSpPr>
          <p:cNvPr id="5427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C5BC2B1-606A-4868-8D3D-AE3D8FEC34DB}" type="slidenum">
              <a:rPr lang="en-US" altLang="en-US" sz="2000"/>
              <a:pPr algn="ctr" eaLnBrk="1" hangingPunct="1">
                <a:spcBef>
                  <a:spcPct val="0"/>
                </a:spcBef>
              </a:pPr>
              <a:t>23</a:t>
            </a:fld>
            <a:endParaRPr lang="en-US" altLang="en-US" sz="2000"/>
          </a:p>
        </p:txBody>
      </p:sp>
      <p:sp>
        <p:nvSpPr>
          <p:cNvPr id="54276" name="Rectangle 2"/>
          <p:cNvSpPr>
            <a:spLocks noGrp="1" noRot="1" noChangeAspect="1" noChangeArrowheads="1" noTextEdit="1"/>
          </p:cNvSpPr>
          <p:nvPr>
            <p:ph type="sldImg"/>
          </p:nvPr>
        </p:nvSpPr>
        <p:spPr>
          <a:xfrm>
            <a:off x="1176338" y="700088"/>
            <a:ext cx="4600575" cy="3451225"/>
          </a:xfrm>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1818738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0060-9702-4D21-ACD2-0A4575935FB0}" type="datetime3">
              <a:rPr lang="en-US" altLang="en-US" sz="1400" smtClean="0"/>
              <a:pPr>
                <a:spcBef>
                  <a:spcPct val="0"/>
                </a:spcBef>
              </a:pPr>
              <a:t>26 February 2025</a:t>
            </a:fld>
            <a:endParaRPr lang="en-US" altLang="en-US" sz="1400"/>
          </a:p>
        </p:txBody>
      </p:sp>
      <p:sp>
        <p:nvSpPr>
          <p:cNvPr id="5427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C5BC2B1-606A-4868-8D3D-AE3D8FEC34DB}" type="slidenum">
              <a:rPr lang="en-US" altLang="en-US" sz="2000"/>
              <a:pPr algn="ctr" eaLnBrk="1" hangingPunct="1">
                <a:spcBef>
                  <a:spcPct val="0"/>
                </a:spcBef>
              </a:pPr>
              <a:t>24</a:t>
            </a:fld>
            <a:endParaRPr lang="en-US" altLang="en-US" sz="2000"/>
          </a:p>
        </p:txBody>
      </p:sp>
      <p:sp>
        <p:nvSpPr>
          <p:cNvPr id="54276" name="Rectangle 2"/>
          <p:cNvSpPr>
            <a:spLocks noGrp="1" noRot="1" noChangeAspect="1" noChangeArrowheads="1" noTextEdit="1"/>
          </p:cNvSpPr>
          <p:nvPr>
            <p:ph type="sldImg"/>
          </p:nvPr>
        </p:nvSpPr>
        <p:spPr>
          <a:xfrm>
            <a:off x="1176338" y="700088"/>
            <a:ext cx="4600575" cy="3451225"/>
          </a:xfrm>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2473383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8A68CF21-7771-4429-AD44-94F24616E38D}" type="datetime3">
              <a:rPr lang="en-US" altLang="en-US" sz="1400" smtClean="0"/>
              <a:pPr>
                <a:spcBef>
                  <a:spcPct val="0"/>
                </a:spcBef>
              </a:pPr>
              <a:t>26 February 2025</a:t>
            </a:fld>
            <a:endParaRPr lang="en-US" altLang="en-US" sz="1400"/>
          </a:p>
        </p:txBody>
      </p:sp>
      <p:sp>
        <p:nvSpPr>
          <p:cNvPr id="66563"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00FABC8-8877-43BF-89D9-550E0D8A43B1}" type="slidenum">
              <a:rPr lang="en-US" altLang="en-US" sz="2000"/>
              <a:pPr algn="ctr" eaLnBrk="1" hangingPunct="1">
                <a:spcBef>
                  <a:spcPct val="0"/>
                </a:spcBef>
              </a:pPr>
              <a:t>25</a:t>
            </a:fld>
            <a:endParaRPr lang="en-US" altLang="en-US" sz="2000"/>
          </a:p>
        </p:txBody>
      </p:sp>
      <p:sp>
        <p:nvSpPr>
          <p:cNvPr id="66564" name="Rectangle 2"/>
          <p:cNvSpPr>
            <a:spLocks noGrp="1" noRot="1" noChangeAspect="1" noChangeArrowheads="1" noTextEdit="1"/>
          </p:cNvSpPr>
          <p:nvPr>
            <p:ph type="sldImg"/>
          </p:nvPr>
        </p:nvSpPr>
        <p:spPr>
          <a:xfrm>
            <a:off x="1176338" y="700088"/>
            <a:ext cx="4600575" cy="3451225"/>
          </a:xfrm>
          <a:ln/>
        </p:spPr>
      </p:sp>
      <p:sp>
        <p:nvSpPr>
          <p:cNvPr id="66565"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EB624249-AEA8-46A0-B408-81F0ABE036E6}" type="datetime3">
              <a:rPr lang="en-US" altLang="en-US" sz="1400" smtClean="0"/>
              <a:pPr>
                <a:spcBef>
                  <a:spcPct val="0"/>
                </a:spcBef>
              </a:pPr>
              <a:t>26 February 2025</a:t>
            </a:fld>
            <a:endParaRPr lang="en-US" altLang="en-US" sz="1400"/>
          </a:p>
        </p:txBody>
      </p:sp>
      <p:sp>
        <p:nvSpPr>
          <p:cNvPr id="70659"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47CB597-CFBB-4A8D-8B6E-535596188FC1}" type="slidenum">
              <a:rPr lang="en-US" altLang="en-US" sz="2000"/>
              <a:pPr algn="ctr" eaLnBrk="1" hangingPunct="1">
                <a:spcBef>
                  <a:spcPct val="0"/>
                </a:spcBef>
              </a:pPr>
              <a:t>26</a:t>
            </a:fld>
            <a:endParaRPr lang="en-US" altLang="en-US" sz="2000"/>
          </a:p>
        </p:txBody>
      </p:sp>
      <p:sp>
        <p:nvSpPr>
          <p:cNvPr id="70660" name="Rectangle 2"/>
          <p:cNvSpPr>
            <a:spLocks noGrp="1" noRot="1" noChangeAspect="1" noChangeArrowheads="1" noTextEdit="1"/>
          </p:cNvSpPr>
          <p:nvPr>
            <p:ph type="sldImg"/>
          </p:nvPr>
        </p:nvSpPr>
        <p:spPr>
          <a:xfrm>
            <a:off x="1166813" y="712788"/>
            <a:ext cx="4621212" cy="3467100"/>
          </a:xfrm>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231B6328-F94D-43F3-90A5-8921D2D1FDE6}" type="datetime3">
              <a:rPr lang="en-US" altLang="en-US" sz="1400" smtClean="0"/>
              <a:pPr>
                <a:spcBef>
                  <a:spcPct val="0"/>
                </a:spcBef>
              </a:pPr>
              <a:t>26 February 2025</a:t>
            </a:fld>
            <a:endParaRPr lang="en-US" altLang="en-US" sz="1400"/>
          </a:p>
        </p:txBody>
      </p:sp>
      <p:sp>
        <p:nvSpPr>
          <p:cNvPr id="72707"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7D03921-E28D-4936-B392-8EA17F60D805}" type="slidenum">
              <a:rPr lang="en-US" altLang="en-US" sz="2000"/>
              <a:pPr algn="ctr" eaLnBrk="1" hangingPunct="1">
                <a:spcBef>
                  <a:spcPct val="0"/>
                </a:spcBef>
              </a:pPr>
              <a:t>27</a:t>
            </a:fld>
            <a:endParaRPr lang="en-US" altLang="en-US" sz="2000"/>
          </a:p>
        </p:txBody>
      </p:sp>
      <p:sp>
        <p:nvSpPr>
          <p:cNvPr id="72708" name="Rectangle 2"/>
          <p:cNvSpPr>
            <a:spLocks noGrp="1" noRot="1" noChangeAspect="1" noChangeArrowheads="1" noTextEdit="1"/>
          </p:cNvSpPr>
          <p:nvPr>
            <p:ph type="sldImg"/>
          </p:nvPr>
        </p:nvSpPr>
        <p:spPr>
          <a:ln/>
        </p:spPr>
      </p:sp>
      <p:sp>
        <p:nvSpPr>
          <p:cNvPr id="7270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F13B1AFB-D182-4B95-942B-671877A3B083}" type="datetime3">
              <a:rPr lang="en-US" altLang="en-US" sz="1400" smtClean="0"/>
              <a:pPr>
                <a:spcBef>
                  <a:spcPct val="0"/>
                </a:spcBef>
              </a:pPr>
              <a:t>26 February 2025</a:t>
            </a:fld>
            <a:endParaRPr lang="en-US" altLang="en-US" sz="1400"/>
          </a:p>
        </p:txBody>
      </p:sp>
      <p:sp>
        <p:nvSpPr>
          <p:cNvPr id="76803"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B080F45-E19D-4305-998D-1F0D79F2BFC7}" type="slidenum">
              <a:rPr lang="en-US" altLang="en-US" sz="2000"/>
              <a:pPr algn="ctr" eaLnBrk="1" hangingPunct="1">
                <a:spcBef>
                  <a:spcPct val="0"/>
                </a:spcBef>
              </a:pPr>
              <a:t>28</a:t>
            </a:fld>
            <a:endParaRPr lang="en-US" altLang="en-US" sz="2000"/>
          </a:p>
        </p:txBody>
      </p:sp>
      <p:sp>
        <p:nvSpPr>
          <p:cNvPr id="76804" name="Rectangle 2"/>
          <p:cNvSpPr>
            <a:spLocks noGrp="1" noRot="1" noChangeAspect="1" noChangeArrowheads="1" noTextEdit="1"/>
          </p:cNvSpPr>
          <p:nvPr>
            <p:ph type="sldImg"/>
          </p:nvPr>
        </p:nvSpPr>
        <p:spPr>
          <a:ln/>
        </p:spPr>
      </p:sp>
      <p:sp>
        <p:nvSpPr>
          <p:cNvPr id="7680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D5D59AE0-C03E-426C-AB2B-A22667603322}" type="datetime3">
              <a:rPr lang="en-US" altLang="en-US" sz="1400" smtClean="0"/>
              <a:pPr>
                <a:spcBef>
                  <a:spcPct val="0"/>
                </a:spcBef>
              </a:pPr>
              <a:t>26 February 2025</a:t>
            </a:fld>
            <a:endParaRPr lang="en-US" altLang="en-US" sz="1400"/>
          </a:p>
        </p:txBody>
      </p:sp>
      <p:sp>
        <p:nvSpPr>
          <p:cNvPr id="7475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8028997-F942-4C42-9DB0-35CEC3CFCC76}" type="slidenum">
              <a:rPr lang="en-US" altLang="en-US" sz="2000"/>
              <a:pPr algn="ctr" eaLnBrk="1" hangingPunct="1">
                <a:spcBef>
                  <a:spcPct val="0"/>
                </a:spcBef>
              </a:pPr>
              <a:t>29</a:t>
            </a:fld>
            <a:endParaRPr lang="en-US" altLang="en-US" sz="2000"/>
          </a:p>
        </p:txBody>
      </p:sp>
      <p:sp>
        <p:nvSpPr>
          <p:cNvPr id="74756" name="Rectangle 2"/>
          <p:cNvSpPr>
            <a:spLocks noGrp="1" noRot="1" noChangeAspect="1" noChangeArrowheads="1" noTextEdit="1"/>
          </p:cNvSpPr>
          <p:nvPr>
            <p:ph type="sldImg"/>
          </p:nvPr>
        </p:nvSpPr>
        <p:spPr>
          <a:xfrm>
            <a:off x="1166813" y="712788"/>
            <a:ext cx="4621212" cy="3467100"/>
          </a:xfrm>
          <a:ln/>
        </p:spPr>
      </p:sp>
      <p:sp>
        <p:nvSpPr>
          <p:cNvPr id="747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231B6328-F94D-43F3-90A5-8921D2D1FDE6}" type="datetime3">
              <a:rPr lang="en-US" altLang="en-US" sz="1400" smtClean="0"/>
              <a:pPr>
                <a:spcBef>
                  <a:spcPct val="0"/>
                </a:spcBef>
              </a:pPr>
              <a:t>26 February 2025</a:t>
            </a:fld>
            <a:endParaRPr lang="en-US" altLang="en-US" sz="1400"/>
          </a:p>
        </p:txBody>
      </p:sp>
      <p:sp>
        <p:nvSpPr>
          <p:cNvPr id="72707"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7D03921-E28D-4936-B392-8EA17F60D805}" type="slidenum">
              <a:rPr lang="en-US" altLang="en-US" sz="2000"/>
              <a:pPr algn="ctr" eaLnBrk="1" hangingPunct="1">
                <a:spcBef>
                  <a:spcPct val="0"/>
                </a:spcBef>
              </a:pPr>
              <a:t>30</a:t>
            </a:fld>
            <a:endParaRPr lang="en-US" altLang="en-US" sz="2000"/>
          </a:p>
        </p:txBody>
      </p:sp>
      <p:sp>
        <p:nvSpPr>
          <p:cNvPr id="72708" name="Rectangle 2"/>
          <p:cNvSpPr>
            <a:spLocks noGrp="1" noRot="1" noChangeAspect="1" noChangeArrowheads="1" noTextEdit="1"/>
          </p:cNvSpPr>
          <p:nvPr>
            <p:ph type="sldImg"/>
          </p:nvPr>
        </p:nvSpPr>
        <p:spPr>
          <a:ln/>
        </p:spPr>
      </p:sp>
      <p:sp>
        <p:nvSpPr>
          <p:cNvPr id="7270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extLst>
      <p:ext uri="{BB962C8B-B14F-4D97-AF65-F5344CB8AC3E}">
        <p14:creationId xmlns:p14="http://schemas.microsoft.com/office/powerpoint/2010/main" val="207732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3F5667A3-88BF-4D15-9865-0B71C66499DB}" type="datetime3">
              <a:rPr lang="en-US" altLang="en-US" sz="1400" smtClean="0"/>
              <a:pPr>
                <a:spcBef>
                  <a:spcPct val="0"/>
                </a:spcBef>
              </a:pPr>
              <a:t>26 February 2025</a:t>
            </a:fld>
            <a:endParaRPr lang="en-US" altLang="en-US" sz="1400"/>
          </a:p>
        </p:txBody>
      </p:sp>
      <p:sp>
        <p:nvSpPr>
          <p:cNvPr id="21507"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C995F53-65E7-4043-9B65-C3A8988D3D9E}" type="slidenum">
              <a:rPr lang="en-US" altLang="en-US" sz="2000"/>
              <a:pPr algn="ctr" eaLnBrk="1" hangingPunct="1">
                <a:spcBef>
                  <a:spcPct val="0"/>
                </a:spcBef>
              </a:pPr>
              <a:t>3</a:t>
            </a:fld>
            <a:endParaRPr lang="en-US" altLang="en-US" sz="2000"/>
          </a:p>
        </p:txBody>
      </p:sp>
      <p:sp>
        <p:nvSpPr>
          <p:cNvPr id="21508" name="Rectangle 2"/>
          <p:cNvSpPr>
            <a:spLocks noGrp="1" noRot="1" noChangeAspect="1" noChangeArrowheads="1" noTextEdit="1"/>
          </p:cNvSpPr>
          <p:nvPr>
            <p:ph type="sldImg"/>
          </p:nvPr>
        </p:nvSpPr>
        <p:spPr>
          <a:xfrm>
            <a:off x="1176338" y="700088"/>
            <a:ext cx="4600575" cy="3451225"/>
          </a:xfrm>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759607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231B6328-F94D-43F3-90A5-8921D2D1FDE6}" type="datetime3">
              <a:rPr lang="en-US" altLang="en-US" sz="1400" smtClean="0"/>
              <a:pPr>
                <a:spcBef>
                  <a:spcPct val="0"/>
                </a:spcBef>
              </a:pPr>
              <a:t>26 February 2025</a:t>
            </a:fld>
            <a:endParaRPr lang="en-US" altLang="en-US" sz="1400"/>
          </a:p>
        </p:txBody>
      </p:sp>
      <p:sp>
        <p:nvSpPr>
          <p:cNvPr id="72707"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7D03921-E28D-4936-B392-8EA17F60D805}" type="slidenum">
              <a:rPr lang="en-US" altLang="en-US" sz="2000"/>
              <a:pPr algn="ctr" eaLnBrk="1" hangingPunct="1">
                <a:spcBef>
                  <a:spcPct val="0"/>
                </a:spcBef>
              </a:pPr>
              <a:t>31</a:t>
            </a:fld>
            <a:endParaRPr lang="en-US" altLang="en-US" sz="2000"/>
          </a:p>
        </p:txBody>
      </p:sp>
      <p:sp>
        <p:nvSpPr>
          <p:cNvPr id="72708" name="Rectangle 2"/>
          <p:cNvSpPr>
            <a:spLocks noGrp="1" noRot="1" noChangeAspect="1" noChangeArrowheads="1" noTextEdit="1"/>
          </p:cNvSpPr>
          <p:nvPr>
            <p:ph type="sldImg"/>
          </p:nvPr>
        </p:nvSpPr>
        <p:spPr>
          <a:ln/>
        </p:spPr>
      </p:sp>
      <p:sp>
        <p:nvSpPr>
          <p:cNvPr id="7270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extLst>
      <p:ext uri="{BB962C8B-B14F-4D97-AF65-F5344CB8AC3E}">
        <p14:creationId xmlns:p14="http://schemas.microsoft.com/office/powerpoint/2010/main" val="2778506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0F82B5E8-BA83-45AC-8853-48AD66E99171}" type="datetime3">
              <a:rPr lang="en-US" altLang="en-US" sz="1400" smtClean="0"/>
              <a:pPr>
                <a:spcBef>
                  <a:spcPct val="0"/>
                </a:spcBef>
              </a:pPr>
              <a:t>26 February 2025</a:t>
            </a:fld>
            <a:endParaRPr lang="en-US" altLang="en-US" sz="1400"/>
          </a:p>
        </p:txBody>
      </p:sp>
      <p:sp>
        <p:nvSpPr>
          <p:cNvPr id="8499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F9D068F-D91D-4518-92A7-D4D5D51B2EBC}" type="slidenum">
              <a:rPr lang="en-US" altLang="en-US" sz="2000"/>
              <a:pPr algn="ctr" eaLnBrk="1" hangingPunct="1">
                <a:spcBef>
                  <a:spcPct val="0"/>
                </a:spcBef>
              </a:pPr>
              <a:t>32</a:t>
            </a:fld>
            <a:endParaRPr lang="en-US" altLang="en-US" sz="2000"/>
          </a:p>
        </p:txBody>
      </p:sp>
      <p:sp>
        <p:nvSpPr>
          <p:cNvPr id="84996" name="Rectangle 2"/>
          <p:cNvSpPr>
            <a:spLocks noGrp="1" noRot="1" noChangeAspect="1" noChangeArrowheads="1" noTextEdit="1"/>
          </p:cNvSpPr>
          <p:nvPr>
            <p:ph type="sldImg"/>
          </p:nvPr>
        </p:nvSpPr>
        <p:spPr>
          <a:xfrm>
            <a:off x="1173163" y="720725"/>
            <a:ext cx="4611687" cy="3460750"/>
          </a:xfrm>
          <a:ln/>
        </p:spPr>
      </p:sp>
      <p:sp>
        <p:nvSpPr>
          <p:cNvPr id="84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BB4D1D3E-C59C-4C5C-BA4F-9193C8CD14C3}" type="datetime3">
              <a:rPr lang="en-US" altLang="en-US" sz="1400" smtClean="0"/>
              <a:pPr>
                <a:spcBef>
                  <a:spcPct val="0"/>
                </a:spcBef>
              </a:pPr>
              <a:t>26 February 2025</a:t>
            </a:fld>
            <a:endParaRPr lang="en-US" altLang="en-US" sz="1400"/>
          </a:p>
        </p:txBody>
      </p:sp>
      <p:sp>
        <p:nvSpPr>
          <p:cNvPr id="82947"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9EC2C88-598A-4523-81D2-566B4813DAB1}" type="slidenum">
              <a:rPr lang="en-US" altLang="en-US" sz="2000"/>
              <a:pPr algn="ctr" eaLnBrk="1" hangingPunct="1">
                <a:spcBef>
                  <a:spcPct val="0"/>
                </a:spcBef>
              </a:pPr>
              <a:t>33</a:t>
            </a:fld>
            <a:endParaRPr lang="en-US" altLang="en-US" sz="2000"/>
          </a:p>
        </p:txBody>
      </p:sp>
      <p:sp>
        <p:nvSpPr>
          <p:cNvPr id="82948" name="Rectangle 2"/>
          <p:cNvSpPr>
            <a:spLocks noGrp="1" noRot="1" noChangeAspect="1" noChangeArrowheads="1" noTextEdit="1"/>
          </p:cNvSpPr>
          <p:nvPr>
            <p:ph type="sldImg"/>
          </p:nvPr>
        </p:nvSpPr>
        <p:spPr>
          <a:xfrm>
            <a:off x="1166813" y="712788"/>
            <a:ext cx="4621212" cy="3467100"/>
          </a:xfrm>
          <a:ln/>
        </p:spPr>
      </p:sp>
      <p:sp>
        <p:nvSpPr>
          <p:cNvPr id="82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87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88371BE-C5AC-4FF4-89EA-8D25018755DC}" type="datetime3">
              <a:rPr lang="en-US" altLang="en-US" sz="1400" smtClean="0"/>
              <a:pPr>
                <a:spcBef>
                  <a:spcPct val="0"/>
                </a:spcBef>
              </a:pPr>
              <a:t>26 February 2025</a:t>
            </a:fld>
            <a:endParaRPr lang="en-US" altLang="en-US" sz="1400"/>
          </a:p>
        </p:txBody>
      </p:sp>
      <p:sp>
        <p:nvSpPr>
          <p:cNvPr id="87043"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66E82D7-3C3C-4155-8BA8-FB3090890B10}" type="slidenum">
              <a:rPr lang="en-US" altLang="en-US" sz="2000"/>
              <a:pPr algn="ctr" eaLnBrk="1" hangingPunct="1">
                <a:spcBef>
                  <a:spcPct val="0"/>
                </a:spcBef>
              </a:pPr>
              <a:t>34</a:t>
            </a:fld>
            <a:endParaRPr lang="en-US" altLang="en-US" sz="2000"/>
          </a:p>
        </p:txBody>
      </p:sp>
      <p:sp>
        <p:nvSpPr>
          <p:cNvPr id="87044" name="Rectangle 2"/>
          <p:cNvSpPr>
            <a:spLocks noGrp="1" noRot="1" noChangeAspect="1" noChangeArrowheads="1" noTextEdit="1"/>
          </p:cNvSpPr>
          <p:nvPr>
            <p:ph type="sldImg"/>
          </p:nvPr>
        </p:nvSpPr>
        <p:spPr>
          <a:xfrm>
            <a:off x="1166813" y="712788"/>
            <a:ext cx="4621212" cy="3467100"/>
          </a:xfrm>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231B6328-F94D-43F3-90A5-8921D2D1FDE6}" type="datetime3">
              <a:rPr lang="en-US" altLang="en-US" sz="1400" smtClean="0"/>
              <a:pPr>
                <a:spcBef>
                  <a:spcPct val="0"/>
                </a:spcBef>
              </a:pPr>
              <a:t>26 February 2025</a:t>
            </a:fld>
            <a:endParaRPr lang="en-US" altLang="en-US" sz="1400"/>
          </a:p>
        </p:txBody>
      </p:sp>
      <p:sp>
        <p:nvSpPr>
          <p:cNvPr id="72707"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7D03921-E28D-4936-B392-8EA17F60D805}" type="slidenum">
              <a:rPr lang="en-US" altLang="en-US" sz="2000"/>
              <a:pPr algn="ctr" eaLnBrk="1" hangingPunct="1">
                <a:spcBef>
                  <a:spcPct val="0"/>
                </a:spcBef>
              </a:pPr>
              <a:t>35</a:t>
            </a:fld>
            <a:endParaRPr lang="en-US" altLang="en-US" sz="2000"/>
          </a:p>
        </p:txBody>
      </p:sp>
      <p:sp>
        <p:nvSpPr>
          <p:cNvPr id="72708" name="Rectangle 2"/>
          <p:cNvSpPr>
            <a:spLocks noGrp="1" noRot="1" noChangeAspect="1" noChangeArrowheads="1" noTextEdit="1"/>
          </p:cNvSpPr>
          <p:nvPr>
            <p:ph type="sldImg"/>
          </p:nvPr>
        </p:nvSpPr>
        <p:spPr>
          <a:ln/>
        </p:spPr>
      </p:sp>
      <p:sp>
        <p:nvSpPr>
          <p:cNvPr id="7270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extLst>
      <p:ext uri="{BB962C8B-B14F-4D97-AF65-F5344CB8AC3E}">
        <p14:creationId xmlns:p14="http://schemas.microsoft.com/office/powerpoint/2010/main" val="533207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BDD3584B-A549-45CD-B95E-781AF3865574}" type="datetime3">
              <a:rPr lang="en-US" altLang="en-US" sz="1400" smtClean="0"/>
              <a:pPr>
                <a:spcBef>
                  <a:spcPct val="0"/>
                </a:spcBef>
              </a:pPr>
              <a:t>26 February 2025</a:t>
            </a:fld>
            <a:endParaRPr lang="en-US" altLang="en-US" sz="1400"/>
          </a:p>
        </p:txBody>
      </p:sp>
      <p:sp>
        <p:nvSpPr>
          <p:cNvPr id="91139"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B579B70-8C9D-43A1-8760-3276987AAD49}" type="slidenum">
              <a:rPr lang="en-US" altLang="en-US" sz="2000"/>
              <a:pPr algn="ctr" eaLnBrk="1" hangingPunct="1">
                <a:spcBef>
                  <a:spcPct val="0"/>
                </a:spcBef>
              </a:pPr>
              <a:t>36</a:t>
            </a:fld>
            <a:endParaRPr lang="en-US" altLang="en-US" sz="2000"/>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231B6328-F94D-43F3-90A5-8921D2D1FDE6}" type="datetime3">
              <a:rPr lang="en-US" altLang="en-US" sz="1400" smtClean="0"/>
              <a:pPr>
                <a:spcBef>
                  <a:spcPct val="0"/>
                </a:spcBef>
              </a:pPr>
              <a:t>26 February 2025</a:t>
            </a:fld>
            <a:endParaRPr lang="en-US" altLang="en-US" sz="1400"/>
          </a:p>
        </p:txBody>
      </p:sp>
      <p:sp>
        <p:nvSpPr>
          <p:cNvPr id="72707"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7D03921-E28D-4936-B392-8EA17F60D805}" type="slidenum">
              <a:rPr lang="en-US" altLang="en-US" sz="2000"/>
              <a:pPr algn="ctr" eaLnBrk="1" hangingPunct="1">
                <a:spcBef>
                  <a:spcPct val="0"/>
                </a:spcBef>
              </a:pPr>
              <a:t>37</a:t>
            </a:fld>
            <a:endParaRPr lang="en-US" altLang="en-US" sz="2000"/>
          </a:p>
        </p:txBody>
      </p:sp>
      <p:sp>
        <p:nvSpPr>
          <p:cNvPr id="72708" name="Rectangle 2"/>
          <p:cNvSpPr>
            <a:spLocks noGrp="1" noRot="1" noChangeAspect="1" noChangeArrowheads="1" noTextEdit="1"/>
          </p:cNvSpPr>
          <p:nvPr>
            <p:ph type="sldImg"/>
          </p:nvPr>
        </p:nvSpPr>
        <p:spPr>
          <a:ln/>
        </p:spPr>
      </p:sp>
      <p:sp>
        <p:nvSpPr>
          <p:cNvPr id="7270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extLst>
      <p:ext uri="{BB962C8B-B14F-4D97-AF65-F5344CB8AC3E}">
        <p14:creationId xmlns:p14="http://schemas.microsoft.com/office/powerpoint/2010/main" val="3154600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EF1C913C-915C-41A6-BD93-7341640D318A}" type="datetime3">
              <a:rPr lang="en-US" altLang="en-US" sz="1400" smtClean="0"/>
              <a:pPr>
                <a:spcBef>
                  <a:spcPct val="0"/>
                </a:spcBef>
              </a:pPr>
              <a:t>26 February 2025</a:t>
            </a:fld>
            <a:endParaRPr lang="en-US" altLang="en-US" sz="1400"/>
          </a:p>
        </p:txBody>
      </p:sp>
      <p:sp>
        <p:nvSpPr>
          <p:cNvPr id="97283"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56510A0-D0BC-406B-97D4-619BB7EDFB0D}" type="slidenum">
              <a:rPr lang="en-US" altLang="en-US" sz="2000"/>
              <a:pPr algn="ctr" eaLnBrk="1" hangingPunct="1">
                <a:spcBef>
                  <a:spcPct val="0"/>
                </a:spcBef>
              </a:pPr>
              <a:t>38</a:t>
            </a:fld>
            <a:endParaRPr lang="en-US" altLang="en-US" sz="2000"/>
          </a:p>
        </p:txBody>
      </p:sp>
      <p:sp>
        <p:nvSpPr>
          <p:cNvPr id="97284" name="Rectangle 2"/>
          <p:cNvSpPr>
            <a:spLocks noGrp="1" noRot="1" noChangeAspect="1" noChangeArrowheads="1" noTextEdit="1"/>
          </p:cNvSpPr>
          <p:nvPr>
            <p:ph type="sldImg"/>
          </p:nvPr>
        </p:nvSpPr>
        <p:spPr>
          <a:xfrm>
            <a:off x="1166813" y="712788"/>
            <a:ext cx="4621212" cy="3467100"/>
          </a:xfrm>
          <a:ln/>
        </p:spPr>
      </p:sp>
      <p:sp>
        <p:nvSpPr>
          <p:cNvPr id="97285" name="Rectangle 3"/>
          <p:cNvSpPr>
            <a:spLocks noGrp="1" noChangeArrowheads="1"/>
          </p:cNvSpPr>
          <p:nvPr>
            <p:ph type="body" idx="1"/>
          </p:nvPr>
        </p:nvSpPr>
        <p:spPr>
          <a:xfrm>
            <a:off x="925513" y="4403725"/>
            <a:ext cx="5099050"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700"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477C3968-CA1C-4D4B-96D8-5EA4E98E9ABF}" type="datetime3">
              <a:rPr lang="en-US" altLang="en-US" sz="1400" smtClean="0"/>
              <a:pPr>
                <a:spcBef>
                  <a:spcPct val="0"/>
                </a:spcBef>
              </a:pPr>
              <a:t>26 February 2025</a:t>
            </a:fld>
            <a:endParaRPr lang="en-US" altLang="en-US" sz="1400"/>
          </a:p>
        </p:txBody>
      </p:sp>
      <p:sp>
        <p:nvSpPr>
          <p:cNvPr id="99331"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A1B2528-8361-48CF-A40C-8C8ACD7F12B7}" type="slidenum">
              <a:rPr lang="en-US" altLang="en-US" sz="2000"/>
              <a:pPr algn="ctr" eaLnBrk="1" hangingPunct="1">
                <a:spcBef>
                  <a:spcPct val="0"/>
                </a:spcBef>
              </a:pPr>
              <a:t>39</a:t>
            </a:fld>
            <a:endParaRPr lang="en-US" altLang="en-US" sz="2000"/>
          </a:p>
        </p:txBody>
      </p:sp>
      <p:sp>
        <p:nvSpPr>
          <p:cNvPr id="99332" name="Rectangle 2"/>
          <p:cNvSpPr>
            <a:spLocks noGrp="1" noRot="1" noChangeAspect="1" noChangeArrowheads="1" noTextEdit="1"/>
          </p:cNvSpPr>
          <p:nvPr>
            <p:ph type="sldImg"/>
          </p:nvPr>
        </p:nvSpPr>
        <p:spPr>
          <a:xfrm>
            <a:off x="1166813" y="712788"/>
            <a:ext cx="4621212" cy="3467100"/>
          </a:xfrm>
          <a:ln/>
        </p:spPr>
      </p:sp>
      <p:sp>
        <p:nvSpPr>
          <p:cNvPr id="99333" name="Rectangle 3"/>
          <p:cNvSpPr>
            <a:spLocks noGrp="1" noChangeArrowheads="1"/>
          </p:cNvSpPr>
          <p:nvPr>
            <p:ph type="body" idx="1"/>
          </p:nvPr>
        </p:nvSpPr>
        <p:spPr>
          <a:xfrm>
            <a:off x="925513" y="4403725"/>
            <a:ext cx="5099050"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dirty="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477C3968-CA1C-4D4B-96D8-5EA4E98E9ABF}" type="datetime3">
              <a:rPr lang="en-US" altLang="en-US" sz="1400" smtClean="0"/>
              <a:pPr>
                <a:spcBef>
                  <a:spcPct val="0"/>
                </a:spcBef>
              </a:pPr>
              <a:t>26 February 2025</a:t>
            </a:fld>
            <a:endParaRPr lang="en-US" altLang="en-US" sz="1400"/>
          </a:p>
        </p:txBody>
      </p:sp>
      <p:sp>
        <p:nvSpPr>
          <p:cNvPr id="99331"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A1B2528-8361-48CF-A40C-8C8ACD7F12B7}" type="slidenum">
              <a:rPr lang="en-US" altLang="en-US" sz="2000"/>
              <a:pPr algn="ctr" eaLnBrk="1" hangingPunct="1">
                <a:spcBef>
                  <a:spcPct val="0"/>
                </a:spcBef>
              </a:pPr>
              <a:t>40</a:t>
            </a:fld>
            <a:endParaRPr lang="en-US" altLang="en-US" sz="2000"/>
          </a:p>
        </p:txBody>
      </p:sp>
      <p:sp>
        <p:nvSpPr>
          <p:cNvPr id="99332" name="Rectangle 2"/>
          <p:cNvSpPr>
            <a:spLocks noGrp="1" noRot="1" noChangeAspect="1" noChangeArrowheads="1" noTextEdit="1"/>
          </p:cNvSpPr>
          <p:nvPr>
            <p:ph type="sldImg"/>
          </p:nvPr>
        </p:nvSpPr>
        <p:spPr>
          <a:xfrm>
            <a:off x="1166813" y="712788"/>
            <a:ext cx="4621212" cy="3467100"/>
          </a:xfrm>
          <a:ln/>
        </p:spPr>
      </p:sp>
      <p:sp>
        <p:nvSpPr>
          <p:cNvPr id="99333" name="Rectangle 3"/>
          <p:cNvSpPr>
            <a:spLocks noGrp="1" noChangeArrowheads="1"/>
          </p:cNvSpPr>
          <p:nvPr>
            <p:ph type="body" idx="1"/>
          </p:nvPr>
        </p:nvSpPr>
        <p:spPr>
          <a:xfrm>
            <a:off x="925513" y="4403725"/>
            <a:ext cx="5099050"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46993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47DF7952-A4F1-4007-A2B8-8D13A2636EC6}" type="datetime3">
              <a:rPr lang="en-US" altLang="en-US" sz="1400" smtClean="0"/>
              <a:pPr>
                <a:spcBef>
                  <a:spcPct val="0"/>
                </a:spcBef>
              </a:pPr>
              <a:t>26 February 2025</a:t>
            </a:fld>
            <a:endParaRPr lang="en-US" altLang="en-US" sz="1400"/>
          </a:p>
        </p:txBody>
      </p:sp>
      <p:sp>
        <p:nvSpPr>
          <p:cNvPr id="2355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BABAE1F-A069-4F35-A6AC-DF2AA90C45C5}" type="slidenum">
              <a:rPr lang="en-US" altLang="en-US" sz="2000"/>
              <a:pPr algn="ctr" eaLnBrk="1" hangingPunct="1">
                <a:spcBef>
                  <a:spcPct val="0"/>
                </a:spcBef>
              </a:pPr>
              <a:t>4</a:t>
            </a:fld>
            <a:endParaRPr lang="en-US" altLang="en-US" sz="2000"/>
          </a:p>
        </p:txBody>
      </p:sp>
      <p:sp>
        <p:nvSpPr>
          <p:cNvPr id="23556" name="Rectangle 2"/>
          <p:cNvSpPr>
            <a:spLocks noGrp="1" noRot="1" noChangeAspect="1" noChangeArrowheads="1" noTextEdit="1"/>
          </p:cNvSpPr>
          <p:nvPr>
            <p:ph type="sldImg"/>
          </p:nvPr>
        </p:nvSpPr>
        <p:spPr>
          <a:xfrm>
            <a:off x="1176338" y="700088"/>
            <a:ext cx="4600575" cy="3451225"/>
          </a:xfrm>
          <a:ln/>
        </p:spPr>
      </p:sp>
      <p:sp>
        <p:nvSpPr>
          <p:cNvPr id="2355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87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902561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477C3968-CA1C-4D4B-96D8-5EA4E98E9ABF}" type="datetime3">
              <a:rPr lang="en-US" altLang="en-US" sz="1400" smtClean="0"/>
              <a:pPr>
                <a:spcBef>
                  <a:spcPct val="0"/>
                </a:spcBef>
              </a:pPr>
              <a:t>26 February 2025</a:t>
            </a:fld>
            <a:endParaRPr lang="en-US" altLang="en-US" sz="1400"/>
          </a:p>
        </p:txBody>
      </p:sp>
      <p:sp>
        <p:nvSpPr>
          <p:cNvPr id="99331"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A1B2528-8361-48CF-A40C-8C8ACD7F12B7}" type="slidenum">
              <a:rPr lang="en-US" altLang="en-US" sz="2000"/>
              <a:pPr algn="ctr" eaLnBrk="1" hangingPunct="1">
                <a:spcBef>
                  <a:spcPct val="0"/>
                </a:spcBef>
              </a:pPr>
              <a:t>41</a:t>
            </a:fld>
            <a:endParaRPr lang="en-US" altLang="en-US" sz="2000"/>
          </a:p>
        </p:txBody>
      </p:sp>
      <p:sp>
        <p:nvSpPr>
          <p:cNvPr id="99332" name="Rectangle 2"/>
          <p:cNvSpPr>
            <a:spLocks noGrp="1" noRot="1" noChangeAspect="1" noChangeArrowheads="1" noTextEdit="1"/>
          </p:cNvSpPr>
          <p:nvPr>
            <p:ph type="sldImg"/>
          </p:nvPr>
        </p:nvSpPr>
        <p:spPr>
          <a:xfrm>
            <a:off x="1166813" y="712788"/>
            <a:ext cx="4621212" cy="3467100"/>
          </a:xfrm>
          <a:ln/>
        </p:spPr>
      </p:sp>
      <p:sp>
        <p:nvSpPr>
          <p:cNvPr id="99333" name="Rectangle 3"/>
          <p:cNvSpPr>
            <a:spLocks noGrp="1" noChangeArrowheads="1"/>
          </p:cNvSpPr>
          <p:nvPr>
            <p:ph type="body" idx="1"/>
          </p:nvPr>
        </p:nvSpPr>
        <p:spPr>
          <a:xfrm>
            <a:off x="925513" y="4403725"/>
            <a:ext cx="5099050"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dirty="0">
              <a:latin typeface="Arial" panose="020B0604020202020204" pitchFamily="34" charset="0"/>
            </a:endParaRPr>
          </a:p>
        </p:txBody>
      </p:sp>
    </p:spTree>
    <p:extLst>
      <p:ext uri="{BB962C8B-B14F-4D97-AF65-F5344CB8AC3E}">
        <p14:creationId xmlns:p14="http://schemas.microsoft.com/office/powerpoint/2010/main" val="72681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AB76348-6B7D-41B2-BCB3-74935F0D9D9B}" type="datetime3">
              <a:rPr lang="en-US" altLang="en-US" sz="1400" smtClean="0"/>
              <a:pPr>
                <a:spcBef>
                  <a:spcPct val="0"/>
                </a:spcBef>
              </a:pPr>
              <a:t>26 February 2025</a:t>
            </a:fld>
            <a:endParaRPr lang="en-US" altLang="en-US" sz="1400"/>
          </a:p>
        </p:txBody>
      </p:sp>
      <p:sp>
        <p:nvSpPr>
          <p:cNvPr id="93187"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FB0B6F1-3FFE-4E02-A90A-0DAFB69BBE82}" type="slidenum">
              <a:rPr lang="en-US" altLang="en-US" sz="2000"/>
              <a:pPr algn="ctr" eaLnBrk="1" hangingPunct="1">
                <a:spcBef>
                  <a:spcPct val="0"/>
                </a:spcBef>
              </a:pPr>
              <a:t>42</a:t>
            </a:fld>
            <a:endParaRPr lang="en-US" altLang="en-US" sz="2000"/>
          </a:p>
        </p:txBody>
      </p:sp>
      <p:sp>
        <p:nvSpPr>
          <p:cNvPr id="93188" name="Rectangle 2"/>
          <p:cNvSpPr>
            <a:spLocks noGrp="1" noRot="1" noChangeAspect="1" noChangeArrowheads="1" noTextEdit="1"/>
          </p:cNvSpPr>
          <p:nvPr>
            <p:ph type="sldImg"/>
          </p:nvPr>
        </p:nvSpPr>
        <p:spPr>
          <a:xfrm>
            <a:off x="1166813" y="712788"/>
            <a:ext cx="4621212" cy="3467100"/>
          </a:xfrm>
          <a:ln/>
        </p:spPr>
      </p:sp>
      <p:sp>
        <p:nvSpPr>
          <p:cNvPr id="93189"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n-US" altLang="en-US" sz="1000" dirty="0">
              <a:latin typeface="Arial" panose="020B0604020202020204" pitchFamily="34" charset="0"/>
            </a:endParaRPr>
          </a:p>
        </p:txBody>
      </p:sp>
    </p:spTree>
    <p:extLst>
      <p:ext uri="{BB962C8B-B14F-4D97-AF65-F5344CB8AC3E}">
        <p14:creationId xmlns:p14="http://schemas.microsoft.com/office/powerpoint/2010/main" val="3387212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FE46C68-6B2A-45E0-AEAB-46ABEE802375}" type="datetime3">
              <a:rPr lang="en-US" altLang="en-US" sz="1400" smtClean="0"/>
              <a:pPr>
                <a:spcBef>
                  <a:spcPct val="0"/>
                </a:spcBef>
              </a:pPr>
              <a:t>26 February 2025</a:t>
            </a:fld>
            <a:endParaRPr lang="en-US" altLang="en-US" sz="1400"/>
          </a:p>
        </p:txBody>
      </p:sp>
      <p:sp>
        <p:nvSpPr>
          <p:cNvPr id="107523"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3B969E5-3237-47A7-8549-E60686072063}" type="slidenum">
              <a:rPr lang="en-US" altLang="en-US" sz="2000"/>
              <a:pPr algn="ctr" eaLnBrk="1" hangingPunct="1">
                <a:spcBef>
                  <a:spcPct val="0"/>
                </a:spcBef>
              </a:pPr>
              <a:t>43</a:t>
            </a:fld>
            <a:endParaRPr lang="en-US" altLang="en-US" sz="2000"/>
          </a:p>
        </p:txBody>
      </p:sp>
      <p:sp>
        <p:nvSpPr>
          <p:cNvPr id="107524" name="Rectangle 2"/>
          <p:cNvSpPr>
            <a:spLocks noGrp="1" noRot="1" noChangeAspect="1" noChangeArrowheads="1" noTextEdit="1"/>
          </p:cNvSpPr>
          <p:nvPr>
            <p:ph type="sldImg"/>
          </p:nvPr>
        </p:nvSpPr>
        <p:spPr>
          <a:xfrm>
            <a:off x="1166813" y="712788"/>
            <a:ext cx="4621212" cy="3467100"/>
          </a:xfrm>
          <a:ln/>
        </p:spPr>
      </p:sp>
      <p:sp>
        <p:nvSpPr>
          <p:cNvPr id="107525"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dirty="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AC7190A3-99F1-4A50-943A-5004D09A3C71}" type="datetime3">
              <a:rPr lang="en-US" altLang="en-US" sz="1400" smtClean="0"/>
              <a:pPr>
                <a:spcBef>
                  <a:spcPct val="0"/>
                </a:spcBef>
              </a:pPr>
              <a:t>26 February 2025</a:t>
            </a:fld>
            <a:endParaRPr lang="en-US" altLang="en-US" sz="1400"/>
          </a:p>
        </p:txBody>
      </p:sp>
      <p:sp>
        <p:nvSpPr>
          <p:cNvPr id="109571"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296E9E2-6E2A-4D30-9284-D59C63A7F5B5}" type="slidenum">
              <a:rPr lang="en-US" altLang="en-US" sz="2000"/>
              <a:pPr algn="ctr" eaLnBrk="1" hangingPunct="1">
                <a:spcBef>
                  <a:spcPct val="0"/>
                </a:spcBef>
              </a:pPr>
              <a:t>44</a:t>
            </a:fld>
            <a:endParaRPr lang="en-US" altLang="en-US" sz="2000"/>
          </a:p>
        </p:txBody>
      </p:sp>
      <p:sp>
        <p:nvSpPr>
          <p:cNvPr id="109572" name="Rectangle 2"/>
          <p:cNvSpPr>
            <a:spLocks noGrp="1" noRot="1" noChangeAspect="1" noChangeArrowheads="1" noTextEdit="1"/>
          </p:cNvSpPr>
          <p:nvPr>
            <p:ph type="sldImg"/>
          </p:nvPr>
        </p:nvSpPr>
        <p:spPr>
          <a:xfrm>
            <a:off x="1449388" y="331788"/>
            <a:ext cx="4054475" cy="3041650"/>
          </a:xfrm>
          <a:ln cap="flat"/>
        </p:spPr>
      </p:sp>
      <p:sp>
        <p:nvSpPr>
          <p:cNvPr id="109573" name="Rectangle 3"/>
          <p:cNvSpPr>
            <a:spLocks noGrp="1" noChangeArrowheads="1"/>
          </p:cNvSpPr>
          <p:nvPr>
            <p:ph type="body" idx="1"/>
          </p:nvPr>
        </p:nvSpPr>
        <p:spPr>
          <a:xfrm>
            <a:off x="927102" y="3963991"/>
            <a:ext cx="5095875"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26897066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AC7190A3-99F1-4A50-943A-5004D09A3C71}" type="datetime3">
              <a:rPr lang="en-US" altLang="en-US" sz="1400" smtClean="0"/>
              <a:pPr>
                <a:spcBef>
                  <a:spcPct val="0"/>
                </a:spcBef>
              </a:pPr>
              <a:t>26 February 2025</a:t>
            </a:fld>
            <a:endParaRPr lang="en-US" altLang="en-US" sz="1400"/>
          </a:p>
        </p:txBody>
      </p:sp>
      <p:sp>
        <p:nvSpPr>
          <p:cNvPr id="109571"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F296E9E2-6E2A-4D30-9284-D59C63A7F5B5}" type="slidenum">
              <a:rPr lang="en-US" altLang="en-US" sz="2000"/>
              <a:pPr algn="ctr" eaLnBrk="1" hangingPunct="1">
                <a:spcBef>
                  <a:spcPct val="0"/>
                </a:spcBef>
              </a:pPr>
              <a:t>45</a:t>
            </a:fld>
            <a:endParaRPr lang="en-US" altLang="en-US" sz="2000"/>
          </a:p>
        </p:txBody>
      </p:sp>
      <p:sp>
        <p:nvSpPr>
          <p:cNvPr id="109572" name="Rectangle 2"/>
          <p:cNvSpPr>
            <a:spLocks noGrp="1" noRot="1" noChangeAspect="1" noChangeArrowheads="1" noTextEdit="1"/>
          </p:cNvSpPr>
          <p:nvPr>
            <p:ph type="sldImg"/>
          </p:nvPr>
        </p:nvSpPr>
        <p:spPr>
          <a:xfrm>
            <a:off x="1449388" y="331788"/>
            <a:ext cx="4054475" cy="3041650"/>
          </a:xfrm>
          <a:ln cap="flat"/>
        </p:spPr>
      </p:sp>
      <p:sp>
        <p:nvSpPr>
          <p:cNvPr id="109573" name="Rectangle 3"/>
          <p:cNvSpPr>
            <a:spLocks noGrp="1" noChangeArrowheads="1"/>
          </p:cNvSpPr>
          <p:nvPr>
            <p:ph type="body" idx="1"/>
          </p:nvPr>
        </p:nvSpPr>
        <p:spPr>
          <a:xfrm>
            <a:off x="927102" y="3963991"/>
            <a:ext cx="5095875"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DE705C8D-557F-4712-A6D3-5654F3B3CF48}" type="datetime3">
              <a:rPr lang="en-US" altLang="en-US" sz="1400" smtClean="0"/>
              <a:pPr>
                <a:spcBef>
                  <a:spcPct val="0"/>
                </a:spcBef>
              </a:pPr>
              <a:t>26 February 2025</a:t>
            </a:fld>
            <a:endParaRPr lang="en-US" altLang="en-US" sz="1400"/>
          </a:p>
        </p:txBody>
      </p:sp>
      <p:sp>
        <p:nvSpPr>
          <p:cNvPr id="111619"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E878C31-4B1A-4015-B975-A3E533080B22}" type="slidenum">
              <a:rPr lang="en-US" altLang="en-US" sz="2000"/>
              <a:pPr algn="ctr" eaLnBrk="1" hangingPunct="1">
                <a:spcBef>
                  <a:spcPct val="0"/>
                </a:spcBef>
              </a:pPr>
              <a:t>46</a:t>
            </a:fld>
            <a:endParaRPr lang="en-US" altLang="en-US" sz="2000"/>
          </a:p>
        </p:txBody>
      </p:sp>
      <p:sp>
        <p:nvSpPr>
          <p:cNvPr id="111620" name="Rectangle 2"/>
          <p:cNvSpPr>
            <a:spLocks noGrp="1" noRot="1" noChangeAspect="1" noChangeArrowheads="1" noTextEdit="1"/>
          </p:cNvSpPr>
          <p:nvPr>
            <p:ph type="sldImg"/>
          </p:nvPr>
        </p:nvSpPr>
        <p:spPr>
          <a:xfrm>
            <a:off x="1166813" y="712788"/>
            <a:ext cx="4621212" cy="3467100"/>
          </a:xfrm>
          <a:ln/>
        </p:spPr>
      </p:sp>
      <p:sp>
        <p:nvSpPr>
          <p:cNvPr id="111621"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DE705C8D-557F-4712-A6D3-5654F3B3CF48}" type="datetime3">
              <a:rPr lang="en-US" altLang="en-US" sz="1400" smtClean="0"/>
              <a:pPr>
                <a:spcBef>
                  <a:spcPct val="0"/>
                </a:spcBef>
              </a:pPr>
              <a:t>26 February 2025</a:t>
            </a:fld>
            <a:endParaRPr lang="en-US" altLang="en-US" sz="1400"/>
          </a:p>
        </p:txBody>
      </p:sp>
      <p:sp>
        <p:nvSpPr>
          <p:cNvPr id="111619"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E878C31-4B1A-4015-B975-A3E533080B22}" type="slidenum">
              <a:rPr lang="en-US" altLang="en-US" sz="2000"/>
              <a:pPr algn="ctr" eaLnBrk="1" hangingPunct="1">
                <a:spcBef>
                  <a:spcPct val="0"/>
                </a:spcBef>
              </a:pPr>
              <a:t>47</a:t>
            </a:fld>
            <a:endParaRPr lang="en-US" altLang="en-US" sz="2000"/>
          </a:p>
        </p:txBody>
      </p:sp>
      <p:sp>
        <p:nvSpPr>
          <p:cNvPr id="111620" name="Rectangle 2"/>
          <p:cNvSpPr>
            <a:spLocks noGrp="1" noRot="1" noChangeAspect="1" noChangeArrowheads="1" noTextEdit="1"/>
          </p:cNvSpPr>
          <p:nvPr>
            <p:ph type="sldImg"/>
          </p:nvPr>
        </p:nvSpPr>
        <p:spPr>
          <a:xfrm>
            <a:off x="1166813" y="712788"/>
            <a:ext cx="4621212" cy="3467100"/>
          </a:xfrm>
          <a:ln/>
        </p:spPr>
      </p:sp>
      <p:sp>
        <p:nvSpPr>
          <p:cNvPr id="111621"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extLst>
      <p:ext uri="{BB962C8B-B14F-4D97-AF65-F5344CB8AC3E}">
        <p14:creationId xmlns:p14="http://schemas.microsoft.com/office/powerpoint/2010/main" val="12023827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6267DFE2-5307-4892-B61F-6852AD69FA3C}" type="datetime3">
              <a:rPr lang="en-US" altLang="en-US" sz="1400" smtClean="0"/>
              <a:pPr>
                <a:spcBef>
                  <a:spcPct val="0"/>
                </a:spcBef>
              </a:pPr>
              <a:t>26 February 2025</a:t>
            </a:fld>
            <a:endParaRPr lang="en-US" altLang="en-US" sz="1400"/>
          </a:p>
        </p:txBody>
      </p:sp>
      <p:sp>
        <p:nvSpPr>
          <p:cNvPr id="11571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E65B4F2-8D53-4B48-91E3-27770BE273D2}" type="slidenum">
              <a:rPr lang="en-US" altLang="en-US" sz="2000"/>
              <a:pPr algn="ctr" eaLnBrk="1" hangingPunct="1">
                <a:spcBef>
                  <a:spcPct val="0"/>
                </a:spcBef>
              </a:pPr>
              <a:t>48</a:t>
            </a:fld>
            <a:endParaRPr lang="en-US" altLang="en-US" sz="2000"/>
          </a:p>
        </p:txBody>
      </p:sp>
      <p:sp>
        <p:nvSpPr>
          <p:cNvPr id="115716" name="Rectangle 2"/>
          <p:cNvSpPr>
            <a:spLocks noGrp="1" noRot="1" noChangeAspect="1" noChangeArrowheads="1" noTextEdit="1"/>
          </p:cNvSpPr>
          <p:nvPr>
            <p:ph type="sldImg"/>
          </p:nvPr>
        </p:nvSpPr>
        <p:spPr>
          <a:xfrm>
            <a:off x="1166813" y="712788"/>
            <a:ext cx="4621212" cy="3467100"/>
          </a:xfrm>
          <a:ln/>
        </p:spPr>
      </p:sp>
      <p:sp>
        <p:nvSpPr>
          <p:cNvPr id="115717"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FDB550DC-65E6-4D50-A1FA-9C0FC87B72C6}" type="datetime3">
              <a:rPr lang="en-US" altLang="en-US" sz="1400" smtClean="0"/>
              <a:pPr>
                <a:spcBef>
                  <a:spcPct val="0"/>
                </a:spcBef>
              </a:pPr>
              <a:t>26 February 2025</a:t>
            </a:fld>
            <a:endParaRPr lang="en-US" altLang="en-US" sz="1400"/>
          </a:p>
        </p:txBody>
      </p:sp>
      <p:sp>
        <p:nvSpPr>
          <p:cNvPr id="117763"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690E33D-2939-4B53-9794-B8DDB91574B5}" type="slidenum">
              <a:rPr lang="en-US" altLang="en-US" sz="2000"/>
              <a:pPr algn="ctr" eaLnBrk="1" hangingPunct="1">
                <a:spcBef>
                  <a:spcPct val="0"/>
                </a:spcBef>
              </a:pPr>
              <a:t>49</a:t>
            </a:fld>
            <a:endParaRPr lang="en-US" altLang="en-US" sz="2000"/>
          </a:p>
        </p:txBody>
      </p:sp>
      <p:sp>
        <p:nvSpPr>
          <p:cNvPr id="117764" name="Rectangle 2"/>
          <p:cNvSpPr>
            <a:spLocks noGrp="1" noRot="1" noChangeAspect="1" noChangeArrowheads="1" noTextEdit="1"/>
          </p:cNvSpPr>
          <p:nvPr>
            <p:ph type="sldImg"/>
          </p:nvPr>
        </p:nvSpPr>
        <p:spPr>
          <a:xfrm>
            <a:off x="1166813" y="712788"/>
            <a:ext cx="4621212" cy="3467100"/>
          </a:xfrm>
          <a:ln cap="flat"/>
        </p:spPr>
      </p:sp>
      <p:sp>
        <p:nvSpPr>
          <p:cNvPr id="11776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A35D2F7D-BD7D-4367-BDD4-C7E19344ABC7}" type="datetime3">
              <a:rPr lang="en-US" altLang="en-US" sz="1400" smtClean="0"/>
              <a:pPr>
                <a:spcBef>
                  <a:spcPct val="0"/>
                </a:spcBef>
              </a:pPr>
              <a:t>26 February 2025</a:t>
            </a:fld>
            <a:endParaRPr lang="en-US" altLang="en-US" sz="1400"/>
          </a:p>
        </p:txBody>
      </p:sp>
      <p:sp>
        <p:nvSpPr>
          <p:cNvPr id="123907"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407610A-2CC3-449D-BA5E-80DE17B89408}" type="slidenum">
              <a:rPr lang="en-US" altLang="en-US" sz="2000"/>
              <a:pPr algn="ctr" eaLnBrk="1" hangingPunct="1">
                <a:spcBef>
                  <a:spcPct val="0"/>
                </a:spcBef>
              </a:pPr>
              <a:t>50</a:t>
            </a:fld>
            <a:endParaRPr lang="en-US" altLang="en-US" sz="2000"/>
          </a:p>
        </p:txBody>
      </p:sp>
      <p:sp>
        <p:nvSpPr>
          <p:cNvPr id="123908" name="Rectangle 2"/>
          <p:cNvSpPr>
            <a:spLocks noGrp="1" noRot="1" noChangeAspect="1" noChangeArrowheads="1" noTextEdit="1"/>
          </p:cNvSpPr>
          <p:nvPr>
            <p:ph type="sldImg"/>
          </p:nvPr>
        </p:nvSpPr>
        <p:spPr>
          <a:xfrm>
            <a:off x="1166813" y="712788"/>
            <a:ext cx="4621212" cy="3467100"/>
          </a:xfrm>
          <a:ln/>
        </p:spPr>
      </p:sp>
      <p:sp>
        <p:nvSpPr>
          <p:cNvPr id="123909"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84B4A4C-84CB-4EFE-97B7-447ED9681EE9}" type="datetime3">
              <a:rPr lang="en-US" altLang="en-US" sz="1400" smtClean="0"/>
              <a:pPr>
                <a:spcBef>
                  <a:spcPct val="0"/>
                </a:spcBef>
              </a:pPr>
              <a:t>26 February 2025</a:t>
            </a:fld>
            <a:endParaRPr lang="en-US" altLang="en-US" sz="1400"/>
          </a:p>
        </p:txBody>
      </p:sp>
      <p:sp>
        <p:nvSpPr>
          <p:cNvPr id="39939"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E7B793E-2DE1-40DB-B49F-9DC5B90F420E}" type="slidenum">
              <a:rPr lang="en-US" altLang="en-US" sz="2000"/>
              <a:pPr algn="ctr" eaLnBrk="1" hangingPunct="1">
                <a:spcBef>
                  <a:spcPct val="0"/>
                </a:spcBef>
              </a:pPr>
              <a:t>5</a:t>
            </a:fld>
            <a:endParaRPr lang="en-US" altLang="en-US" sz="2000"/>
          </a:p>
        </p:txBody>
      </p:sp>
      <p:sp>
        <p:nvSpPr>
          <p:cNvPr id="39940" name="Rectangle 2"/>
          <p:cNvSpPr>
            <a:spLocks noGrp="1" noRot="1" noChangeAspect="1" noChangeArrowheads="1" noTextEdit="1"/>
          </p:cNvSpPr>
          <p:nvPr>
            <p:ph type="sldImg"/>
          </p:nvPr>
        </p:nvSpPr>
        <p:spPr>
          <a:xfrm>
            <a:off x="1176338" y="700088"/>
            <a:ext cx="4600575" cy="3451225"/>
          </a:xfrm>
          <a:ln/>
        </p:spPr>
      </p:sp>
      <p:sp>
        <p:nvSpPr>
          <p:cNvPr id="39941" name="Rectangle 205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0E0FF375-E933-4DA8-8B25-C9C83732E4E7}" type="datetime3">
              <a:rPr lang="en-US" altLang="en-US" sz="1400" smtClean="0"/>
              <a:pPr>
                <a:spcBef>
                  <a:spcPct val="0"/>
                </a:spcBef>
              </a:pPr>
              <a:t>26 February 2025</a:t>
            </a:fld>
            <a:endParaRPr lang="en-US" altLang="en-US" sz="1400"/>
          </a:p>
        </p:txBody>
      </p:sp>
      <p:sp>
        <p:nvSpPr>
          <p:cNvPr id="12595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CF81593-00AE-4353-9C21-F6326EEA8959}" type="slidenum">
              <a:rPr lang="en-US" altLang="en-US" sz="2000"/>
              <a:pPr algn="ctr" eaLnBrk="1" hangingPunct="1">
                <a:spcBef>
                  <a:spcPct val="0"/>
                </a:spcBef>
              </a:pPr>
              <a:t>51</a:t>
            </a:fld>
            <a:endParaRPr lang="en-US" altLang="en-US" sz="2000"/>
          </a:p>
        </p:txBody>
      </p:sp>
      <p:sp>
        <p:nvSpPr>
          <p:cNvPr id="125956" name="Rectangle 2"/>
          <p:cNvSpPr>
            <a:spLocks noGrp="1" noRot="1" noChangeAspect="1" noChangeArrowheads="1" noTextEdit="1"/>
          </p:cNvSpPr>
          <p:nvPr>
            <p:ph type="sldImg"/>
          </p:nvPr>
        </p:nvSpPr>
        <p:spPr>
          <a:xfrm>
            <a:off x="1166813" y="712788"/>
            <a:ext cx="4621212" cy="3467100"/>
          </a:xfrm>
          <a:ln/>
        </p:spPr>
      </p:sp>
      <p:sp>
        <p:nvSpPr>
          <p:cNvPr id="125957"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dirty="0">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0E0FF375-E933-4DA8-8B25-C9C83732E4E7}" type="datetime3">
              <a:rPr lang="en-US" altLang="en-US" sz="1400" smtClean="0"/>
              <a:pPr>
                <a:spcBef>
                  <a:spcPct val="0"/>
                </a:spcBef>
              </a:pPr>
              <a:t>26 February 2025</a:t>
            </a:fld>
            <a:endParaRPr lang="en-US" altLang="en-US" sz="1400"/>
          </a:p>
        </p:txBody>
      </p:sp>
      <p:sp>
        <p:nvSpPr>
          <p:cNvPr id="12595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CF81593-00AE-4353-9C21-F6326EEA8959}" type="slidenum">
              <a:rPr lang="en-US" altLang="en-US" sz="2000"/>
              <a:pPr algn="ctr" eaLnBrk="1" hangingPunct="1">
                <a:spcBef>
                  <a:spcPct val="0"/>
                </a:spcBef>
              </a:pPr>
              <a:t>52</a:t>
            </a:fld>
            <a:endParaRPr lang="en-US" altLang="en-US" sz="2000"/>
          </a:p>
        </p:txBody>
      </p:sp>
      <p:sp>
        <p:nvSpPr>
          <p:cNvPr id="125956" name="Rectangle 2"/>
          <p:cNvSpPr>
            <a:spLocks noGrp="1" noRot="1" noChangeAspect="1" noChangeArrowheads="1" noTextEdit="1"/>
          </p:cNvSpPr>
          <p:nvPr>
            <p:ph type="sldImg"/>
          </p:nvPr>
        </p:nvSpPr>
        <p:spPr>
          <a:xfrm>
            <a:off x="1166813" y="712788"/>
            <a:ext cx="4621212" cy="3467100"/>
          </a:xfrm>
          <a:ln/>
        </p:spPr>
      </p:sp>
      <p:sp>
        <p:nvSpPr>
          <p:cNvPr id="125957"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dirty="0">
              <a:latin typeface="Arial" panose="020B0604020202020204" pitchFamily="34" charset="0"/>
            </a:endParaRPr>
          </a:p>
        </p:txBody>
      </p:sp>
    </p:spTree>
    <p:extLst>
      <p:ext uri="{BB962C8B-B14F-4D97-AF65-F5344CB8AC3E}">
        <p14:creationId xmlns:p14="http://schemas.microsoft.com/office/powerpoint/2010/main" val="1952878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7EA4052-CAA0-4E5A-B60A-BFAD897B106A}" type="datetime3">
              <a:rPr lang="en-US" altLang="en-US" sz="1400" smtClean="0"/>
              <a:pPr>
                <a:spcBef>
                  <a:spcPct val="0"/>
                </a:spcBef>
              </a:pPr>
              <a:t>26 February 2025</a:t>
            </a:fld>
            <a:endParaRPr lang="en-US" altLang="en-US" sz="1400"/>
          </a:p>
        </p:txBody>
      </p:sp>
      <p:sp>
        <p:nvSpPr>
          <p:cNvPr id="119811"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46974E2-C44E-42FA-8CAD-C30D6EF91264}" type="slidenum">
              <a:rPr lang="en-US" altLang="en-US" sz="2000"/>
              <a:pPr algn="ctr" eaLnBrk="1" hangingPunct="1">
                <a:spcBef>
                  <a:spcPct val="0"/>
                </a:spcBef>
              </a:pPr>
              <a:t>53</a:t>
            </a:fld>
            <a:endParaRPr lang="en-US" altLang="en-US" sz="2000"/>
          </a:p>
        </p:txBody>
      </p:sp>
      <p:sp>
        <p:nvSpPr>
          <p:cNvPr id="119812" name="Rectangle 2"/>
          <p:cNvSpPr>
            <a:spLocks noGrp="1" noRot="1" noChangeAspect="1" noChangeArrowheads="1" noTextEdit="1"/>
          </p:cNvSpPr>
          <p:nvPr>
            <p:ph type="sldImg"/>
          </p:nvPr>
        </p:nvSpPr>
        <p:spPr>
          <a:xfrm>
            <a:off x="1166813" y="712788"/>
            <a:ext cx="4621212" cy="3467100"/>
          </a:xfrm>
          <a:ln/>
        </p:spPr>
      </p:sp>
      <p:sp>
        <p:nvSpPr>
          <p:cNvPr id="119813"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dirty="0">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D5562B4F-3055-4821-AD74-30419927E755}" type="datetime3">
              <a:rPr lang="en-US" altLang="en-US" sz="1400" smtClean="0"/>
              <a:pPr>
                <a:spcBef>
                  <a:spcPct val="0"/>
                </a:spcBef>
              </a:pPr>
              <a:t>26 February 2025</a:t>
            </a:fld>
            <a:endParaRPr lang="en-US" altLang="en-US" sz="1400"/>
          </a:p>
        </p:txBody>
      </p:sp>
      <p:sp>
        <p:nvSpPr>
          <p:cNvPr id="121859"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2897759-7BE5-44EB-96AC-4B06815CB8FC}" type="slidenum">
              <a:rPr lang="en-US" altLang="en-US" sz="2000"/>
              <a:pPr algn="ctr" eaLnBrk="1" hangingPunct="1">
                <a:spcBef>
                  <a:spcPct val="0"/>
                </a:spcBef>
              </a:pPr>
              <a:t>54</a:t>
            </a:fld>
            <a:endParaRPr lang="en-US" altLang="en-US" sz="2000"/>
          </a:p>
        </p:txBody>
      </p:sp>
      <p:sp>
        <p:nvSpPr>
          <p:cNvPr id="121860" name="Rectangle 2"/>
          <p:cNvSpPr>
            <a:spLocks noGrp="1" noRot="1" noChangeAspect="1" noChangeArrowheads="1" noTextEdit="1"/>
          </p:cNvSpPr>
          <p:nvPr>
            <p:ph type="sldImg"/>
          </p:nvPr>
        </p:nvSpPr>
        <p:spPr>
          <a:xfrm>
            <a:off x="1166813" y="712788"/>
            <a:ext cx="4621212" cy="3467100"/>
          </a:xfrm>
          <a:ln/>
        </p:spPr>
      </p:sp>
      <p:sp>
        <p:nvSpPr>
          <p:cNvPr id="121861"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96925" rtl="0" eaLnBrk="0" fontAlgn="base" latinLnBrk="0" hangingPunct="0">
              <a:lnSpc>
                <a:spcPct val="100000"/>
              </a:lnSpc>
              <a:spcBef>
                <a:spcPct val="30000"/>
              </a:spcBef>
              <a:spcAft>
                <a:spcPct val="0"/>
              </a:spcAft>
              <a:buClrTx/>
              <a:buSzTx/>
              <a:buFontTx/>
              <a:buNone/>
              <a:tabLst/>
              <a:defRPr/>
            </a:pPr>
            <a:endParaRPr lang="en-US" altLang="en-US" sz="1700" dirty="0">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FED2086-BC5A-4FF4-9222-C2E14A417BC2}" type="datetime3">
              <a:rPr lang="en-US" altLang="en-US" sz="1400" smtClean="0"/>
              <a:pPr>
                <a:spcBef>
                  <a:spcPct val="0"/>
                </a:spcBef>
              </a:pPr>
              <a:t>26 February 2025</a:t>
            </a:fld>
            <a:endParaRPr lang="en-US" altLang="en-US" sz="1400"/>
          </a:p>
        </p:txBody>
      </p:sp>
      <p:sp>
        <p:nvSpPr>
          <p:cNvPr id="132099"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20EC108-24A5-48D7-BB40-758755A6701D}" type="slidenum">
              <a:rPr lang="en-US" altLang="en-US" sz="2000"/>
              <a:pPr algn="ctr" eaLnBrk="1" hangingPunct="1">
                <a:spcBef>
                  <a:spcPct val="0"/>
                </a:spcBef>
              </a:pPr>
              <a:t>55</a:t>
            </a:fld>
            <a:endParaRPr lang="en-US" altLang="en-US" sz="2000"/>
          </a:p>
        </p:txBody>
      </p:sp>
      <p:sp>
        <p:nvSpPr>
          <p:cNvPr id="132100" name="Rectangle 2"/>
          <p:cNvSpPr>
            <a:spLocks noGrp="1" noRot="1" noChangeAspect="1" noChangeArrowheads="1" noTextEdit="1"/>
          </p:cNvSpPr>
          <p:nvPr>
            <p:ph type="sldImg"/>
          </p:nvPr>
        </p:nvSpPr>
        <p:spPr>
          <a:xfrm>
            <a:off x="1166813" y="712788"/>
            <a:ext cx="4621212" cy="3467100"/>
          </a:xfrm>
          <a:ln/>
        </p:spPr>
      </p:sp>
      <p:sp>
        <p:nvSpPr>
          <p:cNvPr id="132101"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02925D36-5322-4BBD-8446-E0DA9A6AD8D1}" type="datetime3">
              <a:rPr lang="en-US" altLang="en-US" sz="1400" smtClean="0"/>
              <a:pPr>
                <a:spcBef>
                  <a:spcPct val="0"/>
                </a:spcBef>
              </a:pPr>
              <a:t>26 February 2025</a:t>
            </a:fld>
            <a:endParaRPr lang="en-US" altLang="en-US" sz="1400"/>
          </a:p>
        </p:txBody>
      </p:sp>
      <p:sp>
        <p:nvSpPr>
          <p:cNvPr id="134147"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B7C63CF-1345-4188-8775-C5865B2725AF}" type="slidenum">
              <a:rPr lang="en-US" altLang="en-US" sz="2000"/>
              <a:pPr algn="ctr" eaLnBrk="1" hangingPunct="1">
                <a:spcBef>
                  <a:spcPct val="0"/>
                </a:spcBef>
              </a:pPr>
              <a:t>56</a:t>
            </a:fld>
            <a:endParaRPr lang="en-US" altLang="en-US" sz="2000"/>
          </a:p>
        </p:txBody>
      </p:sp>
      <p:sp>
        <p:nvSpPr>
          <p:cNvPr id="134148" name="Rectangle 2"/>
          <p:cNvSpPr>
            <a:spLocks noGrp="1" noRot="1" noChangeAspect="1" noChangeArrowheads="1" noTextEdit="1"/>
          </p:cNvSpPr>
          <p:nvPr>
            <p:ph type="sldImg"/>
          </p:nvPr>
        </p:nvSpPr>
        <p:spPr>
          <a:xfrm>
            <a:off x="1493838" y="723900"/>
            <a:ext cx="3963987" cy="2974975"/>
          </a:xfrm>
          <a:ln cap="flat"/>
        </p:spPr>
      </p:sp>
      <p:sp>
        <p:nvSpPr>
          <p:cNvPr id="134149"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320AAD4E-E96A-4EE0-98E5-B4233559EE75}" type="datetime3">
              <a:rPr lang="en-US" altLang="en-US" sz="1400" smtClean="0"/>
              <a:pPr>
                <a:spcBef>
                  <a:spcPct val="0"/>
                </a:spcBef>
              </a:pPr>
              <a:t>26 February 2025</a:t>
            </a:fld>
            <a:endParaRPr lang="en-US" altLang="en-US" sz="1400"/>
          </a:p>
        </p:txBody>
      </p:sp>
      <p:sp>
        <p:nvSpPr>
          <p:cNvPr id="13619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EC8C998-513A-4F00-8527-65C905668CC7}" type="slidenum">
              <a:rPr lang="en-US" altLang="en-US" sz="2000"/>
              <a:pPr algn="ctr" eaLnBrk="1" hangingPunct="1">
                <a:spcBef>
                  <a:spcPct val="0"/>
                </a:spcBef>
              </a:pPr>
              <a:t>57</a:t>
            </a:fld>
            <a:endParaRPr lang="en-US" altLang="en-US" sz="2000"/>
          </a:p>
        </p:txBody>
      </p:sp>
      <p:sp>
        <p:nvSpPr>
          <p:cNvPr id="136196" name="Rectangle 2"/>
          <p:cNvSpPr>
            <a:spLocks noGrp="1" noRot="1" noChangeAspect="1" noChangeArrowheads="1" noTextEdit="1"/>
          </p:cNvSpPr>
          <p:nvPr>
            <p:ph type="sldImg"/>
          </p:nvPr>
        </p:nvSpPr>
        <p:spPr>
          <a:xfrm>
            <a:off x="1425575" y="712788"/>
            <a:ext cx="4102100" cy="3078162"/>
          </a:xfrm>
          <a:ln/>
        </p:spPr>
      </p:sp>
      <p:sp>
        <p:nvSpPr>
          <p:cNvPr id="136197"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8654C0AB-ACF2-41A8-A27E-74C3D76AE7D1}" type="datetime3">
              <a:rPr lang="en-US" altLang="en-US" sz="1400" smtClean="0"/>
              <a:pPr>
                <a:spcBef>
                  <a:spcPct val="0"/>
                </a:spcBef>
              </a:pPr>
              <a:t>26 February 2025</a:t>
            </a:fld>
            <a:endParaRPr lang="en-US" altLang="en-US" sz="1400"/>
          </a:p>
        </p:txBody>
      </p:sp>
      <p:sp>
        <p:nvSpPr>
          <p:cNvPr id="138243"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345A6F7-2EDA-4F78-8F7C-A6DB369EC36B}" type="slidenum">
              <a:rPr lang="en-US" altLang="en-US" sz="2000"/>
              <a:pPr algn="ctr" eaLnBrk="1" hangingPunct="1">
                <a:spcBef>
                  <a:spcPct val="0"/>
                </a:spcBef>
              </a:pPr>
              <a:t>58</a:t>
            </a:fld>
            <a:endParaRPr lang="en-US" altLang="en-US" sz="2000"/>
          </a:p>
        </p:txBody>
      </p:sp>
      <p:sp>
        <p:nvSpPr>
          <p:cNvPr id="138244" name="Rectangle 2"/>
          <p:cNvSpPr>
            <a:spLocks noGrp="1" noRot="1" noChangeAspect="1" noChangeArrowheads="1" noTextEdit="1"/>
          </p:cNvSpPr>
          <p:nvPr>
            <p:ph type="sldImg"/>
          </p:nvPr>
        </p:nvSpPr>
        <p:spPr>
          <a:xfrm>
            <a:off x="1166813" y="712788"/>
            <a:ext cx="4621212" cy="3467100"/>
          </a:xfrm>
          <a:ln/>
        </p:spPr>
      </p:sp>
      <p:sp>
        <p:nvSpPr>
          <p:cNvPr id="138245"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9732CD73-7B96-4C56-B944-4328DFE6E46C}" type="datetime3">
              <a:rPr lang="en-US" altLang="en-US" sz="1400" smtClean="0"/>
              <a:pPr>
                <a:spcBef>
                  <a:spcPct val="0"/>
                </a:spcBef>
              </a:pPr>
              <a:t>26 February 2025</a:t>
            </a:fld>
            <a:endParaRPr lang="en-US" altLang="en-US" sz="1400"/>
          </a:p>
        </p:txBody>
      </p:sp>
      <p:sp>
        <p:nvSpPr>
          <p:cNvPr id="140291"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BE50ABD-2A42-4186-BB92-55ED1C31F324}" type="slidenum">
              <a:rPr lang="en-US" altLang="en-US" sz="2000"/>
              <a:pPr algn="ctr" eaLnBrk="1" hangingPunct="1">
                <a:spcBef>
                  <a:spcPct val="0"/>
                </a:spcBef>
              </a:pPr>
              <a:t>59</a:t>
            </a:fld>
            <a:endParaRPr lang="en-US" altLang="en-US" sz="2000"/>
          </a:p>
        </p:txBody>
      </p:sp>
      <p:sp>
        <p:nvSpPr>
          <p:cNvPr id="140292" name="Rectangle 2"/>
          <p:cNvSpPr>
            <a:spLocks noGrp="1" noRot="1" noChangeAspect="1" noChangeArrowheads="1" noTextEdit="1"/>
          </p:cNvSpPr>
          <p:nvPr>
            <p:ph type="sldImg"/>
          </p:nvPr>
        </p:nvSpPr>
        <p:spPr>
          <a:xfrm>
            <a:off x="1192213" y="763588"/>
            <a:ext cx="4619625" cy="3465512"/>
          </a:xfrm>
          <a:ln/>
        </p:spPr>
      </p:sp>
      <p:sp>
        <p:nvSpPr>
          <p:cNvPr id="140293"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D71FFD51-277D-4615-ACFA-6245003AB366}" type="datetime3">
              <a:rPr lang="en-US" altLang="en-US" sz="1400" smtClean="0"/>
              <a:pPr>
                <a:spcBef>
                  <a:spcPct val="0"/>
                </a:spcBef>
              </a:pPr>
              <a:t>26 February 2025</a:t>
            </a:fld>
            <a:endParaRPr lang="en-US" altLang="en-US" sz="1400"/>
          </a:p>
        </p:txBody>
      </p:sp>
      <p:sp>
        <p:nvSpPr>
          <p:cNvPr id="142339"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E8AAE15-CC69-4BD3-B634-F8173FB251EB}" type="slidenum">
              <a:rPr lang="en-US" altLang="en-US" sz="2000"/>
              <a:pPr algn="ctr" eaLnBrk="1" hangingPunct="1">
                <a:spcBef>
                  <a:spcPct val="0"/>
                </a:spcBef>
              </a:pPr>
              <a:t>60</a:t>
            </a:fld>
            <a:endParaRPr lang="en-US" altLang="en-US" sz="2000"/>
          </a:p>
        </p:txBody>
      </p:sp>
      <p:sp>
        <p:nvSpPr>
          <p:cNvPr id="142340" name="Rectangle 2"/>
          <p:cNvSpPr>
            <a:spLocks noGrp="1" noRot="1" noChangeAspect="1" noChangeArrowheads="1" noTextEdit="1"/>
          </p:cNvSpPr>
          <p:nvPr>
            <p:ph type="sldImg"/>
          </p:nvPr>
        </p:nvSpPr>
        <p:spPr>
          <a:xfrm>
            <a:off x="1166813" y="712788"/>
            <a:ext cx="4621212" cy="3467100"/>
          </a:xfrm>
          <a:ln/>
        </p:spPr>
      </p:sp>
      <p:sp>
        <p:nvSpPr>
          <p:cNvPr id="142341"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
        <p:nvSpPr>
          <p:cNvPr id="235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sz="2000" b="1">
                <a:solidFill>
                  <a:schemeClr val="tx1"/>
                </a:solidFill>
                <a:latin typeface="Arial" panose="020B0604020202020204" pitchFamily="34" charset="0"/>
              </a:defRPr>
            </a:lvl1pPr>
            <a:lvl2pPr marL="742950" indent="-285750" defTabSz="947738">
              <a:defRPr sz="2000" b="1">
                <a:solidFill>
                  <a:schemeClr val="tx1"/>
                </a:solidFill>
                <a:latin typeface="Arial" panose="020B0604020202020204" pitchFamily="34" charset="0"/>
              </a:defRPr>
            </a:lvl2pPr>
            <a:lvl3pPr marL="1143000" indent="-228600" defTabSz="947738">
              <a:defRPr sz="2000" b="1">
                <a:solidFill>
                  <a:schemeClr val="tx1"/>
                </a:solidFill>
                <a:latin typeface="Arial" panose="020B0604020202020204" pitchFamily="34" charset="0"/>
              </a:defRPr>
            </a:lvl3pPr>
            <a:lvl4pPr marL="1600200" indent="-228600" defTabSz="947738">
              <a:defRPr sz="2000" b="1">
                <a:solidFill>
                  <a:schemeClr val="tx1"/>
                </a:solidFill>
                <a:latin typeface="Arial" panose="020B0604020202020204" pitchFamily="34" charset="0"/>
              </a:defRPr>
            </a:lvl4pPr>
            <a:lvl5pPr marL="2057400" indent="-228600" defTabSz="947738">
              <a:defRPr sz="2000" b="1">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b="1">
                <a:solidFill>
                  <a:schemeClr val="tx1"/>
                </a:solidFill>
                <a:latin typeface="Arial" panose="020B0604020202020204" pitchFamily="34" charset="0"/>
              </a:defRPr>
            </a:lvl9pPr>
          </a:lstStyle>
          <a:p>
            <a:endParaRPr lang="en-US" altLang="en-US" sz="14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278E78CF-B628-48D0-BF8B-A68DB47C8196}" type="datetime3">
              <a:rPr lang="en-US" altLang="en-US" sz="1400" smtClean="0"/>
              <a:pPr>
                <a:spcBef>
                  <a:spcPct val="0"/>
                </a:spcBef>
              </a:pPr>
              <a:t>26 February 2025</a:t>
            </a:fld>
            <a:endParaRPr lang="en-US" altLang="en-US" sz="1400"/>
          </a:p>
        </p:txBody>
      </p:sp>
      <p:sp>
        <p:nvSpPr>
          <p:cNvPr id="144387"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9C01CFB-4FC8-469C-891B-B090068E8B9A}" type="slidenum">
              <a:rPr lang="en-US" altLang="en-US" sz="2000"/>
              <a:pPr algn="ctr" eaLnBrk="1" hangingPunct="1">
                <a:spcBef>
                  <a:spcPct val="0"/>
                </a:spcBef>
              </a:pPr>
              <a:t>61</a:t>
            </a:fld>
            <a:endParaRPr lang="en-US" altLang="en-US" sz="2000"/>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856549BD-3404-46CE-9C7F-2B74CFCE32B9}" type="datetime3">
              <a:rPr lang="en-US" altLang="en-US" sz="1400" smtClean="0"/>
              <a:pPr>
                <a:spcBef>
                  <a:spcPct val="0"/>
                </a:spcBef>
              </a:pPr>
              <a:t>26 February 2025</a:t>
            </a:fld>
            <a:endParaRPr lang="en-US" altLang="en-US" sz="1400"/>
          </a:p>
        </p:txBody>
      </p:sp>
      <p:sp>
        <p:nvSpPr>
          <p:cNvPr id="14643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1B83C20-E60E-4659-A682-B4DFF7DBBCD1}" type="slidenum">
              <a:rPr lang="en-US" altLang="en-US" sz="2000"/>
              <a:pPr algn="ctr" eaLnBrk="1" hangingPunct="1">
                <a:spcBef>
                  <a:spcPct val="0"/>
                </a:spcBef>
              </a:pPr>
              <a:t>62</a:t>
            </a:fld>
            <a:endParaRPr lang="en-US" altLang="en-US" sz="2000"/>
          </a:p>
        </p:txBody>
      </p:sp>
      <p:sp>
        <p:nvSpPr>
          <p:cNvPr id="146436" name="Rectangle 2"/>
          <p:cNvSpPr>
            <a:spLocks noGrp="1" noRot="1" noChangeAspect="1" noChangeArrowheads="1" noTextEdit="1"/>
          </p:cNvSpPr>
          <p:nvPr>
            <p:ph type="sldImg"/>
          </p:nvPr>
        </p:nvSpPr>
        <p:spPr>
          <a:xfrm>
            <a:off x="1166813" y="712788"/>
            <a:ext cx="4621212" cy="3467100"/>
          </a:xfrm>
          <a:ln/>
        </p:spPr>
      </p:sp>
      <p:sp>
        <p:nvSpPr>
          <p:cNvPr id="146437"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D8A19851-B31C-47ED-B2A1-DE809535869C}" type="datetime3">
              <a:rPr lang="en-US" altLang="en-US" sz="1400" smtClean="0"/>
              <a:pPr>
                <a:spcBef>
                  <a:spcPct val="0"/>
                </a:spcBef>
              </a:pPr>
              <a:t>26 February 2025</a:t>
            </a:fld>
            <a:endParaRPr lang="en-US" altLang="en-US" sz="1400"/>
          </a:p>
        </p:txBody>
      </p:sp>
      <p:sp>
        <p:nvSpPr>
          <p:cNvPr id="148483"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83206FB7-0D18-4227-AF61-C26CC38BB8F3}" type="slidenum">
              <a:rPr lang="en-US" altLang="en-US" sz="2000"/>
              <a:pPr algn="ctr" eaLnBrk="1" hangingPunct="1">
                <a:spcBef>
                  <a:spcPct val="0"/>
                </a:spcBef>
              </a:pPr>
              <a:t>63</a:t>
            </a:fld>
            <a:endParaRPr lang="en-US" altLang="en-US" sz="2000"/>
          </a:p>
        </p:txBody>
      </p:sp>
      <p:sp>
        <p:nvSpPr>
          <p:cNvPr id="148484" name="Rectangle 2"/>
          <p:cNvSpPr>
            <a:spLocks noGrp="1" noRot="1" noChangeAspect="1" noChangeArrowheads="1" noTextEdit="1"/>
          </p:cNvSpPr>
          <p:nvPr>
            <p:ph type="sldImg"/>
          </p:nvPr>
        </p:nvSpPr>
        <p:spPr>
          <a:xfrm>
            <a:off x="1166813" y="712788"/>
            <a:ext cx="4621212" cy="3467100"/>
          </a:xfrm>
          <a:ln cap="flat"/>
        </p:spPr>
      </p:sp>
      <p:sp>
        <p:nvSpPr>
          <p:cNvPr id="148485"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9AB8544A-F0B7-4115-A880-3B649CB24C59}" type="datetime3">
              <a:rPr lang="en-US" altLang="en-US" sz="1400" smtClean="0"/>
              <a:pPr>
                <a:spcBef>
                  <a:spcPct val="0"/>
                </a:spcBef>
              </a:pPr>
              <a:t>26 February 2025</a:t>
            </a:fld>
            <a:endParaRPr lang="en-US" altLang="en-US" sz="1400"/>
          </a:p>
        </p:txBody>
      </p:sp>
      <p:sp>
        <p:nvSpPr>
          <p:cNvPr id="150531"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1266FEA-8016-48CD-92DF-BC5F39FDABB2}" type="slidenum">
              <a:rPr lang="en-US" altLang="en-US" sz="2000"/>
              <a:pPr algn="ctr" eaLnBrk="1" hangingPunct="1">
                <a:spcBef>
                  <a:spcPct val="0"/>
                </a:spcBef>
              </a:pPr>
              <a:t>64</a:t>
            </a:fld>
            <a:endParaRPr lang="en-US" altLang="en-US" sz="2000"/>
          </a:p>
        </p:txBody>
      </p:sp>
      <p:sp>
        <p:nvSpPr>
          <p:cNvPr id="150532" name="Rectangle 2"/>
          <p:cNvSpPr>
            <a:spLocks noGrp="1" noRot="1" noChangeAspect="1" noChangeArrowheads="1" noTextEdit="1"/>
          </p:cNvSpPr>
          <p:nvPr>
            <p:ph type="sldImg"/>
          </p:nvPr>
        </p:nvSpPr>
        <p:spPr>
          <a:xfrm>
            <a:off x="1166813" y="712788"/>
            <a:ext cx="4621212" cy="3467100"/>
          </a:xfrm>
          <a:ln cap="flat"/>
        </p:spPr>
      </p:sp>
      <p:sp>
        <p:nvSpPr>
          <p:cNvPr id="150533"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1138" indent="-211138"/>
            <a:endParaRPr lang="en-US" altLang="en-US" sz="1000" dirty="0">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3645704A-98D3-4A97-B9EE-B18470E4C124}" type="datetime3">
              <a:rPr lang="en-US" altLang="en-US" sz="1400" smtClean="0"/>
              <a:pPr>
                <a:spcBef>
                  <a:spcPct val="0"/>
                </a:spcBef>
              </a:pPr>
              <a:t>26 February 2025</a:t>
            </a:fld>
            <a:endParaRPr lang="en-US" altLang="en-US" sz="1400"/>
          </a:p>
        </p:txBody>
      </p:sp>
      <p:sp>
        <p:nvSpPr>
          <p:cNvPr id="154627"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EDC1C3C-0565-4FD0-8E63-3AD348E80304}" type="slidenum">
              <a:rPr lang="en-US" altLang="en-US" sz="2000"/>
              <a:pPr algn="ctr" eaLnBrk="1" hangingPunct="1">
                <a:spcBef>
                  <a:spcPct val="0"/>
                </a:spcBef>
              </a:pPr>
              <a:t>65</a:t>
            </a:fld>
            <a:endParaRPr lang="en-US" altLang="en-US" sz="2000"/>
          </a:p>
        </p:txBody>
      </p:sp>
      <p:sp>
        <p:nvSpPr>
          <p:cNvPr id="154628" name="Rectangle 2"/>
          <p:cNvSpPr>
            <a:spLocks noGrp="1" noRot="1" noChangeAspect="1" noChangeArrowheads="1" noTextEdit="1"/>
          </p:cNvSpPr>
          <p:nvPr>
            <p:ph type="sldImg"/>
          </p:nvPr>
        </p:nvSpPr>
        <p:spPr>
          <a:xfrm>
            <a:off x="1166813" y="712788"/>
            <a:ext cx="4621212" cy="3467100"/>
          </a:xfrm>
          <a:ln cap="flat"/>
        </p:spPr>
      </p:sp>
      <p:sp>
        <p:nvSpPr>
          <p:cNvPr id="154629"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F64A91D8-ED9F-4D5A-BCCD-946A174B57CE}" type="datetime3">
              <a:rPr lang="en-US" altLang="en-US" sz="1400" smtClean="0"/>
              <a:pPr>
                <a:spcBef>
                  <a:spcPct val="0"/>
                </a:spcBef>
              </a:pPr>
              <a:t>26 February 2025</a:t>
            </a:fld>
            <a:endParaRPr lang="en-US" altLang="en-US" sz="1400"/>
          </a:p>
        </p:txBody>
      </p:sp>
      <p:sp>
        <p:nvSpPr>
          <p:cNvPr id="15667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1762302-6A36-4903-B05D-3BDD14F220DD}" type="slidenum">
              <a:rPr lang="en-US" altLang="en-US" sz="2000"/>
              <a:pPr algn="ctr" eaLnBrk="1" hangingPunct="1">
                <a:spcBef>
                  <a:spcPct val="0"/>
                </a:spcBef>
              </a:pPr>
              <a:t>66</a:t>
            </a:fld>
            <a:endParaRPr lang="en-US" altLang="en-US" sz="2000"/>
          </a:p>
        </p:txBody>
      </p:sp>
      <p:sp>
        <p:nvSpPr>
          <p:cNvPr id="156676" name="Rectangle 2"/>
          <p:cNvSpPr>
            <a:spLocks noGrp="1" noRot="1" noChangeAspect="1" noChangeArrowheads="1" noTextEdit="1"/>
          </p:cNvSpPr>
          <p:nvPr>
            <p:ph type="sldImg"/>
          </p:nvPr>
        </p:nvSpPr>
        <p:spPr>
          <a:xfrm>
            <a:off x="1176338" y="700088"/>
            <a:ext cx="4600575" cy="3451225"/>
          </a:xfrm>
          <a:ln/>
        </p:spPr>
      </p:sp>
      <p:sp>
        <p:nvSpPr>
          <p:cNvPr id="156677"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F64A91D8-ED9F-4D5A-BCCD-946A174B57CE}" type="datetime3">
              <a:rPr lang="en-US" altLang="en-US" sz="1400" smtClean="0"/>
              <a:pPr>
                <a:spcBef>
                  <a:spcPct val="0"/>
                </a:spcBef>
              </a:pPr>
              <a:t>26 February 2025</a:t>
            </a:fld>
            <a:endParaRPr lang="en-US" altLang="en-US" sz="1400"/>
          </a:p>
        </p:txBody>
      </p:sp>
      <p:sp>
        <p:nvSpPr>
          <p:cNvPr id="156675"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1762302-6A36-4903-B05D-3BDD14F220DD}" type="slidenum">
              <a:rPr lang="en-US" altLang="en-US" sz="2000"/>
              <a:pPr algn="ctr" eaLnBrk="1" hangingPunct="1">
                <a:spcBef>
                  <a:spcPct val="0"/>
                </a:spcBef>
              </a:pPr>
              <a:t>67</a:t>
            </a:fld>
            <a:endParaRPr lang="en-US" altLang="en-US" sz="2000"/>
          </a:p>
        </p:txBody>
      </p:sp>
      <p:sp>
        <p:nvSpPr>
          <p:cNvPr id="156676" name="Rectangle 2"/>
          <p:cNvSpPr>
            <a:spLocks noGrp="1" noRot="1" noChangeAspect="1" noChangeArrowheads="1" noTextEdit="1"/>
          </p:cNvSpPr>
          <p:nvPr>
            <p:ph type="sldImg"/>
          </p:nvPr>
        </p:nvSpPr>
        <p:spPr>
          <a:xfrm>
            <a:off x="1176338" y="700088"/>
            <a:ext cx="4600575" cy="3451225"/>
          </a:xfrm>
          <a:ln/>
        </p:spPr>
      </p:sp>
      <p:sp>
        <p:nvSpPr>
          <p:cNvPr id="156677"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Tree>
    <p:extLst>
      <p:ext uri="{BB962C8B-B14F-4D97-AF65-F5344CB8AC3E}">
        <p14:creationId xmlns:p14="http://schemas.microsoft.com/office/powerpoint/2010/main" val="7429154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7C3EF5EA-E78D-463E-BAA2-CEEFB08D7139}" type="datetime3">
              <a:rPr lang="en-US" altLang="en-US" sz="1400" smtClean="0"/>
              <a:pPr>
                <a:spcBef>
                  <a:spcPct val="0"/>
                </a:spcBef>
              </a:pPr>
              <a:t>26 February 2025</a:t>
            </a:fld>
            <a:endParaRPr lang="en-US" altLang="en-US" sz="1400"/>
          </a:p>
        </p:txBody>
      </p:sp>
      <p:sp>
        <p:nvSpPr>
          <p:cNvPr id="158723"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9B7088E5-E61E-447E-93C3-1048225D9642}" type="slidenum">
              <a:rPr lang="en-US" altLang="en-US" sz="2000"/>
              <a:pPr algn="ctr" eaLnBrk="1" hangingPunct="1">
                <a:spcBef>
                  <a:spcPct val="0"/>
                </a:spcBef>
              </a:pPr>
              <a:t>68</a:t>
            </a:fld>
            <a:endParaRPr lang="en-US" altLang="en-US" sz="2000"/>
          </a:p>
        </p:txBody>
      </p:sp>
      <p:sp>
        <p:nvSpPr>
          <p:cNvPr id="158724" name="Rectangle 2"/>
          <p:cNvSpPr>
            <a:spLocks noGrp="1" noRot="1" noChangeAspect="1" noChangeArrowheads="1" noTextEdit="1"/>
          </p:cNvSpPr>
          <p:nvPr>
            <p:ph type="sldImg"/>
          </p:nvPr>
        </p:nvSpPr>
        <p:spPr>
          <a:xfrm>
            <a:off x="1166813" y="712788"/>
            <a:ext cx="4621212" cy="3467100"/>
          </a:xfrm>
          <a:ln cap="flat"/>
        </p:spPr>
      </p:sp>
      <p:sp>
        <p:nvSpPr>
          <p:cNvPr id="158725"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FB3429E-E80A-4766-B4C6-A4F303306985}" type="datetime3">
              <a:rPr lang="en-US" altLang="en-US" sz="1800"/>
              <a:pPr algn="ctr" eaLnBrk="1" hangingPunct="1">
                <a:spcBef>
                  <a:spcPct val="0"/>
                </a:spcBef>
              </a:pPr>
              <a:t>26 February 2025</a:t>
            </a:fld>
            <a:endParaRPr lang="en-US" altLang="en-US" sz="1800"/>
          </a:p>
        </p:txBody>
      </p:sp>
      <p:sp>
        <p:nvSpPr>
          <p:cNvPr id="614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BEA000C-237F-4137-8C2D-C1277BE9C70F}" type="slidenum">
              <a:rPr lang="en-US" altLang="en-US" sz="1800"/>
              <a:pPr algn="ctr" eaLnBrk="1" hangingPunct="1">
                <a:spcBef>
                  <a:spcPct val="0"/>
                </a:spcBef>
              </a:pPr>
              <a:t>69</a:t>
            </a:fld>
            <a:endParaRPr lang="en-US" altLang="en-US" sz="1800"/>
          </a:p>
        </p:txBody>
      </p:sp>
      <p:sp>
        <p:nvSpPr>
          <p:cNvPr id="6148" name="Rectangle 2"/>
          <p:cNvSpPr>
            <a:spLocks noGrp="1" noRot="1" noChangeAspect="1" noChangeArrowheads="1" noTextEdit="1"/>
          </p:cNvSpPr>
          <p:nvPr>
            <p:ph type="sldImg"/>
          </p:nvPr>
        </p:nvSpPr>
        <p:spPr>
          <a:xfrm>
            <a:off x="1177925" y="700088"/>
            <a:ext cx="4598988" cy="3451225"/>
          </a:xfrm>
          <a:ln/>
        </p:spPr>
      </p:sp>
      <p:sp>
        <p:nvSpPr>
          <p:cNvPr id="614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500" dirty="0">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6870B88-6E1F-4021-B37A-B801F444A66C}" type="datetime3">
              <a:rPr lang="en-US" altLang="en-US" sz="1800"/>
              <a:pPr algn="ctr" eaLnBrk="1" hangingPunct="1">
                <a:spcBef>
                  <a:spcPct val="0"/>
                </a:spcBef>
              </a:pPr>
              <a:t>26 February 2025</a:t>
            </a:fld>
            <a:endParaRPr lang="en-US" altLang="en-US" sz="1800"/>
          </a:p>
        </p:txBody>
      </p:sp>
      <p:sp>
        <p:nvSpPr>
          <p:cNvPr id="819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DA56CB7-509E-46A5-B47A-F002FD982E40}" type="slidenum">
              <a:rPr lang="en-US" altLang="en-US" sz="1800"/>
              <a:pPr algn="ctr" eaLnBrk="1" hangingPunct="1">
                <a:spcBef>
                  <a:spcPct val="0"/>
                </a:spcBef>
              </a:pPr>
              <a:t>70</a:t>
            </a:fld>
            <a:endParaRPr lang="en-US" altLang="en-US" sz="1800"/>
          </a:p>
        </p:txBody>
      </p:sp>
      <p:sp>
        <p:nvSpPr>
          <p:cNvPr id="8196" name="Rectangle 2"/>
          <p:cNvSpPr>
            <a:spLocks noGrp="1" noRot="1" noChangeAspect="1" noChangeArrowheads="1" noTextEdit="1"/>
          </p:cNvSpPr>
          <p:nvPr>
            <p:ph type="sldImg"/>
          </p:nvPr>
        </p:nvSpPr>
        <p:spPr>
          <a:xfrm>
            <a:off x="1177925" y="700088"/>
            <a:ext cx="4598988" cy="3451225"/>
          </a:xfrm>
          <a:ln/>
        </p:spPr>
      </p:sp>
      <p:sp>
        <p:nvSpPr>
          <p:cNvPr id="819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6925"/>
            <a:endParaRPr lang="en-US" altLang="en-US" sz="1000" dirty="0">
              <a:latin typeface="Arial" panose="020B0604020202020204" pitchFamily="34" charset="0"/>
            </a:endParaRPr>
          </a:p>
        </p:txBody>
      </p:sp>
      <p:sp>
        <p:nvSpPr>
          <p:cNvPr id="235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sz="2000" b="1">
                <a:solidFill>
                  <a:schemeClr val="tx1"/>
                </a:solidFill>
                <a:latin typeface="Arial" panose="020B0604020202020204" pitchFamily="34" charset="0"/>
              </a:defRPr>
            </a:lvl1pPr>
            <a:lvl2pPr marL="742950" indent="-285750" defTabSz="947738">
              <a:defRPr sz="2000" b="1">
                <a:solidFill>
                  <a:schemeClr val="tx1"/>
                </a:solidFill>
                <a:latin typeface="Arial" panose="020B0604020202020204" pitchFamily="34" charset="0"/>
              </a:defRPr>
            </a:lvl2pPr>
            <a:lvl3pPr marL="1143000" indent="-228600" defTabSz="947738">
              <a:defRPr sz="2000" b="1">
                <a:solidFill>
                  <a:schemeClr val="tx1"/>
                </a:solidFill>
                <a:latin typeface="Arial" panose="020B0604020202020204" pitchFamily="34" charset="0"/>
              </a:defRPr>
            </a:lvl3pPr>
            <a:lvl4pPr marL="1600200" indent="-228600" defTabSz="947738">
              <a:defRPr sz="2000" b="1">
                <a:solidFill>
                  <a:schemeClr val="tx1"/>
                </a:solidFill>
                <a:latin typeface="Arial" panose="020B0604020202020204" pitchFamily="34" charset="0"/>
              </a:defRPr>
            </a:lvl4pPr>
            <a:lvl5pPr marL="2057400" indent="-228600" defTabSz="947738">
              <a:defRPr sz="2000" b="1">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b="1">
                <a:solidFill>
                  <a:schemeClr val="tx1"/>
                </a:solidFill>
                <a:latin typeface="Arial" panose="020B0604020202020204" pitchFamily="34" charset="0"/>
              </a:defRPr>
            </a:lvl9pPr>
          </a:lstStyle>
          <a:p>
            <a:endParaRPr lang="en-US" altLang="en-US" sz="1400"/>
          </a:p>
        </p:txBody>
      </p:sp>
    </p:spTree>
    <p:extLst>
      <p:ext uri="{BB962C8B-B14F-4D97-AF65-F5344CB8AC3E}">
        <p14:creationId xmlns:p14="http://schemas.microsoft.com/office/powerpoint/2010/main" val="14511731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C127CD5-094A-4856-9498-B373E7B04F1A}" type="datetime3">
              <a:rPr lang="en-US" altLang="en-US" sz="1800"/>
              <a:pPr algn="ctr" eaLnBrk="1" hangingPunct="1">
                <a:spcBef>
                  <a:spcPct val="0"/>
                </a:spcBef>
              </a:pPr>
              <a:t>26 February 2025</a:t>
            </a:fld>
            <a:endParaRPr lang="en-US" altLang="en-US" sz="1800"/>
          </a:p>
        </p:txBody>
      </p:sp>
      <p:sp>
        <p:nvSpPr>
          <p:cNvPr id="1229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AB3F2EE-8D3A-4A3B-8152-05C03B819462}" type="slidenum">
              <a:rPr lang="en-US" altLang="en-US" sz="1800"/>
              <a:pPr algn="ctr" eaLnBrk="1" hangingPunct="1">
                <a:spcBef>
                  <a:spcPct val="0"/>
                </a:spcBef>
              </a:pPr>
              <a:t>71</a:t>
            </a:fld>
            <a:endParaRPr lang="en-US" altLang="en-US" sz="1800"/>
          </a:p>
        </p:txBody>
      </p:sp>
      <p:sp>
        <p:nvSpPr>
          <p:cNvPr id="12292" name="Rectangle 2"/>
          <p:cNvSpPr>
            <a:spLocks noGrp="1" noRot="1" noChangeAspect="1" noChangeArrowheads="1" noTextEdit="1"/>
          </p:cNvSpPr>
          <p:nvPr>
            <p:ph type="sldImg"/>
          </p:nvPr>
        </p:nvSpPr>
        <p:spPr>
          <a:xfrm>
            <a:off x="1166813" y="712788"/>
            <a:ext cx="4621212" cy="3467100"/>
          </a:xfrm>
          <a:ln cap="flat"/>
        </p:spPr>
      </p:sp>
      <p:sp>
        <p:nvSpPr>
          <p:cNvPr id="1229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7B396FA-AE65-4387-8930-3A082398C82F}" type="datetime3">
              <a:rPr lang="en-US" altLang="en-US" sz="1800"/>
              <a:pPr algn="ctr" eaLnBrk="1" hangingPunct="1">
                <a:spcBef>
                  <a:spcPct val="0"/>
                </a:spcBef>
              </a:pPr>
              <a:t>26 February 2025</a:t>
            </a:fld>
            <a:endParaRPr lang="en-US" altLang="en-US" sz="1800"/>
          </a:p>
        </p:txBody>
      </p:sp>
      <p:sp>
        <p:nvSpPr>
          <p:cNvPr id="1024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EA01B11-E912-4614-9B94-D38AF35E09D7}" type="slidenum">
              <a:rPr lang="en-US" altLang="en-US" sz="1800"/>
              <a:pPr algn="ctr" eaLnBrk="1" hangingPunct="1">
                <a:spcBef>
                  <a:spcPct val="0"/>
                </a:spcBef>
              </a:pPr>
              <a:t>72</a:t>
            </a:fld>
            <a:endParaRPr lang="en-US" altLang="en-US" sz="1800"/>
          </a:p>
        </p:txBody>
      </p:sp>
      <p:sp>
        <p:nvSpPr>
          <p:cNvPr id="10244" name="Rectangle 2"/>
          <p:cNvSpPr>
            <a:spLocks noGrp="1" noRot="1" noChangeAspect="1" noChangeArrowheads="1" noTextEdit="1"/>
          </p:cNvSpPr>
          <p:nvPr>
            <p:ph type="sldImg"/>
          </p:nvPr>
        </p:nvSpPr>
        <p:spPr>
          <a:xfrm>
            <a:off x="1177925" y="700088"/>
            <a:ext cx="4598988" cy="3451225"/>
          </a:xfrm>
          <a:ln/>
        </p:spPr>
      </p:sp>
      <p:sp>
        <p:nvSpPr>
          <p:cNvPr id="1024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A4ED58A-ADA2-4F9D-88FC-F21E1AE781BD}" type="datetime3">
              <a:rPr lang="en-US" altLang="en-US" sz="1800"/>
              <a:pPr algn="ctr" eaLnBrk="1" hangingPunct="1">
                <a:spcBef>
                  <a:spcPct val="0"/>
                </a:spcBef>
              </a:pPr>
              <a:t>26 February 2025</a:t>
            </a:fld>
            <a:endParaRPr lang="en-US" altLang="en-US" sz="1800"/>
          </a:p>
        </p:txBody>
      </p:sp>
      <p:sp>
        <p:nvSpPr>
          <p:cNvPr id="1638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35175D0-F3A7-4AFA-B042-97B8EDA4D162}" type="slidenum">
              <a:rPr lang="en-US" altLang="en-US" sz="1800"/>
              <a:pPr algn="ctr" eaLnBrk="1" hangingPunct="1">
                <a:spcBef>
                  <a:spcPct val="0"/>
                </a:spcBef>
              </a:pPr>
              <a:t>74</a:t>
            </a:fld>
            <a:endParaRPr lang="en-US" altLang="en-US" sz="1800"/>
          </a:p>
        </p:txBody>
      </p:sp>
      <p:sp>
        <p:nvSpPr>
          <p:cNvPr id="16388" name="Rectangle 2"/>
          <p:cNvSpPr>
            <a:spLocks noGrp="1" noRot="1" noChangeAspect="1" noChangeArrowheads="1" noTextEdit="1"/>
          </p:cNvSpPr>
          <p:nvPr>
            <p:ph type="sldImg"/>
          </p:nvPr>
        </p:nvSpPr>
        <p:spPr>
          <a:xfrm>
            <a:off x="1177925" y="700088"/>
            <a:ext cx="4598988" cy="3451225"/>
          </a:xfrm>
          <a:ln/>
        </p:spPr>
      </p:sp>
      <p:sp>
        <p:nvSpPr>
          <p:cNvPr id="16389" name="Rectangle 3"/>
          <p:cNvSpPr>
            <a:spLocks noGrp="1" noChangeArrowheads="1"/>
          </p:cNvSpPr>
          <p:nvPr>
            <p:ph type="body" idx="1"/>
          </p:nvPr>
        </p:nvSpPr>
        <p:spPr>
          <a:xfrm>
            <a:off x="579437" y="4313238"/>
            <a:ext cx="58674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8ECCDB78-0920-2C16-B93A-D07064B8D57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100">
                <a:solidFill>
                  <a:schemeClr val="tx1"/>
                </a:solidFill>
                <a:latin typeface="Arial" panose="020B0604020202020204" pitchFamily="34" charset="0"/>
              </a:defRPr>
            </a:lvl1pPr>
            <a:lvl2pPr marL="742950" indent="-285750" defTabSz="936625">
              <a:spcBef>
                <a:spcPct val="30000"/>
              </a:spcBef>
              <a:defRPr sz="1100">
                <a:solidFill>
                  <a:schemeClr val="tx1"/>
                </a:solidFill>
                <a:latin typeface="Arial" panose="020B0604020202020204" pitchFamily="34" charset="0"/>
              </a:defRPr>
            </a:lvl2pPr>
            <a:lvl3pPr marL="1143000" indent="-228600" defTabSz="936625">
              <a:spcBef>
                <a:spcPct val="30000"/>
              </a:spcBef>
              <a:defRPr sz="1100">
                <a:solidFill>
                  <a:schemeClr val="tx1"/>
                </a:solidFill>
                <a:latin typeface="Arial" panose="020B0604020202020204" pitchFamily="34" charset="0"/>
              </a:defRPr>
            </a:lvl3pPr>
            <a:lvl4pPr marL="1600200" indent="-228600" defTabSz="936625">
              <a:spcBef>
                <a:spcPct val="30000"/>
              </a:spcBef>
              <a:defRPr sz="1100">
                <a:solidFill>
                  <a:schemeClr val="tx1"/>
                </a:solidFill>
                <a:latin typeface="Arial" panose="020B0604020202020204" pitchFamily="34" charset="0"/>
              </a:defRPr>
            </a:lvl4pPr>
            <a:lvl5pPr marL="2057400" indent="-228600" defTabSz="936625">
              <a:spcBef>
                <a:spcPct val="30000"/>
              </a:spcBef>
              <a:defRPr sz="1100">
                <a:solidFill>
                  <a:schemeClr val="tx1"/>
                </a:solidFill>
                <a:latin typeface="Arial" panose="020B0604020202020204" pitchFamily="34" charset="0"/>
              </a:defRPr>
            </a:lvl5pPr>
            <a:lvl6pPr marL="2514600" indent="-228600" defTabSz="936625" eaLnBrk="0" fontAlgn="base" hangingPunct="0">
              <a:spcBef>
                <a:spcPct val="30000"/>
              </a:spcBef>
              <a:spcAft>
                <a:spcPct val="0"/>
              </a:spcAft>
              <a:defRPr sz="1100">
                <a:solidFill>
                  <a:schemeClr val="tx1"/>
                </a:solidFill>
                <a:latin typeface="Arial" panose="020B0604020202020204" pitchFamily="34" charset="0"/>
              </a:defRPr>
            </a:lvl6pPr>
            <a:lvl7pPr marL="2971800" indent="-228600" defTabSz="936625" eaLnBrk="0" fontAlgn="base" hangingPunct="0">
              <a:spcBef>
                <a:spcPct val="30000"/>
              </a:spcBef>
              <a:spcAft>
                <a:spcPct val="0"/>
              </a:spcAft>
              <a:defRPr sz="1100">
                <a:solidFill>
                  <a:schemeClr val="tx1"/>
                </a:solidFill>
                <a:latin typeface="Arial" panose="020B0604020202020204" pitchFamily="34" charset="0"/>
              </a:defRPr>
            </a:lvl7pPr>
            <a:lvl8pPr marL="3429000" indent="-228600" defTabSz="936625" eaLnBrk="0" fontAlgn="base" hangingPunct="0">
              <a:spcBef>
                <a:spcPct val="30000"/>
              </a:spcBef>
              <a:spcAft>
                <a:spcPct val="0"/>
              </a:spcAft>
              <a:defRPr sz="1100">
                <a:solidFill>
                  <a:schemeClr val="tx1"/>
                </a:solidFill>
                <a:latin typeface="Arial" panose="020B0604020202020204" pitchFamily="34" charset="0"/>
              </a:defRPr>
            </a:lvl8pPr>
            <a:lvl9pPr marL="3886200" indent="-228600" defTabSz="936625"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1654A06D-29C6-4B32-ADDE-D9CB47650E7B}" type="datetime3">
              <a:rPr lang="en-US" altLang="en-US" sz="1400" smtClean="0"/>
              <a:pPr>
                <a:spcBef>
                  <a:spcPct val="0"/>
                </a:spcBef>
              </a:pPr>
              <a:t>26 February 2025</a:t>
            </a:fld>
            <a:endParaRPr lang="en-US" altLang="en-US" sz="1400"/>
          </a:p>
        </p:txBody>
      </p:sp>
      <p:sp>
        <p:nvSpPr>
          <p:cNvPr id="35843" name="Rectangle 5">
            <a:extLst>
              <a:ext uri="{FF2B5EF4-FFF2-40B4-BE49-F238E27FC236}">
                <a16:creationId xmlns:a16="http://schemas.microsoft.com/office/drawing/2014/main" id="{FE85C28C-0E68-6FBE-81A0-5459118CA588}"/>
              </a:ext>
            </a:extLst>
          </p:cNvPr>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2950" indent="-285750">
              <a:spcBef>
                <a:spcPct val="30000"/>
              </a:spcBef>
              <a:defRPr sz="1100">
                <a:solidFill>
                  <a:schemeClr val="tx1"/>
                </a:solidFill>
                <a:latin typeface="Arial" panose="020B0604020202020204" pitchFamily="34" charset="0"/>
              </a:defRPr>
            </a:lvl2pPr>
            <a:lvl3pPr marL="1143000" indent="-228600">
              <a:spcBef>
                <a:spcPct val="30000"/>
              </a:spcBef>
              <a:defRPr sz="1100">
                <a:solidFill>
                  <a:schemeClr val="tx1"/>
                </a:solidFill>
                <a:latin typeface="Arial" panose="020B0604020202020204" pitchFamily="34" charset="0"/>
              </a:defRPr>
            </a:lvl3pPr>
            <a:lvl4pPr marL="1600200" indent="-228600">
              <a:spcBef>
                <a:spcPct val="30000"/>
              </a:spcBef>
              <a:defRPr sz="1100">
                <a:solidFill>
                  <a:schemeClr val="tx1"/>
                </a:solidFill>
                <a:latin typeface="Arial" panose="020B0604020202020204" pitchFamily="34" charset="0"/>
              </a:defRPr>
            </a:lvl4pPr>
            <a:lvl5pPr marL="2057400" indent="-228600">
              <a:spcBef>
                <a:spcPct val="30000"/>
              </a:spcBef>
              <a:defRPr sz="1100">
                <a:solidFill>
                  <a:schemeClr val="tx1"/>
                </a:solidFill>
                <a:latin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A6125C7-C1C1-432B-8AB9-AE1E69D2741B}" type="slidenum">
              <a:rPr lang="en-US" altLang="en-US" sz="2000"/>
              <a:pPr algn="ctr" eaLnBrk="1" hangingPunct="1">
                <a:spcBef>
                  <a:spcPct val="0"/>
                </a:spcBef>
              </a:pPr>
              <a:t>75</a:t>
            </a:fld>
            <a:endParaRPr lang="en-US" altLang="en-US" sz="2000"/>
          </a:p>
        </p:txBody>
      </p:sp>
      <p:sp>
        <p:nvSpPr>
          <p:cNvPr id="35844" name="Rectangle 2">
            <a:extLst>
              <a:ext uri="{FF2B5EF4-FFF2-40B4-BE49-F238E27FC236}">
                <a16:creationId xmlns:a16="http://schemas.microsoft.com/office/drawing/2014/main" id="{54909F13-F381-F73D-1543-C7AE9DE3CFC9}"/>
              </a:ext>
            </a:extLst>
          </p:cNvPr>
          <p:cNvSpPr>
            <a:spLocks noGrp="1" noRot="1" noChangeAspect="1" noChangeArrowheads="1" noTextEdit="1"/>
          </p:cNvSpPr>
          <p:nvPr>
            <p:ph type="sldImg"/>
          </p:nvPr>
        </p:nvSpPr>
        <p:spPr>
          <a:xfrm>
            <a:off x="1176338" y="700088"/>
            <a:ext cx="4600575" cy="3451225"/>
          </a:xfrm>
          <a:ln/>
        </p:spPr>
      </p:sp>
      <p:sp>
        <p:nvSpPr>
          <p:cNvPr id="35845" name="Rectangle 3">
            <a:extLst>
              <a:ext uri="{FF2B5EF4-FFF2-40B4-BE49-F238E27FC236}">
                <a16:creationId xmlns:a16="http://schemas.microsoft.com/office/drawing/2014/main" id="{A4967115-BFD4-E7F9-AD44-F170ACAE288F}"/>
              </a:ext>
            </a:extLst>
          </p:cNvPr>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63487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77</a:t>
            </a:fld>
            <a:endParaRPr lang="en-US" altLang="en-US" sz="1800"/>
          </a:p>
        </p:txBody>
      </p:sp>
      <p:sp>
        <p:nvSpPr>
          <p:cNvPr id="20484" name="Rectangle 2"/>
          <p:cNvSpPr>
            <a:spLocks noGrp="1" noRot="1" noChangeAspect="1" noChangeArrowheads="1" noTextEdit="1"/>
          </p:cNvSpPr>
          <p:nvPr>
            <p:ph type="sldImg"/>
          </p:nvPr>
        </p:nvSpPr>
        <p:spPr>
          <a:xfrm>
            <a:off x="1241425" y="696913"/>
            <a:ext cx="4568825" cy="3427412"/>
          </a:xfrm>
          <a:ln/>
        </p:spPr>
      </p:sp>
      <p:sp>
        <p:nvSpPr>
          <p:cNvPr id="22533" name="Rectangle 3"/>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19667310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78</a:t>
            </a:fld>
            <a:endParaRPr lang="en-US" altLang="en-US" sz="1800"/>
          </a:p>
        </p:txBody>
      </p:sp>
      <p:sp>
        <p:nvSpPr>
          <p:cNvPr id="20484" name="Rectangle 2"/>
          <p:cNvSpPr>
            <a:spLocks noGrp="1" noRot="1" noChangeAspect="1" noChangeArrowheads="1" noTextEdit="1"/>
          </p:cNvSpPr>
          <p:nvPr>
            <p:ph type="sldImg"/>
          </p:nvPr>
        </p:nvSpPr>
        <p:spPr>
          <a:xfrm>
            <a:off x="1241425" y="696913"/>
            <a:ext cx="4568825" cy="3427412"/>
          </a:xfrm>
          <a:ln/>
        </p:spPr>
      </p:sp>
      <p:sp>
        <p:nvSpPr>
          <p:cNvPr id="22533" name="Rectangle 3"/>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6858331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79</a:t>
            </a:fld>
            <a:endParaRPr lang="en-US" altLang="en-US" sz="1800"/>
          </a:p>
        </p:txBody>
      </p:sp>
      <p:sp>
        <p:nvSpPr>
          <p:cNvPr id="20484" name="Rectangle 2"/>
          <p:cNvSpPr>
            <a:spLocks noGrp="1" noRot="1" noChangeAspect="1" noChangeArrowheads="1" noTextEdit="1"/>
          </p:cNvSpPr>
          <p:nvPr>
            <p:ph type="sldImg"/>
          </p:nvPr>
        </p:nvSpPr>
        <p:spPr>
          <a:xfrm>
            <a:off x="1241425" y="696913"/>
            <a:ext cx="4568825" cy="3427412"/>
          </a:xfrm>
          <a:ln/>
        </p:spPr>
      </p:sp>
      <p:sp>
        <p:nvSpPr>
          <p:cNvPr id="22533" name="Rectangle 3"/>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3198044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80</a:t>
            </a:fld>
            <a:endParaRPr lang="en-US" altLang="en-US" sz="1800"/>
          </a:p>
        </p:txBody>
      </p:sp>
      <p:sp>
        <p:nvSpPr>
          <p:cNvPr id="20484" name="Rectangle 2"/>
          <p:cNvSpPr>
            <a:spLocks noGrp="1" noRot="1" noChangeAspect="1" noChangeArrowheads="1" noTextEdit="1"/>
          </p:cNvSpPr>
          <p:nvPr>
            <p:ph type="sldImg"/>
          </p:nvPr>
        </p:nvSpPr>
        <p:spPr>
          <a:xfrm>
            <a:off x="1241425" y="696913"/>
            <a:ext cx="4568825" cy="3427412"/>
          </a:xfrm>
          <a:ln/>
        </p:spPr>
      </p:sp>
      <p:sp>
        <p:nvSpPr>
          <p:cNvPr id="22533" name="Rectangle 3"/>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755910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81</a:t>
            </a:fld>
            <a:endParaRPr lang="en-US" altLang="en-US" sz="1800"/>
          </a:p>
        </p:txBody>
      </p:sp>
      <p:sp>
        <p:nvSpPr>
          <p:cNvPr id="20484" name="Rectangle 2"/>
          <p:cNvSpPr>
            <a:spLocks noGrp="1" noRot="1" noChangeAspect="1" noChangeArrowheads="1" noTextEdit="1"/>
          </p:cNvSpPr>
          <p:nvPr>
            <p:ph type="sldImg"/>
          </p:nvPr>
        </p:nvSpPr>
        <p:spPr>
          <a:xfrm>
            <a:off x="1241425" y="696913"/>
            <a:ext cx="4568825" cy="3427412"/>
          </a:xfrm>
          <a:ln/>
        </p:spPr>
      </p:sp>
      <p:sp>
        <p:nvSpPr>
          <p:cNvPr id="22533" name="Rectangle 3"/>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4199622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E57F0626-5A1E-4BDE-96D6-42DC3F44D098}" type="datetime3">
              <a:rPr lang="en-US" altLang="en-US" sz="1400" smtClean="0"/>
              <a:pPr>
                <a:spcBef>
                  <a:spcPct val="0"/>
                </a:spcBef>
              </a:pPr>
              <a:t>26 February 2025</a:t>
            </a:fld>
            <a:endParaRPr lang="en-US" altLang="en-US" sz="1400"/>
          </a:p>
        </p:txBody>
      </p:sp>
      <p:sp>
        <p:nvSpPr>
          <p:cNvPr id="25603"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E9872FE-2506-43FA-81E7-03E7A86E83AF}" type="slidenum">
              <a:rPr lang="en-US" altLang="en-US" sz="2000"/>
              <a:pPr algn="ctr" eaLnBrk="1" hangingPunct="1">
                <a:spcBef>
                  <a:spcPct val="0"/>
                </a:spcBef>
              </a:pPr>
              <a:t>8</a:t>
            </a:fld>
            <a:endParaRPr lang="en-US" altLang="en-US" sz="2000"/>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96925"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82</a:t>
            </a:fld>
            <a:endParaRPr lang="en-US" altLang="en-US" sz="1800"/>
          </a:p>
        </p:txBody>
      </p:sp>
      <p:sp>
        <p:nvSpPr>
          <p:cNvPr id="20484" name="Rectangle 2"/>
          <p:cNvSpPr>
            <a:spLocks noGrp="1" noRot="1" noChangeAspect="1" noChangeArrowheads="1" noTextEdit="1"/>
          </p:cNvSpPr>
          <p:nvPr>
            <p:ph type="sldImg"/>
          </p:nvPr>
        </p:nvSpPr>
        <p:spPr>
          <a:xfrm>
            <a:off x="1241425" y="696913"/>
            <a:ext cx="4568825" cy="3427412"/>
          </a:xfrm>
          <a:ln/>
        </p:spPr>
      </p:sp>
      <p:sp>
        <p:nvSpPr>
          <p:cNvPr id="22533" name="Rectangle 3"/>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14052978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83</a:t>
            </a:fld>
            <a:endParaRPr lang="en-US" altLang="en-US" sz="1800"/>
          </a:p>
        </p:txBody>
      </p:sp>
      <p:sp>
        <p:nvSpPr>
          <p:cNvPr id="20484" name="Rectangle 2"/>
          <p:cNvSpPr>
            <a:spLocks noGrp="1" noRot="1" noChangeAspect="1" noChangeArrowheads="1" noTextEdit="1"/>
          </p:cNvSpPr>
          <p:nvPr>
            <p:ph type="sldImg"/>
          </p:nvPr>
        </p:nvSpPr>
        <p:spPr>
          <a:xfrm>
            <a:off x="1241425" y="696913"/>
            <a:ext cx="4568825" cy="3427412"/>
          </a:xfrm>
          <a:ln/>
        </p:spPr>
      </p:sp>
      <p:sp>
        <p:nvSpPr>
          <p:cNvPr id="22533" name="Rectangle 3"/>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17008402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65C2F-973A-D6C3-9E4D-E0C3F4BAFB54}"/>
            </a:ext>
          </a:extLst>
        </p:cNvPr>
        <p:cNvGrpSpPr/>
        <p:nvPr/>
      </p:nvGrpSpPr>
      <p:grpSpPr>
        <a:xfrm>
          <a:off x="0" y="0"/>
          <a:ext cx="0" cy="0"/>
          <a:chOff x="0" y="0"/>
          <a:chExt cx="0" cy="0"/>
        </a:xfrm>
      </p:grpSpPr>
      <p:sp>
        <p:nvSpPr>
          <p:cNvPr id="20482" name="Rectangle 3">
            <a:extLst>
              <a:ext uri="{FF2B5EF4-FFF2-40B4-BE49-F238E27FC236}">
                <a16:creationId xmlns:a16="http://schemas.microsoft.com/office/drawing/2014/main" id="{F6CEACCB-3164-A976-A7CC-094A1A6DF366}"/>
              </a:ext>
            </a:extLst>
          </p:cNvPr>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a:extLst>
              <a:ext uri="{FF2B5EF4-FFF2-40B4-BE49-F238E27FC236}">
                <a16:creationId xmlns:a16="http://schemas.microsoft.com/office/drawing/2014/main" id="{5A00603A-5F42-FE5B-3300-BB6C4E43DCD9}"/>
              </a:ext>
            </a:extLst>
          </p:cNvPr>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84</a:t>
            </a:fld>
            <a:endParaRPr lang="en-US" altLang="en-US" sz="1800"/>
          </a:p>
        </p:txBody>
      </p:sp>
      <p:sp>
        <p:nvSpPr>
          <p:cNvPr id="20484" name="Rectangle 2">
            <a:extLst>
              <a:ext uri="{FF2B5EF4-FFF2-40B4-BE49-F238E27FC236}">
                <a16:creationId xmlns:a16="http://schemas.microsoft.com/office/drawing/2014/main" id="{1E702461-DC14-2D0C-0003-10714F288CC8}"/>
              </a:ext>
            </a:extLst>
          </p:cNvPr>
          <p:cNvSpPr>
            <a:spLocks noGrp="1" noRot="1" noChangeAspect="1" noChangeArrowheads="1" noTextEdit="1"/>
          </p:cNvSpPr>
          <p:nvPr>
            <p:ph type="sldImg"/>
          </p:nvPr>
        </p:nvSpPr>
        <p:spPr>
          <a:xfrm>
            <a:off x="1241425" y="696913"/>
            <a:ext cx="4568825" cy="3427412"/>
          </a:xfrm>
          <a:ln/>
        </p:spPr>
      </p:sp>
      <p:sp>
        <p:nvSpPr>
          <p:cNvPr id="22533" name="Rectangle 3">
            <a:extLst>
              <a:ext uri="{FF2B5EF4-FFF2-40B4-BE49-F238E27FC236}">
                <a16:creationId xmlns:a16="http://schemas.microsoft.com/office/drawing/2014/main" id="{ECC20D78-A6FC-2398-8CEF-AFAF339F9370}"/>
              </a:ext>
            </a:extLst>
          </p:cNvPr>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13045761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85</a:t>
            </a:fld>
            <a:endParaRPr lang="en-US" altLang="en-US" sz="1800"/>
          </a:p>
        </p:txBody>
      </p:sp>
      <p:sp>
        <p:nvSpPr>
          <p:cNvPr id="20484" name="Rectangle 2"/>
          <p:cNvSpPr>
            <a:spLocks noGrp="1" noRot="1" noChangeAspect="1" noChangeArrowheads="1" noTextEdit="1"/>
          </p:cNvSpPr>
          <p:nvPr>
            <p:ph type="sldImg"/>
          </p:nvPr>
        </p:nvSpPr>
        <p:spPr>
          <a:xfrm>
            <a:off x="1241425" y="696913"/>
            <a:ext cx="4568825" cy="3427412"/>
          </a:xfrm>
          <a:ln/>
        </p:spPr>
      </p:sp>
      <p:sp>
        <p:nvSpPr>
          <p:cNvPr id="22533" name="Rectangle 3"/>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0823453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88</a:t>
            </a:fld>
            <a:endParaRPr lang="en-US" altLang="en-US" sz="1800"/>
          </a:p>
        </p:txBody>
      </p:sp>
      <p:sp>
        <p:nvSpPr>
          <p:cNvPr id="20484" name="Rectangle 2"/>
          <p:cNvSpPr>
            <a:spLocks noGrp="1" noRot="1" noChangeAspect="1" noChangeArrowheads="1" noTextEdit="1"/>
          </p:cNvSpPr>
          <p:nvPr>
            <p:ph type="sldImg"/>
          </p:nvPr>
        </p:nvSpPr>
        <p:spPr>
          <a:xfrm>
            <a:off x="1241425" y="696913"/>
            <a:ext cx="4568825" cy="3427412"/>
          </a:xfrm>
          <a:ln/>
        </p:spPr>
      </p:sp>
      <p:sp>
        <p:nvSpPr>
          <p:cNvPr id="22533" name="Rectangle 3"/>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3749395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89</a:t>
            </a:fld>
            <a:endParaRPr lang="en-US" altLang="en-US" sz="1800"/>
          </a:p>
        </p:txBody>
      </p:sp>
      <p:sp>
        <p:nvSpPr>
          <p:cNvPr id="20484" name="Rectangle 2"/>
          <p:cNvSpPr>
            <a:spLocks noGrp="1" noRot="1" noChangeAspect="1" noChangeArrowheads="1" noTextEdit="1"/>
          </p:cNvSpPr>
          <p:nvPr>
            <p:ph type="sldImg"/>
          </p:nvPr>
        </p:nvSpPr>
        <p:spPr>
          <a:xfrm>
            <a:off x="1241425" y="696913"/>
            <a:ext cx="4568825" cy="3427412"/>
          </a:xfrm>
          <a:ln/>
        </p:spPr>
      </p:sp>
      <p:sp>
        <p:nvSpPr>
          <p:cNvPr id="22533" name="Rectangle 3"/>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8029972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90</a:t>
            </a:fld>
            <a:endParaRPr lang="en-US" altLang="en-US" sz="1800"/>
          </a:p>
        </p:txBody>
      </p:sp>
      <p:sp>
        <p:nvSpPr>
          <p:cNvPr id="20484" name="Rectangle 2"/>
          <p:cNvSpPr>
            <a:spLocks noGrp="1" noRot="1" noChangeAspect="1" noChangeArrowheads="1" noTextEdit="1"/>
          </p:cNvSpPr>
          <p:nvPr>
            <p:ph type="sldImg"/>
          </p:nvPr>
        </p:nvSpPr>
        <p:spPr>
          <a:xfrm>
            <a:off x="1241425" y="696913"/>
            <a:ext cx="4568825" cy="3427412"/>
          </a:xfrm>
          <a:ln/>
        </p:spPr>
      </p:sp>
      <p:sp>
        <p:nvSpPr>
          <p:cNvPr id="22533" name="Rectangle 3"/>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19975784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91</a:t>
            </a:fld>
            <a:endParaRPr lang="en-US" altLang="en-US" sz="1800"/>
          </a:p>
        </p:txBody>
      </p:sp>
      <p:sp>
        <p:nvSpPr>
          <p:cNvPr id="20484" name="Rectangle 2"/>
          <p:cNvSpPr>
            <a:spLocks noGrp="1" noRot="1" noChangeAspect="1" noChangeArrowheads="1" noTextEdit="1"/>
          </p:cNvSpPr>
          <p:nvPr>
            <p:ph type="sldImg"/>
          </p:nvPr>
        </p:nvSpPr>
        <p:spPr>
          <a:xfrm>
            <a:off x="1241425" y="696913"/>
            <a:ext cx="4568825" cy="3427412"/>
          </a:xfrm>
          <a:ln/>
        </p:spPr>
      </p:sp>
      <p:sp>
        <p:nvSpPr>
          <p:cNvPr id="22533" name="Rectangle 3"/>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solidFill>
                <a:srgbClr val="000000"/>
              </a:solidFill>
            </a:endParaRPr>
          </a:p>
        </p:txBody>
      </p:sp>
    </p:spTree>
    <p:extLst>
      <p:ext uri="{BB962C8B-B14F-4D97-AF65-F5344CB8AC3E}">
        <p14:creationId xmlns:p14="http://schemas.microsoft.com/office/powerpoint/2010/main" val="7569836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ECB44-5060-9740-3368-8F0F2CC2BF3B}"/>
            </a:ext>
          </a:extLst>
        </p:cNvPr>
        <p:cNvGrpSpPr/>
        <p:nvPr/>
      </p:nvGrpSpPr>
      <p:grpSpPr>
        <a:xfrm>
          <a:off x="0" y="0"/>
          <a:ext cx="0" cy="0"/>
          <a:chOff x="0" y="0"/>
          <a:chExt cx="0" cy="0"/>
        </a:xfrm>
      </p:grpSpPr>
      <p:sp>
        <p:nvSpPr>
          <p:cNvPr id="20482" name="Rectangle 3">
            <a:extLst>
              <a:ext uri="{FF2B5EF4-FFF2-40B4-BE49-F238E27FC236}">
                <a16:creationId xmlns:a16="http://schemas.microsoft.com/office/drawing/2014/main" id="{ABAB8DC5-0FF9-F46D-E1EE-A62C7122A3B9}"/>
              </a:ext>
            </a:extLst>
          </p:cNvPr>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a:extLst>
              <a:ext uri="{FF2B5EF4-FFF2-40B4-BE49-F238E27FC236}">
                <a16:creationId xmlns:a16="http://schemas.microsoft.com/office/drawing/2014/main" id="{67A96383-622F-01A6-882E-D1AB8D3070F4}"/>
              </a:ext>
            </a:extLst>
          </p:cNvPr>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92</a:t>
            </a:fld>
            <a:endParaRPr lang="en-US" altLang="en-US" sz="1800"/>
          </a:p>
        </p:txBody>
      </p:sp>
      <p:sp>
        <p:nvSpPr>
          <p:cNvPr id="20484" name="Rectangle 2">
            <a:extLst>
              <a:ext uri="{FF2B5EF4-FFF2-40B4-BE49-F238E27FC236}">
                <a16:creationId xmlns:a16="http://schemas.microsoft.com/office/drawing/2014/main" id="{83F250BF-E614-B8E4-C68B-29C6AF222D56}"/>
              </a:ext>
            </a:extLst>
          </p:cNvPr>
          <p:cNvSpPr>
            <a:spLocks noGrp="1" noRot="1" noChangeAspect="1" noChangeArrowheads="1" noTextEdit="1"/>
          </p:cNvSpPr>
          <p:nvPr>
            <p:ph type="sldImg"/>
          </p:nvPr>
        </p:nvSpPr>
        <p:spPr>
          <a:xfrm>
            <a:off x="1241425" y="696913"/>
            <a:ext cx="4568825" cy="3427412"/>
          </a:xfrm>
          <a:ln/>
        </p:spPr>
      </p:sp>
      <p:sp>
        <p:nvSpPr>
          <p:cNvPr id="22533" name="Rectangle 3">
            <a:extLst>
              <a:ext uri="{FF2B5EF4-FFF2-40B4-BE49-F238E27FC236}">
                <a16:creationId xmlns:a16="http://schemas.microsoft.com/office/drawing/2014/main" id="{9DFCD226-2971-D56D-7AE7-0CDA68265268}"/>
              </a:ext>
            </a:extLst>
          </p:cNvPr>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8217999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3795167-BFE7-4B50-879C-96BB76C612FA}" type="datetime3">
              <a:rPr lang="en-US" altLang="en-US" sz="1800"/>
              <a:pPr algn="ctr" eaLnBrk="1" hangingPunct="1">
                <a:spcBef>
                  <a:spcPct val="0"/>
                </a:spcBef>
              </a:pPr>
              <a:t>26 February 2025</a:t>
            </a:fld>
            <a:endParaRPr lang="en-US" altLang="en-US" sz="1800"/>
          </a:p>
        </p:txBody>
      </p:sp>
      <p:sp>
        <p:nvSpPr>
          <p:cNvPr id="2253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DBE4835-3DA8-4777-A2FB-34DE3EE59208}" type="slidenum">
              <a:rPr lang="en-US" altLang="en-US" sz="1800"/>
              <a:pPr algn="ctr" eaLnBrk="1" hangingPunct="1">
                <a:spcBef>
                  <a:spcPct val="0"/>
                </a:spcBef>
              </a:pPr>
              <a:t>93</a:t>
            </a:fld>
            <a:endParaRPr lang="en-US" altLang="en-US" sz="1800"/>
          </a:p>
        </p:txBody>
      </p:sp>
      <p:sp>
        <p:nvSpPr>
          <p:cNvPr id="22532" name="Rectangle 2"/>
          <p:cNvSpPr>
            <a:spLocks noGrp="1" noRot="1" noChangeAspect="1" noChangeArrowheads="1" noTextEdit="1"/>
          </p:cNvSpPr>
          <p:nvPr>
            <p:ph type="sldImg"/>
          </p:nvPr>
        </p:nvSpPr>
        <p:spPr>
          <a:xfrm>
            <a:off x="1177925" y="700088"/>
            <a:ext cx="4598988" cy="3451225"/>
          </a:xfrm>
          <a:ln/>
        </p:spPr>
      </p:sp>
      <p:sp>
        <p:nvSpPr>
          <p:cNvPr id="2253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9539" indent="-209539">
              <a:defRPr/>
            </a:pPr>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100">
                <a:solidFill>
                  <a:schemeClr val="tx1"/>
                </a:solidFill>
                <a:latin typeface="Arial" panose="020B0604020202020204" pitchFamily="34" charset="0"/>
              </a:defRPr>
            </a:lvl1pPr>
            <a:lvl2pPr marL="752475" indent="-288925" defTabSz="947738">
              <a:spcBef>
                <a:spcPct val="30000"/>
              </a:spcBef>
              <a:defRPr sz="1100">
                <a:solidFill>
                  <a:schemeClr val="tx1"/>
                </a:solidFill>
                <a:latin typeface="Arial" panose="020B0604020202020204" pitchFamily="34" charset="0"/>
              </a:defRPr>
            </a:lvl2pPr>
            <a:lvl3pPr marL="1157288" indent="-230188" defTabSz="947738">
              <a:spcBef>
                <a:spcPct val="30000"/>
              </a:spcBef>
              <a:defRPr sz="1100">
                <a:solidFill>
                  <a:schemeClr val="tx1"/>
                </a:solidFill>
                <a:latin typeface="Arial" panose="020B0604020202020204" pitchFamily="34" charset="0"/>
              </a:defRPr>
            </a:lvl3pPr>
            <a:lvl4pPr marL="1620838" indent="-230188" defTabSz="947738">
              <a:spcBef>
                <a:spcPct val="30000"/>
              </a:spcBef>
              <a:defRPr sz="1100">
                <a:solidFill>
                  <a:schemeClr val="tx1"/>
                </a:solidFill>
                <a:latin typeface="Arial" panose="020B0604020202020204" pitchFamily="34" charset="0"/>
              </a:defRPr>
            </a:lvl4pPr>
            <a:lvl5pPr marL="2082800" indent="-230188" defTabSz="947738">
              <a:spcBef>
                <a:spcPct val="30000"/>
              </a:spcBef>
              <a:defRPr sz="1100">
                <a:solidFill>
                  <a:schemeClr val="tx1"/>
                </a:solidFill>
                <a:latin typeface="Arial" panose="020B0604020202020204" pitchFamily="34" charset="0"/>
              </a:defRPr>
            </a:lvl5pPr>
            <a:lvl6pPr marL="2540000" indent="-230188" defTabSz="947738" eaLnBrk="0" fontAlgn="base" hangingPunct="0">
              <a:spcBef>
                <a:spcPct val="30000"/>
              </a:spcBef>
              <a:spcAft>
                <a:spcPct val="0"/>
              </a:spcAft>
              <a:defRPr sz="1100">
                <a:solidFill>
                  <a:schemeClr val="tx1"/>
                </a:solidFill>
                <a:latin typeface="Arial" panose="020B0604020202020204" pitchFamily="34" charset="0"/>
              </a:defRPr>
            </a:lvl6pPr>
            <a:lvl7pPr marL="2997200" indent="-230188" defTabSz="947738" eaLnBrk="0" fontAlgn="base" hangingPunct="0">
              <a:spcBef>
                <a:spcPct val="30000"/>
              </a:spcBef>
              <a:spcAft>
                <a:spcPct val="0"/>
              </a:spcAft>
              <a:defRPr sz="1100">
                <a:solidFill>
                  <a:schemeClr val="tx1"/>
                </a:solidFill>
                <a:latin typeface="Arial" panose="020B0604020202020204" pitchFamily="34" charset="0"/>
              </a:defRPr>
            </a:lvl7pPr>
            <a:lvl8pPr marL="3454400" indent="-230188" defTabSz="947738" eaLnBrk="0" fontAlgn="base" hangingPunct="0">
              <a:spcBef>
                <a:spcPct val="30000"/>
              </a:spcBef>
              <a:spcAft>
                <a:spcPct val="0"/>
              </a:spcAft>
              <a:defRPr sz="1100">
                <a:solidFill>
                  <a:schemeClr val="tx1"/>
                </a:solidFill>
                <a:latin typeface="Arial" panose="020B0604020202020204" pitchFamily="34" charset="0"/>
              </a:defRPr>
            </a:lvl8pPr>
            <a:lvl9pPr marL="3911600" indent="-230188" defTabSz="94773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B76C0AFB-EFE5-47C7-B70A-F2ECF2A795B1}" type="datetime3">
              <a:rPr lang="en-US" altLang="en-US" sz="1400" smtClean="0"/>
              <a:pPr>
                <a:spcBef>
                  <a:spcPct val="0"/>
                </a:spcBef>
              </a:pPr>
              <a:t>26 February 2025</a:t>
            </a:fld>
            <a:endParaRPr lang="en-US" altLang="en-US" sz="1400"/>
          </a:p>
        </p:txBody>
      </p:sp>
      <p:sp>
        <p:nvSpPr>
          <p:cNvPr id="27651" name="Rectangle 5"/>
          <p:cNvSpPr>
            <a:spLocks noGrp="1" noChangeArrowheads="1"/>
          </p:cNvSpPr>
          <p:nvPr>
            <p:ph type="sldNum" sz="quarter" idx="4294967295"/>
          </p:nvPr>
        </p:nvSpPr>
        <p:spPr bwMode="auto">
          <a:xfrm>
            <a:off x="3940175" y="8723316"/>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lvl1pPr>
              <a:spcBef>
                <a:spcPct val="30000"/>
              </a:spcBef>
              <a:defRPr sz="1100">
                <a:solidFill>
                  <a:schemeClr val="tx1"/>
                </a:solidFill>
                <a:latin typeface="Arial" panose="020B0604020202020204" pitchFamily="34" charset="0"/>
              </a:defRPr>
            </a:lvl1pPr>
            <a:lvl2pPr marL="752475" indent="-288925">
              <a:spcBef>
                <a:spcPct val="30000"/>
              </a:spcBef>
              <a:defRPr sz="1100">
                <a:solidFill>
                  <a:schemeClr val="tx1"/>
                </a:solidFill>
                <a:latin typeface="Arial" panose="020B0604020202020204" pitchFamily="34" charset="0"/>
              </a:defRPr>
            </a:lvl2pPr>
            <a:lvl3pPr marL="1157288" indent="-230188">
              <a:spcBef>
                <a:spcPct val="30000"/>
              </a:spcBef>
              <a:defRPr sz="1100">
                <a:solidFill>
                  <a:schemeClr val="tx1"/>
                </a:solidFill>
                <a:latin typeface="Arial" panose="020B0604020202020204" pitchFamily="34" charset="0"/>
              </a:defRPr>
            </a:lvl3pPr>
            <a:lvl4pPr marL="1620838" indent="-230188">
              <a:spcBef>
                <a:spcPct val="30000"/>
              </a:spcBef>
              <a:defRPr sz="1100">
                <a:solidFill>
                  <a:schemeClr val="tx1"/>
                </a:solidFill>
                <a:latin typeface="Arial" panose="020B0604020202020204" pitchFamily="34" charset="0"/>
              </a:defRPr>
            </a:lvl4pPr>
            <a:lvl5pPr marL="2082800" indent="-230188">
              <a:spcBef>
                <a:spcPct val="30000"/>
              </a:spcBef>
              <a:defRPr sz="1100">
                <a:solidFill>
                  <a:schemeClr val="tx1"/>
                </a:solidFill>
                <a:latin typeface="Arial" panose="020B0604020202020204" pitchFamily="34" charset="0"/>
              </a:defRPr>
            </a:lvl5pPr>
            <a:lvl6pPr marL="2540000" indent="-230188" eaLnBrk="0" fontAlgn="base" hangingPunct="0">
              <a:spcBef>
                <a:spcPct val="30000"/>
              </a:spcBef>
              <a:spcAft>
                <a:spcPct val="0"/>
              </a:spcAft>
              <a:defRPr sz="1100">
                <a:solidFill>
                  <a:schemeClr val="tx1"/>
                </a:solidFill>
                <a:latin typeface="Arial" panose="020B0604020202020204" pitchFamily="34" charset="0"/>
              </a:defRPr>
            </a:lvl6pPr>
            <a:lvl7pPr marL="2997200" indent="-230188" eaLnBrk="0" fontAlgn="base" hangingPunct="0">
              <a:spcBef>
                <a:spcPct val="30000"/>
              </a:spcBef>
              <a:spcAft>
                <a:spcPct val="0"/>
              </a:spcAft>
              <a:defRPr sz="1100">
                <a:solidFill>
                  <a:schemeClr val="tx1"/>
                </a:solidFill>
                <a:latin typeface="Arial" panose="020B0604020202020204" pitchFamily="34" charset="0"/>
              </a:defRPr>
            </a:lvl7pPr>
            <a:lvl8pPr marL="3454400" indent="-230188" eaLnBrk="0" fontAlgn="base" hangingPunct="0">
              <a:spcBef>
                <a:spcPct val="30000"/>
              </a:spcBef>
              <a:spcAft>
                <a:spcPct val="0"/>
              </a:spcAft>
              <a:defRPr sz="1100">
                <a:solidFill>
                  <a:schemeClr val="tx1"/>
                </a:solidFill>
                <a:latin typeface="Arial" panose="020B0604020202020204" pitchFamily="34" charset="0"/>
              </a:defRPr>
            </a:lvl8pPr>
            <a:lvl9pPr marL="3911600" indent="-2301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642E3556-79A4-43F1-AB73-722F9B80B31C}" type="slidenum">
              <a:rPr lang="en-US" altLang="en-US" sz="2000"/>
              <a:pPr algn="ctr" eaLnBrk="1" hangingPunct="1">
                <a:spcBef>
                  <a:spcPct val="0"/>
                </a:spcBef>
              </a:pPr>
              <a:t>9</a:t>
            </a:fld>
            <a:endParaRPr lang="en-US" altLang="en-US" sz="2000"/>
          </a:p>
        </p:txBody>
      </p:sp>
      <p:sp>
        <p:nvSpPr>
          <p:cNvPr id="27652" name="Rectangle 2"/>
          <p:cNvSpPr>
            <a:spLocks noGrp="1" noRot="1" noChangeAspect="1" noChangeArrowheads="1" noTextEdit="1"/>
          </p:cNvSpPr>
          <p:nvPr>
            <p:ph type="sldImg"/>
          </p:nvPr>
        </p:nvSpPr>
        <p:spPr>
          <a:xfrm>
            <a:off x="1176338" y="700088"/>
            <a:ext cx="4600575" cy="3451225"/>
          </a:xfrm>
          <a:ln/>
        </p:spPr>
      </p:sp>
      <p:sp>
        <p:nvSpPr>
          <p:cNvPr id="27653" name="Rectangle 3"/>
          <p:cNvSpPr>
            <a:spLocks noGrp="1" noChangeArrowheads="1"/>
          </p:cNvSpPr>
          <p:nvPr>
            <p:ph type="body" idx="1"/>
          </p:nvPr>
        </p:nvSpPr>
        <p:spPr>
          <a:xfrm>
            <a:off x="927102"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500">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4294967295"/>
          </p:nvPr>
        </p:nvSpPr>
        <p:spPr bwMode="auto">
          <a:xfrm>
            <a:off x="3995738" y="2"/>
            <a:ext cx="305276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0FEACB1D-F33D-4ED9-BB8D-CF14B173C95F}" type="datetime3">
              <a:rPr lang="en-US" altLang="en-US" sz="1800"/>
              <a:pPr algn="ctr" eaLnBrk="1" hangingPunct="1">
                <a:spcBef>
                  <a:spcPct val="0"/>
                </a:spcBef>
              </a:pPr>
              <a:t>26 February 2025</a:t>
            </a:fld>
            <a:endParaRPr lang="en-US" altLang="en-US" sz="1800"/>
          </a:p>
        </p:txBody>
      </p:sp>
      <p:sp>
        <p:nvSpPr>
          <p:cNvPr id="20483" name="Rectangle 5"/>
          <p:cNvSpPr>
            <a:spLocks noGrp="1" noChangeArrowheads="1"/>
          </p:cNvSpPr>
          <p:nvPr>
            <p:ph type="sldNum" sz="quarter" idx="4294967295"/>
          </p:nvPr>
        </p:nvSpPr>
        <p:spPr bwMode="auto">
          <a:xfrm>
            <a:off x="3995738" y="8666166"/>
            <a:ext cx="3052762"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707BD9CA-41E7-46EA-9DE2-220D04D64E55}" type="slidenum">
              <a:rPr lang="en-US" altLang="en-US" sz="1800"/>
              <a:pPr algn="ctr" eaLnBrk="1" hangingPunct="1">
                <a:spcBef>
                  <a:spcPct val="0"/>
                </a:spcBef>
              </a:pPr>
              <a:t>94</a:t>
            </a:fld>
            <a:endParaRPr lang="en-US" altLang="en-US" sz="1800"/>
          </a:p>
        </p:txBody>
      </p:sp>
      <p:sp>
        <p:nvSpPr>
          <p:cNvPr id="20484" name="Rectangle 2"/>
          <p:cNvSpPr>
            <a:spLocks noGrp="1" noRot="1" noChangeAspect="1" noChangeArrowheads="1" noTextEdit="1"/>
          </p:cNvSpPr>
          <p:nvPr>
            <p:ph type="sldImg"/>
          </p:nvPr>
        </p:nvSpPr>
        <p:spPr>
          <a:xfrm>
            <a:off x="1241425" y="696913"/>
            <a:ext cx="4568825" cy="3427412"/>
          </a:xfrm>
          <a:ln/>
        </p:spPr>
      </p:sp>
      <p:sp>
        <p:nvSpPr>
          <p:cNvPr id="22533" name="Rectangle 3"/>
          <p:cNvSpPr>
            <a:spLocks noGrp="1" noChangeArrowheads="1"/>
          </p:cNvSpPr>
          <p:nvPr>
            <p:ph type="body" idx="1"/>
          </p:nvPr>
        </p:nvSpPr>
        <p:spPr>
          <a:xfrm>
            <a:off x="939800" y="4359275"/>
            <a:ext cx="5168900" cy="412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39987203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364F993-87C0-4935-8C1E-28AE331123A8}" type="datetime3">
              <a:rPr lang="en-US" altLang="en-US" sz="1800"/>
              <a:pPr algn="ctr" eaLnBrk="1" hangingPunct="1">
                <a:spcBef>
                  <a:spcPct val="0"/>
                </a:spcBef>
              </a:pPr>
              <a:t>26 February 2025</a:t>
            </a:fld>
            <a:endParaRPr lang="en-US" altLang="en-US" sz="1800"/>
          </a:p>
        </p:txBody>
      </p:sp>
      <p:sp>
        <p:nvSpPr>
          <p:cNvPr id="2457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4502CE6-085C-4BFD-AEB8-22A09EC04346}" type="slidenum">
              <a:rPr lang="en-US" altLang="en-US" sz="1800"/>
              <a:pPr algn="ctr" eaLnBrk="1" hangingPunct="1">
                <a:spcBef>
                  <a:spcPct val="0"/>
                </a:spcBef>
              </a:pPr>
              <a:t>95</a:t>
            </a:fld>
            <a:endParaRPr lang="en-US" altLang="en-US" sz="1800"/>
          </a:p>
        </p:txBody>
      </p:sp>
      <p:sp>
        <p:nvSpPr>
          <p:cNvPr id="24580" name="Rectangle 2"/>
          <p:cNvSpPr>
            <a:spLocks noGrp="1" noRot="1" noChangeAspect="1" noChangeArrowheads="1" noTextEdit="1"/>
          </p:cNvSpPr>
          <p:nvPr>
            <p:ph type="sldImg"/>
          </p:nvPr>
        </p:nvSpPr>
        <p:spPr>
          <a:xfrm>
            <a:off x="1177925" y="700088"/>
            <a:ext cx="4598988" cy="3451225"/>
          </a:xfrm>
          <a:ln/>
        </p:spPr>
      </p:sp>
      <p:sp>
        <p:nvSpPr>
          <p:cNvPr id="2458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364F993-87C0-4935-8C1E-28AE331123A8}" type="datetime3">
              <a:rPr lang="en-US" altLang="en-US" sz="1800"/>
              <a:pPr algn="ctr" eaLnBrk="1" hangingPunct="1">
                <a:spcBef>
                  <a:spcPct val="0"/>
                </a:spcBef>
              </a:pPr>
              <a:t>26 February 2025</a:t>
            </a:fld>
            <a:endParaRPr lang="en-US" altLang="en-US" sz="1800"/>
          </a:p>
        </p:txBody>
      </p:sp>
      <p:sp>
        <p:nvSpPr>
          <p:cNvPr id="2457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4502CE6-085C-4BFD-AEB8-22A09EC04346}" type="slidenum">
              <a:rPr lang="en-US" altLang="en-US" sz="1800"/>
              <a:pPr algn="ctr" eaLnBrk="1" hangingPunct="1">
                <a:spcBef>
                  <a:spcPct val="0"/>
                </a:spcBef>
              </a:pPr>
              <a:t>96</a:t>
            </a:fld>
            <a:endParaRPr lang="en-US" altLang="en-US" sz="1800"/>
          </a:p>
        </p:txBody>
      </p:sp>
      <p:sp>
        <p:nvSpPr>
          <p:cNvPr id="24580" name="Rectangle 2"/>
          <p:cNvSpPr>
            <a:spLocks noGrp="1" noRot="1" noChangeAspect="1" noChangeArrowheads="1" noTextEdit="1"/>
          </p:cNvSpPr>
          <p:nvPr>
            <p:ph type="sldImg"/>
          </p:nvPr>
        </p:nvSpPr>
        <p:spPr>
          <a:xfrm>
            <a:off x="1177925" y="700088"/>
            <a:ext cx="4598988" cy="3451225"/>
          </a:xfrm>
          <a:ln/>
        </p:spPr>
      </p:sp>
      <p:sp>
        <p:nvSpPr>
          <p:cNvPr id="2458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7344855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E2AA161-CC26-43C5-A0F9-1FAAE08DB726}" type="datetime3">
              <a:rPr lang="en-US" altLang="en-US" sz="1800"/>
              <a:pPr algn="ctr" eaLnBrk="1" hangingPunct="1">
                <a:spcBef>
                  <a:spcPct val="0"/>
                </a:spcBef>
              </a:pPr>
              <a:t>26 February 2025</a:t>
            </a:fld>
            <a:endParaRPr lang="en-US" altLang="en-US" sz="1800"/>
          </a:p>
        </p:txBody>
      </p:sp>
      <p:sp>
        <p:nvSpPr>
          <p:cNvPr id="2662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76D7794-DB8B-4BC6-9353-8CBD35AB638E}" type="slidenum">
              <a:rPr lang="en-US" altLang="en-US" sz="1800"/>
              <a:pPr algn="ctr" eaLnBrk="1" hangingPunct="1">
                <a:spcBef>
                  <a:spcPct val="0"/>
                </a:spcBef>
              </a:pPr>
              <a:t>97</a:t>
            </a:fld>
            <a:endParaRPr lang="en-US" altLang="en-US" sz="1800"/>
          </a:p>
        </p:txBody>
      </p:sp>
      <p:sp>
        <p:nvSpPr>
          <p:cNvPr id="26628" name="Rectangle 2"/>
          <p:cNvSpPr>
            <a:spLocks noGrp="1" noRot="1" noChangeAspect="1" noChangeArrowheads="1" noTextEdit="1"/>
          </p:cNvSpPr>
          <p:nvPr>
            <p:ph type="sldImg"/>
          </p:nvPr>
        </p:nvSpPr>
        <p:spPr>
          <a:xfrm>
            <a:off x="1166813" y="712788"/>
            <a:ext cx="4621212" cy="3467100"/>
          </a:xfrm>
          <a:ln cap="flat"/>
        </p:spPr>
      </p:sp>
      <p:sp>
        <p:nvSpPr>
          <p:cNvPr id="2662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A8362D58-2033-4E09-BD7C-5EC02CB0C2BE}" type="datetime3">
              <a:rPr lang="en-US" altLang="en-US" sz="1800"/>
              <a:pPr algn="ctr" eaLnBrk="1" hangingPunct="1">
                <a:spcBef>
                  <a:spcPct val="0"/>
                </a:spcBef>
              </a:pPr>
              <a:t>26 February 2025</a:t>
            </a:fld>
            <a:endParaRPr lang="en-US" altLang="en-US" sz="1800"/>
          </a:p>
        </p:txBody>
      </p:sp>
      <p:sp>
        <p:nvSpPr>
          <p:cNvPr id="2867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144296C3-1618-48CA-A684-4FCFAD84A651}" type="slidenum">
              <a:rPr lang="en-US" altLang="en-US" sz="1800"/>
              <a:pPr algn="ctr" eaLnBrk="1" hangingPunct="1">
                <a:spcBef>
                  <a:spcPct val="0"/>
                </a:spcBef>
              </a:pPr>
              <a:t>98</a:t>
            </a:fld>
            <a:endParaRPr lang="en-US" altLang="en-US" sz="1800"/>
          </a:p>
        </p:txBody>
      </p:sp>
      <p:sp>
        <p:nvSpPr>
          <p:cNvPr id="28676" name="Rectangle 2"/>
          <p:cNvSpPr>
            <a:spLocks noGrp="1" noRot="1" noChangeAspect="1" noChangeArrowheads="1" noTextEdit="1"/>
          </p:cNvSpPr>
          <p:nvPr>
            <p:ph type="sldImg"/>
          </p:nvPr>
        </p:nvSpPr>
        <p:spPr>
          <a:xfrm>
            <a:off x="1177925" y="700088"/>
            <a:ext cx="4598988" cy="3451225"/>
          </a:xfrm>
          <a:ln/>
        </p:spPr>
      </p:sp>
      <p:sp>
        <p:nvSpPr>
          <p:cNvPr id="2867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EAFC56AD-CDCF-4185-8C12-1A6AB6BD8B6D}" type="datetime3">
              <a:rPr lang="en-US" altLang="en-US" sz="1800"/>
              <a:pPr algn="ctr" eaLnBrk="1" hangingPunct="1">
                <a:spcBef>
                  <a:spcPct val="0"/>
                </a:spcBef>
              </a:pPr>
              <a:t>26 February 2025</a:t>
            </a:fld>
            <a:endParaRPr lang="en-US" altLang="en-US" sz="1800"/>
          </a:p>
        </p:txBody>
      </p:sp>
      <p:sp>
        <p:nvSpPr>
          <p:cNvPr id="30723"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3E654F62-7532-4D49-949C-CF1F1FAD77F6}" type="slidenum">
              <a:rPr lang="en-US" altLang="en-US" sz="1800"/>
              <a:pPr algn="ctr" eaLnBrk="1" hangingPunct="1">
                <a:spcBef>
                  <a:spcPct val="0"/>
                </a:spcBef>
              </a:pPr>
              <a:t>99</a:t>
            </a:fld>
            <a:endParaRPr lang="en-US" altLang="en-US" sz="1800"/>
          </a:p>
        </p:txBody>
      </p:sp>
      <p:sp>
        <p:nvSpPr>
          <p:cNvPr id="30724" name="Rectangle 2"/>
          <p:cNvSpPr>
            <a:spLocks noGrp="1" noRot="1" noChangeAspect="1" noChangeArrowheads="1" noTextEdit="1"/>
          </p:cNvSpPr>
          <p:nvPr>
            <p:ph type="sldImg"/>
          </p:nvPr>
        </p:nvSpPr>
        <p:spPr>
          <a:xfrm>
            <a:off x="1177925" y="700088"/>
            <a:ext cx="4598988" cy="3451225"/>
          </a:xfrm>
          <a:ln/>
        </p:spPr>
      </p:sp>
      <p:sp>
        <p:nvSpPr>
          <p:cNvPr id="30725"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4F5E67BB-BF6B-45C3-A88A-8C489B4B1CD9}" type="datetime3">
              <a:rPr lang="en-US" altLang="en-US" sz="1800"/>
              <a:pPr algn="ctr" eaLnBrk="1" hangingPunct="1">
                <a:spcBef>
                  <a:spcPct val="0"/>
                </a:spcBef>
              </a:pPr>
              <a:t>26 February 2025</a:t>
            </a:fld>
            <a:endParaRPr lang="en-US" altLang="en-US" sz="1800"/>
          </a:p>
        </p:txBody>
      </p:sp>
      <p:sp>
        <p:nvSpPr>
          <p:cNvPr id="32771"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C3CA74D2-6410-4DB4-82AC-AEC650F1074D}" type="slidenum">
              <a:rPr lang="en-US" altLang="en-US" sz="1800"/>
              <a:pPr algn="ctr" eaLnBrk="1" hangingPunct="1">
                <a:spcBef>
                  <a:spcPct val="0"/>
                </a:spcBef>
              </a:pPr>
              <a:t>100</a:t>
            </a:fld>
            <a:endParaRPr lang="en-US" altLang="en-US" sz="1800"/>
          </a:p>
        </p:txBody>
      </p:sp>
      <p:sp>
        <p:nvSpPr>
          <p:cNvPr id="32772" name="Rectangle 2"/>
          <p:cNvSpPr>
            <a:spLocks noGrp="1" noRot="1" noChangeAspect="1" noChangeArrowheads="1" noTextEdit="1"/>
          </p:cNvSpPr>
          <p:nvPr>
            <p:ph type="sldImg"/>
          </p:nvPr>
        </p:nvSpPr>
        <p:spPr>
          <a:xfrm>
            <a:off x="1166813" y="712788"/>
            <a:ext cx="4621212" cy="3467100"/>
          </a:xfrm>
          <a:ln cap="flat"/>
        </p:spPr>
      </p:sp>
      <p:sp>
        <p:nvSpPr>
          <p:cNvPr id="32773"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BA0100D-006E-4C6A-B451-6CC7DEFA8221}" type="datetime3">
              <a:rPr lang="en-US" altLang="en-US" sz="1800"/>
              <a:pPr algn="ctr" eaLnBrk="1" hangingPunct="1">
                <a:spcBef>
                  <a:spcPct val="0"/>
                </a:spcBef>
              </a:pPr>
              <a:t>26 February 2025</a:t>
            </a:fld>
            <a:endParaRPr lang="en-US" altLang="en-US" sz="1800"/>
          </a:p>
        </p:txBody>
      </p:sp>
      <p:sp>
        <p:nvSpPr>
          <p:cNvPr id="34819"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E7D4DBB-B59D-47A0-99A5-2B026A4DA8FE}" type="slidenum">
              <a:rPr lang="en-US" altLang="en-US" sz="1800"/>
              <a:pPr algn="ctr" eaLnBrk="1" hangingPunct="1">
                <a:spcBef>
                  <a:spcPct val="0"/>
                </a:spcBef>
              </a:pPr>
              <a:t>101</a:t>
            </a:fld>
            <a:endParaRPr lang="en-US" altLang="en-US" sz="1800"/>
          </a:p>
        </p:txBody>
      </p:sp>
      <p:sp>
        <p:nvSpPr>
          <p:cNvPr id="34820" name="Rectangle 2"/>
          <p:cNvSpPr>
            <a:spLocks noGrp="1" noRot="1" noChangeAspect="1" noChangeArrowheads="1" noTextEdit="1"/>
          </p:cNvSpPr>
          <p:nvPr>
            <p:ph type="sldImg"/>
          </p:nvPr>
        </p:nvSpPr>
        <p:spPr>
          <a:xfrm>
            <a:off x="1177925" y="700088"/>
            <a:ext cx="4598988" cy="3451225"/>
          </a:xfrm>
          <a:ln/>
        </p:spPr>
      </p:sp>
      <p:sp>
        <p:nvSpPr>
          <p:cNvPr id="34821"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D0F26488-625E-4792-9879-D898463F3200}" type="datetime3">
              <a:rPr lang="en-US" altLang="en-US" sz="1800"/>
              <a:pPr algn="ctr" eaLnBrk="1" hangingPunct="1">
                <a:spcBef>
                  <a:spcPct val="0"/>
                </a:spcBef>
              </a:pPr>
              <a:t>26 February 2025</a:t>
            </a:fld>
            <a:endParaRPr lang="en-US" altLang="en-US" sz="1800"/>
          </a:p>
        </p:txBody>
      </p:sp>
      <p:sp>
        <p:nvSpPr>
          <p:cNvPr id="36867"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2B340263-0917-492D-8089-273D3710A245}" type="slidenum">
              <a:rPr lang="en-US" altLang="en-US" sz="1800"/>
              <a:pPr algn="ctr" eaLnBrk="1" hangingPunct="1">
                <a:spcBef>
                  <a:spcPct val="0"/>
                </a:spcBef>
              </a:pPr>
              <a:t>102</a:t>
            </a:fld>
            <a:endParaRPr lang="en-US" altLang="en-US" sz="1800"/>
          </a:p>
        </p:txBody>
      </p:sp>
      <p:sp>
        <p:nvSpPr>
          <p:cNvPr id="36868" name="Rectangle 2"/>
          <p:cNvSpPr>
            <a:spLocks noGrp="1" noRot="1" noChangeAspect="1" noChangeArrowheads="1" noTextEdit="1"/>
          </p:cNvSpPr>
          <p:nvPr>
            <p:ph type="sldImg"/>
          </p:nvPr>
        </p:nvSpPr>
        <p:spPr>
          <a:xfrm>
            <a:off x="1168400" y="390525"/>
            <a:ext cx="4618038" cy="3465513"/>
          </a:xfrm>
          <a:ln cap="flat"/>
        </p:spPr>
      </p:sp>
      <p:sp>
        <p:nvSpPr>
          <p:cNvPr id="36869"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4294967295"/>
          </p:nvPr>
        </p:nvSpPr>
        <p:spPr bwMode="auto">
          <a:xfrm>
            <a:off x="3940176" y="1"/>
            <a:ext cx="3009900"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588DACF1-D9B2-41E4-8A1E-8084A7F57D1B}" type="datetime3">
              <a:rPr lang="en-US" altLang="en-US" sz="1800"/>
              <a:pPr algn="ctr" eaLnBrk="1" hangingPunct="1">
                <a:spcBef>
                  <a:spcPct val="0"/>
                </a:spcBef>
              </a:pPr>
              <a:t>26 February 2025</a:t>
            </a:fld>
            <a:endParaRPr lang="en-US" altLang="en-US" sz="1800"/>
          </a:p>
        </p:txBody>
      </p:sp>
      <p:sp>
        <p:nvSpPr>
          <p:cNvPr id="38915" name="Rectangle 5"/>
          <p:cNvSpPr>
            <a:spLocks noGrp="1" noChangeArrowheads="1"/>
          </p:cNvSpPr>
          <p:nvPr>
            <p:ph type="sldNum" sz="quarter" idx="4294967295"/>
          </p:nvPr>
        </p:nvSpPr>
        <p:spPr bwMode="auto">
          <a:xfrm>
            <a:off x="3940176" y="8723317"/>
            <a:ext cx="3009900" cy="512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spcBef>
                <a:spcPct val="30000"/>
              </a:spcBef>
              <a:defRPr sz="1100">
                <a:solidFill>
                  <a:schemeClr val="tx1"/>
                </a:solidFill>
                <a:latin typeface="Arial" panose="020B0604020202020204" pitchFamily="34" charset="0"/>
              </a:defRPr>
            </a:lvl1pPr>
            <a:lvl2pPr marL="742909" indent="-285735">
              <a:spcBef>
                <a:spcPct val="30000"/>
              </a:spcBef>
              <a:defRPr sz="1100">
                <a:solidFill>
                  <a:schemeClr val="tx1"/>
                </a:solidFill>
                <a:latin typeface="Arial" panose="020B0604020202020204" pitchFamily="34" charset="0"/>
              </a:defRPr>
            </a:lvl2pPr>
            <a:lvl3pPr marL="1142937" indent="-228588">
              <a:spcBef>
                <a:spcPct val="30000"/>
              </a:spcBef>
              <a:defRPr sz="1100">
                <a:solidFill>
                  <a:schemeClr val="tx1"/>
                </a:solidFill>
                <a:latin typeface="Arial" panose="020B0604020202020204" pitchFamily="34" charset="0"/>
              </a:defRPr>
            </a:lvl3pPr>
            <a:lvl4pPr marL="1600112" indent="-228588">
              <a:spcBef>
                <a:spcPct val="30000"/>
              </a:spcBef>
              <a:defRPr sz="1100">
                <a:solidFill>
                  <a:schemeClr val="tx1"/>
                </a:solidFill>
                <a:latin typeface="Arial" panose="020B0604020202020204" pitchFamily="34" charset="0"/>
              </a:defRPr>
            </a:lvl4pPr>
            <a:lvl5pPr marL="2057288" indent="-228588">
              <a:spcBef>
                <a:spcPct val="30000"/>
              </a:spcBef>
              <a:defRPr sz="1100">
                <a:solidFill>
                  <a:schemeClr val="tx1"/>
                </a:solidFill>
                <a:latin typeface="Arial" panose="020B0604020202020204" pitchFamily="34" charset="0"/>
              </a:defRPr>
            </a:lvl5pPr>
            <a:lvl6pPr marL="2514462" indent="-228588" eaLnBrk="0" fontAlgn="base" hangingPunct="0">
              <a:spcBef>
                <a:spcPct val="30000"/>
              </a:spcBef>
              <a:spcAft>
                <a:spcPct val="0"/>
              </a:spcAft>
              <a:defRPr sz="1100">
                <a:solidFill>
                  <a:schemeClr val="tx1"/>
                </a:solidFill>
                <a:latin typeface="Arial" panose="020B0604020202020204" pitchFamily="34" charset="0"/>
              </a:defRPr>
            </a:lvl6pPr>
            <a:lvl7pPr marL="2971637" indent="-228588" eaLnBrk="0" fontAlgn="base" hangingPunct="0">
              <a:spcBef>
                <a:spcPct val="30000"/>
              </a:spcBef>
              <a:spcAft>
                <a:spcPct val="0"/>
              </a:spcAft>
              <a:defRPr sz="1100">
                <a:solidFill>
                  <a:schemeClr val="tx1"/>
                </a:solidFill>
                <a:latin typeface="Arial" panose="020B0604020202020204" pitchFamily="34" charset="0"/>
              </a:defRPr>
            </a:lvl7pPr>
            <a:lvl8pPr marL="3428813" indent="-228588" eaLnBrk="0" fontAlgn="base" hangingPunct="0">
              <a:spcBef>
                <a:spcPct val="30000"/>
              </a:spcBef>
              <a:spcAft>
                <a:spcPct val="0"/>
              </a:spcAft>
              <a:defRPr sz="1100">
                <a:solidFill>
                  <a:schemeClr val="tx1"/>
                </a:solidFill>
                <a:latin typeface="Arial" panose="020B0604020202020204" pitchFamily="34" charset="0"/>
              </a:defRPr>
            </a:lvl8pPr>
            <a:lvl9pPr marL="3885987" indent="-228588" eaLnBrk="0" fontAlgn="base" hangingPunct="0">
              <a:spcBef>
                <a:spcPct val="30000"/>
              </a:spcBef>
              <a:spcAft>
                <a:spcPct val="0"/>
              </a:spcAft>
              <a:defRPr sz="1100">
                <a:solidFill>
                  <a:schemeClr val="tx1"/>
                </a:solidFill>
                <a:latin typeface="Arial" panose="020B0604020202020204" pitchFamily="34" charset="0"/>
              </a:defRPr>
            </a:lvl9pPr>
          </a:lstStyle>
          <a:p>
            <a:pPr algn="ctr" eaLnBrk="1" hangingPunct="1">
              <a:spcBef>
                <a:spcPct val="0"/>
              </a:spcBef>
            </a:pPr>
            <a:fld id="{BBA6A0CF-259C-47CB-A1C4-FCD8DC7A14CF}" type="slidenum">
              <a:rPr lang="en-US" altLang="en-US" sz="1800"/>
              <a:pPr algn="ctr" eaLnBrk="1" hangingPunct="1">
                <a:spcBef>
                  <a:spcPct val="0"/>
                </a:spcBef>
              </a:pPr>
              <a:t>103</a:t>
            </a:fld>
            <a:endParaRPr lang="en-US" altLang="en-US" sz="1800"/>
          </a:p>
        </p:txBody>
      </p:sp>
      <p:sp>
        <p:nvSpPr>
          <p:cNvPr id="38916" name="Rectangle 2"/>
          <p:cNvSpPr>
            <a:spLocks noGrp="1" noRot="1" noChangeAspect="1" noChangeArrowheads="1" noTextEdit="1"/>
          </p:cNvSpPr>
          <p:nvPr>
            <p:ph type="sldImg"/>
          </p:nvPr>
        </p:nvSpPr>
        <p:spPr>
          <a:xfrm>
            <a:off x="1177925" y="700088"/>
            <a:ext cx="4598988" cy="3451225"/>
          </a:xfrm>
          <a:ln/>
        </p:spPr>
      </p:sp>
      <p:sp>
        <p:nvSpPr>
          <p:cNvPr id="38917" name="Rectangle 3"/>
          <p:cNvSpPr>
            <a:spLocks noGrp="1" noChangeArrowheads="1"/>
          </p:cNvSpPr>
          <p:nvPr>
            <p:ph type="body" idx="1"/>
          </p:nvPr>
        </p:nvSpPr>
        <p:spPr>
          <a:xfrm>
            <a:off x="927103" y="4387851"/>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8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rot="-129976">
            <a:off x="2325688" y="1711325"/>
            <a:ext cx="4495800" cy="3241675"/>
            <a:chOff x="1092" y="871"/>
            <a:chExt cx="3576" cy="2579"/>
          </a:xfrm>
        </p:grpSpPr>
        <p:sp>
          <p:nvSpPr>
            <p:cNvPr id="5" name="Freeform 12"/>
            <p:cNvSpPr>
              <a:spLocks/>
            </p:cNvSpPr>
            <p:nvPr/>
          </p:nvSpPr>
          <p:spPr bwMode="auto">
            <a:xfrm>
              <a:off x="1392" y="978"/>
              <a:ext cx="380" cy="365"/>
            </a:xfrm>
            <a:custGeom>
              <a:avLst/>
              <a:gdLst>
                <a:gd name="T0" fmla="*/ 252 w 380"/>
                <a:gd name="T1" fmla="*/ 46 h 365"/>
                <a:gd name="T2" fmla="*/ 269 w 380"/>
                <a:gd name="T3" fmla="*/ 63 h 365"/>
                <a:gd name="T4" fmla="*/ 287 w 380"/>
                <a:gd name="T5" fmla="*/ 80 h 365"/>
                <a:gd name="T6" fmla="*/ 305 w 380"/>
                <a:gd name="T7" fmla="*/ 96 h 365"/>
                <a:gd name="T8" fmla="*/ 321 w 380"/>
                <a:gd name="T9" fmla="*/ 115 h 365"/>
                <a:gd name="T10" fmla="*/ 337 w 380"/>
                <a:gd name="T11" fmla="*/ 133 h 365"/>
                <a:gd name="T12" fmla="*/ 351 w 380"/>
                <a:gd name="T13" fmla="*/ 149 h 365"/>
                <a:gd name="T14" fmla="*/ 363 w 380"/>
                <a:gd name="T15" fmla="*/ 163 h 365"/>
                <a:gd name="T16" fmla="*/ 372 w 380"/>
                <a:gd name="T17" fmla="*/ 174 h 365"/>
                <a:gd name="T18" fmla="*/ 376 w 380"/>
                <a:gd name="T19" fmla="*/ 183 h 365"/>
                <a:gd name="T20" fmla="*/ 379 w 380"/>
                <a:gd name="T21" fmla="*/ 185 h 365"/>
                <a:gd name="T22" fmla="*/ 252 w 380"/>
                <a:gd name="T23" fmla="*/ 364 h 365"/>
                <a:gd name="T24" fmla="*/ 252 w 380"/>
                <a:gd name="T25" fmla="*/ 364 h 365"/>
                <a:gd name="T26" fmla="*/ 248 w 380"/>
                <a:gd name="T27" fmla="*/ 364 h 365"/>
                <a:gd name="T28" fmla="*/ 241 w 380"/>
                <a:gd name="T29" fmla="*/ 359 h 365"/>
                <a:gd name="T30" fmla="*/ 229 w 380"/>
                <a:gd name="T31" fmla="*/ 356 h 365"/>
                <a:gd name="T32" fmla="*/ 213 w 380"/>
                <a:gd name="T33" fmla="*/ 349 h 365"/>
                <a:gd name="T34" fmla="*/ 193 w 380"/>
                <a:gd name="T35" fmla="*/ 340 h 365"/>
                <a:gd name="T36" fmla="*/ 172 w 380"/>
                <a:gd name="T37" fmla="*/ 328 h 365"/>
                <a:gd name="T38" fmla="*/ 149 w 380"/>
                <a:gd name="T39" fmla="*/ 317 h 365"/>
                <a:gd name="T40" fmla="*/ 126 w 380"/>
                <a:gd name="T41" fmla="*/ 303 h 365"/>
                <a:gd name="T42" fmla="*/ 103 w 380"/>
                <a:gd name="T43" fmla="*/ 285 h 365"/>
                <a:gd name="T44" fmla="*/ 80 w 380"/>
                <a:gd name="T45" fmla="*/ 269 h 365"/>
                <a:gd name="T46" fmla="*/ 80 w 380"/>
                <a:gd name="T47" fmla="*/ 269 h 365"/>
                <a:gd name="T48" fmla="*/ 77 w 380"/>
                <a:gd name="T49" fmla="*/ 267 h 365"/>
                <a:gd name="T50" fmla="*/ 77 w 380"/>
                <a:gd name="T51" fmla="*/ 265 h 365"/>
                <a:gd name="T52" fmla="*/ 77 w 380"/>
                <a:gd name="T53" fmla="*/ 265 h 365"/>
                <a:gd name="T54" fmla="*/ 80 w 380"/>
                <a:gd name="T55" fmla="*/ 267 h 365"/>
                <a:gd name="T56" fmla="*/ 80 w 380"/>
                <a:gd name="T57" fmla="*/ 269 h 365"/>
                <a:gd name="T58" fmla="*/ 80 w 380"/>
                <a:gd name="T59" fmla="*/ 269 h 365"/>
                <a:gd name="T60" fmla="*/ 67 w 380"/>
                <a:gd name="T61" fmla="*/ 260 h 365"/>
                <a:gd name="T62" fmla="*/ 54 w 380"/>
                <a:gd name="T63" fmla="*/ 252 h 365"/>
                <a:gd name="T64" fmla="*/ 41 w 380"/>
                <a:gd name="T65" fmla="*/ 241 h 365"/>
                <a:gd name="T66" fmla="*/ 31 w 380"/>
                <a:gd name="T67" fmla="*/ 232 h 365"/>
                <a:gd name="T68" fmla="*/ 23 w 380"/>
                <a:gd name="T69" fmla="*/ 218 h 365"/>
                <a:gd name="T70" fmla="*/ 14 w 380"/>
                <a:gd name="T71" fmla="*/ 206 h 365"/>
                <a:gd name="T72" fmla="*/ 8 w 380"/>
                <a:gd name="T73" fmla="*/ 191 h 365"/>
                <a:gd name="T74" fmla="*/ 4 w 380"/>
                <a:gd name="T75" fmla="*/ 177 h 365"/>
                <a:gd name="T76" fmla="*/ 2 w 380"/>
                <a:gd name="T77" fmla="*/ 162 h 365"/>
                <a:gd name="T78" fmla="*/ 0 w 380"/>
                <a:gd name="T79" fmla="*/ 142 h 365"/>
                <a:gd name="T80" fmla="*/ 0 w 380"/>
                <a:gd name="T81" fmla="*/ 142 h 365"/>
                <a:gd name="T82" fmla="*/ 2 w 380"/>
                <a:gd name="T83" fmla="*/ 122 h 365"/>
                <a:gd name="T84" fmla="*/ 8 w 380"/>
                <a:gd name="T85" fmla="*/ 98 h 365"/>
                <a:gd name="T86" fmla="*/ 16 w 380"/>
                <a:gd name="T87" fmla="*/ 78 h 365"/>
                <a:gd name="T88" fmla="*/ 29 w 380"/>
                <a:gd name="T89" fmla="*/ 59 h 365"/>
                <a:gd name="T90" fmla="*/ 41 w 380"/>
                <a:gd name="T91" fmla="*/ 41 h 365"/>
                <a:gd name="T92" fmla="*/ 61 w 380"/>
                <a:gd name="T93" fmla="*/ 27 h 365"/>
                <a:gd name="T94" fmla="*/ 77 w 380"/>
                <a:gd name="T95" fmla="*/ 15 h 365"/>
                <a:gd name="T96" fmla="*/ 98 w 380"/>
                <a:gd name="T97" fmla="*/ 6 h 365"/>
                <a:gd name="T98" fmla="*/ 121 w 380"/>
                <a:gd name="T99" fmla="*/ 2 h 365"/>
                <a:gd name="T100" fmla="*/ 145 w 380"/>
                <a:gd name="T101" fmla="*/ 0 h 365"/>
                <a:gd name="T102" fmla="*/ 145 w 380"/>
                <a:gd name="T103" fmla="*/ 0 h 365"/>
                <a:gd name="T104" fmla="*/ 158 w 380"/>
                <a:gd name="T105" fmla="*/ 0 h 365"/>
                <a:gd name="T106" fmla="*/ 170 w 380"/>
                <a:gd name="T107" fmla="*/ 2 h 365"/>
                <a:gd name="T108" fmla="*/ 183 w 380"/>
                <a:gd name="T109" fmla="*/ 4 h 365"/>
                <a:gd name="T110" fmla="*/ 193 w 380"/>
                <a:gd name="T111" fmla="*/ 6 h 365"/>
                <a:gd name="T112" fmla="*/ 206 w 380"/>
                <a:gd name="T113" fmla="*/ 13 h 365"/>
                <a:gd name="T114" fmla="*/ 214 w 380"/>
                <a:gd name="T115" fmla="*/ 16 h 365"/>
                <a:gd name="T116" fmla="*/ 225 w 380"/>
                <a:gd name="T117" fmla="*/ 23 h 365"/>
                <a:gd name="T118" fmla="*/ 236 w 380"/>
                <a:gd name="T119" fmla="*/ 31 h 365"/>
                <a:gd name="T120" fmla="*/ 243 w 380"/>
                <a:gd name="T121" fmla="*/ 38 h 365"/>
                <a:gd name="T122" fmla="*/ 252 w 380"/>
                <a:gd name="T123" fmla="*/ 46 h 365"/>
                <a:gd name="T124" fmla="*/ 252 w 380"/>
                <a:gd name="T125" fmla="*/ 46 h 3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77" y="267"/>
                  </a:lnTo>
                  <a:lnTo>
                    <a:pt x="77" y="265"/>
                  </a:lnTo>
                  <a:lnTo>
                    <a:pt x="80" y="267"/>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58" y="0"/>
                  </a:lnTo>
                  <a:lnTo>
                    <a:pt x="170" y="2"/>
                  </a:lnTo>
                  <a:lnTo>
                    <a:pt x="183" y="4"/>
                  </a:lnTo>
                  <a:lnTo>
                    <a:pt x="193" y="6"/>
                  </a:lnTo>
                  <a:lnTo>
                    <a:pt x="206" y="13"/>
                  </a:lnTo>
                  <a:lnTo>
                    <a:pt x="214" y="16"/>
                  </a:lnTo>
                  <a:lnTo>
                    <a:pt x="225" y="23"/>
                  </a:lnTo>
                  <a:lnTo>
                    <a:pt x="236" y="31"/>
                  </a:lnTo>
                  <a:lnTo>
                    <a:pt x="243" y="38"/>
                  </a:lnTo>
                  <a:lnTo>
                    <a:pt x="252" y="4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 name="Freeform 13"/>
            <p:cNvSpPr>
              <a:spLocks/>
            </p:cNvSpPr>
            <p:nvPr/>
          </p:nvSpPr>
          <p:spPr bwMode="auto">
            <a:xfrm>
              <a:off x="1392" y="978"/>
              <a:ext cx="380" cy="365"/>
            </a:xfrm>
            <a:custGeom>
              <a:avLst/>
              <a:gdLst>
                <a:gd name="T0" fmla="*/ 252 w 380"/>
                <a:gd name="T1" fmla="*/ 46 h 365"/>
                <a:gd name="T2" fmla="*/ 269 w 380"/>
                <a:gd name="T3" fmla="*/ 63 h 365"/>
                <a:gd name="T4" fmla="*/ 287 w 380"/>
                <a:gd name="T5" fmla="*/ 80 h 365"/>
                <a:gd name="T6" fmla="*/ 305 w 380"/>
                <a:gd name="T7" fmla="*/ 96 h 365"/>
                <a:gd name="T8" fmla="*/ 321 w 380"/>
                <a:gd name="T9" fmla="*/ 115 h 365"/>
                <a:gd name="T10" fmla="*/ 337 w 380"/>
                <a:gd name="T11" fmla="*/ 133 h 365"/>
                <a:gd name="T12" fmla="*/ 351 w 380"/>
                <a:gd name="T13" fmla="*/ 149 h 365"/>
                <a:gd name="T14" fmla="*/ 363 w 380"/>
                <a:gd name="T15" fmla="*/ 163 h 365"/>
                <a:gd name="T16" fmla="*/ 372 w 380"/>
                <a:gd name="T17" fmla="*/ 174 h 365"/>
                <a:gd name="T18" fmla="*/ 376 w 380"/>
                <a:gd name="T19" fmla="*/ 183 h 365"/>
                <a:gd name="T20" fmla="*/ 379 w 380"/>
                <a:gd name="T21" fmla="*/ 185 h 365"/>
                <a:gd name="T22" fmla="*/ 252 w 380"/>
                <a:gd name="T23" fmla="*/ 364 h 365"/>
                <a:gd name="T24" fmla="*/ 252 w 380"/>
                <a:gd name="T25" fmla="*/ 364 h 365"/>
                <a:gd name="T26" fmla="*/ 248 w 380"/>
                <a:gd name="T27" fmla="*/ 364 h 365"/>
                <a:gd name="T28" fmla="*/ 241 w 380"/>
                <a:gd name="T29" fmla="*/ 359 h 365"/>
                <a:gd name="T30" fmla="*/ 229 w 380"/>
                <a:gd name="T31" fmla="*/ 356 h 365"/>
                <a:gd name="T32" fmla="*/ 213 w 380"/>
                <a:gd name="T33" fmla="*/ 349 h 365"/>
                <a:gd name="T34" fmla="*/ 193 w 380"/>
                <a:gd name="T35" fmla="*/ 340 h 365"/>
                <a:gd name="T36" fmla="*/ 172 w 380"/>
                <a:gd name="T37" fmla="*/ 328 h 365"/>
                <a:gd name="T38" fmla="*/ 149 w 380"/>
                <a:gd name="T39" fmla="*/ 317 h 365"/>
                <a:gd name="T40" fmla="*/ 126 w 380"/>
                <a:gd name="T41" fmla="*/ 303 h 365"/>
                <a:gd name="T42" fmla="*/ 103 w 380"/>
                <a:gd name="T43" fmla="*/ 285 h 365"/>
                <a:gd name="T44" fmla="*/ 80 w 380"/>
                <a:gd name="T45" fmla="*/ 269 h 365"/>
                <a:gd name="T46" fmla="*/ 80 w 380"/>
                <a:gd name="T47" fmla="*/ 269 h 365"/>
                <a:gd name="T48" fmla="*/ 77 w 380"/>
                <a:gd name="T49" fmla="*/ 267 h 365"/>
                <a:gd name="T50" fmla="*/ 77 w 380"/>
                <a:gd name="T51" fmla="*/ 265 h 365"/>
                <a:gd name="T52" fmla="*/ 77 w 380"/>
                <a:gd name="T53" fmla="*/ 265 h 365"/>
                <a:gd name="T54" fmla="*/ 80 w 380"/>
                <a:gd name="T55" fmla="*/ 267 h 365"/>
                <a:gd name="T56" fmla="*/ 80 w 380"/>
                <a:gd name="T57" fmla="*/ 269 h 365"/>
                <a:gd name="T58" fmla="*/ 80 w 380"/>
                <a:gd name="T59" fmla="*/ 269 h 365"/>
                <a:gd name="T60" fmla="*/ 67 w 380"/>
                <a:gd name="T61" fmla="*/ 260 h 365"/>
                <a:gd name="T62" fmla="*/ 54 w 380"/>
                <a:gd name="T63" fmla="*/ 252 h 365"/>
                <a:gd name="T64" fmla="*/ 41 w 380"/>
                <a:gd name="T65" fmla="*/ 241 h 365"/>
                <a:gd name="T66" fmla="*/ 31 w 380"/>
                <a:gd name="T67" fmla="*/ 232 h 365"/>
                <a:gd name="T68" fmla="*/ 23 w 380"/>
                <a:gd name="T69" fmla="*/ 218 h 365"/>
                <a:gd name="T70" fmla="*/ 14 w 380"/>
                <a:gd name="T71" fmla="*/ 206 h 365"/>
                <a:gd name="T72" fmla="*/ 8 w 380"/>
                <a:gd name="T73" fmla="*/ 191 h 365"/>
                <a:gd name="T74" fmla="*/ 4 w 380"/>
                <a:gd name="T75" fmla="*/ 177 h 365"/>
                <a:gd name="T76" fmla="*/ 2 w 380"/>
                <a:gd name="T77" fmla="*/ 162 h 365"/>
                <a:gd name="T78" fmla="*/ 0 w 380"/>
                <a:gd name="T79" fmla="*/ 142 h 365"/>
                <a:gd name="T80" fmla="*/ 0 w 380"/>
                <a:gd name="T81" fmla="*/ 142 h 365"/>
                <a:gd name="T82" fmla="*/ 2 w 380"/>
                <a:gd name="T83" fmla="*/ 122 h 365"/>
                <a:gd name="T84" fmla="*/ 8 w 380"/>
                <a:gd name="T85" fmla="*/ 98 h 365"/>
                <a:gd name="T86" fmla="*/ 16 w 380"/>
                <a:gd name="T87" fmla="*/ 78 h 365"/>
                <a:gd name="T88" fmla="*/ 29 w 380"/>
                <a:gd name="T89" fmla="*/ 59 h 365"/>
                <a:gd name="T90" fmla="*/ 41 w 380"/>
                <a:gd name="T91" fmla="*/ 41 h 365"/>
                <a:gd name="T92" fmla="*/ 61 w 380"/>
                <a:gd name="T93" fmla="*/ 27 h 365"/>
                <a:gd name="T94" fmla="*/ 77 w 380"/>
                <a:gd name="T95" fmla="*/ 15 h 365"/>
                <a:gd name="T96" fmla="*/ 98 w 380"/>
                <a:gd name="T97" fmla="*/ 6 h 365"/>
                <a:gd name="T98" fmla="*/ 121 w 380"/>
                <a:gd name="T99" fmla="*/ 2 h 365"/>
                <a:gd name="T100" fmla="*/ 145 w 380"/>
                <a:gd name="T101" fmla="*/ 0 h 365"/>
                <a:gd name="T102" fmla="*/ 145 w 380"/>
                <a:gd name="T103" fmla="*/ 0 h 365"/>
                <a:gd name="T104" fmla="*/ 158 w 380"/>
                <a:gd name="T105" fmla="*/ 0 h 365"/>
                <a:gd name="T106" fmla="*/ 170 w 380"/>
                <a:gd name="T107" fmla="*/ 2 h 365"/>
                <a:gd name="T108" fmla="*/ 183 w 380"/>
                <a:gd name="T109" fmla="*/ 4 h 365"/>
                <a:gd name="T110" fmla="*/ 193 w 380"/>
                <a:gd name="T111" fmla="*/ 6 h 365"/>
                <a:gd name="T112" fmla="*/ 206 w 380"/>
                <a:gd name="T113" fmla="*/ 13 h 365"/>
                <a:gd name="T114" fmla="*/ 214 w 380"/>
                <a:gd name="T115" fmla="*/ 16 h 365"/>
                <a:gd name="T116" fmla="*/ 225 w 380"/>
                <a:gd name="T117" fmla="*/ 23 h 365"/>
                <a:gd name="T118" fmla="*/ 236 w 380"/>
                <a:gd name="T119" fmla="*/ 31 h 365"/>
                <a:gd name="T120" fmla="*/ 243 w 380"/>
                <a:gd name="T121" fmla="*/ 38 h 365"/>
                <a:gd name="T122" fmla="*/ 252 w 380"/>
                <a:gd name="T123" fmla="*/ 46 h 365"/>
                <a:gd name="T124" fmla="*/ 252 w 380"/>
                <a:gd name="T125" fmla="*/ 46 h 3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77" y="267"/>
                  </a:lnTo>
                  <a:lnTo>
                    <a:pt x="77" y="265"/>
                  </a:lnTo>
                  <a:lnTo>
                    <a:pt x="80" y="267"/>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58" y="0"/>
                  </a:lnTo>
                  <a:lnTo>
                    <a:pt x="170" y="2"/>
                  </a:lnTo>
                  <a:lnTo>
                    <a:pt x="183" y="4"/>
                  </a:lnTo>
                  <a:lnTo>
                    <a:pt x="193" y="6"/>
                  </a:lnTo>
                  <a:lnTo>
                    <a:pt x="206" y="13"/>
                  </a:lnTo>
                  <a:lnTo>
                    <a:pt x="214" y="16"/>
                  </a:lnTo>
                  <a:lnTo>
                    <a:pt x="225" y="23"/>
                  </a:lnTo>
                  <a:lnTo>
                    <a:pt x="236" y="31"/>
                  </a:lnTo>
                  <a:lnTo>
                    <a:pt x="243" y="38"/>
                  </a:lnTo>
                  <a:lnTo>
                    <a:pt x="252" y="4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14"/>
            <p:cNvSpPr>
              <a:spLocks/>
            </p:cNvSpPr>
            <p:nvPr/>
          </p:nvSpPr>
          <p:spPr bwMode="auto">
            <a:xfrm>
              <a:off x="1474" y="1026"/>
              <a:ext cx="216" cy="269"/>
            </a:xfrm>
            <a:custGeom>
              <a:avLst/>
              <a:gdLst>
                <a:gd name="T0" fmla="*/ 108 w 217"/>
                <a:gd name="T1" fmla="*/ 226 h 268"/>
                <a:gd name="T2" fmla="*/ 136 w 217"/>
                <a:gd name="T3" fmla="*/ 48 h 268"/>
                <a:gd name="T4" fmla="*/ 136 w 217"/>
                <a:gd name="T5" fmla="*/ 48 h 268"/>
                <a:gd name="T6" fmla="*/ 141 w 217"/>
                <a:gd name="T7" fmla="*/ 37 h 268"/>
                <a:gd name="T8" fmla="*/ 141 w 217"/>
                <a:gd name="T9" fmla="*/ 27 h 268"/>
                <a:gd name="T10" fmla="*/ 141 w 217"/>
                <a:gd name="T11" fmla="*/ 16 h 268"/>
                <a:gd name="T12" fmla="*/ 134 w 217"/>
                <a:gd name="T13" fmla="*/ 8 h 268"/>
                <a:gd name="T14" fmla="*/ 127 w 217"/>
                <a:gd name="T15" fmla="*/ 2 h 268"/>
                <a:gd name="T16" fmla="*/ 127 w 217"/>
                <a:gd name="T17" fmla="*/ 2 h 268"/>
                <a:gd name="T18" fmla="*/ 116 w 217"/>
                <a:gd name="T19" fmla="*/ 0 h 268"/>
                <a:gd name="T20" fmla="*/ 108 w 217"/>
                <a:gd name="T21" fmla="*/ 0 h 268"/>
                <a:gd name="T22" fmla="*/ 108 w 217"/>
                <a:gd name="T23" fmla="*/ 2 h 268"/>
                <a:gd name="T24" fmla="*/ 108 w 217"/>
                <a:gd name="T25" fmla="*/ 8 h 268"/>
                <a:gd name="T26" fmla="*/ 108 w 217"/>
                <a:gd name="T27" fmla="*/ 16 h 268"/>
                <a:gd name="T28" fmla="*/ 82 w 217"/>
                <a:gd name="T29" fmla="*/ 115 h 268"/>
                <a:gd name="T30" fmla="*/ 11 w 217"/>
                <a:gd name="T31" fmla="*/ 287 h 268"/>
                <a:gd name="T32" fmla="*/ 11 w 217"/>
                <a:gd name="T33" fmla="*/ 287 h 268"/>
                <a:gd name="T34" fmla="*/ 2 w 217"/>
                <a:gd name="T35" fmla="*/ 295 h 268"/>
                <a:gd name="T36" fmla="*/ 0 w 217"/>
                <a:gd name="T37" fmla="*/ 305 h 268"/>
                <a:gd name="T38" fmla="*/ 0 w 217"/>
                <a:gd name="T39" fmla="*/ 316 h 268"/>
                <a:gd name="T40" fmla="*/ 2 w 217"/>
                <a:gd name="T41" fmla="*/ 325 h 268"/>
                <a:gd name="T42" fmla="*/ 6 w 217"/>
                <a:gd name="T43" fmla="*/ 333 h 268"/>
                <a:gd name="T44" fmla="*/ 6 w 217"/>
                <a:gd name="T45" fmla="*/ 333 h 268"/>
                <a:gd name="T46" fmla="*/ 15 w 217"/>
                <a:gd name="T47" fmla="*/ 339 h 268"/>
                <a:gd name="T48" fmla="*/ 25 w 217"/>
                <a:gd name="T49" fmla="*/ 342 h 268"/>
                <a:gd name="T50" fmla="*/ 36 w 217"/>
                <a:gd name="T51" fmla="*/ 339 h 268"/>
                <a:gd name="T52" fmla="*/ 46 w 217"/>
                <a:gd name="T53" fmla="*/ 337 h 268"/>
                <a:gd name="T54" fmla="*/ 55 w 217"/>
                <a:gd name="T55" fmla="*/ 331 h 268"/>
                <a:gd name="T56" fmla="*/ 108 w 217"/>
                <a:gd name="T57" fmla="*/ 226 h 268"/>
                <a:gd name="T58" fmla="*/ 108 w 217"/>
                <a:gd name="T59" fmla="*/ 226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7" h="268">
                  <a:moveTo>
                    <a:pt x="133" y="151"/>
                  </a:moveTo>
                  <a:lnTo>
                    <a:pt x="211" y="48"/>
                  </a:lnTo>
                  <a:lnTo>
                    <a:pt x="216" y="37"/>
                  </a:lnTo>
                  <a:lnTo>
                    <a:pt x="216" y="27"/>
                  </a:lnTo>
                  <a:lnTo>
                    <a:pt x="216" y="16"/>
                  </a:lnTo>
                  <a:lnTo>
                    <a:pt x="209" y="8"/>
                  </a:lnTo>
                  <a:lnTo>
                    <a:pt x="202" y="2"/>
                  </a:lnTo>
                  <a:lnTo>
                    <a:pt x="191" y="0"/>
                  </a:lnTo>
                  <a:lnTo>
                    <a:pt x="181" y="0"/>
                  </a:lnTo>
                  <a:lnTo>
                    <a:pt x="173" y="2"/>
                  </a:lnTo>
                  <a:lnTo>
                    <a:pt x="165" y="8"/>
                  </a:lnTo>
                  <a:lnTo>
                    <a:pt x="158" y="16"/>
                  </a:lnTo>
                  <a:lnTo>
                    <a:pt x="82" y="115"/>
                  </a:lnTo>
                  <a:lnTo>
                    <a:pt x="11" y="212"/>
                  </a:lnTo>
                  <a:lnTo>
                    <a:pt x="2" y="220"/>
                  </a:lnTo>
                  <a:lnTo>
                    <a:pt x="0" y="230"/>
                  </a:lnTo>
                  <a:lnTo>
                    <a:pt x="0" y="241"/>
                  </a:lnTo>
                  <a:lnTo>
                    <a:pt x="2" y="250"/>
                  </a:lnTo>
                  <a:lnTo>
                    <a:pt x="6" y="258"/>
                  </a:lnTo>
                  <a:lnTo>
                    <a:pt x="15" y="264"/>
                  </a:lnTo>
                  <a:lnTo>
                    <a:pt x="25" y="267"/>
                  </a:lnTo>
                  <a:lnTo>
                    <a:pt x="36" y="264"/>
                  </a:lnTo>
                  <a:lnTo>
                    <a:pt x="46" y="262"/>
                  </a:lnTo>
                  <a:lnTo>
                    <a:pt x="55" y="256"/>
                  </a:lnTo>
                  <a:lnTo>
                    <a:pt x="133" y="15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 name="Freeform 15"/>
            <p:cNvSpPr>
              <a:spLocks/>
            </p:cNvSpPr>
            <p:nvPr/>
          </p:nvSpPr>
          <p:spPr bwMode="auto">
            <a:xfrm>
              <a:off x="1474" y="1026"/>
              <a:ext cx="216" cy="269"/>
            </a:xfrm>
            <a:custGeom>
              <a:avLst/>
              <a:gdLst>
                <a:gd name="T0" fmla="*/ 108 w 217"/>
                <a:gd name="T1" fmla="*/ 226 h 268"/>
                <a:gd name="T2" fmla="*/ 136 w 217"/>
                <a:gd name="T3" fmla="*/ 48 h 268"/>
                <a:gd name="T4" fmla="*/ 136 w 217"/>
                <a:gd name="T5" fmla="*/ 48 h 268"/>
                <a:gd name="T6" fmla="*/ 141 w 217"/>
                <a:gd name="T7" fmla="*/ 37 h 268"/>
                <a:gd name="T8" fmla="*/ 141 w 217"/>
                <a:gd name="T9" fmla="*/ 27 h 268"/>
                <a:gd name="T10" fmla="*/ 141 w 217"/>
                <a:gd name="T11" fmla="*/ 16 h 268"/>
                <a:gd name="T12" fmla="*/ 134 w 217"/>
                <a:gd name="T13" fmla="*/ 8 h 268"/>
                <a:gd name="T14" fmla="*/ 127 w 217"/>
                <a:gd name="T15" fmla="*/ 2 h 268"/>
                <a:gd name="T16" fmla="*/ 127 w 217"/>
                <a:gd name="T17" fmla="*/ 2 h 268"/>
                <a:gd name="T18" fmla="*/ 116 w 217"/>
                <a:gd name="T19" fmla="*/ 0 h 268"/>
                <a:gd name="T20" fmla="*/ 108 w 217"/>
                <a:gd name="T21" fmla="*/ 0 h 268"/>
                <a:gd name="T22" fmla="*/ 108 w 217"/>
                <a:gd name="T23" fmla="*/ 2 h 268"/>
                <a:gd name="T24" fmla="*/ 108 w 217"/>
                <a:gd name="T25" fmla="*/ 8 h 268"/>
                <a:gd name="T26" fmla="*/ 108 w 217"/>
                <a:gd name="T27" fmla="*/ 16 h 268"/>
                <a:gd name="T28" fmla="*/ 82 w 217"/>
                <a:gd name="T29" fmla="*/ 115 h 268"/>
                <a:gd name="T30" fmla="*/ 11 w 217"/>
                <a:gd name="T31" fmla="*/ 287 h 268"/>
                <a:gd name="T32" fmla="*/ 11 w 217"/>
                <a:gd name="T33" fmla="*/ 287 h 268"/>
                <a:gd name="T34" fmla="*/ 2 w 217"/>
                <a:gd name="T35" fmla="*/ 295 h 268"/>
                <a:gd name="T36" fmla="*/ 0 w 217"/>
                <a:gd name="T37" fmla="*/ 305 h 268"/>
                <a:gd name="T38" fmla="*/ 0 w 217"/>
                <a:gd name="T39" fmla="*/ 316 h 268"/>
                <a:gd name="T40" fmla="*/ 2 w 217"/>
                <a:gd name="T41" fmla="*/ 325 h 268"/>
                <a:gd name="T42" fmla="*/ 6 w 217"/>
                <a:gd name="T43" fmla="*/ 333 h 268"/>
                <a:gd name="T44" fmla="*/ 6 w 217"/>
                <a:gd name="T45" fmla="*/ 333 h 268"/>
                <a:gd name="T46" fmla="*/ 15 w 217"/>
                <a:gd name="T47" fmla="*/ 339 h 268"/>
                <a:gd name="T48" fmla="*/ 25 w 217"/>
                <a:gd name="T49" fmla="*/ 342 h 268"/>
                <a:gd name="T50" fmla="*/ 36 w 217"/>
                <a:gd name="T51" fmla="*/ 339 h 268"/>
                <a:gd name="T52" fmla="*/ 46 w 217"/>
                <a:gd name="T53" fmla="*/ 337 h 268"/>
                <a:gd name="T54" fmla="*/ 55 w 217"/>
                <a:gd name="T55" fmla="*/ 331 h 268"/>
                <a:gd name="T56" fmla="*/ 108 w 217"/>
                <a:gd name="T57" fmla="*/ 226 h 268"/>
                <a:gd name="T58" fmla="*/ 108 w 217"/>
                <a:gd name="T59" fmla="*/ 226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7" h="268">
                  <a:moveTo>
                    <a:pt x="133" y="151"/>
                  </a:moveTo>
                  <a:lnTo>
                    <a:pt x="211" y="48"/>
                  </a:lnTo>
                  <a:lnTo>
                    <a:pt x="216" y="37"/>
                  </a:lnTo>
                  <a:lnTo>
                    <a:pt x="216" y="27"/>
                  </a:lnTo>
                  <a:lnTo>
                    <a:pt x="216" y="16"/>
                  </a:lnTo>
                  <a:lnTo>
                    <a:pt x="209" y="8"/>
                  </a:lnTo>
                  <a:lnTo>
                    <a:pt x="202" y="2"/>
                  </a:lnTo>
                  <a:lnTo>
                    <a:pt x="191" y="0"/>
                  </a:lnTo>
                  <a:lnTo>
                    <a:pt x="181" y="0"/>
                  </a:lnTo>
                  <a:lnTo>
                    <a:pt x="173" y="2"/>
                  </a:lnTo>
                  <a:lnTo>
                    <a:pt x="165" y="8"/>
                  </a:lnTo>
                  <a:lnTo>
                    <a:pt x="158" y="16"/>
                  </a:lnTo>
                  <a:lnTo>
                    <a:pt x="82" y="115"/>
                  </a:lnTo>
                  <a:lnTo>
                    <a:pt x="11" y="212"/>
                  </a:lnTo>
                  <a:lnTo>
                    <a:pt x="2" y="220"/>
                  </a:lnTo>
                  <a:lnTo>
                    <a:pt x="0" y="230"/>
                  </a:lnTo>
                  <a:lnTo>
                    <a:pt x="0" y="241"/>
                  </a:lnTo>
                  <a:lnTo>
                    <a:pt x="2" y="250"/>
                  </a:lnTo>
                  <a:lnTo>
                    <a:pt x="6" y="258"/>
                  </a:lnTo>
                  <a:lnTo>
                    <a:pt x="15" y="264"/>
                  </a:lnTo>
                  <a:lnTo>
                    <a:pt x="25" y="267"/>
                  </a:lnTo>
                  <a:lnTo>
                    <a:pt x="36" y="264"/>
                  </a:lnTo>
                  <a:lnTo>
                    <a:pt x="46" y="262"/>
                  </a:lnTo>
                  <a:lnTo>
                    <a:pt x="55" y="256"/>
                  </a:lnTo>
                  <a:lnTo>
                    <a:pt x="133" y="1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16"/>
            <p:cNvSpPr>
              <a:spLocks/>
            </p:cNvSpPr>
            <p:nvPr/>
          </p:nvSpPr>
          <p:spPr bwMode="auto">
            <a:xfrm>
              <a:off x="1513" y="1030"/>
              <a:ext cx="216" cy="269"/>
            </a:xfrm>
            <a:custGeom>
              <a:avLst/>
              <a:gdLst>
                <a:gd name="T0" fmla="*/ 132 w 216"/>
                <a:gd name="T1" fmla="*/ 226 h 268"/>
                <a:gd name="T2" fmla="*/ 210 w 216"/>
                <a:gd name="T3" fmla="*/ 48 h 268"/>
                <a:gd name="T4" fmla="*/ 210 w 216"/>
                <a:gd name="T5" fmla="*/ 48 h 268"/>
                <a:gd name="T6" fmla="*/ 215 w 216"/>
                <a:gd name="T7" fmla="*/ 40 h 268"/>
                <a:gd name="T8" fmla="*/ 215 w 216"/>
                <a:gd name="T9" fmla="*/ 27 h 268"/>
                <a:gd name="T10" fmla="*/ 215 w 216"/>
                <a:gd name="T11" fmla="*/ 19 h 268"/>
                <a:gd name="T12" fmla="*/ 208 w 216"/>
                <a:gd name="T13" fmla="*/ 10 h 268"/>
                <a:gd name="T14" fmla="*/ 201 w 216"/>
                <a:gd name="T15" fmla="*/ 2 h 268"/>
                <a:gd name="T16" fmla="*/ 201 w 216"/>
                <a:gd name="T17" fmla="*/ 2 h 268"/>
                <a:gd name="T18" fmla="*/ 191 w 216"/>
                <a:gd name="T19" fmla="*/ 0 h 268"/>
                <a:gd name="T20" fmla="*/ 180 w 216"/>
                <a:gd name="T21" fmla="*/ 0 h 268"/>
                <a:gd name="T22" fmla="*/ 172 w 216"/>
                <a:gd name="T23" fmla="*/ 2 h 268"/>
                <a:gd name="T24" fmla="*/ 164 w 216"/>
                <a:gd name="T25" fmla="*/ 8 h 268"/>
                <a:gd name="T26" fmla="*/ 157 w 216"/>
                <a:gd name="T27" fmla="*/ 19 h 268"/>
                <a:gd name="T28" fmla="*/ 82 w 216"/>
                <a:gd name="T29" fmla="*/ 116 h 268"/>
                <a:gd name="T30" fmla="*/ 8 w 216"/>
                <a:gd name="T31" fmla="*/ 288 h 268"/>
                <a:gd name="T32" fmla="*/ 8 w 216"/>
                <a:gd name="T33" fmla="*/ 288 h 268"/>
                <a:gd name="T34" fmla="*/ 2 w 216"/>
                <a:gd name="T35" fmla="*/ 295 h 268"/>
                <a:gd name="T36" fmla="*/ 0 w 216"/>
                <a:gd name="T37" fmla="*/ 306 h 268"/>
                <a:gd name="T38" fmla="*/ 0 w 216"/>
                <a:gd name="T39" fmla="*/ 317 h 268"/>
                <a:gd name="T40" fmla="*/ 2 w 216"/>
                <a:gd name="T41" fmla="*/ 325 h 268"/>
                <a:gd name="T42" fmla="*/ 6 w 216"/>
                <a:gd name="T43" fmla="*/ 334 h 268"/>
                <a:gd name="T44" fmla="*/ 6 w 216"/>
                <a:gd name="T45" fmla="*/ 334 h 268"/>
                <a:gd name="T46" fmla="*/ 15 w 216"/>
                <a:gd name="T47" fmla="*/ 340 h 268"/>
                <a:gd name="T48" fmla="*/ 25 w 216"/>
                <a:gd name="T49" fmla="*/ 342 h 268"/>
                <a:gd name="T50" fmla="*/ 36 w 216"/>
                <a:gd name="T51" fmla="*/ 342 h 268"/>
                <a:gd name="T52" fmla="*/ 46 w 216"/>
                <a:gd name="T53" fmla="*/ 338 h 268"/>
                <a:gd name="T54" fmla="*/ 54 w 216"/>
                <a:gd name="T55" fmla="*/ 332 h 268"/>
                <a:gd name="T56" fmla="*/ 132 w 216"/>
                <a:gd name="T57" fmla="*/ 226 h 268"/>
                <a:gd name="T58" fmla="*/ 132 w 216"/>
                <a:gd name="T59" fmla="*/ 226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 h="268">
                  <a:moveTo>
                    <a:pt x="132" y="151"/>
                  </a:moveTo>
                  <a:lnTo>
                    <a:pt x="210" y="48"/>
                  </a:lnTo>
                  <a:lnTo>
                    <a:pt x="215" y="40"/>
                  </a:lnTo>
                  <a:lnTo>
                    <a:pt x="215" y="27"/>
                  </a:lnTo>
                  <a:lnTo>
                    <a:pt x="215" y="19"/>
                  </a:lnTo>
                  <a:lnTo>
                    <a:pt x="208" y="10"/>
                  </a:lnTo>
                  <a:lnTo>
                    <a:pt x="201" y="2"/>
                  </a:lnTo>
                  <a:lnTo>
                    <a:pt x="191" y="0"/>
                  </a:lnTo>
                  <a:lnTo>
                    <a:pt x="180" y="0"/>
                  </a:lnTo>
                  <a:lnTo>
                    <a:pt x="172" y="2"/>
                  </a:lnTo>
                  <a:lnTo>
                    <a:pt x="164" y="8"/>
                  </a:lnTo>
                  <a:lnTo>
                    <a:pt x="157" y="19"/>
                  </a:lnTo>
                  <a:lnTo>
                    <a:pt x="82" y="116"/>
                  </a:lnTo>
                  <a:lnTo>
                    <a:pt x="8" y="213"/>
                  </a:lnTo>
                  <a:lnTo>
                    <a:pt x="2" y="220"/>
                  </a:lnTo>
                  <a:lnTo>
                    <a:pt x="0" y="231"/>
                  </a:lnTo>
                  <a:lnTo>
                    <a:pt x="0" y="242"/>
                  </a:lnTo>
                  <a:lnTo>
                    <a:pt x="2" y="250"/>
                  </a:lnTo>
                  <a:lnTo>
                    <a:pt x="6" y="259"/>
                  </a:lnTo>
                  <a:lnTo>
                    <a:pt x="15" y="265"/>
                  </a:lnTo>
                  <a:lnTo>
                    <a:pt x="25" y="267"/>
                  </a:lnTo>
                  <a:lnTo>
                    <a:pt x="36" y="267"/>
                  </a:lnTo>
                  <a:lnTo>
                    <a:pt x="46" y="263"/>
                  </a:lnTo>
                  <a:lnTo>
                    <a:pt x="54" y="257"/>
                  </a:lnTo>
                  <a:lnTo>
                    <a:pt x="132" y="15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 name="Freeform 17"/>
            <p:cNvSpPr>
              <a:spLocks/>
            </p:cNvSpPr>
            <p:nvPr/>
          </p:nvSpPr>
          <p:spPr bwMode="auto">
            <a:xfrm>
              <a:off x="1513" y="1030"/>
              <a:ext cx="216" cy="269"/>
            </a:xfrm>
            <a:custGeom>
              <a:avLst/>
              <a:gdLst>
                <a:gd name="T0" fmla="*/ 132 w 216"/>
                <a:gd name="T1" fmla="*/ 226 h 268"/>
                <a:gd name="T2" fmla="*/ 210 w 216"/>
                <a:gd name="T3" fmla="*/ 48 h 268"/>
                <a:gd name="T4" fmla="*/ 210 w 216"/>
                <a:gd name="T5" fmla="*/ 48 h 268"/>
                <a:gd name="T6" fmla="*/ 215 w 216"/>
                <a:gd name="T7" fmla="*/ 40 h 268"/>
                <a:gd name="T8" fmla="*/ 215 w 216"/>
                <a:gd name="T9" fmla="*/ 27 h 268"/>
                <a:gd name="T10" fmla="*/ 215 w 216"/>
                <a:gd name="T11" fmla="*/ 19 h 268"/>
                <a:gd name="T12" fmla="*/ 208 w 216"/>
                <a:gd name="T13" fmla="*/ 10 h 268"/>
                <a:gd name="T14" fmla="*/ 201 w 216"/>
                <a:gd name="T15" fmla="*/ 2 h 268"/>
                <a:gd name="T16" fmla="*/ 201 w 216"/>
                <a:gd name="T17" fmla="*/ 2 h 268"/>
                <a:gd name="T18" fmla="*/ 191 w 216"/>
                <a:gd name="T19" fmla="*/ 0 h 268"/>
                <a:gd name="T20" fmla="*/ 180 w 216"/>
                <a:gd name="T21" fmla="*/ 0 h 268"/>
                <a:gd name="T22" fmla="*/ 172 w 216"/>
                <a:gd name="T23" fmla="*/ 2 h 268"/>
                <a:gd name="T24" fmla="*/ 164 w 216"/>
                <a:gd name="T25" fmla="*/ 8 h 268"/>
                <a:gd name="T26" fmla="*/ 157 w 216"/>
                <a:gd name="T27" fmla="*/ 19 h 268"/>
                <a:gd name="T28" fmla="*/ 82 w 216"/>
                <a:gd name="T29" fmla="*/ 116 h 268"/>
                <a:gd name="T30" fmla="*/ 8 w 216"/>
                <a:gd name="T31" fmla="*/ 288 h 268"/>
                <a:gd name="T32" fmla="*/ 8 w 216"/>
                <a:gd name="T33" fmla="*/ 288 h 268"/>
                <a:gd name="T34" fmla="*/ 2 w 216"/>
                <a:gd name="T35" fmla="*/ 295 h 268"/>
                <a:gd name="T36" fmla="*/ 0 w 216"/>
                <a:gd name="T37" fmla="*/ 306 h 268"/>
                <a:gd name="T38" fmla="*/ 0 w 216"/>
                <a:gd name="T39" fmla="*/ 317 h 268"/>
                <a:gd name="T40" fmla="*/ 2 w 216"/>
                <a:gd name="T41" fmla="*/ 325 h 268"/>
                <a:gd name="T42" fmla="*/ 6 w 216"/>
                <a:gd name="T43" fmla="*/ 334 h 268"/>
                <a:gd name="T44" fmla="*/ 6 w 216"/>
                <a:gd name="T45" fmla="*/ 334 h 268"/>
                <a:gd name="T46" fmla="*/ 15 w 216"/>
                <a:gd name="T47" fmla="*/ 340 h 268"/>
                <a:gd name="T48" fmla="*/ 25 w 216"/>
                <a:gd name="T49" fmla="*/ 342 h 268"/>
                <a:gd name="T50" fmla="*/ 36 w 216"/>
                <a:gd name="T51" fmla="*/ 342 h 268"/>
                <a:gd name="T52" fmla="*/ 46 w 216"/>
                <a:gd name="T53" fmla="*/ 338 h 268"/>
                <a:gd name="T54" fmla="*/ 54 w 216"/>
                <a:gd name="T55" fmla="*/ 332 h 268"/>
                <a:gd name="T56" fmla="*/ 132 w 216"/>
                <a:gd name="T57" fmla="*/ 226 h 268"/>
                <a:gd name="T58" fmla="*/ 132 w 216"/>
                <a:gd name="T59" fmla="*/ 226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 h="268">
                  <a:moveTo>
                    <a:pt x="132" y="151"/>
                  </a:moveTo>
                  <a:lnTo>
                    <a:pt x="210" y="48"/>
                  </a:lnTo>
                  <a:lnTo>
                    <a:pt x="215" y="40"/>
                  </a:lnTo>
                  <a:lnTo>
                    <a:pt x="215" y="27"/>
                  </a:lnTo>
                  <a:lnTo>
                    <a:pt x="215" y="19"/>
                  </a:lnTo>
                  <a:lnTo>
                    <a:pt x="208" y="10"/>
                  </a:lnTo>
                  <a:lnTo>
                    <a:pt x="201" y="2"/>
                  </a:lnTo>
                  <a:lnTo>
                    <a:pt x="191" y="0"/>
                  </a:lnTo>
                  <a:lnTo>
                    <a:pt x="180" y="0"/>
                  </a:lnTo>
                  <a:lnTo>
                    <a:pt x="172" y="2"/>
                  </a:lnTo>
                  <a:lnTo>
                    <a:pt x="164" y="8"/>
                  </a:lnTo>
                  <a:lnTo>
                    <a:pt x="157" y="19"/>
                  </a:lnTo>
                  <a:lnTo>
                    <a:pt x="82" y="116"/>
                  </a:lnTo>
                  <a:lnTo>
                    <a:pt x="8" y="213"/>
                  </a:lnTo>
                  <a:lnTo>
                    <a:pt x="2" y="220"/>
                  </a:lnTo>
                  <a:lnTo>
                    <a:pt x="0" y="231"/>
                  </a:lnTo>
                  <a:lnTo>
                    <a:pt x="0" y="242"/>
                  </a:lnTo>
                  <a:lnTo>
                    <a:pt x="2" y="250"/>
                  </a:lnTo>
                  <a:lnTo>
                    <a:pt x="6" y="259"/>
                  </a:lnTo>
                  <a:lnTo>
                    <a:pt x="15" y="265"/>
                  </a:lnTo>
                  <a:lnTo>
                    <a:pt x="25" y="267"/>
                  </a:lnTo>
                  <a:lnTo>
                    <a:pt x="36" y="267"/>
                  </a:lnTo>
                  <a:lnTo>
                    <a:pt x="46" y="263"/>
                  </a:lnTo>
                  <a:lnTo>
                    <a:pt x="54" y="257"/>
                  </a:lnTo>
                  <a:lnTo>
                    <a:pt x="132" y="1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8"/>
            <p:cNvSpPr>
              <a:spLocks/>
            </p:cNvSpPr>
            <p:nvPr/>
          </p:nvSpPr>
          <p:spPr bwMode="auto">
            <a:xfrm>
              <a:off x="1555" y="1069"/>
              <a:ext cx="217" cy="269"/>
            </a:xfrm>
            <a:custGeom>
              <a:avLst/>
              <a:gdLst>
                <a:gd name="T0" fmla="*/ 58 w 219"/>
                <a:gd name="T1" fmla="*/ 228 h 268"/>
                <a:gd name="T2" fmla="*/ 113 w 219"/>
                <a:gd name="T3" fmla="*/ 50 h 268"/>
                <a:gd name="T4" fmla="*/ 113 w 219"/>
                <a:gd name="T5" fmla="*/ 50 h 268"/>
                <a:gd name="T6" fmla="*/ 116 w 219"/>
                <a:gd name="T7" fmla="*/ 39 h 268"/>
                <a:gd name="T8" fmla="*/ 116 w 219"/>
                <a:gd name="T9" fmla="*/ 29 h 268"/>
                <a:gd name="T10" fmla="*/ 114 w 219"/>
                <a:gd name="T11" fmla="*/ 18 h 268"/>
                <a:gd name="T12" fmla="*/ 112 w 219"/>
                <a:gd name="T13" fmla="*/ 10 h 268"/>
                <a:gd name="T14" fmla="*/ 108 w 219"/>
                <a:gd name="T15" fmla="*/ 4 h 268"/>
                <a:gd name="T16" fmla="*/ 108 w 219"/>
                <a:gd name="T17" fmla="*/ 4 h 268"/>
                <a:gd name="T18" fmla="*/ 104 w 219"/>
                <a:gd name="T19" fmla="*/ 0 h 268"/>
                <a:gd name="T20" fmla="*/ 98 w 219"/>
                <a:gd name="T21" fmla="*/ 0 h 268"/>
                <a:gd name="T22" fmla="*/ 94 w 219"/>
                <a:gd name="T23" fmla="*/ 4 h 268"/>
                <a:gd name="T24" fmla="*/ 90 w 219"/>
                <a:gd name="T25" fmla="*/ 10 h 268"/>
                <a:gd name="T26" fmla="*/ 85 w 219"/>
                <a:gd name="T27" fmla="*/ 18 h 268"/>
                <a:gd name="T28" fmla="*/ 54 w 219"/>
                <a:gd name="T29" fmla="*/ 115 h 268"/>
                <a:gd name="T30" fmla="*/ 11 w 219"/>
                <a:gd name="T31" fmla="*/ 289 h 268"/>
                <a:gd name="T32" fmla="*/ 11 w 219"/>
                <a:gd name="T33" fmla="*/ 289 h 268"/>
                <a:gd name="T34" fmla="*/ 4 w 219"/>
                <a:gd name="T35" fmla="*/ 298 h 268"/>
                <a:gd name="T36" fmla="*/ 0 w 219"/>
                <a:gd name="T37" fmla="*/ 307 h 268"/>
                <a:gd name="T38" fmla="*/ 0 w 219"/>
                <a:gd name="T39" fmla="*/ 316 h 268"/>
                <a:gd name="T40" fmla="*/ 4 w 219"/>
                <a:gd name="T41" fmla="*/ 327 h 268"/>
                <a:gd name="T42" fmla="*/ 8 w 219"/>
                <a:gd name="T43" fmla="*/ 335 h 268"/>
                <a:gd name="T44" fmla="*/ 8 w 219"/>
                <a:gd name="T45" fmla="*/ 335 h 268"/>
                <a:gd name="T46" fmla="*/ 17 w 219"/>
                <a:gd name="T47" fmla="*/ 342 h 268"/>
                <a:gd name="T48" fmla="*/ 27 w 219"/>
                <a:gd name="T49" fmla="*/ 342 h 268"/>
                <a:gd name="T50" fmla="*/ 38 w 219"/>
                <a:gd name="T51" fmla="*/ 342 h 268"/>
                <a:gd name="T52" fmla="*/ 46 w 219"/>
                <a:gd name="T53" fmla="*/ 337 h 268"/>
                <a:gd name="T54" fmla="*/ 54 w 219"/>
                <a:gd name="T55" fmla="*/ 331 h 268"/>
                <a:gd name="T56" fmla="*/ 58 w 219"/>
                <a:gd name="T57" fmla="*/ 228 h 268"/>
                <a:gd name="T58" fmla="*/ 58 w 219"/>
                <a:gd name="T59" fmla="*/ 228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8">
                  <a:moveTo>
                    <a:pt x="133" y="153"/>
                  </a:moveTo>
                  <a:lnTo>
                    <a:pt x="213" y="50"/>
                  </a:lnTo>
                  <a:lnTo>
                    <a:pt x="218" y="39"/>
                  </a:lnTo>
                  <a:lnTo>
                    <a:pt x="218" y="29"/>
                  </a:lnTo>
                  <a:lnTo>
                    <a:pt x="215" y="18"/>
                  </a:lnTo>
                  <a:lnTo>
                    <a:pt x="211" y="10"/>
                  </a:lnTo>
                  <a:lnTo>
                    <a:pt x="202" y="4"/>
                  </a:lnTo>
                  <a:lnTo>
                    <a:pt x="194" y="0"/>
                  </a:lnTo>
                  <a:lnTo>
                    <a:pt x="183" y="0"/>
                  </a:lnTo>
                  <a:lnTo>
                    <a:pt x="175" y="4"/>
                  </a:lnTo>
                  <a:lnTo>
                    <a:pt x="167" y="10"/>
                  </a:lnTo>
                  <a:lnTo>
                    <a:pt x="160" y="18"/>
                  </a:lnTo>
                  <a:lnTo>
                    <a:pt x="84" y="115"/>
                  </a:lnTo>
                  <a:lnTo>
                    <a:pt x="11" y="214"/>
                  </a:lnTo>
                  <a:lnTo>
                    <a:pt x="4" y="223"/>
                  </a:lnTo>
                  <a:lnTo>
                    <a:pt x="0" y="232"/>
                  </a:lnTo>
                  <a:lnTo>
                    <a:pt x="0" y="241"/>
                  </a:lnTo>
                  <a:lnTo>
                    <a:pt x="4" y="252"/>
                  </a:lnTo>
                  <a:lnTo>
                    <a:pt x="8" y="260"/>
                  </a:lnTo>
                  <a:lnTo>
                    <a:pt x="17" y="267"/>
                  </a:lnTo>
                  <a:lnTo>
                    <a:pt x="27" y="267"/>
                  </a:lnTo>
                  <a:lnTo>
                    <a:pt x="38" y="267"/>
                  </a:lnTo>
                  <a:lnTo>
                    <a:pt x="46" y="262"/>
                  </a:lnTo>
                  <a:lnTo>
                    <a:pt x="57" y="256"/>
                  </a:lnTo>
                  <a:lnTo>
                    <a:pt x="133" y="15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 name="Freeform 19"/>
            <p:cNvSpPr>
              <a:spLocks/>
            </p:cNvSpPr>
            <p:nvPr/>
          </p:nvSpPr>
          <p:spPr bwMode="auto">
            <a:xfrm>
              <a:off x="1555" y="1069"/>
              <a:ext cx="217" cy="269"/>
            </a:xfrm>
            <a:custGeom>
              <a:avLst/>
              <a:gdLst>
                <a:gd name="T0" fmla="*/ 58 w 219"/>
                <a:gd name="T1" fmla="*/ 228 h 268"/>
                <a:gd name="T2" fmla="*/ 113 w 219"/>
                <a:gd name="T3" fmla="*/ 50 h 268"/>
                <a:gd name="T4" fmla="*/ 113 w 219"/>
                <a:gd name="T5" fmla="*/ 50 h 268"/>
                <a:gd name="T6" fmla="*/ 116 w 219"/>
                <a:gd name="T7" fmla="*/ 39 h 268"/>
                <a:gd name="T8" fmla="*/ 116 w 219"/>
                <a:gd name="T9" fmla="*/ 29 h 268"/>
                <a:gd name="T10" fmla="*/ 114 w 219"/>
                <a:gd name="T11" fmla="*/ 18 h 268"/>
                <a:gd name="T12" fmla="*/ 112 w 219"/>
                <a:gd name="T13" fmla="*/ 10 h 268"/>
                <a:gd name="T14" fmla="*/ 108 w 219"/>
                <a:gd name="T15" fmla="*/ 4 h 268"/>
                <a:gd name="T16" fmla="*/ 108 w 219"/>
                <a:gd name="T17" fmla="*/ 4 h 268"/>
                <a:gd name="T18" fmla="*/ 104 w 219"/>
                <a:gd name="T19" fmla="*/ 0 h 268"/>
                <a:gd name="T20" fmla="*/ 98 w 219"/>
                <a:gd name="T21" fmla="*/ 0 h 268"/>
                <a:gd name="T22" fmla="*/ 94 w 219"/>
                <a:gd name="T23" fmla="*/ 4 h 268"/>
                <a:gd name="T24" fmla="*/ 90 w 219"/>
                <a:gd name="T25" fmla="*/ 10 h 268"/>
                <a:gd name="T26" fmla="*/ 85 w 219"/>
                <a:gd name="T27" fmla="*/ 18 h 268"/>
                <a:gd name="T28" fmla="*/ 54 w 219"/>
                <a:gd name="T29" fmla="*/ 115 h 268"/>
                <a:gd name="T30" fmla="*/ 11 w 219"/>
                <a:gd name="T31" fmla="*/ 289 h 268"/>
                <a:gd name="T32" fmla="*/ 11 w 219"/>
                <a:gd name="T33" fmla="*/ 289 h 268"/>
                <a:gd name="T34" fmla="*/ 4 w 219"/>
                <a:gd name="T35" fmla="*/ 298 h 268"/>
                <a:gd name="T36" fmla="*/ 0 w 219"/>
                <a:gd name="T37" fmla="*/ 307 h 268"/>
                <a:gd name="T38" fmla="*/ 0 w 219"/>
                <a:gd name="T39" fmla="*/ 316 h 268"/>
                <a:gd name="T40" fmla="*/ 4 w 219"/>
                <a:gd name="T41" fmla="*/ 327 h 268"/>
                <a:gd name="T42" fmla="*/ 8 w 219"/>
                <a:gd name="T43" fmla="*/ 335 h 268"/>
                <a:gd name="T44" fmla="*/ 8 w 219"/>
                <a:gd name="T45" fmla="*/ 335 h 268"/>
                <a:gd name="T46" fmla="*/ 17 w 219"/>
                <a:gd name="T47" fmla="*/ 342 h 268"/>
                <a:gd name="T48" fmla="*/ 27 w 219"/>
                <a:gd name="T49" fmla="*/ 342 h 268"/>
                <a:gd name="T50" fmla="*/ 38 w 219"/>
                <a:gd name="T51" fmla="*/ 342 h 268"/>
                <a:gd name="T52" fmla="*/ 46 w 219"/>
                <a:gd name="T53" fmla="*/ 337 h 268"/>
                <a:gd name="T54" fmla="*/ 54 w 219"/>
                <a:gd name="T55" fmla="*/ 331 h 268"/>
                <a:gd name="T56" fmla="*/ 58 w 219"/>
                <a:gd name="T57" fmla="*/ 228 h 268"/>
                <a:gd name="T58" fmla="*/ 58 w 219"/>
                <a:gd name="T59" fmla="*/ 228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8">
                  <a:moveTo>
                    <a:pt x="133" y="153"/>
                  </a:moveTo>
                  <a:lnTo>
                    <a:pt x="213" y="50"/>
                  </a:lnTo>
                  <a:lnTo>
                    <a:pt x="218" y="39"/>
                  </a:lnTo>
                  <a:lnTo>
                    <a:pt x="218" y="29"/>
                  </a:lnTo>
                  <a:lnTo>
                    <a:pt x="215" y="18"/>
                  </a:lnTo>
                  <a:lnTo>
                    <a:pt x="211" y="10"/>
                  </a:lnTo>
                  <a:lnTo>
                    <a:pt x="202" y="4"/>
                  </a:lnTo>
                  <a:lnTo>
                    <a:pt x="194" y="0"/>
                  </a:lnTo>
                  <a:lnTo>
                    <a:pt x="183" y="0"/>
                  </a:lnTo>
                  <a:lnTo>
                    <a:pt x="175" y="4"/>
                  </a:lnTo>
                  <a:lnTo>
                    <a:pt x="167" y="10"/>
                  </a:lnTo>
                  <a:lnTo>
                    <a:pt x="160" y="18"/>
                  </a:lnTo>
                  <a:lnTo>
                    <a:pt x="84" y="115"/>
                  </a:lnTo>
                  <a:lnTo>
                    <a:pt x="11" y="214"/>
                  </a:lnTo>
                  <a:lnTo>
                    <a:pt x="4" y="223"/>
                  </a:lnTo>
                  <a:lnTo>
                    <a:pt x="0" y="232"/>
                  </a:lnTo>
                  <a:lnTo>
                    <a:pt x="0" y="241"/>
                  </a:lnTo>
                  <a:lnTo>
                    <a:pt x="4" y="252"/>
                  </a:lnTo>
                  <a:lnTo>
                    <a:pt x="8" y="260"/>
                  </a:lnTo>
                  <a:lnTo>
                    <a:pt x="17" y="267"/>
                  </a:lnTo>
                  <a:lnTo>
                    <a:pt x="27" y="267"/>
                  </a:lnTo>
                  <a:lnTo>
                    <a:pt x="38" y="267"/>
                  </a:lnTo>
                  <a:lnTo>
                    <a:pt x="46" y="262"/>
                  </a:lnTo>
                  <a:lnTo>
                    <a:pt x="57" y="256"/>
                  </a:lnTo>
                  <a:lnTo>
                    <a:pt x="133" y="15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20"/>
            <p:cNvSpPr>
              <a:spLocks/>
            </p:cNvSpPr>
            <p:nvPr/>
          </p:nvSpPr>
          <p:spPr bwMode="auto">
            <a:xfrm>
              <a:off x="1635" y="1141"/>
              <a:ext cx="218" cy="269"/>
            </a:xfrm>
            <a:custGeom>
              <a:avLst/>
              <a:gdLst>
                <a:gd name="T0" fmla="*/ 109 w 219"/>
                <a:gd name="T1" fmla="*/ 152 h 269"/>
                <a:gd name="T2" fmla="*/ 138 w 219"/>
                <a:gd name="T3" fmla="*/ 48 h 269"/>
                <a:gd name="T4" fmla="*/ 138 w 219"/>
                <a:gd name="T5" fmla="*/ 48 h 269"/>
                <a:gd name="T6" fmla="*/ 143 w 219"/>
                <a:gd name="T7" fmla="*/ 38 h 269"/>
                <a:gd name="T8" fmla="*/ 143 w 219"/>
                <a:gd name="T9" fmla="*/ 27 h 269"/>
                <a:gd name="T10" fmla="*/ 140 w 219"/>
                <a:gd name="T11" fmla="*/ 17 h 269"/>
                <a:gd name="T12" fmla="*/ 136 w 219"/>
                <a:gd name="T13" fmla="*/ 8 h 269"/>
                <a:gd name="T14" fmla="*/ 127 w 219"/>
                <a:gd name="T15" fmla="*/ 2 h 269"/>
                <a:gd name="T16" fmla="*/ 127 w 219"/>
                <a:gd name="T17" fmla="*/ 2 h 269"/>
                <a:gd name="T18" fmla="*/ 119 w 219"/>
                <a:gd name="T19" fmla="*/ 0 h 269"/>
                <a:gd name="T20" fmla="*/ 109 w 219"/>
                <a:gd name="T21" fmla="*/ 0 h 269"/>
                <a:gd name="T22" fmla="*/ 109 w 219"/>
                <a:gd name="T23" fmla="*/ 2 h 269"/>
                <a:gd name="T24" fmla="*/ 109 w 219"/>
                <a:gd name="T25" fmla="*/ 8 h 269"/>
                <a:gd name="T26" fmla="*/ 109 w 219"/>
                <a:gd name="T27" fmla="*/ 17 h 269"/>
                <a:gd name="T28" fmla="*/ 84 w 219"/>
                <a:gd name="T29" fmla="*/ 114 h 269"/>
                <a:gd name="T30" fmla="*/ 11 w 219"/>
                <a:gd name="T31" fmla="*/ 213 h 269"/>
                <a:gd name="T32" fmla="*/ 11 w 219"/>
                <a:gd name="T33" fmla="*/ 213 h 269"/>
                <a:gd name="T34" fmla="*/ 4 w 219"/>
                <a:gd name="T35" fmla="*/ 221 h 269"/>
                <a:gd name="T36" fmla="*/ 0 w 219"/>
                <a:gd name="T37" fmla="*/ 232 h 269"/>
                <a:gd name="T38" fmla="*/ 0 w 219"/>
                <a:gd name="T39" fmla="*/ 243 h 269"/>
                <a:gd name="T40" fmla="*/ 2 w 219"/>
                <a:gd name="T41" fmla="*/ 251 h 269"/>
                <a:gd name="T42" fmla="*/ 8 w 219"/>
                <a:gd name="T43" fmla="*/ 260 h 269"/>
                <a:gd name="T44" fmla="*/ 8 w 219"/>
                <a:gd name="T45" fmla="*/ 260 h 269"/>
                <a:gd name="T46" fmla="*/ 17 w 219"/>
                <a:gd name="T47" fmla="*/ 266 h 269"/>
                <a:gd name="T48" fmla="*/ 25 w 219"/>
                <a:gd name="T49" fmla="*/ 268 h 269"/>
                <a:gd name="T50" fmla="*/ 36 w 219"/>
                <a:gd name="T51" fmla="*/ 266 h 269"/>
                <a:gd name="T52" fmla="*/ 47 w 219"/>
                <a:gd name="T53" fmla="*/ 264 h 269"/>
                <a:gd name="T54" fmla="*/ 55 w 219"/>
                <a:gd name="T55" fmla="*/ 255 h 269"/>
                <a:gd name="T56" fmla="*/ 109 w 219"/>
                <a:gd name="T57" fmla="*/ 152 h 269"/>
                <a:gd name="T58" fmla="*/ 109 w 219"/>
                <a:gd name="T59" fmla="*/ 152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9">
                  <a:moveTo>
                    <a:pt x="133" y="152"/>
                  </a:moveTo>
                  <a:lnTo>
                    <a:pt x="213" y="48"/>
                  </a:lnTo>
                  <a:lnTo>
                    <a:pt x="218" y="38"/>
                  </a:lnTo>
                  <a:lnTo>
                    <a:pt x="218" y="27"/>
                  </a:lnTo>
                  <a:lnTo>
                    <a:pt x="215" y="17"/>
                  </a:lnTo>
                  <a:lnTo>
                    <a:pt x="211" y="8"/>
                  </a:lnTo>
                  <a:lnTo>
                    <a:pt x="202" y="2"/>
                  </a:lnTo>
                  <a:lnTo>
                    <a:pt x="194" y="0"/>
                  </a:lnTo>
                  <a:lnTo>
                    <a:pt x="183" y="0"/>
                  </a:lnTo>
                  <a:lnTo>
                    <a:pt x="175" y="2"/>
                  </a:lnTo>
                  <a:lnTo>
                    <a:pt x="167" y="8"/>
                  </a:lnTo>
                  <a:lnTo>
                    <a:pt x="158" y="17"/>
                  </a:lnTo>
                  <a:lnTo>
                    <a:pt x="84" y="114"/>
                  </a:lnTo>
                  <a:lnTo>
                    <a:pt x="11" y="213"/>
                  </a:lnTo>
                  <a:lnTo>
                    <a:pt x="4" y="221"/>
                  </a:lnTo>
                  <a:lnTo>
                    <a:pt x="0" y="232"/>
                  </a:lnTo>
                  <a:lnTo>
                    <a:pt x="0" y="243"/>
                  </a:lnTo>
                  <a:lnTo>
                    <a:pt x="2" y="251"/>
                  </a:lnTo>
                  <a:lnTo>
                    <a:pt x="8" y="260"/>
                  </a:lnTo>
                  <a:lnTo>
                    <a:pt x="17" y="266"/>
                  </a:lnTo>
                  <a:lnTo>
                    <a:pt x="25" y="268"/>
                  </a:lnTo>
                  <a:lnTo>
                    <a:pt x="36" y="266"/>
                  </a:lnTo>
                  <a:lnTo>
                    <a:pt x="47" y="264"/>
                  </a:lnTo>
                  <a:lnTo>
                    <a:pt x="55" y="255"/>
                  </a:lnTo>
                  <a:lnTo>
                    <a:pt x="133" y="15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 name="Freeform 21"/>
            <p:cNvSpPr>
              <a:spLocks/>
            </p:cNvSpPr>
            <p:nvPr/>
          </p:nvSpPr>
          <p:spPr bwMode="auto">
            <a:xfrm>
              <a:off x="1635" y="1141"/>
              <a:ext cx="218" cy="269"/>
            </a:xfrm>
            <a:custGeom>
              <a:avLst/>
              <a:gdLst>
                <a:gd name="T0" fmla="*/ 109 w 219"/>
                <a:gd name="T1" fmla="*/ 152 h 269"/>
                <a:gd name="T2" fmla="*/ 138 w 219"/>
                <a:gd name="T3" fmla="*/ 48 h 269"/>
                <a:gd name="T4" fmla="*/ 138 w 219"/>
                <a:gd name="T5" fmla="*/ 48 h 269"/>
                <a:gd name="T6" fmla="*/ 143 w 219"/>
                <a:gd name="T7" fmla="*/ 38 h 269"/>
                <a:gd name="T8" fmla="*/ 143 w 219"/>
                <a:gd name="T9" fmla="*/ 27 h 269"/>
                <a:gd name="T10" fmla="*/ 140 w 219"/>
                <a:gd name="T11" fmla="*/ 17 h 269"/>
                <a:gd name="T12" fmla="*/ 136 w 219"/>
                <a:gd name="T13" fmla="*/ 8 h 269"/>
                <a:gd name="T14" fmla="*/ 127 w 219"/>
                <a:gd name="T15" fmla="*/ 2 h 269"/>
                <a:gd name="T16" fmla="*/ 127 w 219"/>
                <a:gd name="T17" fmla="*/ 2 h 269"/>
                <a:gd name="T18" fmla="*/ 119 w 219"/>
                <a:gd name="T19" fmla="*/ 0 h 269"/>
                <a:gd name="T20" fmla="*/ 109 w 219"/>
                <a:gd name="T21" fmla="*/ 0 h 269"/>
                <a:gd name="T22" fmla="*/ 109 w 219"/>
                <a:gd name="T23" fmla="*/ 2 h 269"/>
                <a:gd name="T24" fmla="*/ 109 w 219"/>
                <a:gd name="T25" fmla="*/ 8 h 269"/>
                <a:gd name="T26" fmla="*/ 109 w 219"/>
                <a:gd name="T27" fmla="*/ 17 h 269"/>
                <a:gd name="T28" fmla="*/ 84 w 219"/>
                <a:gd name="T29" fmla="*/ 114 h 269"/>
                <a:gd name="T30" fmla="*/ 11 w 219"/>
                <a:gd name="T31" fmla="*/ 213 h 269"/>
                <a:gd name="T32" fmla="*/ 11 w 219"/>
                <a:gd name="T33" fmla="*/ 213 h 269"/>
                <a:gd name="T34" fmla="*/ 4 w 219"/>
                <a:gd name="T35" fmla="*/ 221 h 269"/>
                <a:gd name="T36" fmla="*/ 0 w 219"/>
                <a:gd name="T37" fmla="*/ 232 h 269"/>
                <a:gd name="T38" fmla="*/ 0 w 219"/>
                <a:gd name="T39" fmla="*/ 243 h 269"/>
                <a:gd name="T40" fmla="*/ 2 w 219"/>
                <a:gd name="T41" fmla="*/ 251 h 269"/>
                <a:gd name="T42" fmla="*/ 8 w 219"/>
                <a:gd name="T43" fmla="*/ 260 h 269"/>
                <a:gd name="T44" fmla="*/ 8 w 219"/>
                <a:gd name="T45" fmla="*/ 260 h 269"/>
                <a:gd name="T46" fmla="*/ 17 w 219"/>
                <a:gd name="T47" fmla="*/ 266 h 269"/>
                <a:gd name="T48" fmla="*/ 25 w 219"/>
                <a:gd name="T49" fmla="*/ 268 h 269"/>
                <a:gd name="T50" fmla="*/ 36 w 219"/>
                <a:gd name="T51" fmla="*/ 266 h 269"/>
                <a:gd name="T52" fmla="*/ 47 w 219"/>
                <a:gd name="T53" fmla="*/ 264 h 269"/>
                <a:gd name="T54" fmla="*/ 55 w 219"/>
                <a:gd name="T55" fmla="*/ 255 h 269"/>
                <a:gd name="T56" fmla="*/ 109 w 219"/>
                <a:gd name="T57" fmla="*/ 152 h 269"/>
                <a:gd name="T58" fmla="*/ 109 w 219"/>
                <a:gd name="T59" fmla="*/ 152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9">
                  <a:moveTo>
                    <a:pt x="133" y="152"/>
                  </a:moveTo>
                  <a:lnTo>
                    <a:pt x="213" y="48"/>
                  </a:lnTo>
                  <a:lnTo>
                    <a:pt x="218" y="38"/>
                  </a:lnTo>
                  <a:lnTo>
                    <a:pt x="218" y="27"/>
                  </a:lnTo>
                  <a:lnTo>
                    <a:pt x="215" y="17"/>
                  </a:lnTo>
                  <a:lnTo>
                    <a:pt x="211" y="8"/>
                  </a:lnTo>
                  <a:lnTo>
                    <a:pt x="202" y="2"/>
                  </a:lnTo>
                  <a:lnTo>
                    <a:pt x="194" y="0"/>
                  </a:lnTo>
                  <a:lnTo>
                    <a:pt x="183" y="0"/>
                  </a:lnTo>
                  <a:lnTo>
                    <a:pt x="175" y="2"/>
                  </a:lnTo>
                  <a:lnTo>
                    <a:pt x="167" y="8"/>
                  </a:lnTo>
                  <a:lnTo>
                    <a:pt x="158" y="17"/>
                  </a:lnTo>
                  <a:lnTo>
                    <a:pt x="84" y="114"/>
                  </a:lnTo>
                  <a:lnTo>
                    <a:pt x="11" y="213"/>
                  </a:lnTo>
                  <a:lnTo>
                    <a:pt x="4" y="221"/>
                  </a:lnTo>
                  <a:lnTo>
                    <a:pt x="0" y="232"/>
                  </a:lnTo>
                  <a:lnTo>
                    <a:pt x="0" y="243"/>
                  </a:lnTo>
                  <a:lnTo>
                    <a:pt x="2" y="251"/>
                  </a:lnTo>
                  <a:lnTo>
                    <a:pt x="8" y="260"/>
                  </a:lnTo>
                  <a:lnTo>
                    <a:pt x="17" y="266"/>
                  </a:lnTo>
                  <a:lnTo>
                    <a:pt x="25" y="268"/>
                  </a:lnTo>
                  <a:lnTo>
                    <a:pt x="36" y="266"/>
                  </a:lnTo>
                  <a:lnTo>
                    <a:pt x="47" y="264"/>
                  </a:lnTo>
                  <a:lnTo>
                    <a:pt x="55" y="255"/>
                  </a:lnTo>
                  <a:lnTo>
                    <a:pt x="133" y="15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22"/>
            <p:cNvSpPr>
              <a:spLocks/>
            </p:cNvSpPr>
            <p:nvPr/>
          </p:nvSpPr>
          <p:spPr bwMode="auto">
            <a:xfrm>
              <a:off x="1684" y="1175"/>
              <a:ext cx="217" cy="268"/>
            </a:xfrm>
            <a:custGeom>
              <a:avLst/>
              <a:gdLst>
                <a:gd name="T0" fmla="*/ 58 w 219"/>
                <a:gd name="T1" fmla="*/ 151 h 268"/>
                <a:gd name="T2" fmla="*/ 113 w 219"/>
                <a:gd name="T3" fmla="*/ 48 h 268"/>
                <a:gd name="T4" fmla="*/ 113 w 219"/>
                <a:gd name="T5" fmla="*/ 48 h 268"/>
                <a:gd name="T6" fmla="*/ 116 w 219"/>
                <a:gd name="T7" fmla="*/ 37 h 268"/>
                <a:gd name="T8" fmla="*/ 116 w 219"/>
                <a:gd name="T9" fmla="*/ 27 h 268"/>
                <a:gd name="T10" fmla="*/ 114 w 219"/>
                <a:gd name="T11" fmla="*/ 16 h 268"/>
                <a:gd name="T12" fmla="*/ 112 w 219"/>
                <a:gd name="T13" fmla="*/ 8 h 268"/>
                <a:gd name="T14" fmla="*/ 108 w 219"/>
                <a:gd name="T15" fmla="*/ 2 h 268"/>
                <a:gd name="T16" fmla="*/ 108 w 219"/>
                <a:gd name="T17" fmla="*/ 2 h 268"/>
                <a:gd name="T18" fmla="*/ 104 w 219"/>
                <a:gd name="T19" fmla="*/ 0 h 268"/>
                <a:gd name="T20" fmla="*/ 98 w 219"/>
                <a:gd name="T21" fmla="*/ 0 h 268"/>
                <a:gd name="T22" fmla="*/ 93 w 219"/>
                <a:gd name="T23" fmla="*/ 2 h 268"/>
                <a:gd name="T24" fmla="*/ 89 w 219"/>
                <a:gd name="T25" fmla="*/ 8 h 268"/>
                <a:gd name="T26" fmla="*/ 83 w 219"/>
                <a:gd name="T27" fmla="*/ 16 h 268"/>
                <a:gd name="T28" fmla="*/ 54 w 219"/>
                <a:gd name="T29" fmla="*/ 115 h 268"/>
                <a:gd name="T30" fmla="*/ 11 w 219"/>
                <a:gd name="T31" fmla="*/ 212 h 268"/>
                <a:gd name="T32" fmla="*/ 11 w 219"/>
                <a:gd name="T33" fmla="*/ 212 h 268"/>
                <a:gd name="T34" fmla="*/ 4 w 219"/>
                <a:gd name="T35" fmla="*/ 220 h 268"/>
                <a:gd name="T36" fmla="*/ 0 w 219"/>
                <a:gd name="T37" fmla="*/ 230 h 268"/>
                <a:gd name="T38" fmla="*/ 0 w 219"/>
                <a:gd name="T39" fmla="*/ 241 h 268"/>
                <a:gd name="T40" fmla="*/ 2 w 219"/>
                <a:gd name="T41" fmla="*/ 250 h 268"/>
                <a:gd name="T42" fmla="*/ 8 w 219"/>
                <a:gd name="T43" fmla="*/ 258 h 268"/>
                <a:gd name="T44" fmla="*/ 8 w 219"/>
                <a:gd name="T45" fmla="*/ 258 h 268"/>
                <a:gd name="T46" fmla="*/ 17 w 219"/>
                <a:gd name="T47" fmla="*/ 264 h 268"/>
                <a:gd name="T48" fmla="*/ 25 w 219"/>
                <a:gd name="T49" fmla="*/ 267 h 268"/>
                <a:gd name="T50" fmla="*/ 36 w 219"/>
                <a:gd name="T51" fmla="*/ 267 h 268"/>
                <a:gd name="T52" fmla="*/ 47 w 219"/>
                <a:gd name="T53" fmla="*/ 262 h 268"/>
                <a:gd name="T54" fmla="*/ 54 w 219"/>
                <a:gd name="T55" fmla="*/ 256 h 268"/>
                <a:gd name="T56" fmla="*/ 58 w 219"/>
                <a:gd name="T57" fmla="*/ 151 h 268"/>
                <a:gd name="T58" fmla="*/ 58 w 219"/>
                <a:gd name="T59" fmla="*/ 151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8">
                  <a:moveTo>
                    <a:pt x="133" y="151"/>
                  </a:moveTo>
                  <a:lnTo>
                    <a:pt x="213" y="48"/>
                  </a:lnTo>
                  <a:lnTo>
                    <a:pt x="218" y="37"/>
                  </a:lnTo>
                  <a:lnTo>
                    <a:pt x="218" y="27"/>
                  </a:lnTo>
                  <a:lnTo>
                    <a:pt x="215" y="16"/>
                  </a:lnTo>
                  <a:lnTo>
                    <a:pt x="211" y="8"/>
                  </a:lnTo>
                  <a:lnTo>
                    <a:pt x="202" y="2"/>
                  </a:lnTo>
                  <a:lnTo>
                    <a:pt x="194" y="0"/>
                  </a:lnTo>
                  <a:lnTo>
                    <a:pt x="183" y="0"/>
                  </a:lnTo>
                  <a:lnTo>
                    <a:pt x="173" y="2"/>
                  </a:lnTo>
                  <a:lnTo>
                    <a:pt x="165" y="8"/>
                  </a:lnTo>
                  <a:lnTo>
                    <a:pt x="158" y="16"/>
                  </a:lnTo>
                  <a:lnTo>
                    <a:pt x="84" y="115"/>
                  </a:lnTo>
                  <a:lnTo>
                    <a:pt x="11" y="212"/>
                  </a:lnTo>
                  <a:lnTo>
                    <a:pt x="4" y="220"/>
                  </a:lnTo>
                  <a:lnTo>
                    <a:pt x="0" y="230"/>
                  </a:lnTo>
                  <a:lnTo>
                    <a:pt x="0" y="241"/>
                  </a:lnTo>
                  <a:lnTo>
                    <a:pt x="2" y="250"/>
                  </a:lnTo>
                  <a:lnTo>
                    <a:pt x="8" y="258"/>
                  </a:lnTo>
                  <a:lnTo>
                    <a:pt x="17" y="264"/>
                  </a:lnTo>
                  <a:lnTo>
                    <a:pt x="25" y="267"/>
                  </a:lnTo>
                  <a:lnTo>
                    <a:pt x="36" y="267"/>
                  </a:lnTo>
                  <a:lnTo>
                    <a:pt x="47" y="262"/>
                  </a:lnTo>
                  <a:lnTo>
                    <a:pt x="55" y="256"/>
                  </a:lnTo>
                  <a:lnTo>
                    <a:pt x="133" y="15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 name="Freeform 23"/>
            <p:cNvSpPr>
              <a:spLocks/>
            </p:cNvSpPr>
            <p:nvPr/>
          </p:nvSpPr>
          <p:spPr bwMode="auto">
            <a:xfrm>
              <a:off x="1684" y="1175"/>
              <a:ext cx="217" cy="268"/>
            </a:xfrm>
            <a:custGeom>
              <a:avLst/>
              <a:gdLst>
                <a:gd name="T0" fmla="*/ 58 w 219"/>
                <a:gd name="T1" fmla="*/ 151 h 268"/>
                <a:gd name="T2" fmla="*/ 113 w 219"/>
                <a:gd name="T3" fmla="*/ 48 h 268"/>
                <a:gd name="T4" fmla="*/ 113 w 219"/>
                <a:gd name="T5" fmla="*/ 48 h 268"/>
                <a:gd name="T6" fmla="*/ 116 w 219"/>
                <a:gd name="T7" fmla="*/ 37 h 268"/>
                <a:gd name="T8" fmla="*/ 116 w 219"/>
                <a:gd name="T9" fmla="*/ 27 h 268"/>
                <a:gd name="T10" fmla="*/ 114 w 219"/>
                <a:gd name="T11" fmla="*/ 16 h 268"/>
                <a:gd name="T12" fmla="*/ 112 w 219"/>
                <a:gd name="T13" fmla="*/ 8 h 268"/>
                <a:gd name="T14" fmla="*/ 108 w 219"/>
                <a:gd name="T15" fmla="*/ 2 h 268"/>
                <a:gd name="T16" fmla="*/ 108 w 219"/>
                <a:gd name="T17" fmla="*/ 2 h 268"/>
                <a:gd name="T18" fmla="*/ 104 w 219"/>
                <a:gd name="T19" fmla="*/ 0 h 268"/>
                <a:gd name="T20" fmla="*/ 98 w 219"/>
                <a:gd name="T21" fmla="*/ 0 h 268"/>
                <a:gd name="T22" fmla="*/ 93 w 219"/>
                <a:gd name="T23" fmla="*/ 2 h 268"/>
                <a:gd name="T24" fmla="*/ 89 w 219"/>
                <a:gd name="T25" fmla="*/ 8 h 268"/>
                <a:gd name="T26" fmla="*/ 83 w 219"/>
                <a:gd name="T27" fmla="*/ 16 h 268"/>
                <a:gd name="T28" fmla="*/ 54 w 219"/>
                <a:gd name="T29" fmla="*/ 115 h 268"/>
                <a:gd name="T30" fmla="*/ 11 w 219"/>
                <a:gd name="T31" fmla="*/ 212 h 268"/>
                <a:gd name="T32" fmla="*/ 11 w 219"/>
                <a:gd name="T33" fmla="*/ 212 h 268"/>
                <a:gd name="T34" fmla="*/ 4 w 219"/>
                <a:gd name="T35" fmla="*/ 220 h 268"/>
                <a:gd name="T36" fmla="*/ 0 w 219"/>
                <a:gd name="T37" fmla="*/ 230 h 268"/>
                <a:gd name="T38" fmla="*/ 0 w 219"/>
                <a:gd name="T39" fmla="*/ 241 h 268"/>
                <a:gd name="T40" fmla="*/ 2 w 219"/>
                <a:gd name="T41" fmla="*/ 250 h 268"/>
                <a:gd name="T42" fmla="*/ 8 w 219"/>
                <a:gd name="T43" fmla="*/ 258 h 268"/>
                <a:gd name="T44" fmla="*/ 8 w 219"/>
                <a:gd name="T45" fmla="*/ 258 h 268"/>
                <a:gd name="T46" fmla="*/ 17 w 219"/>
                <a:gd name="T47" fmla="*/ 264 h 268"/>
                <a:gd name="T48" fmla="*/ 25 w 219"/>
                <a:gd name="T49" fmla="*/ 267 h 268"/>
                <a:gd name="T50" fmla="*/ 36 w 219"/>
                <a:gd name="T51" fmla="*/ 267 h 268"/>
                <a:gd name="T52" fmla="*/ 47 w 219"/>
                <a:gd name="T53" fmla="*/ 262 h 268"/>
                <a:gd name="T54" fmla="*/ 54 w 219"/>
                <a:gd name="T55" fmla="*/ 256 h 268"/>
                <a:gd name="T56" fmla="*/ 58 w 219"/>
                <a:gd name="T57" fmla="*/ 151 h 268"/>
                <a:gd name="T58" fmla="*/ 58 w 219"/>
                <a:gd name="T59" fmla="*/ 151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8">
                  <a:moveTo>
                    <a:pt x="133" y="151"/>
                  </a:moveTo>
                  <a:lnTo>
                    <a:pt x="213" y="48"/>
                  </a:lnTo>
                  <a:lnTo>
                    <a:pt x="218" y="37"/>
                  </a:lnTo>
                  <a:lnTo>
                    <a:pt x="218" y="27"/>
                  </a:lnTo>
                  <a:lnTo>
                    <a:pt x="215" y="16"/>
                  </a:lnTo>
                  <a:lnTo>
                    <a:pt x="211" y="8"/>
                  </a:lnTo>
                  <a:lnTo>
                    <a:pt x="202" y="2"/>
                  </a:lnTo>
                  <a:lnTo>
                    <a:pt x="194" y="0"/>
                  </a:lnTo>
                  <a:lnTo>
                    <a:pt x="183" y="0"/>
                  </a:lnTo>
                  <a:lnTo>
                    <a:pt x="173" y="2"/>
                  </a:lnTo>
                  <a:lnTo>
                    <a:pt x="165" y="8"/>
                  </a:lnTo>
                  <a:lnTo>
                    <a:pt x="158" y="16"/>
                  </a:lnTo>
                  <a:lnTo>
                    <a:pt x="84" y="115"/>
                  </a:lnTo>
                  <a:lnTo>
                    <a:pt x="11" y="212"/>
                  </a:lnTo>
                  <a:lnTo>
                    <a:pt x="4" y="220"/>
                  </a:lnTo>
                  <a:lnTo>
                    <a:pt x="0" y="230"/>
                  </a:lnTo>
                  <a:lnTo>
                    <a:pt x="0" y="241"/>
                  </a:lnTo>
                  <a:lnTo>
                    <a:pt x="2" y="250"/>
                  </a:lnTo>
                  <a:lnTo>
                    <a:pt x="8" y="258"/>
                  </a:lnTo>
                  <a:lnTo>
                    <a:pt x="17" y="264"/>
                  </a:lnTo>
                  <a:lnTo>
                    <a:pt x="25" y="267"/>
                  </a:lnTo>
                  <a:lnTo>
                    <a:pt x="36" y="267"/>
                  </a:lnTo>
                  <a:lnTo>
                    <a:pt x="47" y="262"/>
                  </a:lnTo>
                  <a:lnTo>
                    <a:pt x="55" y="256"/>
                  </a:lnTo>
                  <a:lnTo>
                    <a:pt x="133" y="1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24"/>
            <p:cNvSpPr>
              <a:spLocks/>
            </p:cNvSpPr>
            <p:nvPr/>
          </p:nvSpPr>
          <p:spPr bwMode="auto">
            <a:xfrm>
              <a:off x="1762" y="1242"/>
              <a:ext cx="293" cy="313"/>
            </a:xfrm>
            <a:custGeom>
              <a:avLst/>
              <a:gdLst>
                <a:gd name="T0" fmla="*/ 160 w 293"/>
                <a:gd name="T1" fmla="*/ 4 h 314"/>
                <a:gd name="T2" fmla="*/ 167 w 293"/>
                <a:gd name="T3" fmla="*/ 0 h 314"/>
                <a:gd name="T4" fmla="*/ 170 w 293"/>
                <a:gd name="T5" fmla="*/ 0 h 314"/>
                <a:gd name="T6" fmla="*/ 179 w 293"/>
                <a:gd name="T7" fmla="*/ 0 h 314"/>
                <a:gd name="T8" fmla="*/ 186 w 293"/>
                <a:gd name="T9" fmla="*/ 0 h 314"/>
                <a:gd name="T10" fmla="*/ 192 w 293"/>
                <a:gd name="T11" fmla="*/ 4 h 314"/>
                <a:gd name="T12" fmla="*/ 200 w 293"/>
                <a:gd name="T13" fmla="*/ 8 h 314"/>
                <a:gd name="T14" fmla="*/ 209 w 293"/>
                <a:gd name="T15" fmla="*/ 13 h 314"/>
                <a:gd name="T16" fmla="*/ 218 w 293"/>
                <a:gd name="T17" fmla="*/ 20 h 314"/>
                <a:gd name="T18" fmla="*/ 228 w 293"/>
                <a:gd name="T19" fmla="*/ 27 h 314"/>
                <a:gd name="T20" fmla="*/ 239 w 293"/>
                <a:gd name="T21" fmla="*/ 34 h 314"/>
                <a:gd name="T22" fmla="*/ 239 w 293"/>
                <a:gd name="T23" fmla="*/ 34 h 314"/>
                <a:gd name="T24" fmla="*/ 249 w 293"/>
                <a:gd name="T25" fmla="*/ 42 h 314"/>
                <a:gd name="T26" fmla="*/ 257 w 293"/>
                <a:gd name="T27" fmla="*/ 50 h 314"/>
                <a:gd name="T28" fmla="*/ 266 w 293"/>
                <a:gd name="T29" fmla="*/ 57 h 314"/>
                <a:gd name="T30" fmla="*/ 274 w 293"/>
                <a:gd name="T31" fmla="*/ 63 h 314"/>
                <a:gd name="T32" fmla="*/ 280 w 293"/>
                <a:gd name="T33" fmla="*/ 69 h 314"/>
                <a:gd name="T34" fmla="*/ 287 w 293"/>
                <a:gd name="T35" fmla="*/ 75 h 314"/>
                <a:gd name="T36" fmla="*/ 289 w 293"/>
                <a:gd name="T37" fmla="*/ 82 h 314"/>
                <a:gd name="T38" fmla="*/ 292 w 293"/>
                <a:gd name="T39" fmla="*/ 88 h 314"/>
                <a:gd name="T40" fmla="*/ 292 w 293"/>
                <a:gd name="T41" fmla="*/ 94 h 314"/>
                <a:gd name="T42" fmla="*/ 292 w 293"/>
                <a:gd name="T43" fmla="*/ 103 h 314"/>
                <a:gd name="T44" fmla="*/ 133 w 293"/>
                <a:gd name="T45" fmla="*/ 234 h 314"/>
                <a:gd name="T46" fmla="*/ 133 w 293"/>
                <a:gd name="T47" fmla="*/ 234 h 314"/>
                <a:gd name="T48" fmla="*/ 126 w 293"/>
                <a:gd name="T49" fmla="*/ 238 h 314"/>
                <a:gd name="T50" fmla="*/ 120 w 293"/>
                <a:gd name="T51" fmla="*/ 238 h 314"/>
                <a:gd name="T52" fmla="*/ 114 w 293"/>
                <a:gd name="T53" fmla="*/ 238 h 314"/>
                <a:gd name="T54" fmla="*/ 107 w 293"/>
                <a:gd name="T55" fmla="*/ 236 h 314"/>
                <a:gd name="T56" fmla="*/ 99 w 293"/>
                <a:gd name="T57" fmla="*/ 234 h 314"/>
                <a:gd name="T58" fmla="*/ 91 w 293"/>
                <a:gd name="T59" fmla="*/ 230 h 314"/>
                <a:gd name="T60" fmla="*/ 82 w 293"/>
                <a:gd name="T61" fmla="*/ 223 h 314"/>
                <a:gd name="T62" fmla="*/ 73 w 293"/>
                <a:gd name="T63" fmla="*/ 217 h 314"/>
                <a:gd name="T64" fmla="*/ 63 w 293"/>
                <a:gd name="T65" fmla="*/ 211 h 314"/>
                <a:gd name="T66" fmla="*/ 55 w 293"/>
                <a:gd name="T67" fmla="*/ 202 h 314"/>
                <a:gd name="T68" fmla="*/ 55 w 293"/>
                <a:gd name="T69" fmla="*/ 202 h 314"/>
                <a:gd name="T70" fmla="*/ 45 w 293"/>
                <a:gd name="T71" fmla="*/ 194 h 314"/>
                <a:gd name="T72" fmla="*/ 34 w 293"/>
                <a:gd name="T73" fmla="*/ 188 h 314"/>
                <a:gd name="T74" fmla="*/ 25 w 293"/>
                <a:gd name="T75" fmla="*/ 181 h 314"/>
                <a:gd name="T76" fmla="*/ 19 w 293"/>
                <a:gd name="T77" fmla="*/ 173 h 314"/>
                <a:gd name="T78" fmla="*/ 13 w 293"/>
                <a:gd name="T79" fmla="*/ 166 h 314"/>
                <a:gd name="T80" fmla="*/ 6 w 293"/>
                <a:gd name="T81" fmla="*/ 161 h 314"/>
                <a:gd name="T82" fmla="*/ 4 w 293"/>
                <a:gd name="T83" fmla="*/ 157 h 314"/>
                <a:gd name="T84" fmla="*/ 2 w 293"/>
                <a:gd name="T85" fmla="*/ 157 h 314"/>
                <a:gd name="T86" fmla="*/ 0 w 293"/>
                <a:gd name="T87" fmla="*/ 157 h 314"/>
                <a:gd name="T88" fmla="*/ 2 w 293"/>
                <a:gd name="T89" fmla="*/ 157 h 314"/>
                <a:gd name="T90" fmla="*/ 160 w 293"/>
                <a:gd name="T91" fmla="*/ 4 h 314"/>
                <a:gd name="T92" fmla="*/ 160 w 293"/>
                <a:gd name="T93" fmla="*/ 4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 name="Freeform 25"/>
            <p:cNvSpPr>
              <a:spLocks/>
            </p:cNvSpPr>
            <p:nvPr/>
          </p:nvSpPr>
          <p:spPr bwMode="auto">
            <a:xfrm>
              <a:off x="1762" y="1242"/>
              <a:ext cx="293" cy="313"/>
            </a:xfrm>
            <a:custGeom>
              <a:avLst/>
              <a:gdLst>
                <a:gd name="T0" fmla="*/ 160 w 293"/>
                <a:gd name="T1" fmla="*/ 4 h 314"/>
                <a:gd name="T2" fmla="*/ 167 w 293"/>
                <a:gd name="T3" fmla="*/ 0 h 314"/>
                <a:gd name="T4" fmla="*/ 170 w 293"/>
                <a:gd name="T5" fmla="*/ 0 h 314"/>
                <a:gd name="T6" fmla="*/ 179 w 293"/>
                <a:gd name="T7" fmla="*/ 0 h 314"/>
                <a:gd name="T8" fmla="*/ 186 w 293"/>
                <a:gd name="T9" fmla="*/ 0 h 314"/>
                <a:gd name="T10" fmla="*/ 192 w 293"/>
                <a:gd name="T11" fmla="*/ 4 h 314"/>
                <a:gd name="T12" fmla="*/ 200 w 293"/>
                <a:gd name="T13" fmla="*/ 8 h 314"/>
                <a:gd name="T14" fmla="*/ 209 w 293"/>
                <a:gd name="T15" fmla="*/ 13 h 314"/>
                <a:gd name="T16" fmla="*/ 218 w 293"/>
                <a:gd name="T17" fmla="*/ 20 h 314"/>
                <a:gd name="T18" fmla="*/ 228 w 293"/>
                <a:gd name="T19" fmla="*/ 27 h 314"/>
                <a:gd name="T20" fmla="*/ 239 w 293"/>
                <a:gd name="T21" fmla="*/ 34 h 314"/>
                <a:gd name="T22" fmla="*/ 239 w 293"/>
                <a:gd name="T23" fmla="*/ 34 h 314"/>
                <a:gd name="T24" fmla="*/ 249 w 293"/>
                <a:gd name="T25" fmla="*/ 42 h 314"/>
                <a:gd name="T26" fmla="*/ 257 w 293"/>
                <a:gd name="T27" fmla="*/ 50 h 314"/>
                <a:gd name="T28" fmla="*/ 266 w 293"/>
                <a:gd name="T29" fmla="*/ 57 h 314"/>
                <a:gd name="T30" fmla="*/ 274 w 293"/>
                <a:gd name="T31" fmla="*/ 63 h 314"/>
                <a:gd name="T32" fmla="*/ 280 w 293"/>
                <a:gd name="T33" fmla="*/ 69 h 314"/>
                <a:gd name="T34" fmla="*/ 287 w 293"/>
                <a:gd name="T35" fmla="*/ 75 h 314"/>
                <a:gd name="T36" fmla="*/ 289 w 293"/>
                <a:gd name="T37" fmla="*/ 82 h 314"/>
                <a:gd name="T38" fmla="*/ 292 w 293"/>
                <a:gd name="T39" fmla="*/ 88 h 314"/>
                <a:gd name="T40" fmla="*/ 292 w 293"/>
                <a:gd name="T41" fmla="*/ 94 h 314"/>
                <a:gd name="T42" fmla="*/ 292 w 293"/>
                <a:gd name="T43" fmla="*/ 103 h 314"/>
                <a:gd name="T44" fmla="*/ 133 w 293"/>
                <a:gd name="T45" fmla="*/ 234 h 314"/>
                <a:gd name="T46" fmla="*/ 133 w 293"/>
                <a:gd name="T47" fmla="*/ 234 h 314"/>
                <a:gd name="T48" fmla="*/ 126 w 293"/>
                <a:gd name="T49" fmla="*/ 238 h 314"/>
                <a:gd name="T50" fmla="*/ 120 w 293"/>
                <a:gd name="T51" fmla="*/ 238 h 314"/>
                <a:gd name="T52" fmla="*/ 114 w 293"/>
                <a:gd name="T53" fmla="*/ 238 h 314"/>
                <a:gd name="T54" fmla="*/ 107 w 293"/>
                <a:gd name="T55" fmla="*/ 236 h 314"/>
                <a:gd name="T56" fmla="*/ 99 w 293"/>
                <a:gd name="T57" fmla="*/ 234 h 314"/>
                <a:gd name="T58" fmla="*/ 91 w 293"/>
                <a:gd name="T59" fmla="*/ 230 h 314"/>
                <a:gd name="T60" fmla="*/ 82 w 293"/>
                <a:gd name="T61" fmla="*/ 223 h 314"/>
                <a:gd name="T62" fmla="*/ 73 w 293"/>
                <a:gd name="T63" fmla="*/ 217 h 314"/>
                <a:gd name="T64" fmla="*/ 63 w 293"/>
                <a:gd name="T65" fmla="*/ 211 h 314"/>
                <a:gd name="T66" fmla="*/ 55 w 293"/>
                <a:gd name="T67" fmla="*/ 202 h 314"/>
                <a:gd name="T68" fmla="*/ 55 w 293"/>
                <a:gd name="T69" fmla="*/ 202 h 314"/>
                <a:gd name="T70" fmla="*/ 45 w 293"/>
                <a:gd name="T71" fmla="*/ 194 h 314"/>
                <a:gd name="T72" fmla="*/ 34 w 293"/>
                <a:gd name="T73" fmla="*/ 188 h 314"/>
                <a:gd name="T74" fmla="*/ 25 w 293"/>
                <a:gd name="T75" fmla="*/ 181 h 314"/>
                <a:gd name="T76" fmla="*/ 19 w 293"/>
                <a:gd name="T77" fmla="*/ 173 h 314"/>
                <a:gd name="T78" fmla="*/ 13 w 293"/>
                <a:gd name="T79" fmla="*/ 166 h 314"/>
                <a:gd name="T80" fmla="*/ 6 w 293"/>
                <a:gd name="T81" fmla="*/ 161 h 314"/>
                <a:gd name="T82" fmla="*/ 4 w 293"/>
                <a:gd name="T83" fmla="*/ 157 h 314"/>
                <a:gd name="T84" fmla="*/ 2 w 293"/>
                <a:gd name="T85" fmla="*/ 157 h 314"/>
                <a:gd name="T86" fmla="*/ 0 w 293"/>
                <a:gd name="T87" fmla="*/ 157 h 314"/>
                <a:gd name="T88" fmla="*/ 2 w 293"/>
                <a:gd name="T89" fmla="*/ 157 h 314"/>
                <a:gd name="T90" fmla="*/ 160 w 293"/>
                <a:gd name="T91" fmla="*/ 4 h 314"/>
                <a:gd name="T92" fmla="*/ 160 w 293"/>
                <a:gd name="T93" fmla="*/ 4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26"/>
            <p:cNvSpPr>
              <a:spLocks/>
            </p:cNvSpPr>
            <p:nvPr/>
          </p:nvSpPr>
          <p:spPr bwMode="auto">
            <a:xfrm>
              <a:off x="1733" y="1209"/>
              <a:ext cx="216" cy="269"/>
            </a:xfrm>
            <a:custGeom>
              <a:avLst/>
              <a:gdLst>
                <a:gd name="T0" fmla="*/ 57 w 218"/>
                <a:gd name="T1" fmla="*/ 153 h 269"/>
                <a:gd name="T2" fmla="*/ 111 w 218"/>
                <a:gd name="T3" fmla="*/ 50 h 269"/>
                <a:gd name="T4" fmla="*/ 111 w 218"/>
                <a:gd name="T5" fmla="*/ 50 h 269"/>
                <a:gd name="T6" fmla="*/ 113 w 218"/>
                <a:gd name="T7" fmla="*/ 40 h 269"/>
                <a:gd name="T8" fmla="*/ 115 w 218"/>
                <a:gd name="T9" fmla="*/ 29 h 269"/>
                <a:gd name="T10" fmla="*/ 113 w 218"/>
                <a:gd name="T11" fmla="*/ 19 h 269"/>
                <a:gd name="T12" fmla="*/ 111 w 218"/>
                <a:gd name="T13" fmla="*/ 10 h 269"/>
                <a:gd name="T14" fmla="*/ 107 w 218"/>
                <a:gd name="T15" fmla="*/ 2 h 269"/>
                <a:gd name="T16" fmla="*/ 107 w 218"/>
                <a:gd name="T17" fmla="*/ 2 h 269"/>
                <a:gd name="T18" fmla="*/ 102 w 218"/>
                <a:gd name="T19" fmla="*/ 0 h 269"/>
                <a:gd name="T20" fmla="*/ 97 w 218"/>
                <a:gd name="T21" fmla="*/ 0 h 269"/>
                <a:gd name="T22" fmla="*/ 92 w 218"/>
                <a:gd name="T23" fmla="*/ 4 h 269"/>
                <a:gd name="T24" fmla="*/ 88 w 218"/>
                <a:gd name="T25" fmla="*/ 10 h 269"/>
                <a:gd name="T26" fmla="*/ 82 w 218"/>
                <a:gd name="T27" fmla="*/ 19 h 269"/>
                <a:gd name="T28" fmla="*/ 54 w 218"/>
                <a:gd name="T29" fmla="*/ 116 h 269"/>
                <a:gd name="T30" fmla="*/ 9 w 218"/>
                <a:gd name="T31" fmla="*/ 213 h 269"/>
                <a:gd name="T32" fmla="*/ 9 w 218"/>
                <a:gd name="T33" fmla="*/ 213 h 269"/>
                <a:gd name="T34" fmla="*/ 3 w 218"/>
                <a:gd name="T35" fmla="*/ 220 h 269"/>
                <a:gd name="T36" fmla="*/ 0 w 218"/>
                <a:gd name="T37" fmla="*/ 231 h 269"/>
                <a:gd name="T38" fmla="*/ 0 w 218"/>
                <a:gd name="T39" fmla="*/ 242 h 269"/>
                <a:gd name="T40" fmla="*/ 1 w 218"/>
                <a:gd name="T41" fmla="*/ 252 h 269"/>
                <a:gd name="T42" fmla="*/ 7 w 218"/>
                <a:gd name="T43" fmla="*/ 261 h 269"/>
                <a:gd name="T44" fmla="*/ 7 w 218"/>
                <a:gd name="T45" fmla="*/ 261 h 269"/>
                <a:gd name="T46" fmla="*/ 14 w 218"/>
                <a:gd name="T47" fmla="*/ 265 h 269"/>
                <a:gd name="T48" fmla="*/ 25 w 218"/>
                <a:gd name="T49" fmla="*/ 268 h 269"/>
                <a:gd name="T50" fmla="*/ 35 w 218"/>
                <a:gd name="T51" fmla="*/ 268 h 269"/>
                <a:gd name="T52" fmla="*/ 46 w 218"/>
                <a:gd name="T53" fmla="*/ 263 h 269"/>
                <a:gd name="T54" fmla="*/ 53 w 218"/>
                <a:gd name="T55" fmla="*/ 257 h 269"/>
                <a:gd name="T56" fmla="*/ 57 w 218"/>
                <a:gd name="T57" fmla="*/ 153 h 269"/>
                <a:gd name="T58" fmla="*/ 57 w 218"/>
                <a:gd name="T59" fmla="*/ 153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8" h="269">
                  <a:moveTo>
                    <a:pt x="132" y="153"/>
                  </a:moveTo>
                  <a:lnTo>
                    <a:pt x="210" y="50"/>
                  </a:lnTo>
                  <a:lnTo>
                    <a:pt x="214" y="40"/>
                  </a:lnTo>
                  <a:lnTo>
                    <a:pt x="217" y="29"/>
                  </a:lnTo>
                  <a:lnTo>
                    <a:pt x="214" y="19"/>
                  </a:lnTo>
                  <a:lnTo>
                    <a:pt x="210" y="10"/>
                  </a:lnTo>
                  <a:lnTo>
                    <a:pt x="201" y="2"/>
                  </a:lnTo>
                  <a:lnTo>
                    <a:pt x="191" y="0"/>
                  </a:lnTo>
                  <a:lnTo>
                    <a:pt x="182" y="0"/>
                  </a:lnTo>
                  <a:lnTo>
                    <a:pt x="172" y="4"/>
                  </a:lnTo>
                  <a:lnTo>
                    <a:pt x="164" y="10"/>
                  </a:lnTo>
                  <a:lnTo>
                    <a:pt x="157" y="19"/>
                  </a:lnTo>
                  <a:lnTo>
                    <a:pt x="81" y="116"/>
                  </a:lnTo>
                  <a:lnTo>
                    <a:pt x="9" y="213"/>
                  </a:lnTo>
                  <a:lnTo>
                    <a:pt x="3" y="220"/>
                  </a:lnTo>
                  <a:lnTo>
                    <a:pt x="0" y="231"/>
                  </a:lnTo>
                  <a:lnTo>
                    <a:pt x="0" y="242"/>
                  </a:lnTo>
                  <a:lnTo>
                    <a:pt x="1" y="252"/>
                  </a:lnTo>
                  <a:lnTo>
                    <a:pt x="7" y="261"/>
                  </a:lnTo>
                  <a:lnTo>
                    <a:pt x="14" y="265"/>
                  </a:lnTo>
                  <a:lnTo>
                    <a:pt x="25" y="268"/>
                  </a:lnTo>
                  <a:lnTo>
                    <a:pt x="35" y="268"/>
                  </a:lnTo>
                  <a:lnTo>
                    <a:pt x="46" y="263"/>
                  </a:lnTo>
                  <a:lnTo>
                    <a:pt x="53" y="257"/>
                  </a:lnTo>
                  <a:lnTo>
                    <a:pt x="132" y="15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 name="Freeform 27"/>
            <p:cNvSpPr>
              <a:spLocks/>
            </p:cNvSpPr>
            <p:nvPr/>
          </p:nvSpPr>
          <p:spPr bwMode="auto">
            <a:xfrm>
              <a:off x="1733" y="1209"/>
              <a:ext cx="216" cy="269"/>
            </a:xfrm>
            <a:custGeom>
              <a:avLst/>
              <a:gdLst>
                <a:gd name="T0" fmla="*/ 57 w 218"/>
                <a:gd name="T1" fmla="*/ 153 h 269"/>
                <a:gd name="T2" fmla="*/ 111 w 218"/>
                <a:gd name="T3" fmla="*/ 50 h 269"/>
                <a:gd name="T4" fmla="*/ 111 w 218"/>
                <a:gd name="T5" fmla="*/ 50 h 269"/>
                <a:gd name="T6" fmla="*/ 113 w 218"/>
                <a:gd name="T7" fmla="*/ 40 h 269"/>
                <a:gd name="T8" fmla="*/ 115 w 218"/>
                <a:gd name="T9" fmla="*/ 29 h 269"/>
                <a:gd name="T10" fmla="*/ 113 w 218"/>
                <a:gd name="T11" fmla="*/ 19 h 269"/>
                <a:gd name="T12" fmla="*/ 111 w 218"/>
                <a:gd name="T13" fmla="*/ 10 h 269"/>
                <a:gd name="T14" fmla="*/ 107 w 218"/>
                <a:gd name="T15" fmla="*/ 2 h 269"/>
                <a:gd name="T16" fmla="*/ 107 w 218"/>
                <a:gd name="T17" fmla="*/ 2 h 269"/>
                <a:gd name="T18" fmla="*/ 102 w 218"/>
                <a:gd name="T19" fmla="*/ 0 h 269"/>
                <a:gd name="T20" fmla="*/ 97 w 218"/>
                <a:gd name="T21" fmla="*/ 0 h 269"/>
                <a:gd name="T22" fmla="*/ 92 w 218"/>
                <a:gd name="T23" fmla="*/ 4 h 269"/>
                <a:gd name="T24" fmla="*/ 88 w 218"/>
                <a:gd name="T25" fmla="*/ 10 h 269"/>
                <a:gd name="T26" fmla="*/ 82 w 218"/>
                <a:gd name="T27" fmla="*/ 19 h 269"/>
                <a:gd name="T28" fmla="*/ 54 w 218"/>
                <a:gd name="T29" fmla="*/ 116 h 269"/>
                <a:gd name="T30" fmla="*/ 9 w 218"/>
                <a:gd name="T31" fmla="*/ 213 h 269"/>
                <a:gd name="T32" fmla="*/ 9 w 218"/>
                <a:gd name="T33" fmla="*/ 213 h 269"/>
                <a:gd name="T34" fmla="*/ 3 w 218"/>
                <a:gd name="T35" fmla="*/ 220 h 269"/>
                <a:gd name="T36" fmla="*/ 0 w 218"/>
                <a:gd name="T37" fmla="*/ 231 h 269"/>
                <a:gd name="T38" fmla="*/ 0 w 218"/>
                <a:gd name="T39" fmla="*/ 242 h 269"/>
                <a:gd name="T40" fmla="*/ 1 w 218"/>
                <a:gd name="T41" fmla="*/ 252 h 269"/>
                <a:gd name="T42" fmla="*/ 7 w 218"/>
                <a:gd name="T43" fmla="*/ 261 h 269"/>
                <a:gd name="T44" fmla="*/ 7 w 218"/>
                <a:gd name="T45" fmla="*/ 261 h 269"/>
                <a:gd name="T46" fmla="*/ 14 w 218"/>
                <a:gd name="T47" fmla="*/ 265 h 269"/>
                <a:gd name="T48" fmla="*/ 25 w 218"/>
                <a:gd name="T49" fmla="*/ 268 h 269"/>
                <a:gd name="T50" fmla="*/ 35 w 218"/>
                <a:gd name="T51" fmla="*/ 268 h 269"/>
                <a:gd name="T52" fmla="*/ 46 w 218"/>
                <a:gd name="T53" fmla="*/ 263 h 269"/>
                <a:gd name="T54" fmla="*/ 53 w 218"/>
                <a:gd name="T55" fmla="*/ 257 h 269"/>
                <a:gd name="T56" fmla="*/ 57 w 218"/>
                <a:gd name="T57" fmla="*/ 153 h 269"/>
                <a:gd name="T58" fmla="*/ 57 w 218"/>
                <a:gd name="T59" fmla="*/ 153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8" h="269">
                  <a:moveTo>
                    <a:pt x="132" y="153"/>
                  </a:moveTo>
                  <a:lnTo>
                    <a:pt x="210" y="50"/>
                  </a:lnTo>
                  <a:lnTo>
                    <a:pt x="214" y="40"/>
                  </a:lnTo>
                  <a:lnTo>
                    <a:pt x="217" y="29"/>
                  </a:lnTo>
                  <a:lnTo>
                    <a:pt x="214" y="19"/>
                  </a:lnTo>
                  <a:lnTo>
                    <a:pt x="210" y="10"/>
                  </a:lnTo>
                  <a:lnTo>
                    <a:pt x="201" y="2"/>
                  </a:lnTo>
                  <a:lnTo>
                    <a:pt x="191" y="0"/>
                  </a:lnTo>
                  <a:lnTo>
                    <a:pt x="182" y="0"/>
                  </a:lnTo>
                  <a:lnTo>
                    <a:pt x="172" y="4"/>
                  </a:lnTo>
                  <a:lnTo>
                    <a:pt x="164" y="10"/>
                  </a:lnTo>
                  <a:lnTo>
                    <a:pt x="157" y="19"/>
                  </a:lnTo>
                  <a:lnTo>
                    <a:pt x="81" y="116"/>
                  </a:lnTo>
                  <a:lnTo>
                    <a:pt x="9" y="213"/>
                  </a:lnTo>
                  <a:lnTo>
                    <a:pt x="3" y="220"/>
                  </a:lnTo>
                  <a:lnTo>
                    <a:pt x="0" y="231"/>
                  </a:lnTo>
                  <a:lnTo>
                    <a:pt x="0" y="242"/>
                  </a:lnTo>
                  <a:lnTo>
                    <a:pt x="1" y="252"/>
                  </a:lnTo>
                  <a:lnTo>
                    <a:pt x="7" y="261"/>
                  </a:lnTo>
                  <a:lnTo>
                    <a:pt x="14" y="265"/>
                  </a:lnTo>
                  <a:lnTo>
                    <a:pt x="25" y="268"/>
                  </a:lnTo>
                  <a:lnTo>
                    <a:pt x="35" y="268"/>
                  </a:lnTo>
                  <a:lnTo>
                    <a:pt x="46" y="263"/>
                  </a:lnTo>
                  <a:lnTo>
                    <a:pt x="53" y="257"/>
                  </a:lnTo>
                  <a:lnTo>
                    <a:pt x="132" y="15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28"/>
            <p:cNvSpPr>
              <a:spLocks/>
            </p:cNvSpPr>
            <p:nvPr/>
          </p:nvSpPr>
          <p:spPr bwMode="auto">
            <a:xfrm>
              <a:off x="1395" y="977"/>
              <a:ext cx="254" cy="272"/>
            </a:xfrm>
            <a:custGeom>
              <a:avLst/>
              <a:gdLst>
                <a:gd name="T0" fmla="*/ 253 w 254"/>
                <a:gd name="T1" fmla="*/ 46 h 272"/>
                <a:gd name="T2" fmla="*/ 242 w 254"/>
                <a:gd name="T3" fmla="*/ 46 h 272"/>
                <a:gd name="T4" fmla="*/ 232 w 254"/>
                <a:gd name="T5" fmla="*/ 48 h 272"/>
                <a:gd name="T6" fmla="*/ 218 w 254"/>
                <a:gd name="T7" fmla="*/ 50 h 272"/>
                <a:gd name="T8" fmla="*/ 209 w 254"/>
                <a:gd name="T9" fmla="*/ 52 h 272"/>
                <a:gd name="T10" fmla="*/ 195 w 254"/>
                <a:gd name="T11" fmla="*/ 57 h 272"/>
                <a:gd name="T12" fmla="*/ 195 w 254"/>
                <a:gd name="T13" fmla="*/ 57 h 272"/>
                <a:gd name="T14" fmla="*/ 172 w 254"/>
                <a:gd name="T15" fmla="*/ 66 h 272"/>
                <a:gd name="T16" fmla="*/ 151 w 254"/>
                <a:gd name="T17" fmla="*/ 82 h 272"/>
                <a:gd name="T18" fmla="*/ 133 w 254"/>
                <a:gd name="T19" fmla="*/ 98 h 272"/>
                <a:gd name="T20" fmla="*/ 115 w 254"/>
                <a:gd name="T21" fmla="*/ 119 h 272"/>
                <a:gd name="T22" fmla="*/ 101 w 254"/>
                <a:gd name="T23" fmla="*/ 142 h 272"/>
                <a:gd name="T24" fmla="*/ 90 w 254"/>
                <a:gd name="T25" fmla="*/ 165 h 272"/>
                <a:gd name="T26" fmla="*/ 82 w 254"/>
                <a:gd name="T27" fmla="*/ 190 h 272"/>
                <a:gd name="T28" fmla="*/ 78 w 254"/>
                <a:gd name="T29" fmla="*/ 218 h 272"/>
                <a:gd name="T30" fmla="*/ 78 w 254"/>
                <a:gd name="T31" fmla="*/ 243 h 272"/>
                <a:gd name="T32" fmla="*/ 80 w 254"/>
                <a:gd name="T33" fmla="*/ 268 h 272"/>
                <a:gd name="T34" fmla="*/ 80 w 254"/>
                <a:gd name="T35" fmla="*/ 268 h 272"/>
                <a:gd name="T36" fmla="*/ 82 w 254"/>
                <a:gd name="T37" fmla="*/ 271 h 272"/>
                <a:gd name="T38" fmla="*/ 80 w 254"/>
                <a:gd name="T39" fmla="*/ 271 h 272"/>
                <a:gd name="T40" fmla="*/ 80 w 254"/>
                <a:gd name="T41" fmla="*/ 268 h 272"/>
                <a:gd name="T42" fmla="*/ 80 w 254"/>
                <a:gd name="T43" fmla="*/ 266 h 272"/>
                <a:gd name="T44" fmla="*/ 80 w 254"/>
                <a:gd name="T45" fmla="*/ 268 h 272"/>
                <a:gd name="T46" fmla="*/ 80 w 254"/>
                <a:gd name="T47" fmla="*/ 268 h 272"/>
                <a:gd name="T48" fmla="*/ 67 w 254"/>
                <a:gd name="T49" fmla="*/ 260 h 272"/>
                <a:gd name="T50" fmla="*/ 55 w 254"/>
                <a:gd name="T51" fmla="*/ 252 h 272"/>
                <a:gd name="T52" fmla="*/ 41 w 254"/>
                <a:gd name="T53" fmla="*/ 241 h 272"/>
                <a:gd name="T54" fmla="*/ 31 w 254"/>
                <a:gd name="T55" fmla="*/ 231 h 272"/>
                <a:gd name="T56" fmla="*/ 23 w 254"/>
                <a:gd name="T57" fmla="*/ 218 h 272"/>
                <a:gd name="T58" fmla="*/ 14 w 254"/>
                <a:gd name="T59" fmla="*/ 206 h 272"/>
                <a:gd name="T60" fmla="*/ 8 w 254"/>
                <a:gd name="T61" fmla="*/ 190 h 272"/>
                <a:gd name="T62" fmla="*/ 4 w 254"/>
                <a:gd name="T63" fmla="*/ 176 h 272"/>
                <a:gd name="T64" fmla="*/ 2 w 254"/>
                <a:gd name="T65" fmla="*/ 162 h 272"/>
                <a:gd name="T66" fmla="*/ 0 w 254"/>
                <a:gd name="T67" fmla="*/ 142 h 272"/>
                <a:gd name="T68" fmla="*/ 0 w 254"/>
                <a:gd name="T69" fmla="*/ 142 h 272"/>
                <a:gd name="T70" fmla="*/ 2 w 254"/>
                <a:gd name="T71" fmla="*/ 121 h 272"/>
                <a:gd name="T72" fmla="*/ 8 w 254"/>
                <a:gd name="T73" fmla="*/ 98 h 272"/>
                <a:gd name="T74" fmla="*/ 16 w 254"/>
                <a:gd name="T75" fmla="*/ 77 h 272"/>
                <a:gd name="T76" fmla="*/ 29 w 254"/>
                <a:gd name="T77" fmla="*/ 59 h 272"/>
                <a:gd name="T78" fmla="*/ 41 w 254"/>
                <a:gd name="T79" fmla="*/ 41 h 272"/>
                <a:gd name="T80" fmla="*/ 61 w 254"/>
                <a:gd name="T81" fmla="*/ 27 h 272"/>
                <a:gd name="T82" fmla="*/ 78 w 254"/>
                <a:gd name="T83" fmla="*/ 15 h 272"/>
                <a:gd name="T84" fmla="*/ 99 w 254"/>
                <a:gd name="T85" fmla="*/ 6 h 272"/>
                <a:gd name="T86" fmla="*/ 122 w 254"/>
                <a:gd name="T87" fmla="*/ 2 h 272"/>
                <a:gd name="T88" fmla="*/ 145 w 254"/>
                <a:gd name="T89" fmla="*/ 0 h 272"/>
                <a:gd name="T90" fmla="*/ 145 w 254"/>
                <a:gd name="T91" fmla="*/ 0 h 272"/>
                <a:gd name="T92" fmla="*/ 158 w 254"/>
                <a:gd name="T93" fmla="*/ 0 h 272"/>
                <a:gd name="T94" fmla="*/ 170 w 254"/>
                <a:gd name="T95" fmla="*/ 2 h 272"/>
                <a:gd name="T96" fmla="*/ 183 w 254"/>
                <a:gd name="T97" fmla="*/ 4 h 272"/>
                <a:gd name="T98" fmla="*/ 193 w 254"/>
                <a:gd name="T99" fmla="*/ 6 h 272"/>
                <a:gd name="T100" fmla="*/ 206 w 254"/>
                <a:gd name="T101" fmla="*/ 13 h 272"/>
                <a:gd name="T102" fmla="*/ 214 w 254"/>
                <a:gd name="T103" fmla="*/ 16 h 272"/>
                <a:gd name="T104" fmla="*/ 225 w 254"/>
                <a:gd name="T105" fmla="*/ 23 h 272"/>
                <a:gd name="T106" fmla="*/ 236 w 254"/>
                <a:gd name="T107" fmla="*/ 31 h 272"/>
                <a:gd name="T108" fmla="*/ 244 w 254"/>
                <a:gd name="T109" fmla="*/ 38 h 272"/>
                <a:gd name="T110" fmla="*/ 253 w 254"/>
                <a:gd name="T111" fmla="*/ 46 h 272"/>
                <a:gd name="T112" fmla="*/ 253 w 254"/>
                <a:gd name="T113" fmla="*/ 46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4" h="272">
                  <a:moveTo>
                    <a:pt x="253" y="46"/>
                  </a:moveTo>
                  <a:lnTo>
                    <a:pt x="242" y="46"/>
                  </a:lnTo>
                  <a:lnTo>
                    <a:pt x="232" y="48"/>
                  </a:lnTo>
                  <a:lnTo>
                    <a:pt x="218" y="50"/>
                  </a:lnTo>
                  <a:lnTo>
                    <a:pt x="209" y="52"/>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2" y="271"/>
                  </a:lnTo>
                  <a:lnTo>
                    <a:pt x="80" y="271"/>
                  </a:lnTo>
                  <a:lnTo>
                    <a:pt x="80" y="268"/>
                  </a:lnTo>
                  <a:lnTo>
                    <a:pt x="80" y="266"/>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58" y="0"/>
                  </a:lnTo>
                  <a:lnTo>
                    <a:pt x="170" y="2"/>
                  </a:lnTo>
                  <a:lnTo>
                    <a:pt x="183" y="4"/>
                  </a:lnTo>
                  <a:lnTo>
                    <a:pt x="193" y="6"/>
                  </a:lnTo>
                  <a:lnTo>
                    <a:pt x="206" y="13"/>
                  </a:lnTo>
                  <a:lnTo>
                    <a:pt x="214" y="16"/>
                  </a:lnTo>
                  <a:lnTo>
                    <a:pt x="225" y="23"/>
                  </a:lnTo>
                  <a:lnTo>
                    <a:pt x="236" y="31"/>
                  </a:lnTo>
                  <a:lnTo>
                    <a:pt x="244" y="38"/>
                  </a:lnTo>
                  <a:lnTo>
                    <a:pt x="253" y="4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 name="Freeform 29"/>
            <p:cNvSpPr>
              <a:spLocks/>
            </p:cNvSpPr>
            <p:nvPr/>
          </p:nvSpPr>
          <p:spPr bwMode="auto">
            <a:xfrm>
              <a:off x="1395" y="977"/>
              <a:ext cx="254" cy="272"/>
            </a:xfrm>
            <a:custGeom>
              <a:avLst/>
              <a:gdLst>
                <a:gd name="T0" fmla="*/ 253 w 254"/>
                <a:gd name="T1" fmla="*/ 46 h 272"/>
                <a:gd name="T2" fmla="*/ 242 w 254"/>
                <a:gd name="T3" fmla="*/ 46 h 272"/>
                <a:gd name="T4" fmla="*/ 232 w 254"/>
                <a:gd name="T5" fmla="*/ 48 h 272"/>
                <a:gd name="T6" fmla="*/ 218 w 254"/>
                <a:gd name="T7" fmla="*/ 50 h 272"/>
                <a:gd name="T8" fmla="*/ 209 w 254"/>
                <a:gd name="T9" fmla="*/ 52 h 272"/>
                <a:gd name="T10" fmla="*/ 195 w 254"/>
                <a:gd name="T11" fmla="*/ 57 h 272"/>
                <a:gd name="T12" fmla="*/ 195 w 254"/>
                <a:gd name="T13" fmla="*/ 57 h 272"/>
                <a:gd name="T14" fmla="*/ 172 w 254"/>
                <a:gd name="T15" fmla="*/ 66 h 272"/>
                <a:gd name="T16" fmla="*/ 151 w 254"/>
                <a:gd name="T17" fmla="*/ 82 h 272"/>
                <a:gd name="T18" fmla="*/ 133 w 254"/>
                <a:gd name="T19" fmla="*/ 98 h 272"/>
                <a:gd name="T20" fmla="*/ 115 w 254"/>
                <a:gd name="T21" fmla="*/ 119 h 272"/>
                <a:gd name="T22" fmla="*/ 101 w 254"/>
                <a:gd name="T23" fmla="*/ 142 h 272"/>
                <a:gd name="T24" fmla="*/ 90 w 254"/>
                <a:gd name="T25" fmla="*/ 165 h 272"/>
                <a:gd name="T26" fmla="*/ 82 w 254"/>
                <a:gd name="T27" fmla="*/ 190 h 272"/>
                <a:gd name="T28" fmla="*/ 78 w 254"/>
                <a:gd name="T29" fmla="*/ 218 h 272"/>
                <a:gd name="T30" fmla="*/ 78 w 254"/>
                <a:gd name="T31" fmla="*/ 243 h 272"/>
                <a:gd name="T32" fmla="*/ 80 w 254"/>
                <a:gd name="T33" fmla="*/ 268 h 272"/>
                <a:gd name="T34" fmla="*/ 80 w 254"/>
                <a:gd name="T35" fmla="*/ 268 h 272"/>
                <a:gd name="T36" fmla="*/ 82 w 254"/>
                <a:gd name="T37" fmla="*/ 271 h 272"/>
                <a:gd name="T38" fmla="*/ 80 w 254"/>
                <a:gd name="T39" fmla="*/ 271 h 272"/>
                <a:gd name="T40" fmla="*/ 80 w 254"/>
                <a:gd name="T41" fmla="*/ 268 h 272"/>
                <a:gd name="T42" fmla="*/ 80 w 254"/>
                <a:gd name="T43" fmla="*/ 266 h 272"/>
                <a:gd name="T44" fmla="*/ 80 w 254"/>
                <a:gd name="T45" fmla="*/ 268 h 272"/>
                <a:gd name="T46" fmla="*/ 80 w 254"/>
                <a:gd name="T47" fmla="*/ 268 h 272"/>
                <a:gd name="T48" fmla="*/ 67 w 254"/>
                <a:gd name="T49" fmla="*/ 260 h 272"/>
                <a:gd name="T50" fmla="*/ 55 w 254"/>
                <a:gd name="T51" fmla="*/ 252 h 272"/>
                <a:gd name="T52" fmla="*/ 41 w 254"/>
                <a:gd name="T53" fmla="*/ 241 h 272"/>
                <a:gd name="T54" fmla="*/ 31 w 254"/>
                <a:gd name="T55" fmla="*/ 231 h 272"/>
                <a:gd name="T56" fmla="*/ 23 w 254"/>
                <a:gd name="T57" fmla="*/ 218 h 272"/>
                <a:gd name="T58" fmla="*/ 14 w 254"/>
                <a:gd name="T59" fmla="*/ 206 h 272"/>
                <a:gd name="T60" fmla="*/ 8 w 254"/>
                <a:gd name="T61" fmla="*/ 190 h 272"/>
                <a:gd name="T62" fmla="*/ 4 w 254"/>
                <a:gd name="T63" fmla="*/ 176 h 272"/>
                <a:gd name="T64" fmla="*/ 2 w 254"/>
                <a:gd name="T65" fmla="*/ 162 h 272"/>
                <a:gd name="T66" fmla="*/ 0 w 254"/>
                <a:gd name="T67" fmla="*/ 142 h 272"/>
                <a:gd name="T68" fmla="*/ 0 w 254"/>
                <a:gd name="T69" fmla="*/ 142 h 272"/>
                <a:gd name="T70" fmla="*/ 2 w 254"/>
                <a:gd name="T71" fmla="*/ 121 h 272"/>
                <a:gd name="T72" fmla="*/ 8 w 254"/>
                <a:gd name="T73" fmla="*/ 98 h 272"/>
                <a:gd name="T74" fmla="*/ 16 w 254"/>
                <a:gd name="T75" fmla="*/ 77 h 272"/>
                <a:gd name="T76" fmla="*/ 29 w 254"/>
                <a:gd name="T77" fmla="*/ 59 h 272"/>
                <a:gd name="T78" fmla="*/ 41 w 254"/>
                <a:gd name="T79" fmla="*/ 41 h 272"/>
                <a:gd name="T80" fmla="*/ 61 w 254"/>
                <a:gd name="T81" fmla="*/ 27 h 272"/>
                <a:gd name="T82" fmla="*/ 78 w 254"/>
                <a:gd name="T83" fmla="*/ 15 h 272"/>
                <a:gd name="T84" fmla="*/ 99 w 254"/>
                <a:gd name="T85" fmla="*/ 6 h 272"/>
                <a:gd name="T86" fmla="*/ 122 w 254"/>
                <a:gd name="T87" fmla="*/ 2 h 272"/>
                <a:gd name="T88" fmla="*/ 145 w 254"/>
                <a:gd name="T89" fmla="*/ 0 h 272"/>
                <a:gd name="T90" fmla="*/ 145 w 254"/>
                <a:gd name="T91" fmla="*/ 0 h 272"/>
                <a:gd name="T92" fmla="*/ 158 w 254"/>
                <a:gd name="T93" fmla="*/ 0 h 272"/>
                <a:gd name="T94" fmla="*/ 170 w 254"/>
                <a:gd name="T95" fmla="*/ 2 h 272"/>
                <a:gd name="T96" fmla="*/ 183 w 254"/>
                <a:gd name="T97" fmla="*/ 4 h 272"/>
                <a:gd name="T98" fmla="*/ 193 w 254"/>
                <a:gd name="T99" fmla="*/ 6 h 272"/>
                <a:gd name="T100" fmla="*/ 206 w 254"/>
                <a:gd name="T101" fmla="*/ 13 h 272"/>
                <a:gd name="T102" fmla="*/ 214 w 254"/>
                <a:gd name="T103" fmla="*/ 16 h 272"/>
                <a:gd name="T104" fmla="*/ 225 w 254"/>
                <a:gd name="T105" fmla="*/ 23 h 272"/>
                <a:gd name="T106" fmla="*/ 236 w 254"/>
                <a:gd name="T107" fmla="*/ 31 h 272"/>
                <a:gd name="T108" fmla="*/ 244 w 254"/>
                <a:gd name="T109" fmla="*/ 38 h 272"/>
                <a:gd name="T110" fmla="*/ 253 w 254"/>
                <a:gd name="T111" fmla="*/ 46 h 272"/>
                <a:gd name="T112" fmla="*/ 253 w 254"/>
                <a:gd name="T113" fmla="*/ 46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4" h="272">
                  <a:moveTo>
                    <a:pt x="253" y="46"/>
                  </a:moveTo>
                  <a:lnTo>
                    <a:pt x="242" y="46"/>
                  </a:lnTo>
                  <a:lnTo>
                    <a:pt x="232" y="48"/>
                  </a:lnTo>
                  <a:lnTo>
                    <a:pt x="218" y="50"/>
                  </a:lnTo>
                  <a:lnTo>
                    <a:pt x="209" y="52"/>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2" y="271"/>
                  </a:lnTo>
                  <a:lnTo>
                    <a:pt x="80" y="271"/>
                  </a:lnTo>
                  <a:lnTo>
                    <a:pt x="80" y="268"/>
                  </a:lnTo>
                  <a:lnTo>
                    <a:pt x="80" y="266"/>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58" y="0"/>
                  </a:lnTo>
                  <a:lnTo>
                    <a:pt x="170" y="2"/>
                  </a:lnTo>
                  <a:lnTo>
                    <a:pt x="183" y="4"/>
                  </a:lnTo>
                  <a:lnTo>
                    <a:pt x="193" y="6"/>
                  </a:lnTo>
                  <a:lnTo>
                    <a:pt x="206" y="13"/>
                  </a:lnTo>
                  <a:lnTo>
                    <a:pt x="214" y="16"/>
                  </a:lnTo>
                  <a:lnTo>
                    <a:pt x="225" y="23"/>
                  </a:lnTo>
                  <a:lnTo>
                    <a:pt x="236" y="31"/>
                  </a:lnTo>
                  <a:lnTo>
                    <a:pt x="244" y="38"/>
                  </a:lnTo>
                  <a:lnTo>
                    <a:pt x="253" y="4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30"/>
            <p:cNvSpPr>
              <a:spLocks/>
            </p:cNvSpPr>
            <p:nvPr/>
          </p:nvSpPr>
          <p:spPr bwMode="auto">
            <a:xfrm>
              <a:off x="1267" y="883"/>
              <a:ext cx="245" cy="244"/>
            </a:xfrm>
            <a:custGeom>
              <a:avLst/>
              <a:gdLst>
                <a:gd name="T0" fmla="*/ 8 w 245"/>
                <a:gd name="T1" fmla="*/ 82 h 243"/>
                <a:gd name="T2" fmla="*/ 4 w 245"/>
                <a:gd name="T3" fmla="*/ 101 h 243"/>
                <a:gd name="T4" fmla="*/ 2 w 245"/>
                <a:gd name="T5" fmla="*/ 197 h 243"/>
                <a:gd name="T6" fmla="*/ 4 w 245"/>
                <a:gd name="T7" fmla="*/ 215 h 243"/>
                <a:gd name="T8" fmla="*/ 15 w 245"/>
                <a:gd name="T9" fmla="*/ 252 h 243"/>
                <a:gd name="T10" fmla="*/ 38 w 245"/>
                <a:gd name="T11" fmla="*/ 280 h 243"/>
                <a:gd name="T12" fmla="*/ 67 w 245"/>
                <a:gd name="T13" fmla="*/ 304 h 243"/>
                <a:gd name="T14" fmla="*/ 103 w 245"/>
                <a:gd name="T15" fmla="*/ 314 h 243"/>
                <a:gd name="T16" fmla="*/ 124 w 245"/>
                <a:gd name="T17" fmla="*/ 317 h 243"/>
                <a:gd name="T18" fmla="*/ 162 w 245"/>
                <a:gd name="T19" fmla="*/ 310 h 243"/>
                <a:gd name="T20" fmla="*/ 193 w 245"/>
                <a:gd name="T21" fmla="*/ 293 h 243"/>
                <a:gd name="T22" fmla="*/ 220 w 245"/>
                <a:gd name="T23" fmla="*/ 266 h 243"/>
                <a:gd name="T24" fmla="*/ 238 w 245"/>
                <a:gd name="T25" fmla="*/ 234 h 243"/>
                <a:gd name="T26" fmla="*/ 244 w 245"/>
                <a:gd name="T27" fmla="*/ 119 h 243"/>
                <a:gd name="T28" fmla="*/ 241 w 245"/>
                <a:gd name="T29" fmla="*/ 101 h 243"/>
                <a:gd name="T30" fmla="*/ 229 w 245"/>
                <a:gd name="T31" fmla="*/ 64 h 243"/>
                <a:gd name="T32" fmla="*/ 208 w 245"/>
                <a:gd name="T33" fmla="*/ 34 h 243"/>
                <a:gd name="T34" fmla="*/ 179 w 245"/>
                <a:gd name="T35" fmla="*/ 12 h 243"/>
                <a:gd name="T36" fmla="*/ 140 w 245"/>
                <a:gd name="T37" fmla="*/ 2 h 243"/>
                <a:gd name="T38" fmla="*/ 122 w 245"/>
                <a:gd name="T39" fmla="*/ 0 h 243"/>
                <a:gd name="T40" fmla="*/ 107 w 245"/>
                <a:gd name="T41" fmla="*/ 0 h 243"/>
                <a:gd name="T42" fmla="*/ 92 w 245"/>
                <a:gd name="T43" fmla="*/ 4 h 243"/>
                <a:gd name="T44" fmla="*/ 78 w 245"/>
                <a:gd name="T45" fmla="*/ 8 h 243"/>
                <a:gd name="T46" fmla="*/ 65 w 245"/>
                <a:gd name="T47" fmla="*/ 14 h 243"/>
                <a:gd name="T48" fmla="*/ 52 w 245"/>
                <a:gd name="T49" fmla="*/ 23 h 243"/>
                <a:gd name="T50" fmla="*/ 48 w 245"/>
                <a:gd name="T51" fmla="*/ 20 h 243"/>
                <a:gd name="T52" fmla="*/ 40 w 245"/>
                <a:gd name="T53" fmla="*/ 16 h 243"/>
                <a:gd name="T54" fmla="*/ 31 w 245"/>
                <a:gd name="T55" fmla="*/ 14 h 243"/>
                <a:gd name="T56" fmla="*/ 20 w 245"/>
                <a:gd name="T57" fmla="*/ 16 h 243"/>
                <a:gd name="T58" fmla="*/ 6 w 245"/>
                <a:gd name="T59" fmla="*/ 27 h 243"/>
                <a:gd name="T60" fmla="*/ 0 w 245"/>
                <a:gd name="T61" fmla="*/ 48 h 243"/>
                <a:gd name="T62" fmla="*/ 0 w 245"/>
                <a:gd name="T63" fmla="*/ 52 h 243"/>
                <a:gd name="T64" fmla="*/ 4 w 245"/>
                <a:gd name="T65" fmla="*/ 62 h 243"/>
                <a:gd name="T66" fmla="*/ 13 w 245"/>
                <a:gd name="T67" fmla="*/ 71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5" h="243">
                  <a:moveTo>
                    <a:pt x="13" y="71"/>
                  </a:moveTo>
                  <a:lnTo>
                    <a:pt x="8" y="82"/>
                  </a:lnTo>
                  <a:lnTo>
                    <a:pt x="6" y="90"/>
                  </a:lnTo>
                  <a:lnTo>
                    <a:pt x="4" y="101"/>
                  </a:lnTo>
                  <a:lnTo>
                    <a:pt x="2" y="111"/>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14" y="0"/>
                  </a:lnTo>
                  <a:lnTo>
                    <a:pt x="107" y="0"/>
                  </a:lnTo>
                  <a:lnTo>
                    <a:pt x="98" y="2"/>
                  </a:lnTo>
                  <a:lnTo>
                    <a:pt x="92" y="4"/>
                  </a:lnTo>
                  <a:lnTo>
                    <a:pt x="84" y="6"/>
                  </a:lnTo>
                  <a:lnTo>
                    <a:pt x="78" y="8"/>
                  </a:lnTo>
                  <a:lnTo>
                    <a:pt x="71" y="12"/>
                  </a:lnTo>
                  <a:lnTo>
                    <a:pt x="65" y="14"/>
                  </a:lnTo>
                  <a:lnTo>
                    <a:pt x="57" y="18"/>
                  </a:lnTo>
                  <a:lnTo>
                    <a:pt x="52" y="23"/>
                  </a:lnTo>
                  <a:lnTo>
                    <a:pt x="48" y="20"/>
                  </a:lnTo>
                  <a:lnTo>
                    <a:pt x="43" y="18"/>
                  </a:lnTo>
                  <a:lnTo>
                    <a:pt x="40" y="16"/>
                  </a:lnTo>
                  <a:lnTo>
                    <a:pt x="36" y="14"/>
                  </a:lnTo>
                  <a:lnTo>
                    <a:pt x="31" y="14"/>
                  </a:lnTo>
                  <a:lnTo>
                    <a:pt x="20" y="16"/>
                  </a:lnTo>
                  <a:lnTo>
                    <a:pt x="13" y="20"/>
                  </a:lnTo>
                  <a:lnTo>
                    <a:pt x="6" y="27"/>
                  </a:lnTo>
                  <a:lnTo>
                    <a:pt x="2" y="37"/>
                  </a:lnTo>
                  <a:lnTo>
                    <a:pt x="0" y="48"/>
                  </a:lnTo>
                  <a:lnTo>
                    <a:pt x="0" y="52"/>
                  </a:lnTo>
                  <a:lnTo>
                    <a:pt x="2" y="59"/>
                  </a:lnTo>
                  <a:lnTo>
                    <a:pt x="4" y="62"/>
                  </a:lnTo>
                  <a:lnTo>
                    <a:pt x="8" y="67"/>
                  </a:lnTo>
                  <a:lnTo>
                    <a:pt x="13" y="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 name="Freeform 31"/>
            <p:cNvSpPr>
              <a:spLocks/>
            </p:cNvSpPr>
            <p:nvPr/>
          </p:nvSpPr>
          <p:spPr bwMode="auto">
            <a:xfrm>
              <a:off x="1267" y="883"/>
              <a:ext cx="245" cy="244"/>
            </a:xfrm>
            <a:custGeom>
              <a:avLst/>
              <a:gdLst>
                <a:gd name="T0" fmla="*/ 8 w 245"/>
                <a:gd name="T1" fmla="*/ 82 h 243"/>
                <a:gd name="T2" fmla="*/ 4 w 245"/>
                <a:gd name="T3" fmla="*/ 101 h 243"/>
                <a:gd name="T4" fmla="*/ 2 w 245"/>
                <a:gd name="T5" fmla="*/ 197 h 243"/>
                <a:gd name="T6" fmla="*/ 4 w 245"/>
                <a:gd name="T7" fmla="*/ 215 h 243"/>
                <a:gd name="T8" fmla="*/ 15 w 245"/>
                <a:gd name="T9" fmla="*/ 252 h 243"/>
                <a:gd name="T10" fmla="*/ 38 w 245"/>
                <a:gd name="T11" fmla="*/ 280 h 243"/>
                <a:gd name="T12" fmla="*/ 67 w 245"/>
                <a:gd name="T13" fmla="*/ 304 h 243"/>
                <a:gd name="T14" fmla="*/ 103 w 245"/>
                <a:gd name="T15" fmla="*/ 314 h 243"/>
                <a:gd name="T16" fmla="*/ 124 w 245"/>
                <a:gd name="T17" fmla="*/ 317 h 243"/>
                <a:gd name="T18" fmla="*/ 162 w 245"/>
                <a:gd name="T19" fmla="*/ 310 h 243"/>
                <a:gd name="T20" fmla="*/ 193 w 245"/>
                <a:gd name="T21" fmla="*/ 293 h 243"/>
                <a:gd name="T22" fmla="*/ 220 w 245"/>
                <a:gd name="T23" fmla="*/ 266 h 243"/>
                <a:gd name="T24" fmla="*/ 238 w 245"/>
                <a:gd name="T25" fmla="*/ 234 h 243"/>
                <a:gd name="T26" fmla="*/ 244 w 245"/>
                <a:gd name="T27" fmla="*/ 119 h 243"/>
                <a:gd name="T28" fmla="*/ 241 w 245"/>
                <a:gd name="T29" fmla="*/ 101 h 243"/>
                <a:gd name="T30" fmla="*/ 229 w 245"/>
                <a:gd name="T31" fmla="*/ 64 h 243"/>
                <a:gd name="T32" fmla="*/ 208 w 245"/>
                <a:gd name="T33" fmla="*/ 34 h 243"/>
                <a:gd name="T34" fmla="*/ 179 w 245"/>
                <a:gd name="T35" fmla="*/ 12 h 243"/>
                <a:gd name="T36" fmla="*/ 140 w 245"/>
                <a:gd name="T37" fmla="*/ 2 h 243"/>
                <a:gd name="T38" fmla="*/ 122 w 245"/>
                <a:gd name="T39" fmla="*/ 0 h 243"/>
                <a:gd name="T40" fmla="*/ 107 w 245"/>
                <a:gd name="T41" fmla="*/ 0 h 243"/>
                <a:gd name="T42" fmla="*/ 92 w 245"/>
                <a:gd name="T43" fmla="*/ 4 h 243"/>
                <a:gd name="T44" fmla="*/ 78 w 245"/>
                <a:gd name="T45" fmla="*/ 8 h 243"/>
                <a:gd name="T46" fmla="*/ 65 w 245"/>
                <a:gd name="T47" fmla="*/ 14 h 243"/>
                <a:gd name="T48" fmla="*/ 52 w 245"/>
                <a:gd name="T49" fmla="*/ 23 h 243"/>
                <a:gd name="T50" fmla="*/ 48 w 245"/>
                <a:gd name="T51" fmla="*/ 20 h 243"/>
                <a:gd name="T52" fmla="*/ 40 w 245"/>
                <a:gd name="T53" fmla="*/ 16 h 243"/>
                <a:gd name="T54" fmla="*/ 31 w 245"/>
                <a:gd name="T55" fmla="*/ 14 h 243"/>
                <a:gd name="T56" fmla="*/ 20 w 245"/>
                <a:gd name="T57" fmla="*/ 16 h 243"/>
                <a:gd name="T58" fmla="*/ 6 w 245"/>
                <a:gd name="T59" fmla="*/ 27 h 243"/>
                <a:gd name="T60" fmla="*/ 0 w 245"/>
                <a:gd name="T61" fmla="*/ 48 h 243"/>
                <a:gd name="T62" fmla="*/ 0 w 245"/>
                <a:gd name="T63" fmla="*/ 52 h 243"/>
                <a:gd name="T64" fmla="*/ 4 w 245"/>
                <a:gd name="T65" fmla="*/ 62 h 243"/>
                <a:gd name="T66" fmla="*/ 13 w 245"/>
                <a:gd name="T67" fmla="*/ 71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5" h="243">
                  <a:moveTo>
                    <a:pt x="13" y="71"/>
                  </a:moveTo>
                  <a:lnTo>
                    <a:pt x="8" y="82"/>
                  </a:lnTo>
                  <a:lnTo>
                    <a:pt x="6" y="90"/>
                  </a:lnTo>
                  <a:lnTo>
                    <a:pt x="4" y="101"/>
                  </a:lnTo>
                  <a:lnTo>
                    <a:pt x="2" y="111"/>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14" y="0"/>
                  </a:lnTo>
                  <a:lnTo>
                    <a:pt x="107" y="0"/>
                  </a:lnTo>
                  <a:lnTo>
                    <a:pt x="98" y="2"/>
                  </a:lnTo>
                  <a:lnTo>
                    <a:pt x="92" y="4"/>
                  </a:lnTo>
                  <a:lnTo>
                    <a:pt x="84" y="6"/>
                  </a:lnTo>
                  <a:lnTo>
                    <a:pt x="78" y="8"/>
                  </a:lnTo>
                  <a:lnTo>
                    <a:pt x="71" y="12"/>
                  </a:lnTo>
                  <a:lnTo>
                    <a:pt x="65" y="14"/>
                  </a:lnTo>
                  <a:lnTo>
                    <a:pt x="57" y="18"/>
                  </a:lnTo>
                  <a:lnTo>
                    <a:pt x="52" y="23"/>
                  </a:lnTo>
                  <a:lnTo>
                    <a:pt x="48" y="20"/>
                  </a:lnTo>
                  <a:lnTo>
                    <a:pt x="43" y="18"/>
                  </a:lnTo>
                  <a:lnTo>
                    <a:pt x="40" y="16"/>
                  </a:lnTo>
                  <a:lnTo>
                    <a:pt x="36" y="14"/>
                  </a:lnTo>
                  <a:lnTo>
                    <a:pt x="31" y="14"/>
                  </a:lnTo>
                  <a:lnTo>
                    <a:pt x="20" y="16"/>
                  </a:lnTo>
                  <a:lnTo>
                    <a:pt x="13" y="20"/>
                  </a:lnTo>
                  <a:lnTo>
                    <a:pt x="6" y="27"/>
                  </a:lnTo>
                  <a:lnTo>
                    <a:pt x="2" y="37"/>
                  </a:lnTo>
                  <a:lnTo>
                    <a:pt x="0" y="48"/>
                  </a:lnTo>
                  <a:lnTo>
                    <a:pt x="0" y="52"/>
                  </a:lnTo>
                  <a:lnTo>
                    <a:pt x="2" y="59"/>
                  </a:lnTo>
                  <a:lnTo>
                    <a:pt x="4" y="62"/>
                  </a:lnTo>
                  <a:lnTo>
                    <a:pt x="8" y="67"/>
                  </a:lnTo>
                  <a:lnTo>
                    <a:pt x="13" y="7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32"/>
            <p:cNvSpPr>
              <a:spLocks/>
            </p:cNvSpPr>
            <p:nvPr/>
          </p:nvSpPr>
          <p:spPr bwMode="auto">
            <a:xfrm>
              <a:off x="2065" y="1003"/>
              <a:ext cx="149" cy="240"/>
            </a:xfrm>
            <a:custGeom>
              <a:avLst/>
              <a:gdLst>
                <a:gd name="T0" fmla="*/ 75 w 150"/>
                <a:gd name="T1" fmla="*/ 40 h 243"/>
                <a:gd name="T2" fmla="*/ 75 w 150"/>
                <a:gd name="T3" fmla="*/ 40 h 243"/>
                <a:gd name="T4" fmla="*/ 75 w 150"/>
                <a:gd name="T5" fmla="*/ 40 h 243"/>
                <a:gd name="T6" fmla="*/ 75 w 150"/>
                <a:gd name="T7" fmla="*/ 40 h 243"/>
                <a:gd name="T8" fmla="*/ 75 w 150"/>
                <a:gd name="T9" fmla="*/ 40 h 243"/>
                <a:gd name="T10" fmla="*/ 75 w 150"/>
                <a:gd name="T11" fmla="*/ 40 h 243"/>
                <a:gd name="T12" fmla="*/ 75 w 150"/>
                <a:gd name="T13" fmla="*/ 39 h 243"/>
                <a:gd name="T14" fmla="*/ 75 w 150"/>
                <a:gd name="T15" fmla="*/ 34 h 243"/>
                <a:gd name="T16" fmla="*/ 75 w 150"/>
                <a:gd name="T17" fmla="*/ 25 h 243"/>
                <a:gd name="T18" fmla="*/ 75 w 150"/>
                <a:gd name="T19" fmla="*/ 20 h 243"/>
                <a:gd name="T20" fmla="*/ 75 w 150"/>
                <a:gd name="T21" fmla="*/ 14 h 243"/>
                <a:gd name="T22" fmla="*/ 75 w 150"/>
                <a:gd name="T23" fmla="*/ 14 h 243"/>
                <a:gd name="T24" fmla="*/ 75 w 150"/>
                <a:gd name="T25" fmla="*/ 8 h 243"/>
                <a:gd name="T26" fmla="*/ 75 w 150"/>
                <a:gd name="T27" fmla="*/ 4 h 243"/>
                <a:gd name="T28" fmla="*/ 75 w 150"/>
                <a:gd name="T29" fmla="*/ 2 h 243"/>
                <a:gd name="T30" fmla="*/ 75 w 150"/>
                <a:gd name="T31" fmla="*/ 0 h 243"/>
                <a:gd name="T32" fmla="*/ 75 w 150"/>
                <a:gd name="T33" fmla="*/ 0 h 243"/>
                <a:gd name="T34" fmla="*/ 75 w 150"/>
                <a:gd name="T35" fmla="*/ 0 h 243"/>
                <a:gd name="T36" fmla="*/ 75 w 150"/>
                <a:gd name="T37" fmla="*/ 2 h 243"/>
                <a:gd name="T38" fmla="*/ 75 w 150"/>
                <a:gd name="T39" fmla="*/ 6 h 243"/>
                <a:gd name="T40" fmla="*/ 73 w 150"/>
                <a:gd name="T41" fmla="*/ 8 h 243"/>
                <a:gd name="T42" fmla="*/ 66 w 150"/>
                <a:gd name="T43" fmla="*/ 14 h 243"/>
                <a:gd name="T44" fmla="*/ 66 w 150"/>
                <a:gd name="T45" fmla="*/ 14 h 243"/>
                <a:gd name="T46" fmla="*/ 66 w 150"/>
                <a:gd name="T47" fmla="*/ 14 h 243"/>
                <a:gd name="T48" fmla="*/ 63 w 150"/>
                <a:gd name="T49" fmla="*/ 18 h 243"/>
                <a:gd name="T50" fmla="*/ 59 w 150"/>
                <a:gd name="T51" fmla="*/ 25 h 243"/>
                <a:gd name="T52" fmla="*/ 52 w 150"/>
                <a:gd name="T53" fmla="*/ 31 h 243"/>
                <a:gd name="T54" fmla="*/ 46 w 150"/>
                <a:gd name="T55" fmla="*/ 39 h 243"/>
                <a:gd name="T56" fmla="*/ 38 w 150"/>
                <a:gd name="T57" fmla="*/ 40 h 243"/>
                <a:gd name="T58" fmla="*/ 31 w 150"/>
                <a:gd name="T59" fmla="*/ 40 h 243"/>
                <a:gd name="T60" fmla="*/ 23 w 150"/>
                <a:gd name="T61" fmla="*/ 40 h 243"/>
                <a:gd name="T62" fmla="*/ 17 w 150"/>
                <a:gd name="T63" fmla="*/ 40 h 243"/>
                <a:gd name="T64" fmla="*/ 13 w 150"/>
                <a:gd name="T65" fmla="*/ 40 h 243"/>
                <a:gd name="T66" fmla="*/ 13 w 150"/>
                <a:gd name="T67" fmla="*/ 40 h 243"/>
                <a:gd name="T68" fmla="*/ 8 w 150"/>
                <a:gd name="T69" fmla="*/ 40 h 243"/>
                <a:gd name="T70" fmla="*/ 4 w 150"/>
                <a:gd name="T71" fmla="*/ 48 h 243"/>
                <a:gd name="T72" fmla="*/ 4 w 150"/>
                <a:gd name="T73" fmla="*/ 54 h 243"/>
                <a:gd name="T74" fmla="*/ 2 w 150"/>
                <a:gd name="T75" fmla="*/ 62 h 243"/>
                <a:gd name="T76" fmla="*/ 0 w 150"/>
                <a:gd name="T77" fmla="*/ 68 h 243"/>
                <a:gd name="T78" fmla="*/ 0 w 150"/>
                <a:gd name="T79" fmla="*/ 75 h 243"/>
                <a:gd name="T80" fmla="*/ 0 w 150"/>
                <a:gd name="T81" fmla="*/ 81 h 243"/>
                <a:gd name="T82" fmla="*/ 2 w 150"/>
                <a:gd name="T83" fmla="*/ 87 h 243"/>
                <a:gd name="T84" fmla="*/ 4 w 150"/>
                <a:gd name="T85" fmla="*/ 91 h 243"/>
                <a:gd name="T86" fmla="*/ 6 w 150"/>
                <a:gd name="T87" fmla="*/ 96 h 243"/>
                <a:gd name="T88" fmla="*/ 54 w 150"/>
                <a:gd name="T89" fmla="*/ 99 h 243"/>
                <a:gd name="T90" fmla="*/ 54 w 150"/>
                <a:gd name="T91" fmla="*/ 99 h 243"/>
                <a:gd name="T92" fmla="*/ 52 w 150"/>
                <a:gd name="T93" fmla="*/ 94 h 243"/>
                <a:gd name="T94" fmla="*/ 54 w 150"/>
                <a:gd name="T95" fmla="*/ 89 h 243"/>
                <a:gd name="T96" fmla="*/ 54 w 150"/>
                <a:gd name="T97" fmla="*/ 85 h 243"/>
                <a:gd name="T98" fmla="*/ 56 w 150"/>
                <a:gd name="T99" fmla="*/ 79 h 243"/>
                <a:gd name="T100" fmla="*/ 61 w 150"/>
                <a:gd name="T101" fmla="*/ 72 h 243"/>
                <a:gd name="T102" fmla="*/ 65 w 150"/>
                <a:gd name="T103" fmla="*/ 66 h 243"/>
                <a:gd name="T104" fmla="*/ 69 w 150"/>
                <a:gd name="T105" fmla="*/ 60 h 243"/>
                <a:gd name="T106" fmla="*/ 73 w 150"/>
                <a:gd name="T107" fmla="*/ 55 h 243"/>
                <a:gd name="T108" fmla="*/ 75 w 150"/>
                <a:gd name="T109" fmla="*/ 52 h 243"/>
                <a:gd name="T110" fmla="*/ 75 w 150"/>
                <a:gd name="T111" fmla="*/ 48 h 243"/>
                <a:gd name="T112" fmla="*/ 75 w 150"/>
                <a:gd name="T113" fmla="*/ 48 h 243"/>
                <a:gd name="T114" fmla="*/ 75 w 150"/>
                <a:gd name="T115" fmla="*/ 40 h 243"/>
                <a:gd name="T116" fmla="*/ 75 w 150"/>
                <a:gd name="T117" fmla="*/ 40 h 243"/>
                <a:gd name="T118" fmla="*/ 75 w 150"/>
                <a:gd name="T119" fmla="*/ 40 h 243"/>
                <a:gd name="T120" fmla="*/ 75 w 150"/>
                <a:gd name="T121" fmla="*/ 40 h 243"/>
                <a:gd name="T122" fmla="*/ 75 w 150"/>
                <a:gd name="T123" fmla="*/ 40 h 243"/>
                <a:gd name="T124" fmla="*/ 75 w 150"/>
                <a:gd name="T125" fmla="*/ 40 h 2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3" y="18"/>
                  </a:lnTo>
                  <a:lnTo>
                    <a:pt x="59" y="25"/>
                  </a:lnTo>
                  <a:lnTo>
                    <a:pt x="52" y="31"/>
                  </a:lnTo>
                  <a:lnTo>
                    <a:pt x="46" y="39"/>
                  </a:lnTo>
                  <a:lnTo>
                    <a:pt x="38" y="50"/>
                  </a:lnTo>
                  <a:lnTo>
                    <a:pt x="31" y="60"/>
                  </a:lnTo>
                  <a:lnTo>
                    <a:pt x="23" y="73"/>
                  </a:lnTo>
                  <a:lnTo>
                    <a:pt x="17" y="85"/>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100" y="113"/>
                  </a:lnTo>
                  <a:lnTo>
                    <a:pt x="113" y="101"/>
                  </a:lnTo>
                  <a:lnTo>
                    <a:pt x="123" y="90"/>
                  </a:lnTo>
                  <a:lnTo>
                    <a:pt x="132" y="83"/>
                  </a:lnTo>
                  <a:lnTo>
                    <a:pt x="134" y="8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 name="Freeform 33"/>
            <p:cNvSpPr>
              <a:spLocks/>
            </p:cNvSpPr>
            <p:nvPr/>
          </p:nvSpPr>
          <p:spPr bwMode="auto">
            <a:xfrm>
              <a:off x="2065" y="1003"/>
              <a:ext cx="149" cy="240"/>
            </a:xfrm>
            <a:custGeom>
              <a:avLst/>
              <a:gdLst>
                <a:gd name="T0" fmla="*/ 75 w 150"/>
                <a:gd name="T1" fmla="*/ 40 h 243"/>
                <a:gd name="T2" fmla="*/ 75 w 150"/>
                <a:gd name="T3" fmla="*/ 40 h 243"/>
                <a:gd name="T4" fmla="*/ 75 w 150"/>
                <a:gd name="T5" fmla="*/ 40 h 243"/>
                <a:gd name="T6" fmla="*/ 75 w 150"/>
                <a:gd name="T7" fmla="*/ 40 h 243"/>
                <a:gd name="T8" fmla="*/ 75 w 150"/>
                <a:gd name="T9" fmla="*/ 40 h 243"/>
                <a:gd name="T10" fmla="*/ 75 w 150"/>
                <a:gd name="T11" fmla="*/ 40 h 243"/>
                <a:gd name="T12" fmla="*/ 75 w 150"/>
                <a:gd name="T13" fmla="*/ 39 h 243"/>
                <a:gd name="T14" fmla="*/ 75 w 150"/>
                <a:gd name="T15" fmla="*/ 34 h 243"/>
                <a:gd name="T16" fmla="*/ 75 w 150"/>
                <a:gd name="T17" fmla="*/ 25 h 243"/>
                <a:gd name="T18" fmla="*/ 75 w 150"/>
                <a:gd name="T19" fmla="*/ 20 h 243"/>
                <a:gd name="T20" fmla="*/ 75 w 150"/>
                <a:gd name="T21" fmla="*/ 14 h 243"/>
                <a:gd name="T22" fmla="*/ 75 w 150"/>
                <a:gd name="T23" fmla="*/ 14 h 243"/>
                <a:gd name="T24" fmla="*/ 75 w 150"/>
                <a:gd name="T25" fmla="*/ 8 h 243"/>
                <a:gd name="T26" fmla="*/ 75 w 150"/>
                <a:gd name="T27" fmla="*/ 4 h 243"/>
                <a:gd name="T28" fmla="*/ 75 w 150"/>
                <a:gd name="T29" fmla="*/ 2 h 243"/>
                <a:gd name="T30" fmla="*/ 75 w 150"/>
                <a:gd name="T31" fmla="*/ 0 h 243"/>
                <a:gd name="T32" fmla="*/ 75 w 150"/>
                <a:gd name="T33" fmla="*/ 0 h 243"/>
                <a:gd name="T34" fmla="*/ 75 w 150"/>
                <a:gd name="T35" fmla="*/ 0 h 243"/>
                <a:gd name="T36" fmla="*/ 75 w 150"/>
                <a:gd name="T37" fmla="*/ 2 h 243"/>
                <a:gd name="T38" fmla="*/ 75 w 150"/>
                <a:gd name="T39" fmla="*/ 6 h 243"/>
                <a:gd name="T40" fmla="*/ 73 w 150"/>
                <a:gd name="T41" fmla="*/ 8 h 243"/>
                <a:gd name="T42" fmla="*/ 66 w 150"/>
                <a:gd name="T43" fmla="*/ 14 h 243"/>
                <a:gd name="T44" fmla="*/ 66 w 150"/>
                <a:gd name="T45" fmla="*/ 14 h 243"/>
                <a:gd name="T46" fmla="*/ 66 w 150"/>
                <a:gd name="T47" fmla="*/ 14 h 243"/>
                <a:gd name="T48" fmla="*/ 63 w 150"/>
                <a:gd name="T49" fmla="*/ 18 h 243"/>
                <a:gd name="T50" fmla="*/ 59 w 150"/>
                <a:gd name="T51" fmla="*/ 25 h 243"/>
                <a:gd name="T52" fmla="*/ 52 w 150"/>
                <a:gd name="T53" fmla="*/ 31 h 243"/>
                <a:gd name="T54" fmla="*/ 46 w 150"/>
                <a:gd name="T55" fmla="*/ 39 h 243"/>
                <a:gd name="T56" fmla="*/ 38 w 150"/>
                <a:gd name="T57" fmla="*/ 40 h 243"/>
                <a:gd name="T58" fmla="*/ 31 w 150"/>
                <a:gd name="T59" fmla="*/ 40 h 243"/>
                <a:gd name="T60" fmla="*/ 23 w 150"/>
                <a:gd name="T61" fmla="*/ 40 h 243"/>
                <a:gd name="T62" fmla="*/ 17 w 150"/>
                <a:gd name="T63" fmla="*/ 40 h 243"/>
                <a:gd name="T64" fmla="*/ 13 w 150"/>
                <a:gd name="T65" fmla="*/ 40 h 243"/>
                <a:gd name="T66" fmla="*/ 13 w 150"/>
                <a:gd name="T67" fmla="*/ 40 h 243"/>
                <a:gd name="T68" fmla="*/ 8 w 150"/>
                <a:gd name="T69" fmla="*/ 40 h 243"/>
                <a:gd name="T70" fmla="*/ 4 w 150"/>
                <a:gd name="T71" fmla="*/ 48 h 243"/>
                <a:gd name="T72" fmla="*/ 4 w 150"/>
                <a:gd name="T73" fmla="*/ 54 h 243"/>
                <a:gd name="T74" fmla="*/ 2 w 150"/>
                <a:gd name="T75" fmla="*/ 62 h 243"/>
                <a:gd name="T76" fmla="*/ 0 w 150"/>
                <a:gd name="T77" fmla="*/ 68 h 243"/>
                <a:gd name="T78" fmla="*/ 0 w 150"/>
                <a:gd name="T79" fmla="*/ 75 h 243"/>
                <a:gd name="T80" fmla="*/ 0 w 150"/>
                <a:gd name="T81" fmla="*/ 81 h 243"/>
                <a:gd name="T82" fmla="*/ 2 w 150"/>
                <a:gd name="T83" fmla="*/ 87 h 243"/>
                <a:gd name="T84" fmla="*/ 4 w 150"/>
                <a:gd name="T85" fmla="*/ 91 h 243"/>
                <a:gd name="T86" fmla="*/ 6 w 150"/>
                <a:gd name="T87" fmla="*/ 96 h 243"/>
                <a:gd name="T88" fmla="*/ 54 w 150"/>
                <a:gd name="T89" fmla="*/ 99 h 243"/>
                <a:gd name="T90" fmla="*/ 54 w 150"/>
                <a:gd name="T91" fmla="*/ 99 h 243"/>
                <a:gd name="T92" fmla="*/ 52 w 150"/>
                <a:gd name="T93" fmla="*/ 94 h 243"/>
                <a:gd name="T94" fmla="*/ 54 w 150"/>
                <a:gd name="T95" fmla="*/ 89 h 243"/>
                <a:gd name="T96" fmla="*/ 54 w 150"/>
                <a:gd name="T97" fmla="*/ 85 h 243"/>
                <a:gd name="T98" fmla="*/ 56 w 150"/>
                <a:gd name="T99" fmla="*/ 79 h 243"/>
                <a:gd name="T100" fmla="*/ 61 w 150"/>
                <a:gd name="T101" fmla="*/ 72 h 243"/>
                <a:gd name="T102" fmla="*/ 65 w 150"/>
                <a:gd name="T103" fmla="*/ 66 h 243"/>
                <a:gd name="T104" fmla="*/ 69 w 150"/>
                <a:gd name="T105" fmla="*/ 60 h 243"/>
                <a:gd name="T106" fmla="*/ 73 w 150"/>
                <a:gd name="T107" fmla="*/ 55 h 243"/>
                <a:gd name="T108" fmla="*/ 75 w 150"/>
                <a:gd name="T109" fmla="*/ 52 h 243"/>
                <a:gd name="T110" fmla="*/ 75 w 150"/>
                <a:gd name="T111" fmla="*/ 48 h 243"/>
                <a:gd name="T112" fmla="*/ 75 w 150"/>
                <a:gd name="T113" fmla="*/ 48 h 243"/>
                <a:gd name="T114" fmla="*/ 75 w 150"/>
                <a:gd name="T115" fmla="*/ 40 h 243"/>
                <a:gd name="T116" fmla="*/ 75 w 150"/>
                <a:gd name="T117" fmla="*/ 40 h 243"/>
                <a:gd name="T118" fmla="*/ 75 w 150"/>
                <a:gd name="T119" fmla="*/ 40 h 243"/>
                <a:gd name="T120" fmla="*/ 75 w 150"/>
                <a:gd name="T121" fmla="*/ 40 h 243"/>
                <a:gd name="T122" fmla="*/ 75 w 150"/>
                <a:gd name="T123" fmla="*/ 40 h 243"/>
                <a:gd name="T124" fmla="*/ 75 w 150"/>
                <a:gd name="T125" fmla="*/ 40 h 2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3" y="18"/>
                  </a:lnTo>
                  <a:lnTo>
                    <a:pt x="59" y="25"/>
                  </a:lnTo>
                  <a:lnTo>
                    <a:pt x="52" y="31"/>
                  </a:lnTo>
                  <a:lnTo>
                    <a:pt x="46" y="39"/>
                  </a:lnTo>
                  <a:lnTo>
                    <a:pt x="38" y="50"/>
                  </a:lnTo>
                  <a:lnTo>
                    <a:pt x="31" y="60"/>
                  </a:lnTo>
                  <a:lnTo>
                    <a:pt x="23" y="73"/>
                  </a:lnTo>
                  <a:lnTo>
                    <a:pt x="17" y="85"/>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100" y="113"/>
                  </a:lnTo>
                  <a:lnTo>
                    <a:pt x="113" y="101"/>
                  </a:lnTo>
                  <a:lnTo>
                    <a:pt x="123" y="90"/>
                  </a:lnTo>
                  <a:lnTo>
                    <a:pt x="132" y="83"/>
                  </a:lnTo>
                  <a:lnTo>
                    <a:pt x="134" y="8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34"/>
            <p:cNvSpPr>
              <a:spLocks/>
            </p:cNvSpPr>
            <p:nvPr/>
          </p:nvSpPr>
          <p:spPr bwMode="auto">
            <a:xfrm>
              <a:off x="1656" y="1761"/>
              <a:ext cx="96" cy="96"/>
            </a:xfrm>
            <a:custGeom>
              <a:avLst/>
              <a:gdLst>
                <a:gd name="T0" fmla="*/ 46 w 96"/>
                <a:gd name="T1" fmla="*/ 95 h 96"/>
                <a:gd name="T2" fmla="*/ 60 w 96"/>
                <a:gd name="T3" fmla="*/ 92 h 96"/>
                <a:gd name="T4" fmla="*/ 74 w 96"/>
                <a:gd name="T5" fmla="*/ 83 h 96"/>
                <a:gd name="T6" fmla="*/ 83 w 96"/>
                <a:gd name="T7" fmla="*/ 74 h 96"/>
                <a:gd name="T8" fmla="*/ 90 w 96"/>
                <a:gd name="T9" fmla="*/ 60 h 96"/>
                <a:gd name="T10" fmla="*/ 95 w 96"/>
                <a:gd name="T11" fmla="*/ 46 h 96"/>
                <a:gd name="T12" fmla="*/ 95 w 96"/>
                <a:gd name="T13" fmla="*/ 46 h 96"/>
                <a:gd name="T14" fmla="*/ 90 w 96"/>
                <a:gd name="T15" fmla="*/ 32 h 96"/>
                <a:gd name="T16" fmla="*/ 83 w 96"/>
                <a:gd name="T17" fmla="*/ 18 h 96"/>
                <a:gd name="T18" fmla="*/ 74 w 96"/>
                <a:gd name="T19" fmla="*/ 8 h 96"/>
                <a:gd name="T20" fmla="*/ 60 w 96"/>
                <a:gd name="T21" fmla="*/ 2 h 96"/>
                <a:gd name="T22" fmla="*/ 46 w 96"/>
                <a:gd name="T23" fmla="*/ 0 h 96"/>
                <a:gd name="T24" fmla="*/ 46 w 96"/>
                <a:gd name="T25" fmla="*/ 0 h 96"/>
                <a:gd name="T26" fmla="*/ 30 w 96"/>
                <a:gd name="T27" fmla="*/ 2 h 96"/>
                <a:gd name="T28" fmla="*/ 16 w 96"/>
                <a:gd name="T29" fmla="*/ 8 h 96"/>
                <a:gd name="T30" fmla="*/ 7 w 96"/>
                <a:gd name="T31" fmla="*/ 18 h 96"/>
                <a:gd name="T32" fmla="*/ 0 w 96"/>
                <a:gd name="T33" fmla="*/ 32 h 96"/>
                <a:gd name="T34" fmla="*/ 0 w 96"/>
                <a:gd name="T35" fmla="*/ 46 h 96"/>
                <a:gd name="T36" fmla="*/ 0 w 96"/>
                <a:gd name="T37" fmla="*/ 46 h 96"/>
                <a:gd name="T38" fmla="*/ 1 w 96"/>
                <a:gd name="T39" fmla="*/ 60 h 96"/>
                <a:gd name="T40" fmla="*/ 7 w 96"/>
                <a:gd name="T41" fmla="*/ 76 h 96"/>
                <a:gd name="T42" fmla="*/ 18 w 96"/>
                <a:gd name="T43" fmla="*/ 86 h 96"/>
                <a:gd name="T44" fmla="*/ 30 w 96"/>
                <a:gd name="T45" fmla="*/ 92 h 96"/>
                <a:gd name="T46" fmla="*/ 46 w 96"/>
                <a:gd name="T47" fmla="*/ 95 h 96"/>
                <a:gd name="T48" fmla="*/ 46 w 96"/>
                <a:gd name="T49" fmla="*/ 95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 h="96">
                  <a:moveTo>
                    <a:pt x="46" y="95"/>
                  </a:moveTo>
                  <a:lnTo>
                    <a:pt x="60" y="92"/>
                  </a:lnTo>
                  <a:lnTo>
                    <a:pt x="74" y="83"/>
                  </a:lnTo>
                  <a:lnTo>
                    <a:pt x="83" y="74"/>
                  </a:lnTo>
                  <a:lnTo>
                    <a:pt x="90" y="60"/>
                  </a:lnTo>
                  <a:lnTo>
                    <a:pt x="95" y="46"/>
                  </a:lnTo>
                  <a:lnTo>
                    <a:pt x="90" y="32"/>
                  </a:lnTo>
                  <a:lnTo>
                    <a:pt x="83" y="18"/>
                  </a:lnTo>
                  <a:lnTo>
                    <a:pt x="74" y="8"/>
                  </a:lnTo>
                  <a:lnTo>
                    <a:pt x="60" y="2"/>
                  </a:lnTo>
                  <a:lnTo>
                    <a:pt x="46" y="0"/>
                  </a:lnTo>
                  <a:lnTo>
                    <a:pt x="30" y="2"/>
                  </a:lnTo>
                  <a:lnTo>
                    <a:pt x="16" y="8"/>
                  </a:lnTo>
                  <a:lnTo>
                    <a:pt x="7" y="18"/>
                  </a:lnTo>
                  <a:lnTo>
                    <a:pt x="0" y="32"/>
                  </a:lnTo>
                  <a:lnTo>
                    <a:pt x="0" y="46"/>
                  </a:lnTo>
                  <a:lnTo>
                    <a:pt x="1" y="60"/>
                  </a:lnTo>
                  <a:lnTo>
                    <a:pt x="7" y="76"/>
                  </a:lnTo>
                  <a:lnTo>
                    <a:pt x="18" y="86"/>
                  </a:lnTo>
                  <a:lnTo>
                    <a:pt x="30" y="92"/>
                  </a:lnTo>
                  <a:lnTo>
                    <a:pt x="46" y="9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 name="Freeform 35"/>
            <p:cNvSpPr>
              <a:spLocks/>
            </p:cNvSpPr>
            <p:nvPr/>
          </p:nvSpPr>
          <p:spPr bwMode="auto">
            <a:xfrm>
              <a:off x="1656" y="1761"/>
              <a:ext cx="96" cy="96"/>
            </a:xfrm>
            <a:custGeom>
              <a:avLst/>
              <a:gdLst>
                <a:gd name="T0" fmla="*/ 46 w 96"/>
                <a:gd name="T1" fmla="*/ 95 h 96"/>
                <a:gd name="T2" fmla="*/ 60 w 96"/>
                <a:gd name="T3" fmla="*/ 92 h 96"/>
                <a:gd name="T4" fmla="*/ 74 w 96"/>
                <a:gd name="T5" fmla="*/ 83 h 96"/>
                <a:gd name="T6" fmla="*/ 83 w 96"/>
                <a:gd name="T7" fmla="*/ 74 h 96"/>
                <a:gd name="T8" fmla="*/ 90 w 96"/>
                <a:gd name="T9" fmla="*/ 60 h 96"/>
                <a:gd name="T10" fmla="*/ 95 w 96"/>
                <a:gd name="T11" fmla="*/ 46 h 96"/>
                <a:gd name="T12" fmla="*/ 95 w 96"/>
                <a:gd name="T13" fmla="*/ 46 h 96"/>
                <a:gd name="T14" fmla="*/ 90 w 96"/>
                <a:gd name="T15" fmla="*/ 32 h 96"/>
                <a:gd name="T16" fmla="*/ 83 w 96"/>
                <a:gd name="T17" fmla="*/ 18 h 96"/>
                <a:gd name="T18" fmla="*/ 74 w 96"/>
                <a:gd name="T19" fmla="*/ 8 h 96"/>
                <a:gd name="T20" fmla="*/ 60 w 96"/>
                <a:gd name="T21" fmla="*/ 2 h 96"/>
                <a:gd name="T22" fmla="*/ 46 w 96"/>
                <a:gd name="T23" fmla="*/ 0 h 96"/>
                <a:gd name="T24" fmla="*/ 46 w 96"/>
                <a:gd name="T25" fmla="*/ 0 h 96"/>
                <a:gd name="T26" fmla="*/ 30 w 96"/>
                <a:gd name="T27" fmla="*/ 2 h 96"/>
                <a:gd name="T28" fmla="*/ 16 w 96"/>
                <a:gd name="T29" fmla="*/ 8 h 96"/>
                <a:gd name="T30" fmla="*/ 7 w 96"/>
                <a:gd name="T31" fmla="*/ 18 h 96"/>
                <a:gd name="T32" fmla="*/ 0 w 96"/>
                <a:gd name="T33" fmla="*/ 32 h 96"/>
                <a:gd name="T34" fmla="*/ 0 w 96"/>
                <a:gd name="T35" fmla="*/ 46 h 96"/>
                <a:gd name="T36" fmla="*/ 0 w 96"/>
                <a:gd name="T37" fmla="*/ 46 h 96"/>
                <a:gd name="T38" fmla="*/ 1 w 96"/>
                <a:gd name="T39" fmla="*/ 60 h 96"/>
                <a:gd name="T40" fmla="*/ 7 w 96"/>
                <a:gd name="T41" fmla="*/ 76 h 96"/>
                <a:gd name="T42" fmla="*/ 18 w 96"/>
                <a:gd name="T43" fmla="*/ 86 h 96"/>
                <a:gd name="T44" fmla="*/ 30 w 96"/>
                <a:gd name="T45" fmla="*/ 92 h 96"/>
                <a:gd name="T46" fmla="*/ 46 w 96"/>
                <a:gd name="T47" fmla="*/ 95 h 96"/>
                <a:gd name="T48" fmla="*/ 46 w 96"/>
                <a:gd name="T49" fmla="*/ 95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 h="96">
                  <a:moveTo>
                    <a:pt x="46" y="95"/>
                  </a:moveTo>
                  <a:lnTo>
                    <a:pt x="60" y="92"/>
                  </a:lnTo>
                  <a:lnTo>
                    <a:pt x="74" y="83"/>
                  </a:lnTo>
                  <a:lnTo>
                    <a:pt x="83" y="74"/>
                  </a:lnTo>
                  <a:lnTo>
                    <a:pt x="90" y="60"/>
                  </a:lnTo>
                  <a:lnTo>
                    <a:pt x="95" y="46"/>
                  </a:lnTo>
                  <a:lnTo>
                    <a:pt x="90" y="32"/>
                  </a:lnTo>
                  <a:lnTo>
                    <a:pt x="83" y="18"/>
                  </a:lnTo>
                  <a:lnTo>
                    <a:pt x="74" y="8"/>
                  </a:lnTo>
                  <a:lnTo>
                    <a:pt x="60" y="2"/>
                  </a:lnTo>
                  <a:lnTo>
                    <a:pt x="46" y="0"/>
                  </a:lnTo>
                  <a:lnTo>
                    <a:pt x="30" y="2"/>
                  </a:lnTo>
                  <a:lnTo>
                    <a:pt x="16" y="8"/>
                  </a:lnTo>
                  <a:lnTo>
                    <a:pt x="7" y="18"/>
                  </a:lnTo>
                  <a:lnTo>
                    <a:pt x="0" y="32"/>
                  </a:lnTo>
                  <a:lnTo>
                    <a:pt x="0" y="46"/>
                  </a:lnTo>
                  <a:lnTo>
                    <a:pt x="1" y="60"/>
                  </a:lnTo>
                  <a:lnTo>
                    <a:pt x="7" y="76"/>
                  </a:lnTo>
                  <a:lnTo>
                    <a:pt x="18" y="86"/>
                  </a:lnTo>
                  <a:lnTo>
                    <a:pt x="30" y="92"/>
                  </a:lnTo>
                  <a:lnTo>
                    <a:pt x="46" y="9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36"/>
            <p:cNvSpPr>
              <a:spLocks/>
            </p:cNvSpPr>
            <p:nvPr/>
          </p:nvSpPr>
          <p:spPr bwMode="auto">
            <a:xfrm>
              <a:off x="1200" y="916"/>
              <a:ext cx="629" cy="821"/>
            </a:xfrm>
            <a:custGeom>
              <a:avLst/>
              <a:gdLst>
                <a:gd name="T0" fmla="*/ 283 w 629"/>
                <a:gd name="T1" fmla="*/ 37 h 823"/>
                <a:gd name="T2" fmla="*/ 285 w 629"/>
                <a:gd name="T3" fmla="*/ 20 h 823"/>
                <a:gd name="T4" fmla="*/ 279 w 629"/>
                <a:gd name="T5" fmla="*/ 5 h 823"/>
                <a:gd name="T6" fmla="*/ 273 w 629"/>
                <a:gd name="T7" fmla="*/ 1 h 823"/>
                <a:gd name="T8" fmla="*/ 256 w 629"/>
                <a:gd name="T9" fmla="*/ 0 h 823"/>
                <a:gd name="T10" fmla="*/ 241 w 629"/>
                <a:gd name="T11" fmla="*/ 5 h 823"/>
                <a:gd name="T12" fmla="*/ 237 w 629"/>
                <a:gd name="T13" fmla="*/ 9 h 823"/>
                <a:gd name="T14" fmla="*/ 218 w 629"/>
                <a:gd name="T15" fmla="*/ 33 h 823"/>
                <a:gd name="T16" fmla="*/ 186 w 629"/>
                <a:gd name="T17" fmla="*/ 71 h 823"/>
                <a:gd name="T18" fmla="*/ 149 w 629"/>
                <a:gd name="T19" fmla="*/ 115 h 823"/>
                <a:gd name="T20" fmla="*/ 115 w 629"/>
                <a:gd name="T21" fmla="*/ 155 h 823"/>
                <a:gd name="T22" fmla="*/ 101 w 629"/>
                <a:gd name="T23" fmla="*/ 170 h 823"/>
                <a:gd name="T24" fmla="*/ 75 w 629"/>
                <a:gd name="T25" fmla="*/ 205 h 823"/>
                <a:gd name="T26" fmla="*/ 48 w 629"/>
                <a:gd name="T27" fmla="*/ 205 h 823"/>
                <a:gd name="T28" fmla="*/ 23 w 629"/>
                <a:gd name="T29" fmla="*/ 244 h 823"/>
                <a:gd name="T30" fmla="*/ 3 w 629"/>
                <a:gd name="T31" fmla="*/ 310 h 823"/>
                <a:gd name="T32" fmla="*/ 0 w 629"/>
                <a:gd name="T33" fmla="*/ 371 h 823"/>
                <a:gd name="T34" fmla="*/ 2 w 629"/>
                <a:gd name="T35" fmla="*/ 401 h 823"/>
                <a:gd name="T36" fmla="*/ 9 w 629"/>
                <a:gd name="T37" fmla="*/ 460 h 823"/>
                <a:gd name="T38" fmla="*/ 25 w 629"/>
                <a:gd name="T39" fmla="*/ 516 h 823"/>
                <a:gd name="T40" fmla="*/ 46 w 629"/>
                <a:gd name="T41" fmla="*/ 554 h 823"/>
                <a:gd name="T42" fmla="*/ 75 w 629"/>
                <a:gd name="T43" fmla="*/ 576 h 823"/>
                <a:gd name="T44" fmla="*/ 92 w 629"/>
                <a:gd name="T45" fmla="*/ 585 h 823"/>
                <a:gd name="T46" fmla="*/ 131 w 629"/>
                <a:gd name="T47" fmla="*/ 600 h 823"/>
                <a:gd name="T48" fmla="*/ 178 w 629"/>
                <a:gd name="T49" fmla="*/ 616 h 823"/>
                <a:gd name="T50" fmla="*/ 230 w 629"/>
                <a:gd name="T51" fmla="*/ 644 h 823"/>
                <a:gd name="T52" fmla="*/ 290 w 629"/>
                <a:gd name="T53" fmla="*/ 663 h 823"/>
                <a:gd name="T54" fmla="*/ 357 w 629"/>
                <a:gd name="T55" fmla="*/ 672 h 823"/>
                <a:gd name="T56" fmla="*/ 391 w 629"/>
                <a:gd name="T57" fmla="*/ 672 h 823"/>
                <a:gd name="T58" fmla="*/ 444 w 629"/>
                <a:gd name="T59" fmla="*/ 672 h 823"/>
                <a:gd name="T60" fmla="*/ 483 w 629"/>
                <a:gd name="T61" fmla="*/ 667 h 823"/>
                <a:gd name="T62" fmla="*/ 518 w 629"/>
                <a:gd name="T63" fmla="*/ 660 h 823"/>
                <a:gd name="T64" fmla="*/ 547 w 629"/>
                <a:gd name="T65" fmla="*/ 653 h 823"/>
                <a:gd name="T66" fmla="*/ 628 w 629"/>
                <a:gd name="T67" fmla="*/ 582 h 823"/>
                <a:gd name="T68" fmla="*/ 610 w 629"/>
                <a:gd name="T69" fmla="*/ 585 h 823"/>
                <a:gd name="T70" fmla="*/ 573 w 629"/>
                <a:gd name="T71" fmla="*/ 590 h 823"/>
                <a:gd name="T72" fmla="*/ 529 w 629"/>
                <a:gd name="T73" fmla="*/ 596 h 823"/>
                <a:gd name="T74" fmla="*/ 486 w 629"/>
                <a:gd name="T75" fmla="*/ 600 h 823"/>
                <a:gd name="T76" fmla="*/ 444 w 629"/>
                <a:gd name="T77" fmla="*/ 602 h 823"/>
                <a:gd name="T78" fmla="*/ 423 w 629"/>
                <a:gd name="T79" fmla="*/ 600 h 823"/>
                <a:gd name="T80" fmla="*/ 380 w 629"/>
                <a:gd name="T81" fmla="*/ 598 h 823"/>
                <a:gd name="T82" fmla="*/ 329 w 629"/>
                <a:gd name="T83" fmla="*/ 589 h 823"/>
                <a:gd name="T84" fmla="*/ 279 w 629"/>
                <a:gd name="T85" fmla="*/ 577 h 823"/>
                <a:gd name="T86" fmla="*/ 230 w 629"/>
                <a:gd name="T87" fmla="*/ 563 h 823"/>
                <a:gd name="T88" fmla="*/ 193 w 629"/>
                <a:gd name="T89" fmla="*/ 547 h 823"/>
                <a:gd name="T90" fmla="*/ 177 w 629"/>
                <a:gd name="T91" fmla="*/ 536 h 823"/>
                <a:gd name="T92" fmla="*/ 147 w 629"/>
                <a:gd name="T93" fmla="*/ 500 h 823"/>
                <a:gd name="T94" fmla="*/ 119 w 629"/>
                <a:gd name="T95" fmla="*/ 458 h 823"/>
                <a:gd name="T96" fmla="*/ 98 w 629"/>
                <a:gd name="T97" fmla="*/ 414 h 823"/>
                <a:gd name="T98" fmla="*/ 87 w 629"/>
                <a:gd name="T99" fmla="*/ 365 h 823"/>
                <a:gd name="T100" fmla="*/ 87 w 629"/>
                <a:gd name="T101" fmla="*/ 341 h 823"/>
                <a:gd name="T102" fmla="*/ 92 w 629"/>
                <a:gd name="T103" fmla="*/ 289 h 823"/>
                <a:gd name="T104" fmla="*/ 101 w 629"/>
                <a:gd name="T105" fmla="*/ 241 h 823"/>
                <a:gd name="T106" fmla="*/ 111 w 629"/>
                <a:gd name="T107" fmla="*/ 205 h 823"/>
                <a:gd name="T108" fmla="*/ 126 w 629"/>
                <a:gd name="T109" fmla="*/ 205 h 823"/>
                <a:gd name="T110" fmla="*/ 142 w 629"/>
                <a:gd name="T111" fmla="*/ 205 h 823"/>
                <a:gd name="T112" fmla="*/ 153 w 629"/>
                <a:gd name="T113" fmla="*/ 193 h 823"/>
                <a:gd name="T114" fmla="*/ 184 w 629"/>
                <a:gd name="T115" fmla="*/ 155 h 823"/>
                <a:gd name="T116" fmla="*/ 223 w 629"/>
                <a:gd name="T117" fmla="*/ 111 h 823"/>
                <a:gd name="T118" fmla="*/ 256 w 629"/>
                <a:gd name="T119" fmla="*/ 73 h 823"/>
                <a:gd name="T120" fmla="*/ 276 w 629"/>
                <a:gd name="T121" fmla="*/ 48 h 823"/>
                <a:gd name="T122" fmla="*/ 279 w 629"/>
                <a:gd name="T123" fmla="*/ 44 h 8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9" h="823">
                  <a:moveTo>
                    <a:pt x="279" y="44"/>
                  </a:moveTo>
                  <a:lnTo>
                    <a:pt x="283" y="37"/>
                  </a:lnTo>
                  <a:lnTo>
                    <a:pt x="285" y="28"/>
                  </a:lnTo>
                  <a:lnTo>
                    <a:pt x="285" y="20"/>
                  </a:lnTo>
                  <a:lnTo>
                    <a:pt x="283" y="14"/>
                  </a:lnTo>
                  <a:lnTo>
                    <a:pt x="279" y="5"/>
                  </a:lnTo>
                  <a:lnTo>
                    <a:pt x="273" y="1"/>
                  </a:lnTo>
                  <a:lnTo>
                    <a:pt x="265" y="0"/>
                  </a:lnTo>
                  <a:lnTo>
                    <a:pt x="256" y="0"/>
                  </a:lnTo>
                  <a:lnTo>
                    <a:pt x="248" y="1"/>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 name="Freeform 37"/>
            <p:cNvSpPr>
              <a:spLocks/>
            </p:cNvSpPr>
            <p:nvPr/>
          </p:nvSpPr>
          <p:spPr bwMode="auto">
            <a:xfrm>
              <a:off x="1200" y="916"/>
              <a:ext cx="629" cy="821"/>
            </a:xfrm>
            <a:custGeom>
              <a:avLst/>
              <a:gdLst>
                <a:gd name="T0" fmla="*/ 283 w 629"/>
                <a:gd name="T1" fmla="*/ 37 h 823"/>
                <a:gd name="T2" fmla="*/ 285 w 629"/>
                <a:gd name="T3" fmla="*/ 20 h 823"/>
                <a:gd name="T4" fmla="*/ 279 w 629"/>
                <a:gd name="T5" fmla="*/ 5 h 823"/>
                <a:gd name="T6" fmla="*/ 273 w 629"/>
                <a:gd name="T7" fmla="*/ 1 h 823"/>
                <a:gd name="T8" fmla="*/ 256 w 629"/>
                <a:gd name="T9" fmla="*/ 0 h 823"/>
                <a:gd name="T10" fmla="*/ 241 w 629"/>
                <a:gd name="T11" fmla="*/ 5 h 823"/>
                <a:gd name="T12" fmla="*/ 237 w 629"/>
                <a:gd name="T13" fmla="*/ 9 h 823"/>
                <a:gd name="T14" fmla="*/ 218 w 629"/>
                <a:gd name="T15" fmla="*/ 33 h 823"/>
                <a:gd name="T16" fmla="*/ 186 w 629"/>
                <a:gd name="T17" fmla="*/ 71 h 823"/>
                <a:gd name="T18" fmla="*/ 149 w 629"/>
                <a:gd name="T19" fmla="*/ 115 h 823"/>
                <a:gd name="T20" fmla="*/ 115 w 629"/>
                <a:gd name="T21" fmla="*/ 155 h 823"/>
                <a:gd name="T22" fmla="*/ 101 w 629"/>
                <a:gd name="T23" fmla="*/ 170 h 823"/>
                <a:gd name="T24" fmla="*/ 75 w 629"/>
                <a:gd name="T25" fmla="*/ 205 h 823"/>
                <a:gd name="T26" fmla="*/ 48 w 629"/>
                <a:gd name="T27" fmla="*/ 205 h 823"/>
                <a:gd name="T28" fmla="*/ 23 w 629"/>
                <a:gd name="T29" fmla="*/ 244 h 823"/>
                <a:gd name="T30" fmla="*/ 3 w 629"/>
                <a:gd name="T31" fmla="*/ 310 h 823"/>
                <a:gd name="T32" fmla="*/ 0 w 629"/>
                <a:gd name="T33" fmla="*/ 371 h 823"/>
                <a:gd name="T34" fmla="*/ 2 w 629"/>
                <a:gd name="T35" fmla="*/ 401 h 823"/>
                <a:gd name="T36" fmla="*/ 9 w 629"/>
                <a:gd name="T37" fmla="*/ 460 h 823"/>
                <a:gd name="T38" fmla="*/ 25 w 629"/>
                <a:gd name="T39" fmla="*/ 516 h 823"/>
                <a:gd name="T40" fmla="*/ 46 w 629"/>
                <a:gd name="T41" fmla="*/ 554 h 823"/>
                <a:gd name="T42" fmla="*/ 75 w 629"/>
                <a:gd name="T43" fmla="*/ 576 h 823"/>
                <a:gd name="T44" fmla="*/ 92 w 629"/>
                <a:gd name="T45" fmla="*/ 585 h 823"/>
                <a:gd name="T46" fmla="*/ 131 w 629"/>
                <a:gd name="T47" fmla="*/ 600 h 823"/>
                <a:gd name="T48" fmla="*/ 178 w 629"/>
                <a:gd name="T49" fmla="*/ 616 h 823"/>
                <a:gd name="T50" fmla="*/ 230 w 629"/>
                <a:gd name="T51" fmla="*/ 644 h 823"/>
                <a:gd name="T52" fmla="*/ 290 w 629"/>
                <a:gd name="T53" fmla="*/ 663 h 823"/>
                <a:gd name="T54" fmla="*/ 357 w 629"/>
                <a:gd name="T55" fmla="*/ 672 h 823"/>
                <a:gd name="T56" fmla="*/ 391 w 629"/>
                <a:gd name="T57" fmla="*/ 672 h 823"/>
                <a:gd name="T58" fmla="*/ 444 w 629"/>
                <a:gd name="T59" fmla="*/ 672 h 823"/>
                <a:gd name="T60" fmla="*/ 483 w 629"/>
                <a:gd name="T61" fmla="*/ 667 h 823"/>
                <a:gd name="T62" fmla="*/ 518 w 629"/>
                <a:gd name="T63" fmla="*/ 660 h 823"/>
                <a:gd name="T64" fmla="*/ 547 w 629"/>
                <a:gd name="T65" fmla="*/ 653 h 823"/>
                <a:gd name="T66" fmla="*/ 628 w 629"/>
                <a:gd name="T67" fmla="*/ 582 h 823"/>
                <a:gd name="T68" fmla="*/ 610 w 629"/>
                <a:gd name="T69" fmla="*/ 585 h 823"/>
                <a:gd name="T70" fmla="*/ 573 w 629"/>
                <a:gd name="T71" fmla="*/ 590 h 823"/>
                <a:gd name="T72" fmla="*/ 529 w 629"/>
                <a:gd name="T73" fmla="*/ 596 h 823"/>
                <a:gd name="T74" fmla="*/ 486 w 629"/>
                <a:gd name="T75" fmla="*/ 600 h 823"/>
                <a:gd name="T76" fmla="*/ 444 w 629"/>
                <a:gd name="T77" fmla="*/ 602 h 823"/>
                <a:gd name="T78" fmla="*/ 423 w 629"/>
                <a:gd name="T79" fmla="*/ 600 h 823"/>
                <a:gd name="T80" fmla="*/ 380 w 629"/>
                <a:gd name="T81" fmla="*/ 598 h 823"/>
                <a:gd name="T82" fmla="*/ 329 w 629"/>
                <a:gd name="T83" fmla="*/ 589 h 823"/>
                <a:gd name="T84" fmla="*/ 279 w 629"/>
                <a:gd name="T85" fmla="*/ 577 h 823"/>
                <a:gd name="T86" fmla="*/ 230 w 629"/>
                <a:gd name="T87" fmla="*/ 563 h 823"/>
                <a:gd name="T88" fmla="*/ 193 w 629"/>
                <a:gd name="T89" fmla="*/ 547 h 823"/>
                <a:gd name="T90" fmla="*/ 177 w 629"/>
                <a:gd name="T91" fmla="*/ 536 h 823"/>
                <a:gd name="T92" fmla="*/ 147 w 629"/>
                <a:gd name="T93" fmla="*/ 500 h 823"/>
                <a:gd name="T94" fmla="*/ 119 w 629"/>
                <a:gd name="T95" fmla="*/ 458 h 823"/>
                <a:gd name="T96" fmla="*/ 98 w 629"/>
                <a:gd name="T97" fmla="*/ 414 h 823"/>
                <a:gd name="T98" fmla="*/ 87 w 629"/>
                <a:gd name="T99" fmla="*/ 365 h 823"/>
                <a:gd name="T100" fmla="*/ 87 w 629"/>
                <a:gd name="T101" fmla="*/ 341 h 823"/>
                <a:gd name="T102" fmla="*/ 92 w 629"/>
                <a:gd name="T103" fmla="*/ 289 h 823"/>
                <a:gd name="T104" fmla="*/ 101 w 629"/>
                <a:gd name="T105" fmla="*/ 241 h 823"/>
                <a:gd name="T106" fmla="*/ 111 w 629"/>
                <a:gd name="T107" fmla="*/ 205 h 823"/>
                <a:gd name="T108" fmla="*/ 126 w 629"/>
                <a:gd name="T109" fmla="*/ 205 h 823"/>
                <a:gd name="T110" fmla="*/ 142 w 629"/>
                <a:gd name="T111" fmla="*/ 205 h 823"/>
                <a:gd name="T112" fmla="*/ 153 w 629"/>
                <a:gd name="T113" fmla="*/ 193 h 823"/>
                <a:gd name="T114" fmla="*/ 184 w 629"/>
                <a:gd name="T115" fmla="*/ 155 h 823"/>
                <a:gd name="T116" fmla="*/ 223 w 629"/>
                <a:gd name="T117" fmla="*/ 111 h 823"/>
                <a:gd name="T118" fmla="*/ 256 w 629"/>
                <a:gd name="T119" fmla="*/ 73 h 823"/>
                <a:gd name="T120" fmla="*/ 276 w 629"/>
                <a:gd name="T121" fmla="*/ 48 h 823"/>
                <a:gd name="T122" fmla="*/ 279 w 629"/>
                <a:gd name="T123" fmla="*/ 44 h 8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9" h="823">
                  <a:moveTo>
                    <a:pt x="279" y="44"/>
                  </a:moveTo>
                  <a:lnTo>
                    <a:pt x="283" y="37"/>
                  </a:lnTo>
                  <a:lnTo>
                    <a:pt x="285" y="28"/>
                  </a:lnTo>
                  <a:lnTo>
                    <a:pt x="285" y="20"/>
                  </a:lnTo>
                  <a:lnTo>
                    <a:pt x="283" y="14"/>
                  </a:lnTo>
                  <a:lnTo>
                    <a:pt x="279" y="5"/>
                  </a:lnTo>
                  <a:lnTo>
                    <a:pt x="273" y="1"/>
                  </a:lnTo>
                  <a:lnTo>
                    <a:pt x="265" y="0"/>
                  </a:lnTo>
                  <a:lnTo>
                    <a:pt x="256" y="0"/>
                  </a:lnTo>
                  <a:lnTo>
                    <a:pt x="248" y="1"/>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38"/>
            <p:cNvSpPr>
              <a:spLocks/>
            </p:cNvSpPr>
            <p:nvPr/>
          </p:nvSpPr>
          <p:spPr bwMode="auto">
            <a:xfrm>
              <a:off x="1945" y="1364"/>
              <a:ext cx="2662" cy="2056"/>
            </a:xfrm>
            <a:custGeom>
              <a:avLst/>
              <a:gdLst>
                <a:gd name="T0" fmla="*/ 149 w 2661"/>
                <a:gd name="T1" fmla="*/ 0 h 2057"/>
                <a:gd name="T2" fmla="*/ 2654 w 2661"/>
                <a:gd name="T3" fmla="*/ 1813 h 2057"/>
                <a:gd name="T4" fmla="*/ 2654 w 2661"/>
                <a:gd name="T5" fmla="*/ 1813 h 2057"/>
                <a:gd name="T6" fmla="*/ 2665 w 2661"/>
                <a:gd name="T7" fmla="*/ 1831 h 2057"/>
                <a:gd name="T8" fmla="*/ 2673 w 2661"/>
                <a:gd name="T9" fmla="*/ 1845 h 2057"/>
                <a:gd name="T10" fmla="*/ 2684 w 2661"/>
                <a:gd name="T11" fmla="*/ 1862 h 2057"/>
                <a:gd name="T12" fmla="*/ 2693 w 2661"/>
                <a:gd name="T13" fmla="*/ 1879 h 2057"/>
                <a:gd name="T14" fmla="*/ 2700 w 2661"/>
                <a:gd name="T15" fmla="*/ 1896 h 2057"/>
                <a:gd name="T16" fmla="*/ 2709 w 2661"/>
                <a:gd name="T17" fmla="*/ 1912 h 2057"/>
                <a:gd name="T18" fmla="*/ 2718 w 2661"/>
                <a:gd name="T19" fmla="*/ 1932 h 2057"/>
                <a:gd name="T20" fmla="*/ 2723 w 2661"/>
                <a:gd name="T21" fmla="*/ 1949 h 2057"/>
                <a:gd name="T22" fmla="*/ 2728 w 2661"/>
                <a:gd name="T23" fmla="*/ 1965 h 2057"/>
                <a:gd name="T24" fmla="*/ 2735 w 2661"/>
                <a:gd name="T25" fmla="*/ 1981 h 2057"/>
                <a:gd name="T26" fmla="*/ 2735 w 2661"/>
                <a:gd name="T27" fmla="*/ 1981 h 2057"/>
                <a:gd name="T28" fmla="*/ 2718 w 2661"/>
                <a:gd name="T29" fmla="*/ 1981 h 2057"/>
                <a:gd name="T30" fmla="*/ 2700 w 2661"/>
                <a:gd name="T31" fmla="*/ 1978 h 2057"/>
                <a:gd name="T32" fmla="*/ 2682 w 2661"/>
                <a:gd name="T33" fmla="*/ 1976 h 2057"/>
                <a:gd name="T34" fmla="*/ 2663 w 2661"/>
                <a:gd name="T35" fmla="*/ 1974 h 2057"/>
                <a:gd name="T36" fmla="*/ 2645 w 2661"/>
                <a:gd name="T37" fmla="*/ 1972 h 2057"/>
                <a:gd name="T38" fmla="*/ 2627 w 2661"/>
                <a:gd name="T39" fmla="*/ 1967 h 2057"/>
                <a:gd name="T40" fmla="*/ 2608 w 2661"/>
                <a:gd name="T41" fmla="*/ 1963 h 2057"/>
                <a:gd name="T42" fmla="*/ 2589 w 2661"/>
                <a:gd name="T43" fmla="*/ 1958 h 2057"/>
                <a:gd name="T44" fmla="*/ 2569 w 2661"/>
                <a:gd name="T45" fmla="*/ 1953 h 2057"/>
                <a:gd name="T46" fmla="*/ 2553 w 2661"/>
                <a:gd name="T47" fmla="*/ 1949 h 2057"/>
                <a:gd name="T48" fmla="*/ 0 w 2661"/>
                <a:gd name="T49" fmla="*/ 195 h 2057"/>
                <a:gd name="T50" fmla="*/ 149 w 2661"/>
                <a:gd name="T51" fmla="*/ 0 h 2057"/>
                <a:gd name="T52" fmla="*/ 149 w 2661"/>
                <a:gd name="T53" fmla="*/ 0 h 2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61" h="2057">
                  <a:moveTo>
                    <a:pt x="149" y="0"/>
                  </a:move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 name="Freeform 39"/>
            <p:cNvSpPr>
              <a:spLocks/>
            </p:cNvSpPr>
            <p:nvPr/>
          </p:nvSpPr>
          <p:spPr bwMode="auto">
            <a:xfrm>
              <a:off x="1945" y="1364"/>
              <a:ext cx="2662" cy="2056"/>
            </a:xfrm>
            <a:custGeom>
              <a:avLst/>
              <a:gdLst>
                <a:gd name="T0" fmla="*/ 149 w 2661"/>
                <a:gd name="T1" fmla="*/ 0 h 2057"/>
                <a:gd name="T2" fmla="*/ 2654 w 2661"/>
                <a:gd name="T3" fmla="*/ 1813 h 2057"/>
                <a:gd name="T4" fmla="*/ 2654 w 2661"/>
                <a:gd name="T5" fmla="*/ 1813 h 2057"/>
                <a:gd name="T6" fmla="*/ 2665 w 2661"/>
                <a:gd name="T7" fmla="*/ 1831 h 2057"/>
                <a:gd name="T8" fmla="*/ 2673 w 2661"/>
                <a:gd name="T9" fmla="*/ 1845 h 2057"/>
                <a:gd name="T10" fmla="*/ 2684 w 2661"/>
                <a:gd name="T11" fmla="*/ 1862 h 2057"/>
                <a:gd name="T12" fmla="*/ 2693 w 2661"/>
                <a:gd name="T13" fmla="*/ 1879 h 2057"/>
                <a:gd name="T14" fmla="*/ 2700 w 2661"/>
                <a:gd name="T15" fmla="*/ 1896 h 2057"/>
                <a:gd name="T16" fmla="*/ 2709 w 2661"/>
                <a:gd name="T17" fmla="*/ 1912 h 2057"/>
                <a:gd name="T18" fmla="*/ 2718 w 2661"/>
                <a:gd name="T19" fmla="*/ 1932 h 2057"/>
                <a:gd name="T20" fmla="*/ 2723 w 2661"/>
                <a:gd name="T21" fmla="*/ 1949 h 2057"/>
                <a:gd name="T22" fmla="*/ 2728 w 2661"/>
                <a:gd name="T23" fmla="*/ 1965 h 2057"/>
                <a:gd name="T24" fmla="*/ 2735 w 2661"/>
                <a:gd name="T25" fmla="*/ 1981 h 2057"/>
                <a:gd name="T26" fmla="*/ 2735 w 2661"/>
                <a:gd name="T27" fmla="*/ 1981 h 2057"/>
                <a:gd name="T28" fmla="*/ 2718 w 2661"/>
                <a:gd name="T29" fmla="*/ 1981 h 2057"/>
                <a:gd name="T30" fmla="*/ 2700 w 2661"/>
                <a:gd name="T31" fmla="*/ 1978 h 2057"/>
                <a:gd name="T32" fmla="*/ 2682 w 2661"/>
                <a:gd name="T33" fmla="*/ 1976 h 2057"/>
                <a:gd name="T34" fmla="*/ 2663 w 2661"/>
                <a:gd name="T35" fmla="*/ 1974 h 2057"/>
                <a:gd name="T36" fmla="*/ 2645 w 2661"/>
                <a:gd name="T37" fmla="*/ 1972 h 2057"/>
                <a:gd name="T38" fmla="*/ 2627 w 2661"/>
                <a:gd name="T39" fmla="*/ 1967 h 2057"/>
                <a:gd name="T40" fmla="*/ 2608 w 2661"/>
                <a:gd name="T41" fmla="*/ 1963 h 2057"/>
                <a:gd name="T42" fmla="*/ 2589 w 2661"/>
                <a:gd name="T43" fmla="*/ 1958 h 2057"/>
                <a:gd name="T44" fmla="*/ 2569 w 2661"/>
                <a:gd name="T45" fmla="*/ 1953 h 2057"/>
                <a:gd name="T46" fmla="*/ 2553 w 2661"/>
                <a:gd name="T47" fmla="*/ 1949 h 2057"/>
                <a:gd name="T48" fmla="*/ 0 w 2661"/>
                <a:gd name="T49" fmla="*/ 195 h 2057"/>
                <a:gd name="T50" fmla="*/ 149 w 2661"/>
                <a:gd name="T51" fmla="*/ 0 h 2057"/>
                <a:gd name="T52" fmla="*/ 149 w 2661"/>
                <a:gd name="T53" fmla="*/ 0 h 2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61" h="2057">
                  <a:moveTo>
                    <a:pt x="149" y="0"/>
                  </a:move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40"/>
            <p:cNvSpPr>
              <a:spLocks/>
            </p:cNvSpPr>
            <p:nvPr/>
          </p:nvSpPr>
          <p:spPr bwMode="auto">
            <a:xfrm>
              <a:off x="2299" y="1675"/>
              <a:ext cx="328" cy="229"/>
            </a:xfrm>
            <a:custGeom>
              <a:avLst/>
              <a:gdLst>
                <a:gd name="T0" fmla="*/ 109 w 329"/>
                <a:gd name="T1" fmla="*/ 228 h 229"/>
                <a:gd name="T2" fmla="*/ 109 w 329"/>
                <a:gd name="T3" fmla="*/ 225 h 229"/>
                <a:gd name="T4" fmla="*/ 111 w 329"/>
                <a:gd name="T5" fmla="*/ 220 h 229"/>
                <a:gd name="T6" fmla="*/ 115 w 329"/>
                <a:gd name="T7" fmla="*/ 211 h 229"/>
                <a:gd name="T8" fmla="*/ 119 w 329"/>
                <a:gd name="T9" fmla="*/ 202 h 229"/>
                <a:gd name="T10" fmla="*/ 126 w 329"/>
                <a:gd name="T11" fmla="*/ 190 h 229"/>
                <a:gd name="T12" fmla="*/ 132 w 329"/>
                <a:gd name="T13" fmla="*/ 177 h 229"/>
                <a:gd name="T14" fmla="*/ 140 w 329"/>
                <a:gd name="T15" fmla="*/ 164 h 229"/>
                <a:gd name="T16" fmla="*/ 149 w 329"/>
                <a:gd name="T17" fmla="*/ 153 h 229"/>
                <a:gd name="T18" fmla="*/ 157 w 329"/>
                <a:gd name="T19" fmla="*/ 143 h 229"/>
                <a:gd name="T20" fmla="*/ 164 w 329"/>
                <a:gd name="T21" fmla="*/ 135 h 229"/>
                <a:gd name="T22" fmla="*/ 164 w 329"/>
                <a:gd name="T23" fmla="*/ 135 h 229"/>
                <a:gd name="T24" fmla="*/ 164 w 329"/>
                <a:gd name="T25" fmla="*/ 128 h 229"/>
                <a:gd name="T26" fmla="*/ 164 w 329"/>
                <a:gd name="T27" fmla="*/ 122 h 229"/>
                <a:gd name="T28" fmla="*/ 164 w 329"/>
                <a:gd name="T29" fmla="*/ 120 h 229"/>
                <a:gd name="T30" fmla="*/ 164 w 329"/>
                <a:gd name="T31" fmla="*/ 118 h 229"/>
                <a:gd name="T32" fmla="*/ 186 w 329"/>
                <a:gd name="T33" fmla="*/ 116 h 229"/>
                <a:gd name="T34" fmla="*/ 206 w 329"/>
                <a:gd name="T35" fmla="*/ 116 h 229"/>
                <a:gd name="T36" fmla="*/ 225 w 329"/>
                <a:gd name="T37" fmla="*/ 116 h 229"/>
                <a:gd name="T38" fmla="*/ 239 w 329"/>
                <a:gd name="T39" fmla="*/ 116 h 229"/>
                <a:gd name="T40" fmla="*/ 248 w 329"/>
                <a:gd name="T41" fmla="*/ 116 h 229"/>
                <a:gd name="T42" fmla="*/ 253 w 329"/>
                <a:gd name="T43" fmla="*/ 118 h 229"/>
                <a:gd name="T44" fmla="*/ 164 w 329"/>
                <a:gd name="T45" fmla="*/ 0 h 229"/>
                <a:gd name="T46" fmla="*/ 0 w 329"/>
                <a:gd name="T47" fmla="*/ 151 h 229"/>
                <a:gd name="T48" fmla="*/ 109 w 329"/>
                <a:gd name="T49" fmla="*/ 228 h 229"/>
                <a:gd name="T50" fmla="*/ 109 w 329"/>
                <a:gd name="T51" fmla="*/ 228 h 2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9" h="229">
                  <a:moveTo>
                    <a:pt x="109" y="228"/>
                  </a:moveTo>
                  <a:lnTo>
                    <a:pt x="109" y="225"/>
                  </a:lnTo>
                  <a:lnTo>
                    <a:pt x="111" y="220"/>
                  </a:lnTo>
                  <a:lnTo>
                    <a:pt x="115" y="211"/>
                  </a:lnTo>
                  <a:lnTo>
                    <a:pt x="119" y="202"/>
                  </a:lnTo>
                  <a:lnTo>
                    <a:pt x="126" y="190"/>
                  </a:lnTo>
                  <a:lnTo>
                    <a:pt x="132" y="177"/>
                  </a:lnTo>
                  <a:lnTo>
                    <a:pt x="140" y="164"/>
                  </a:lnTo>
                  <a:lnTo>
                    <a:pt x="149" y="153"/>
                  </a:lnTo>
                  <a:lnTo>
                    <a:pt x="157" y="143"/>
                  </a:lnTo>
                  <a:lnTo>
                    <a:pt x="167" y="135"/>
                  </a:lnTo>
                  <a:lnTo>
                    <a:pt x="181" y="128"/>
                  </a:lnTo>
                  <a:lnTo>
                    <a:pt x="197" y="122"/>
                  </a:lnTo>
                  <a:lnTo>
                    <a:pt x="216" y="120"/>
                  </a:lnTo>
                  <a:lnTo>
                    <a:pt x="239" y="118"/>
                  </a:lnTo>
                  <a:lnTo>
                    <a:pt x="261" y="116"/>
                  </a:lnTo>
                  <a:lnTo>
                    <a:pt x="281" y="116"/>
                  </a:lnTo>
                  <a:lnTo>
                    <a:pt x="300" y="116"/>
                  </a:lnTo>
                  <a:lnTo>
                    <a:pt x="314" y="116"/>
                  </a:lnTo>
                  <a:lnTo>
                    <a:pt x="323" y="116"/>
                  </a:lnTo>
                  <a:lnTo>
                    <a:pt x="328" y="118"/>
                  </a:lnTo>
                  <a:lnTo>
                    <a:pt x="167" y="0"/>
                  </a:lnTo>
                  <a:lnTo>
                    <a:pt x="0" y="151"/>
                  </a:lnTo>
                  <a:lnTo>
                    <a:pt x="109" y="228"/>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4" name="Freeform 41"/>
            <p:cNvSpPr>
              <a:spLocks/>
            </p:cNvSpPr>
            <p:nvPr/>
          </p:nvSpPr>
          <p:spPr bwMode="auto">
            <a:xfrm>
              <a:off x="3622" y="2669"/>
              <a:ext cx="212" cy="231"/>
            </a:xfrm>
            <a:custGeom>
              <a:avLst/>
              <a:gdLst>
                <a:gd name="T0" fmla="*/ 106 w 213"/>
                <a:gd name="T1" fmla="*/ 304 h 230"/>
                <a:gd name="T2" fmla="*/ 106 w 213"/>
                <a:gd name="T3" fmla="*/ 302 h 230"/>
                <a:gd name="T4" fmla="*/ 106 w 213"/>
                <a:gd name="T5" fmla="*/ 296 h 230"/>
                <a:gd name="T6" fmla="*/ 106 w 213"/>
                <a:gd name="T7" fmla="*/ 287 h 230"/>
                <a:gd name="T8" fmla="*/ 106 w 213"/>
                <a:gd name="T9" fmla="*/ 275 h 230"/>
                <a:gd name="T10" fmla="*/ 106 w 213"/>
                <a:gd name="T11" fmla="*/ 262 h 230"/>
                <a:gd name="T12" fmla="*/ 106 w 213"/>
                <a:gd name="T13" fmla="*/ 247 h 230"/>
                <a:gd name="T14" fmla="*/ 106 w 213"/>
                <a:gd name="T15" fmla="*/ 232 h 230"/>
                <a:gd name="T16" fmla="*/ 106 w 213"/>
                <a:gd name="T17" fmla="*/ 218 h 230"/>
                <a:gd name="T18" fmla="*/ 106 w 213"/>
                <a:gd name="T19" fmla="*/ 204 h 230"/>
                <a:gd name="T20" fmla="*/ 106 w 213"/>
                <a:gd name="T21" fmla="*/ 195 h 230"/>
                <a:gd name="T22" fmla="*/ 137 w 213"/>
                <a:gd name="T23" fmla="*/ 69 h 230"/>
                <a:gd name="T24" fmla="*/ 106 w 213"/>
                <a:gd name="T25" fmla="*/ 0 h 230"/>
                <a:gd name="T26" fmla="*/ 0 w 213"/>
                <a:gd name="T27" fmla="*/ 211 h 230"/>
                <a:gd name="T28" fmla="*/ 106 w 213"/>
                <a:gd name="T29" fmla="*/ 304 h 230"/>
                <a:gd name="T30" fmla="*/ 106 w 213"/>
                <a:gd name="T31" fmla="*/ 304 h 2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3" h="230">
                  <a:moveTo>
                    <a:pt x="135" y="229"/>
                  </a:moveTo>
                  <a:lnTo>
                    <a:pt x="133" y="227"/>
                  </a:lnTo>
                  <a:lnTo>
                    <a:pt x="133" y="221"/>
                  </a:lnTo>
                  <a:lnTo>
                    <a:pt x="133" y="212"/>
                  </a:lnTo>
                  <a:lnTo>
                    <a:pt x="133" y="200"/>
                  </a:lnTo>
                  <a:lnTo>
                    <a:pt x="133" y="187"/>
                  </a:lnTo>
                  <a:lnTo>
                    <a:pt x="133" y="172"/>
                  </a:lnTo>
                  <a:lnTo>
                    <a:pt x="133" y="157"/>
                  </a:lnTo>
                  <a:lnTo>
                    <a:pt x="135" y="143"/>
                  </a:lnTo>
                  <a:lnTo>
                    <a:pt x="138" y="129"/>
                  </a:lnTo>
                  <a:lnTo>
                    <a:pt x="143" y="120"/>
                  </a:lnTo>
                  <a:lnTo>
                    <a:pt x="212" y="69"/>
                  </a:lnTo>
                  <a:lnTo>
                    <a:pt x="110" y="0"/>
                  </a:lnTo>
                  <a:lnTo>
                    <a:pt x="0" y="136"/>
                  </a:lnTo>
                  <a:lnTo>
                    <a:pt x="135" y="22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5" name="Freeform 42"/>
            <p:cNvSpPr>
              <a:spLocks/>
            </p:cNvSpPr>
            <p:nvPr/>
          </p:nvSpPr>
          <p:spPr bwMode="auto">
            <a:xfrm>
              <a:off x="3036" y="2237"/>
              <a:ext cx="230" cy="245"/>
            </a:xfrm>
            <a:custGeom>
              <a:avLst/>
              <a:gdLst>
                <a:gd name="T0" fmla="*/ 210 w 229"/>
                <a:gd name="T1" fmla="*/ 244 h 245"/>
                <a:gd name="T2" fmla="*/ 210 w 229"/>
                <a:gd name="T3" fmla="*/ 241 h 245"/>
                <a:gd name="T4" fmla="*/ 210 w 229"/>
                <a:gd name="T5" fmla="*/ 234 h 245"/>
                <a:gd name="T6" fmla="*/ 212 w 229"/>
                <a:gd name="T7" fmla="*/ 223 h 245"/>
                <a:gd name="T8" fmla="*/ 213 w 229"/>
                <a:gd name="T9" fmla="*/ 208 h 245"/>
                <a:gd name="T10" fmla="*/ 215 w 229"/>
                <a:gd name="T11" fmla="*/ 193 h 245"/>
                <a:gd name="T12" fmla="*/ 218 w 229"/>
                <a:gd name="T13" fmla="*/ 176 h 245"/>
                <a:gd name="T14" fmla="*/ 222 w 229"/>
                <a:gd name="T15" fmla="*/ 160 h 245"/>
                <a:gd name="T16" fmla="*/ 227 w 229"/>
                <a:gd name="T17" fmla="*/ 143 h 245"/>
                <a:gd name="T18" fmla="*/ 231 w 229"/>
                <a:gd name="T19" fmla="*/ 128 h 245"/>
                <a:gd name="T20" fmla="*/ 235 w 229"/>
                <a:gd name="T21" fmla="*/ 118 h 245"/>
                <a:gd name="T22" fmla="*/ 303 w 229"/>
                <a:gd name="T23" fmla="*/ 68 h 245"/>
                <a:gd name="T24" fmla="*/ 201 w 229"/>
                <a:gd name="T25" fmla="*/ 0 h 245"/>
                <a:gd name="T26" fmla="*/ 0 w 229"/>
                <a:gd name="T27" fmla="*/ 151 h 245"/>
                <a:gd name="T28" fmla="*/ 210 w 229"/>
                <a:gd name="T29" fmla="*/ 244 h 245"/>
                <a:gd name="T30" fmla="*/ 210 w 229"/>
                <a:gd name="T31" fmla="*/ 244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 h="245">
                  <a:moveTo>
                    <a:pt x="135" y="244"/>
                  </a:moveTo>
                  <a:lnTo>
                    <a:pt x="135" y="241"/>
                  </a:lnTo>
                  <a:lnTo>
                    <a:pt x="135" y="234"/>
                  </a:lnTo>
                  <a:lnTo>
                    <a:pt x="137" y="223"/>
                  </a:lnTo>
                  <a:lnTo>
                    <a:pt x="138" y="208"/>
                  </a:lnTo>
                  <a:lnTo>
                    <a:pt x="140" y="193"/>
                  </a:lnTo>
                  <a:lnTo>
                    <a:pt x="143" y="176"/>
                  </a:lnTo>
                  <a:lnTo>
                    <a:pt x="147" y="160"/>
                  </a:lnTo>
                  <a:lnTo>
                    <a:pt x="152" y="143"/>
                  </a:lnTo>
                  <a:lnTo>
                    <a:pt x="156" y="128"/>
                  </a:lnTo>
                  <a:lnTo>
                    <a:pt x="160" y="118"/>
                  </a:lnTo>
                  <a:lnTo>
                    <a:pt x="228" y="68"/>
                  </a:lnTo>
                  <a:lnTo>
                    <a:pt x="126" y="0"/>
                  </a:lnTo>
                  <a:lnTo>
                    <a:pt x="0" y="151"/>
                  </a:lnTo>
                  <a:lnTo>
                    <a:pt x="135" y="244"/>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6" name="Freeform 43"/>
            <p:cNvSpPr>
              <a:spLocks/>
            </p:cNvSpPr>
            <p:nvPr/>
          </p:nvSpPr>
          <p:spPr bwMode="auto">
            <a:xfrm>
              <a:off x="1575" y="1190"/>
              <a:ext cx="605" cy="691"/>
            </a:xfrm>
            <a:custGeom>
              <a:avLst/>
              <a:gdLst>
                <a:gd name="T0" fmla="*/ 34 w 604"/>
                <a:gd name="T1" fmla="*/ 690 h 691"/>
                <a:gd name="T2" fmla="*/ 8 w 604"/>
                <a:gd name="T3" fmla="*/ 683 h 691"/>
                <a:gd name="T4" fmla="*/ 0 w 604"/>
                <a:gd name="T5" fmla="*/ 666 h 691"/>
                <a:gd name="T6" fmla="*/ 8 w 604"/>
                <a:gd name="T7" fmla="*/ 639 h 691"/>
                <a:gd name="T8" fmla="*/ 15 w 604"/>
                <a:gd name="T9" fmla="*/ 631 h 691"/>
                <a:gd name="T10" fmla="*/ 42 w 604"/>
                <a:gd name="T11" fmla="*/ 601 h 691"/>
                <a:gd name="T12" fmla="*/ 73 w 604"/>
                <a:gd name="T13" fmla="*/ 563 h 691"/>
                <a:gd name="T14" fmla="*/ 93 w 604"/>
                <a:gd name="T15" fmla="*/ 544 h 691"/>
                <a:gd name="T16" fmla="*/ 122 w 604"/>
                <a:gd name="T17" fmla="*/ 521 h 691"/>
                <a:gd name="T18" fmla="*/ 160 w 604"/>
                <a:gd name="T19" fmla="*/ 496 h 691"/>
                <a:gd name="T20" fmla="*/ 194 w 604"/>
                <a:gd name="T21" fmla="*/ 470 h 691"/>
                <a:gd name="T22" fmla="*/ 215 w 604"/>
                <a:gd name="T23" fmla="*/ 451 h 691"/>
                <a:gd name="T24" fmla="*/ 259 w 604"/>
                <a:gd name="T25" fmla="*/ 410 h 691"/>
                <a:gd name="T26" fmla="*/ 380 w 604"/>
                <a:gd name="T27" fmla="*/ 352 h 691"/>
                <a:gd name="T28" fmla="*/ 415 w 604"/>
                <a:gd name="T29" fmla="*/ 283 h 691"/>
                <a:gd name="T30" fmla="*/ 427 w 604"/>
                <a:gd name="T31" fmla="*/ 234 h 691"/>
                <a:gd name="T32" fmla="*/ 440 w 604"/>
                <a:gd name="T33" fmla="*/ 165 h 691"/>
                <a:gd name="T34" fmla="*/ 454 w 604"/>
                <a:gd name="T35" fmla="*/ 105 h 691"/>
                <a:gd name="T36" fmla="*/ 470 w 604"/>
                <a:gd name="T37" fmla="*/ 73 h 691"/>
                <a:gd name="T38" fmla="*/ 498 w 604"/>
                <a:gd name="T39" fmla="*/ 36 h 691"/>
                <a:gd name="T40" fmla="*/ 537 w 604"/>
                <a:gd name="T41" fmla="*/ 8 h 691"/>
                <a:gd name="T42" fmla="*/ 581 w 604"/>
                <a:gd name="T43" fmla="*/ 0 h 691"/>
                <a:gd name="T44" fmla="*/ 608 w 604"/>
                <a:gd name="T45" fmla="*/ 6 h 691"/>
                <a:gd name="T46" fmla="*/ 644 w 604"/>
                <a:gd name="T47" fmla="*/ 27 h 691"/>
                <a:gd name="T48" fmla="*/ 668 w 604"/>
                <a:gd name="T49" fmla="*/ 57 h 691"/>
                <a:gd name="T50" fmla="*/ 678 w 604"/>
                <a:gd name="T51" fmla="*/ 94 h 691"/>
                <a:gd name="T52" fmla="*/ 673 w 604"/>
                <a:gd name="T53" fmla="*/ 126 h 691"/>
                <a:gd name="T54" fmla="*/ 659 w 604"/>
                <a:gd name="T55" fmla="*/ 184 h 691"/>
                <a:gd name="T56" fmla="*/ 631 w 604"/>
                <a:gd name="T57" fmla="*/ 249 h 691"/>
                <a:gd name="T58" fmla="*/ 606 w 604"/>
                <a:gd name="T59" fmla="*/ 289 h 691"/>
                <a:gd name="T60" fmla="*/ 558 w 604"/>
                <a:gd name="T61" fmla="*/ 348 h 691"/>
                <a:gd name="T62" fmla="*/ 498 w 604"/>
                <a:gd name="T63" fmla="*/ 399 h 691"/>
                <a:gd name="T64" fmla="*/ 442 w 604"/>
                <a:gd name="T65" fmla="*/ 440 h 691"/>
                <a:gd name="T66" fmla="*/ 408 w 604"/>
                <a:gd name="T67" fmla="*/ 460 h 691"/>
                <a:gd name="T68" fmla="*/ 282 w 604"/>
                <a:gd name="T69" fmla="*/ 483 h 691"/>
                <a:gd name="T70" fmla="*/ 236 w 604"/>
                <a:gd name="T71" fmla="*/ 507 h 691"/>
                <a:gd name="T72" fmla="*/ 198 w 604"/>
                <a:gd name="T73" fmla="*/ 532 h 691"/>
                <a:gd name="T74" fmla="*/ 177 w 604"/>
                <a:gd name="T75" fmla="*/ 551 h 691"/>
                <a:gd name="T76" fmla="*/ 147 w 604"/>
                <a:gd name="T77" fmla="*/ 574 h 691"/>
                <a:gd name="T78" fmla="*/ 122 w 604"/>
                <a:gd name="T79" fmla="*/ 595 h 691"/>
                <a:gd name="T80" fmla="*/ 107 w 604"/>
                <a:gd name="T81" fmla="*/ 608 h 691"/>
                <a:gd name="T82" fmla="*/ 86 w 604"/>
                <a:gd name="T83" fmla="*/ 633 h 691"/>
                <a:gd name="T84" fmla="*/ 66 w 604"/>
                <a:gd name="T85" fmla="*/ 660 h 691"/>
                <a:gd name="T86" fmla="*/ 50 w 604"/>
                <a:gd name="T87" fmla="*/ 680 h 6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4" h="691">
                  <a:moveTo>
                    <a:pt x="50" y="680"/>
                  </a:moveTo>
                  <a:lnTo>
                    <a:pt x="42" y="685"/>
                  </a:lnTo>
                  <a:lnTo>
                    <a:pt x="34" y="690"/>
                  </a:lnTo>
                  <a:lnTo>
                    <a:pt x="25" y="690"/>
                  </a:lnTo>
                  <a:lnTo>
                    <a:pt x="17" y="687"/>
                  </a:lnTo>
                  <a:lnTo>
                    <a:pt x="8" y="683"/>
                  </a:lnTo>
                  <a:lnTo>
                    <a:pt x="2" y="675"/>
                  </a:lnTo>
                  <a:lnTo>
                    <a:pt x="0" y="666"/>
                  </a:lnTo>
                  <a:lnTo>
                    <a:pt x="0" y="656"/>
                  </a:lnTo>
                  <a:lnTo>
                    <a:pt x="4" y="648"/>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1" y="613"/>
                  </a:lnTo>
                  <a:lnTo>
                    <a:pt x="95" y="624"/>
                  </a:lnTo>
                  <a:lnTo>
                    <a:pt x="86" y="633"/>
                  </a:lnTo>
                  <a:lnTo>
                    <a:pt x="78" y="643"/>
                  </a:lnTo>
                  <a:lnTo>
                    <a:pt x="71" y="652"/>
                  </a:lnTo>
                  <a:lnTo>
                    <a:pt x="66" y="660"/>
                  </a:lnTo>
                  <a:lnTo>
                    <a:pt x="59" y="669"/>
                  </a:lnTo>
                  <a:lnTo>
                    <a:pt x="55" y="675"/>
                  </a:lnTo>
                  <a:lnTo>
                    <a:pt x="50" y="68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7" name="Freeform 44"/>
            <p:cNvSpPr>
              <a:spLocks/>
            </p:cNvSpPr>
            <p:nvPr/>
          </p:nvSpPr>
          <p:spPr bwMode="auto">
            <a:xfrm>
              <a:off x="1575" y="1190"/>
              <a:ext cx="605" cy="691"/>
            </a:xfrm>
            <a:custGeom>
              <a:avLst/>
              <a:gdLst>
                <a:gd name="T0" fmla="*/ 34 w 604"/>
                <a:gd name="T1" fmla="*/ 690 h 691"/>
                <a:gd name="T2" fmla="*/ 8 w 604"/>
                <a:gd name="T3" fmla="*/ 683 h 691"/>
                <a:gd name="T4" fmla="*/ 0 w 604"/>
                <a:gd name="T5" fmla="*/ 666 h 691"/>
                <a:gd name="T6" fmla="*/ 8 w 604"/>
                <a:gd name="T7" fmla="*/ 639 h 691"/>
                <a:gd name="T8" fmla="*/ 15 w 604"/>
                <a:gd name="T9" fmla="*/ 631 h 691"/>
                <a:gd name="T10" fmla="*/ 42 w 604"/>
                <a:gd name="T11" fmla="*/ 601 h 691"/>
                <a:gd name="T12" fmla="*/ 73 w 604"/>
                <a:gd name="T13" fmla="*/ 563 h 691"/>
                <a:gd name="T14" fmla="*/ 93 w 604"/>
                <a:gd name="T15" fmla="*/ 544 h 691"/>
                <a:gd name="T16" fmla="*/ 122 w 604"/>
                <a:gd name="T17" fmla="*/ 521 h 691"/>
                <a:gd name="T18" fmla="*/ 160 w 604"/>
                <a:gd name="T19" fmla="*/ 496 h 691"/>
                <a:gd name="T20" fmla="*/ 194 w 604"/>
                <a:gd name="T21" fmla="*/ 470 h 691"/>
                <a:gd name="T22" fmla="*/ 215 w 604"/>
                <a:gd name="T23" fmla="*/ 451 h 691"/>
                <a:gd name="T24" fmla="*/ 259 w 604"/>
                <a:gd name="T25" fmla="*/ 410 h 691"/>
                <a:gd name="T26" fmla="*/ 380 w 604"/>
                <a:gd name="T27" fmla="*/ 352 h 691"/>
                <a:gd name="T28" fmla="*/ 415 w 604"/>
                <a:gd name="T29" fmla="*/ 283 h 691"/>
                <a:gd name="T30" fmla="*/ 427 w 604"/>
                <a:gd name="T31" fmla="*/ 234 h 691"/>
                <a:gd name="T32" fmla="*/ 440 w 604"/>
                <a:gd name="T33" fmla="*/ 165 h 691"/>
                <a:gd name="T34" fmla="*/ 454 w 604"/>
                <a:gd name="T35" fmla="*/ 105 h 691"/>
                <a:gd name="T36" fmla="*/ 470 w 604"/>
                <a:gd name="T37" fmla="*/ 73 h 691"/>
                <a:gd name="T38" fmla="*/ 498 w 604"/>
                <a:gd name="T39" fmla="*/ 36 h 691"/>
                <a:gd name="T40" fmla="*/ 537 w 604"/>
                <a:gd name="T41" fmla="*/ 8 h 691"/>
                <a:gd name="T42" fmla="*/ 581 w 604"/>
                <a:gd name="T43" fmla="*/ 0 h 691"/>
                <a:gd name="T44" fmla="*/ 608 w 604"/>
                <a:gd name="T45" fmla="*/ 6 h 691"/>
                <a:gd name="T46" fmla="*/ 644 w 604"/>
                <a:gd name="T47" fmla="*/ 27 h 691"/>
                <a:gd name="T48" fmla="*/ 668 w 604"/>
                <a:gd name="T49" fmla="*/ 57 h 691"/>
                <a:gd name="T50" fmla="*/ 678 w 604"/>
                <a:gd name="T51" fmla="*/ 94 h 691"/>
                <a:gd name="T52" fmla="*/ 673 w 604"/>
                <a:gd name="T53" fmla="*/ 126 h 691"/>
                <a:gd name="T54" fmla="*/ 659 w 604"/>
                <a:gd name="T55" fmla="*/ 184 h 691"/>
                <a:gd name="T56" fmla="*/ 631 w 604"/>
                <a:gd name="T57" fmla="*/ 249 h 691"/>
                <a:gd name="T58" fmla="*/ 606 w 604"/>
                <a:gd name="T59" fmla="*/ 289 h 691"/>
                <a:gd name="T60" fmla="*/ 558 w 604"/>
                <a:gd name="T61" fmla="*/ 348 h 691"/>
                <a:gd name="T62" fmla="*/ 498 w 604"/>
                <a:gd name="T63" fmla="*/ 399 h 691"/>
                <a:gd name="T64" fmla="*/ 442 w 604"/>
                <a:gd name="T65" fmla="*/ 440 h 691"/>
                <a:gd name="T66" fmla="*/ 408 w 604"/>
                <a:gd name="T67" fmla="*/ 460 h 691"/>
                <a:gd name="T68" fmla="*/ 282 w 604"/>
                <a:gd name="T69" fmla="*/ 483 h 691"/>
                <a:gd name="T70" fmla="*/ 236 w 604"/>
                <a:gd name="T71" fmla="*/ 507 h 691"/>
                <a:gd name="T72" fmla="*/ 198 w 604"/>
                <a:gd name="T73" fmla="*/ 532 h 691"/>
                <a:gd name="T74" fmla="*/ 177 w 604"/>
                <a:gd name="T75" fmla="*/ 551 h 691"/>
                <a:gd name="T76" fmla="*/ 147 w 604"/>
                <a:gd name="T77" fmla="*/ 574 h 691"/>
                <a:gd name="T78" fmla="*/ 122 w 604"/>
                <a:gd name="T79" fmla="*/ 595 h 691"/>
                <a:gd name="T80" fmla="*/ 107 w 604"/>
                <a:gd name="T81" fmla="*/ 608 h 691"/>
                <a:gd name="T82" fmla="*/ 86 w 604"/>
                <a:gd name="T83" fmla="*/ 633 h 691"/>
                <a:gd name="T84" fmla="*/ 66 w 604"/>
                <a:gd name="T85" fmla="*/ 660 h 691"/>
                <a:gd name="T86" fmla="*/ 50 w 604"/>
                <a:gd name="T87" fmla="*/ 680 h 6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4" h="691">
                  <a:moveTo>
                    <a:pt x="50" y="680"/>
                  </a:moveTo>
                  <a:lnTo>
                    <a:pt x="42" y="685"/>
                  </a:lnTo>
                  <a:lnTo>
                    <a:pt x="34" y="690"/>
                  </a:lnTo>
                  <a:lnTo>
                    <a:pt x="25" y="690"/>
                  </a:lnTo>
                  <a:lnTo>
                    <a:pt x="17" y="687"/>
                  </a:lnTo>
                  <a:lnTo>
                    <a:pt x="8" y="683"/>
                  </a:lnTo>
                  <a:lnTo>
                    <a:pt x="2" y="675"/>
                  </a:lnTo>
                  <a:lnTo>
                    <a:pt x="0" y="666"/>
                  </a:lnTo>
                  <a:lnTo>
                    <a:pt x="0" y="656"/>
                  </a:lnTo>
                  <a:lnTo>
                    <a:pt x="4" y="648"/>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1" y="613"/>
                  </a:lnTo>
                  <a:lnTo>
                    <a:pt x="95" y="624"/>
                  </a:lnTo>
                  <a:lnTo>
                    <a:pt x="86" y="633"/>
                  </a:lnTo>
                  <a:lnTo>
                    <a:pt x="78" y="643"/>
                  </a:lnTo>
                  <a:lnTo>
                    <a:pt x="71" y="652"/>
                  </a:lnTo>
                  <a:lnTo>
                    <a:pt x="66" y="660"/>
                  </a:lnTo>
                  <a:lnTo>
                    <a:pt x="59" y="669"/>
                  </a:lnTo>
                  <a:lnTo>
                    <a:pt x="55" y="675"/>
                  </a:lnTo>
                  <a:lnTo>
                    <a:pt x="50" y="68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45"/>
            <p:cNvSpPr>
              <a:spLocks/>
            </p:cNvSpPr>
            <p:nvPr/>
          </p:nvSpPr>
          <p:spPr bwMode="auto">
            <a:xfrm>
              <a:off x="1104" y="1372"/>
              <a:ext cx="3066" cy="1950"/>
            </a:xfrm>
            <a:custGeom>
              <a:avLst/>
              <a:gdLst>
                <a:gd name="T0" fmla="*/ 2860 w 3065"/>
                <a:gd name="T1" fmla="*/ 0 h 1949"/>
                <a:gd name="T2" fmla="*/ 2786 w 3065"/>
                <a:gd name="T3" fmla="*/ 48 h 1949"/>
                <a:gd name="T4" fmla="*/ 2588 w 3065"/>
                <a:gd name="T5" fmla="*/ 179 h 1949"/>
                <a:gd name="T6" fmla="*/ 2291 w 3065"/>
                <a:gd name="T7" fmla="*/ 370 h 1949"/>
                <a:gd name="T8" fmla="*/ 1932 w 3065"/>
                <a:gd name="T9" fmla="*/ 603 h 1949"/>
                <a:gd name="T10" fmla="*/ 1462 w 3065"/>
                <a:gd name="T11" fmla="*/ 860 h 1949"/>
                <a:gd name="T12" fmla="*/ 1066 w 3065"/>
                <a:gd name="T13" fmla="*/ 1191 h 1949"/>
                <a:gd name="T14" fmla="*/ 699 w 3065"/>
                <a:gd name="T15" fmla="*/ 1431 h 1949"/>
                <a:gd name="T16" fmla="*/ 389 w 3065"/>
                <a:gd name="T17" fmla="*/ 1631 h 1949"/>
                <a:gd name="T18" fmla="*/ 170 w 3065"/>
                <a:gd name="T19" fmla="*/ 1774 h 1949"/>
                <a:gd name="T20" fmla="*/ 73 w 3065"/>
                <a:gd name="T21" fmla="*/ 1840 h 1949"/>
                <a:gd name="T22" fmla="*/ 73 w 3065"/>
                <a:gd name="T23" fmla="*/ 1840 h 1949"/>
                <a:gd name="T24" fmla="*/ 48 w 3065"/>
                <a:gd name="T25" fmla="*/ 1859 h 1949"/>
                <a:gd name="T26" fmla="*/ 28 w 3065"/>
                <a:gd name="T27" fmla="*/ 1875 h 1949"/>
                <a:gd name="T28" fmla="*/ 16 w 3065"/>
                <a:gd name="T29" fmla="*/ 1894 h 1949"/>
                <a:gd name="T30" fmla="*/ 7 w 3065"/>
                <a:gd name="T31" fmla="*/ 1911 h 1949"/>
                <a:gd name="T32" fmla="*/ 1 w 3065"/>
                <a:gd name="T33" fmla="*/ 1928 h 1949"/>
                <a:gd name="T34" fmla="*/ 0 w 3065"/>
                <a:gd name="T35" fmla="*/ 1942 h 1949"/>
                <a:gd name="T36" fmla="*/ 1 w 3065"/>
                <a:gd name="T37" fmla="*/ 1958 h 1949"/>
                <a:gd name="T38" fmla="*/ 3 w 3065"/>
                <a:gd name="T39" fmla="*/ 1970 h 1949"/>
                <a:gd name="T40" fmla="*/ 7 w 3065"/>
                <a:gd name="T41" fmla="*/ 1979 h 1949"/>
                <a:gd name="T42" fmla="*/ 12 w 3065"/>
                <a:gd name="T43" fmla="*/ 1987 h 1949"/>
                <a:gd name="T44" fmla="*/ 12 w 3065"/>
                <a:gd name="T45" fmla="*/ 1987 h 1949"/>
                <a:gd name="T46" fmla="*/ 18 w 3065"/>
                <a:gd name="T47" fmla="*/ 1995 h 1949"/>
                <a:gd name="T48" fmla="*/ 25 w 3065"/>
                <a:gd name="T49" fmla="*/ 2004 h 1949"/>
                <a:gd name="T50" fmla="*/ 35 w 3065"/>
                <a:gd name="T51" fmla="*/ 2010 h 1949"/>
                <a:gd name="T52" fmla="*/ 48 w 3065"/>
                <a:gd name="T53" fmla="*/ 2016 h 1949"/>
                <a:gd name="T54" fmla="*/ 62 w 3065"/>
                <a:gd name="T55" fmla="*/ 2020 h 1949"/>
                <a:gd name="T56" fmla="*/ 79 w 3065"/>
                <a:gd name="T57" fmla="*/ 2023 h 1949"/>
                <a:gd name="T58" fmla="*/ 99 w 3065"/>
                <a:gd name="T59" fmla="*/ 2023 h 1949"/>
                <a:gd name="T60" fmla="*/ 122 w 3065"/>
                <a:gd name="T61" fmla="*/ 2018 h 1949"/>
                <a:gd name="T62" fmla="*/ 145 w 3065"/>
                <a:gd name="T63" fmla="*/ 2008 h 1949"/>
                <a:gd name="T64" fmla="*/ 172 w 3065"/>
                <a:gd name="T65" fmla="*/ 1993 h 1949"/>
                <a:gd name="T66" fmla="*/ 172 w 3065"/>
                <a:gd name="T67" fmla="*/ 1993 h 1949"/>
                <a:gd name="T68" fmla="*/ 276 w 3065"/>
                <a:gd name="T69" fmla="*/ 1928 h 1949"/>
                <a:gd name="T70" fmla="*/ 509 w 3065"/>
                <a:gd name="T71" fmla="*/ 1778 h 1949"/>
                <a:gd name="T72" fmla="*/ 838 w 3065"/>
                <a:gd name="T73" fmla="*/ 1566 h 1949"/>
                <a:gd name="T74" fmla="*/ 1231 w 3065"/>
                <a:gd name="T75" fmla="*/ 1316 h 1949"/>
                <a:gd name="T76" fmla="*/ 1729 w 3065"/>
                <a:gd name="T77" fmla="*/ 967 h 1949"/>
                <a:gd name="T78" fmla="*/ 2148 w 3065"/>
                <a:gd name="T79" fmla="*/ 698 h 1949"/>
                <a:gd name="T80" fmla="*/ 2532 w 3065"/>
                <a:gd name="T81" fmla="*/ 451 h 1949"/>
                <a:gd name="T82" fmla="*/ 2846 w 3065"/>
                <a:gd name="T83" fmla="*/ 250 h 1949"/>
                <a:gd name="T84" fmla="*/ 3061 w 3065"/>
                <a:gd name="T85" fmla="*/ 113 h 1949"/>
                <a:gd name="T86" fmla="*/ 3139 w 3065"/>
                <a:gd name="T87" fmla="*/ 60 h 1949"/>
                <a:gd name="T88" fmla="*/ 2860 w 3065"/>
                <a:gd name="T89" fmla="*/ 0 h 1949"/>
                <a:gd name="T90" fmla="*/ 2860 w 3065"/>
                <a:gd name="T91" fmla="*/ 0 h 19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9" name="Freeform 46"/>
            <p:cNvSpPr>
              <a:spLocks/>
            </p:cNvSpPr>
            <p:nvPr/>
          </p:nvSpPr>
          <p:spPr bwMode="auto">
            <a:xfrm>
              <a:off x="1104" y="1372"/>
              <a:ext cx="3066" cy="1950"/>
            </a:xfrm>
            <a:custGeom>
              <a:avLst/>
              <a:gdLst>
                <a:gd name="T0" fmla="*/ 2860 w 3065"/>
                <a:gd name="T1" fmla="*/ 0 h 1949"/>
                <a:gd name="T2" fmla="*/ 2786 w 3065"/>
                <a:gd name="T3" fmla="*/ 48 h 1949"/>
                <a:gd name="T4" fmla="*/ 2588 w 3065"/>
                <a:gd name="T5" fmla="*/ 179 h 1949"/>
                <a:gd name="T6" fmla="*/ 2291 w 3065"/>
                <a:gd name="T7" fmla="*/ 370 h 1949"/>
                <a:gd name="T8" fmla="*/ 1932 w 3065"/>
                <a:gd name="T9" fmla="*/ 603 h 1949"/>
                <a:gd name="T10" fmla="*/ 1462 w 3065"/>
                <a:gd name="T11" fmla="*/ 860 h 1949"/>
                <a:gd name="T12" fmla="*/ 1066 w 3065"/>
                <a:gd name="T13" fmla="*/ 1191 h 1949"/>
                <a:gd name="T14" fmla="*/ 699 w 3065"/>
                <a:gd name="T15" fmla="*/ 1431 h 1949"/>
                <a:gd name="T16" fmla="*/ 389 w 3065"/>
                <a:gd name="T17" fmla="*/ 1631 h 1949"/>
                <a:gd name="T18" fmla="*/ 170 w 3065"/>
                <a:gd name="T19" fmla="*/ 1774 h 1949"/>
                <a:gd name="T20" fmla="*/ 73 w 3065"/>
                <a:gd name="T21" fmla="*/ 1840 h 1949"/>
                <a:gd name="T22" fmla="*/ 73 w 3065"/>
                <a:gd name="T23" fmla="*/ 1840 h 1949"/>
                <a:gd name="T24" fmla="*/ 48 w 3065"/>
                <a:gd name="T25" fmla="*/ 1859 h 1949"/>
                <a:gd name="T26" fmla="*/ 28 w 3065"/>
                <a:gd name="T27" fmla="*/ 1875 h 1949"/>
                <a:gd name="T28" fmla="*/ 16 w 3065"/>
                <a:gd name="T29" fmla="*/ 1894 h 1949"/>
                <a:gd name="T30" fmla="*/ 7 w 3065"/>
                <a:gd name="T31" fmla="*/ 1911 h 1949"/>
                <a:gd name="T32" fmla="*/ 1 w 3065"/>
                <a:gd name="T33" fmla="*/ 1928 h 1949"/>
                <a:gd name="T34" fmla="*/ 0 w 3065"/>
                <a:gd name="T35" fmla="*/ 1942 h 1949"/>
                <a:gd name="T36" fmla="*/ 1 w 3065"/>
                <a:gd name="T37" fmla="*/ 1958 h 1949"/>
                <a:gd name="T38" fmla="*/ 3 w 3065"/>
                <a:gd name="T39" fmla="*/ 1970 h 1949"/>
                <a:gd name="T40" fmla="*/ 7 w 3065"/>
                <a:gd name="T41" fmla="*/ 1979 h 1949"/>
                <a:gd name="T42" fmla="*/ 12 w 3065"/>
                <a:gd name="T43" fmla="*/ 1987 h 1949"/>
                <a:gd name="T44" fmla="*/ 12 w 3065"/>
                <a:gd name="T45" fmla="*/ 1987 h 1949"/>
                <a:gd name="T46" fmla="*/ 18 w 3065"/>
                <a:gd name="T47" fmla="*/ 1995 h 1949"/>
                <a:gd name="T48" fmla="*/ 25 w 3065"/>
                <a:gd name="T49" fmla="*/ 2004 h 1949"/>
                <a:gd name="T50" fmla="*/ 35 w 3065"/>
                <a:gd name="T51" fmla="*/ 2010 h 1949"/>
                <a:gd name="T52" fmla="*/ 48 w 3065"/>
                <a:gd name="T53" fmla="*/ 2016 h 1949"/>
                <a:gd name="T54" fmla="*/ 62 w 3065"/>
                <a:gd name="T55" fmla="*/ 2020 h 1949"/>
                <a:gd name="T56" fmla="*/ 79 w 3065"/>
                <a:gd name="T57" fmla="*/ 2023 h 1949"/>
                <a:gd name="T58" fmla="*/ 99 w 3065"/>
                <a:gd name="T59" fmla="*/ 2023 h 1949"/>
                <a:gd name="T60" fmla="*/ 122 w 3065"/>
                <a:gd name="T61" fmla="*/ 2018 h 1949"/>
                <a:gd name="T62" fmla="*/ 145 w 3065"/>
                <a:gd name="T63" fmla="*/ 2008 h 1949"/>
                <a:gd name="T64" fmla="*/ 172 w 3065"/>
                <a:gd name="T65" fmla="*/ 1993 h 1949"/>
                <a:gd name="T66" fmla="*/ 172 w 3065"/>
                <a:gd name="T67" fmla="*/ 1993 h 1949"/>
                <a:gd name="T68" fmla="*/ 276 w 3065"/>
                <a:gd name="T69" fmla="*/ 1928 h 1949"/>
                <a:gd name="T70" fmla="*/ 509 w 3065"/>
                <a:gd name="T71" fmla="*/ 1778 h 1949"/>
                <a:gd name="T72" fmla="*/ 838 w 3065"/>
                <a:gd name="T73" fmla="*/ 1566 h 1949"/>
                <a:gd name="T74" fmla="*/ 1231 w 3065"/>
                <a:gd name="T75" fmla="*/ 1316 h 1949"/>
                <a:gd name="T76" fmla="*/ 1729 w 3065"/>
                <a:gd name="T77" fmla="*/ 967 h 1949"/>
                <a:gd name="T78" fmla="*/ 2148 w 3065"/>
                <a:gd name="T79" fmla="*/ 698 h 1949"/>
                <a:gd name="T80" fmla="*/ 2532 w 3065"/>
                <a:gd name="T81" fmla="*/ 451 h 1949"/>
                <a:gd name="T82" fmla="*/ 2846 w 3065"/>
                <a:gd name="T83" fmla="*/ 250 h 1949"/>
                <a:gd name="T84" fmla="*/ 3061 w 3065"/>
                <a:gd name="T85" fmla="*/ 113 h 1949"/>
                <a:gd name="T86" fmla="*/ 3139 w 3065"/>
                <a:gd name="T87" fmla="*/ 60 h 1949"/>
                <a:gd name="T88" fmla="*/ 2860 w 3065"/>
                <a:gd name="T89" fmla="*/ 0 h 1949"/>
                <a:gd name="T90" fmla="*/ 2860 w 3065"/>
                <a:gd name="T91" fmla="*/ 0 h 19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47"/>
            <p:cNvSpPr>
              <a:spLocks/>
            </p:cNvSpPr>
            <p:nvPr/>
          </p:nvSpPr>
          <p:spPr bwMode="auto">
            <a:xfrm>
              <a:off x="1646" y="2808"/>
              <a:ext cx="212" cy="220"/>
            </a:xfrm>
            <a:custGeom>
              <a:avLst/>
              <a:gdLst>
                <a:gd name="T0" fmla="*/ 0 w 213"/>
                <a:gd name="T1" fmla="*/ 84 h 220"/>
                <a:gd name="T2" fmla="*/ 0 w 213"/>
                <a:gd name="T3" fmla="*/ 86 h 220"/>
                <a:gd name="T4" fmla="*/ 4 w 213"/>
                <a:gd name="T5" fmla="*/ 91 h 220"/>
                <a:gd name="T6" fmla="*/ 11 w 213"/>
                <a:gd name="T7" fmla="*/ 101 h 220"/>
                <a:gd name="T8" fmla="*/ 14 w 213"/>
                <a:gd name="T9" fmla="*/ 112 h 220"/>
                <a:gd name="T10" fmla="*/ 20 w 213"/>
                <a:gd name="T11" fmla="*/ 126 h 220"/>
                <a:gd name="T12" fmla="*/ 27 w 213"/>
                <a:gd name="T13" fmla="*/ 143 h 220"/>
                <a:gd name="T14" fmla="*/ 29 w 213"/>
                <a:gd name="T15" fmla="*/ 160 h 220"/>
                <a:gd name="T16" fmla="*/ 32 w 213"/>
                <a:gd name="T17" fmla="*/ 179 h 220"/>
                <a:gd name="T18" fmla="*/ 29 w 213"/>
                <a:gd name="T19" fmla="*/ 200 h 220"/>
                <a:gd name="T20" fmla="*/ 25 w 213"/>
                <a:gd name="T21" fmla="*/ 219 h 220"/>
                <a:gd name="T22" fmla="*/ 137 w 213"/>
                <a:gd name="T23" fmla="*/ 135 h 220"/>
                <a:gd name="T24" fmla="*/ 106 w 213"/>
                <a:gd name="T25" fmla="*/ 0 h 220"/>
                <a:gd name="T26" fmla="*/ 0 w 213"/>
                <a:gd name="T27" fmla="*/ 84 h 220"/>
                <a:gd name="T28" fmla="*/ 0 w 213"/>
                <a:gd name="T29" fmla="*/ 84 h 2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3" h="220">
                  <a:moveTo>
                    <a:pt x="0" y="84"/>
                  </a:moveTo>
                  <a:lnTo>
                    <a:pt x="0" y="86"/>
                  </a:lnTo>
                  <a:lnTo>
                    <a:pt x="4" y="91"/>
                  </a:lnTo>
                  <a:lnTo>
                    <a:pt x="11" y="101"/>
                  </a:lnTo>
                  <a:lnTo>
                    <a:pt x="14" y="112"/>
                  </a:lnTo>
                  <a:lnTo>
                    <a:pt x="20" y="126"/>
                  </a:lnTo>
                  <a:lnTo>
                    <a:pt x="27" y="143"/>
                  </a:lnTo>
                  <a:lnTo>
                    <a:pt x="29" y="160"/>
                  </a:lnTo>
                  <a:lnTo>
                    <a:pt x="32" y="179"/>
                  </a:lnTo>
                  <a:lnTo>
                    <a:pt x="29" y="200"/>
                  </a:lnTo>
                  <a:lnTo>
                    <a:pt x="25" y="219"/>
                  </a:lnTo>
                  <a:lnTo>
                    <a:pt x="212" y="135"/>
                  </a:lnTo>
                  <a:lnTo>
                    <a:pt x="168" y="0"/>
                  </a:lnTo>
                  <a:lnTo>
                    <a:pt x="0" y="84"/>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1" name="Freeform 48"/>
            <p:cNvSpPr>
              <a:spLocks/>
            </p:cNvSpPr>
            <p:nvPr/>
          </p:nvSpPr>
          <p:spPr bwMode="auto">
            <a:xfrm>
              <a:off x="3733" y="979"/>
              <a:ext cx="278" cy="374"/>
            </a:xfrm>
            <a:custGeom>
              <a:avLst/>
              <a:gdLst>
                <a:gd name="T0" fmla="*/ 227 w 277"/>
                <a:gd name="T1" fmla="*/ 549 h 372"/>
                <a:gd name="T2" fmla="*/ 220 w 277"/>
                <a:gd name="T3" fmla="*/ 537 h 372"/>
                <a:gd name="T4" fmla="*/ 138 w 277"/>
                <a:gd name="T5" fmla="*/ 520 h 372"/>
                <a:gd name="T6" fmla="*/ 129 w 277"/>
                <a:gd name="T7" fmla="*/ 504 h 372"/>
                <a:gd name="T8" fmla="*/ 122 w 277"/>
                <a:gd name="T9" fmla="*/ 489 h 372"/>
                <a:gd name="T10" fmla="*/ 111 w 277"/>
                <a:gd name="T11" fmla="*/ 475 h 372"/>
                <a:gd name="T12" fmla="*/ 103 w 277"/>
                <a:gd name="T13" fmla="*/ 462 h 372"/>
                <a:gd name="T14" fmla="*/ 92 w 277"/>
                <a:gd name="T15" fmla="*/ 453 h 372"/>
                <a:gd name="T16" fmla="*/ 79 w 277"/>
                <a:gd name="T17" fmla="*/ 445 h 372"/>
                <a:gd name="T18" fmla="*/ 67 w 277"/>
                <a:gd name="T19" fmla="*/ 439 h 372"/>
                <a:gd name="T20" fmla="*/ 53 w 277"/>
                <a:gd name="T21" fmla="*/ 432 h 372"/>
                <a:gd name="T22" fmla="*/ 53 w 277"/>
                <a:gd name="T23" fmla="*/ 432 h 372"/>
                <a:gd name="T24" fmla="*/ 53 w 277"/>
                <a:gd name="T25" fmla="*/ 423 h 372"/>
                <a:gd name="T26" fmla="*/ 53 w 277"/>
                <a:gd name="T27" fmla="*/ 395 h 372"/>
                <a:gd name="T28" fmla="*/ 52 w 277"/>
                <a:gd name="T29" fmla="*/ 347 h 372"/>
                <a:gd name="T30" fmla="*/ 50 w 277"/>
                <a:gd name="T31" fmla="*/ 283 h 372"/>
                <a:gd name="T32" fmla="*/ 46 w 277"/>
                <a:gd name="T33" fmla="*/ 247 h 372"/>
                <a:gd name="T34" fmla="*/ 41 w 277"/>
                <a:gd name="T35" fmla="*/ 210 h 372"/>
                <a:gd name="T36" fmla="*/ 35 w 277"/>
                <a:gd name="T37" fmla="*/ 174 h 372"/>
                <a:gd name="T38" fmla="*/ 25 w 277"/>
                <a:gd name="T39" fmla="*/ 61 h 372"/>
                <a:gd name="T40" fmla="*/ 14 w 277"/>
                <a:gd name="T41" fmla="*/ 29 h 372"/>
                <a:gd name="T42" fmla="*/ 0 w 277"/>
                <a:gd name="T43" fmla="*/ 0 h 372"/>
                <a:gd name="T44" fmla="*/ 0 w 277"/>
                <a:gd name="T45" fmla="*/ 0 h 372"/>
                <a:gd name="T46" fmla="*/ 20 w 277"/>
                <a:gd name="T47" fmla="*/ 25 h 372"/>
                <a:gd name="T48" fmla="*/ 46 w 277"/>
                <a:gd name="T49" fmla="*/ 48 h 372"/>
                <a:gd name="T50" fmla="*/ 75 w 277"/>
                <a:gd name="T51" fmla="*/ 71 h 372"/>
                <a:gd name="T52" fmla="*/ 106 w 277"/>
                <a:gd name="T53" fmla="*/ 168 h 372"/>
                <a:gd name="T54" fmla="*/ 138 w 277"/>
                <a:gd name="T55" fmla="*/ 189 h 372"/>
                <a:gd name="T56" fmla="*/ 243 w 277"/>
                <a:gd name="T57" fmla="*/ 206 h 372"/>
                <a:gd name="T58" fmla="*/ 270 w 277"/>
                <a:gd name="T59" fmla="*/ 220 h 372"/>
                <a:gd name="T60" fmla="*/ 291 w 277"/>
                <a:gd name="T61" fmla="*/ 231 h 372"/>
                <a:gd name="T62" fmla="*/ 303 w 277"/>
                <a:gd name="T63" fmla="*/ 240 h 372"/>
                <a:gd name="T64" fmla="*/ 310 w 277"/>
                <a:gd name="T65" fmla="*/ 242 h 372"/>
                <a:gd name="T66" fmla="*/ 310 w 277"/>
                <a:gd name="T67" fmla="*/ 242 h 372"/>
                <a:gd name="T68" fmla="*/ 310 w 277"/>
                <a:gd name="T69" fmla="*/ 256 h 372"/>
                <a:gd name="T70" fmla="*/ 312 w 277"/>
                <a:gd name="T71" fmla="*/ 268 h 372"/>
                <a:gd name="T72" fmla="*/ 314 w 277"/>
                <a:gd name="T73" fmla="*/ 289 h 372"/>
                <a:gd name="T74" fmla="*/ 316 w 277"/>
                <a:gd name="T75" fmla="*/ 313 h 372"/>
                <a:gd name="T76" fmla="*/ 321 w 277"/>
                <a:gd name="T77" fmla="*/ 339 h 372"/>
                <a:gd name="T78" fmla="*/ 327 w 277"/>
                <a:gd name="T79" fmla="*/ 363 h 372"/>
                <a:gd name="T80" fmla="*/ 333 w 277"/>
                <a:gd name="T81" fmla="*/ 389 h 372"/>
                <a:gd name="T82" fmla="*/ 340 w 277"/>
                <a:gd name="T83" fmla="*/ 409 h 372"/>
                <a:gd name="T84" fmla="*/ 344 w 277"/>
                <a:gd name="T85" fmla="*/ 430 h 372"/>
                <a:gd name="T86" fmla="*/ 351 w 277"/>
                <a:gd name="T87" fmla="*/ 442 h 372"/>
                <a:gd name="T88" fmla="*/ 227 w 277"/>
                <a:gd name="T89" fmla="*/ 549 h 372"/>
                <a:gd name="T90" fmla="*/ 227 w 277"/>
                <a:gd name="T91" fmla="*/ 549 h 3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2" name="Freeform 49"/>
            <p:cNvSpPr>
              <a:spLocks/>
            </p:cNvSpPr>
            <p:nvPr/>
          </p:nvSpPr>
          <p:spPr bwMode="auto">
            <a:xfrm>
              <a:off x="3733" y="979"/>
              <a:ext cx="278" cy="374"/>
            </a:xfrm>
            <a:custGeom>
              <a:avLst/>
              <a:gdLst>
                <a:gd name="T0" fmla="*/ 227 w 277"/>
                <a:gd name="T1" fmla="*/ 549 h 372"/>
                <a:gd name="T2" fmla="*/ 220 w 277"/>
                <a:gd name="T3" fmla="*/ 537 h 372"/>
                <a:gd name="T4" fmla="*/ 138 w 277"/>
                <a:gd name="T5" fmla="*/ 520 h 372"/>
                <a:gd name="T6" fmla="*/ 129 w 277"/>
                <a:gd name="T7" fmla="*/ 504 h 372"/>
                <a:gd name="T8" fmla="*/ 122 w 277"/>
                <a:gd name="T9" fmla="*/ 489 h 372"/>
                <a:gd name="T10" fmla="*/ 111 w 277"/>
                <a:gd name="T11" fmla="*/ 475 h 372"/>
                <a:gd name="T12" fmla="*/ 103 w 277"/>
                <a:gd name="T13" fmla="*/ 462 h 372"/>
                <a:gd name="T14" fmla="*/ 92 w 277"/>
                <a:gd name="T15" fmla="*/ 453 h 372"/>
                <a:gd name="T16" fmla="*/ 79 w 277"/>
                <a:gd name="T17" fmla="*/ 445 h 372"/>
                <a:gd name="T18" fmla="*/ 67 w 277"/>
                <a:gd name="T19" fmla="*/ 439 h 372"/>
                <a:gd name="T20" fmla="*/ 53 w 277"/>
                <a:gd name="T21" fmla="*/ 432 h 372"/>
                <a:gd name="T22" fmla="*/ 53 w 277"/>
                <a:gd name="T23" fmla="*/ 432 h 372"/>
                <a:gd name="T24" fmla="*/ 53 w 277"/>
                <a:gd name="T25" fmla="*/ 423 h 372"/>
                <a:gd name="T26" fmla="*/ 53 w 277"/>
                <a:gd name="T27" fmla="*/ 395 h 372"/>
                <a:gd name="T28" fmla="*/ 52 w 277"/>
                <a:gd name="T29" fmla="*/ 347 h 372"/>
                <a:gd name="T30" fmla="*/ 50 w 277"/>
                <a:gd name="T31" fmla="*/ 283 h 372"/>
                <a:gd name="T32" fmla="*/ 46 w 277"/>
                <a:gd name="T33" fmla="*/ 247 h 372"/>
                <a:gd name="T34" fmla="*/ 41 w 277"/>
                <a:gd name="T35" fmla="*/ 210 h 372"/>
                <a:gd name="T36" fmla="*/ 35 w 277"/>
                <a:gd name="T37" fmla="*/ 174 h 372"/>
                <a:gd name="T38" fmla="*/ 25 w 277"/>
                <a:gd name="T39" fmla="*/ 61 h 372"/>
                <a:gd name="T40" fmla="*/ 14 w 277"/>
                <a:gd name="T41" fmla="*/ 29 h 372"/>
                <a:gd name="T42" fmla="*/ 0 w 277"/>
                <a:gd name="T43" fmla="*/ 0 h 372"/>
                <a:gd name="T44" fmla="*/ 0 w 277"/>
                <a:gd name="T45" fmla="*/ 0 h 372"/>
                <a:gd name="T46" fmla="*/ 20 w 277"/>
                <a:gd name="T47" fmla="*/ 25 h 372"/>
                <a:gd name="T48" fmla="*/ 46 w 277"/>
                <a:gd name="T49" fmla="*/ 48 h 372"/>
                <a:gd name="T50" fmla="*/ 75 w 277"/>
                <a:gd name="T51" fmla="*/ 71 h 372"/>
                <a:gd name="T52" fmla="*/ 106 w 277"/>
                <a:gd name="T53" fmla="*/ 168 h 372"/>
                <a:gd name="T54" fmla="*/ 138 w 277"/>
                <a:gd name="T55" fmla="*/ 189 h 372"/>
                <a:gd name="T56" fmla="*/ 243 w 277"/>
                <a:gd name="T57" fmla="*/ 206 h 372"/>
                <a:gd name="T58" fmla="*/ 270 w 277"/>
                <a:gd name="T59" fmla="*/ 220 h 372"/>
                <a:gd name="T60" fmla="*/ 291 w 277"/>
                <a:gd name="T61" fmla="*/ 231 h 372"/>
                <a:gd name="T62" fmla="*/ 303 w 277"/>
                <a:gd name="T63" fmla="*/ 240 h 372"/>
                <a:gd name="T64" fmla="*/ 310 w 277"/>
                <a:gd name="T65" fmla="*/ 242 h 372"/>
                <a:gd name="T66" fmla="*/ 310 w 277"/>
                <a:gd name="T67" fmla="*/ 242 h 372"/>
                <a:gd name="T68" fmla="*/ 310 w 277"/>
                <a:gd name="T69" fmla="*/ 256 h 372"/>
                <a:gd name="T70" fmla="*/ 312 w 277"/>
                <a:gd name="T71" fmla="*/ 268 h 372"/>
                <a:gd name="T72" fmla="*/ 314 w 277"/>
                <a:gd name="T73" fmla="*/ 289 h 372"/>
                <a:gd name="T74" fmla="*/ 316 w 277"/>
                <a:gd name="T75" fmla="*/ 313 h 372"/>
                <a:gd name="T76" fmla="*/ 321 w 277"/>
                <a:gd name="T77" fmla="*/ 339 h 372"/>
                <a:gd name="T78" fmla="*/ 327 w 277"/>
                <a:gd name="T79" fmla="*/ 363 h 372"/>
                <a:gd name="T80" fmla="*/ 333 w 277"/>
                <a:gd name="T81" fmla="*/ 389 h 372"/>
                <a:gd name="T82" fmla="*/ 340 w 277"/>
                <a:gd name="T83" fmla="*/ 409 h 372"/>
                <a:gd name="T84" fmla="*/ 344 w 277"/>
                <a:gd name="T85" fmla="*/ 430 h 372"/>
                <a:gd name="T86" fmla="*/ 351 w 277"/>
                <a:gd name="T87" fmla="*/ 442 h 372"/>
                <a:gd name="T88" fmla="*/ 227 w 277"/>
                <a:gd name="T89" fmla="*/ 549 h 372"/>
                <a:gd name="T90" fmla="*/ 227 w 277"/>
                <a:gd name="T91" fmla="*/ 549 h 3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Line 50"/>
            <p:cNvSpPr>
              <a:spLocks noChangeShapeType="1"/>
            </p:cNvSpPr>
            <p:nvPr/>
          </p:nvSpPr>
          <p:spPr bwMode="auto">
            <a:xfrm flipH="1">
              <a:off x="3819" y="1161"/>
              <a:ext cx="177" cy="115"/>
            </a:xfrm>
            <a:prstGeom prst="line">
              <a:avLst/>
            </a:prstGeom>
            <a:noFill/>
            <a:ln w="12700">
              <a:solidFill>
                <a:srgbClr val="7C6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4" name="Freeform 51"/>
            <p:cNvSpPr>
              <a:spLocks/>
            </p:cNvSpPr>
            <p:nvPr/>
          </p:nvSpPr>
          <p:spPr bwMode="auto">
            <a:xfrm>
              <a:off x="3857" y="1440"/>
              <a:ext cx="788" cy="566"/>
            </a:xfrm>
            <a:custGeom>
              <a:avLst/>
              <a:gdLst>
                <a:gd name="T0" fmla="*/ 164 w 788"/>
                <a:gd name="T1" fmla="*/ 90 h 565"/>
                <a:gd name="T2" fmla="*/ 181 w 788"/>
                <a:gd name="T3" fmla="*/ 124 h 565"/>
                <a:gd name="T4" fmla="*/ 198 w 788"/>
                <a:gd name="T5" fmla="*/ 162 h 565"/>
                <a:gd name="T6" fmla="*/ 210 w 788"/>
                <a:gd name="T7" fmla="*/ 204 h 565"/>
                <a:gd name="T8" fmla="*/ 216 w 788"/>
                <a:gd name="T9" fmla="*/ 244 h 565"/>
                <a:gd name="T10" fmla="*/ 216 w 788"/>
                <a:gd name="T11" fmla="*/ 262 h 565"/>
                <a:gd name="T12" fmla="*/ 204 w 788"/>
                <a:gd name="T13" fmla="*/ 397 h 565"/>
                <a:gd name="T14" fmla="*/ 177 w 788"/>
                <a:gd name="T15" fmla="*/ 461 h 565"/>
                <a:gd name="T16" fmla="*/ 134 w 788"/>
                <a:gd name="T17" fmla="*/ 530 h 565"/>
                <a:gd name="T18" fmla="*/ 75 w 788"/>
                <a:gd name="T19" fmla="*/ 590 h 565"/>
                <a:gd name="T20" fmla="*/ 0 w 788"/>
                <a:gd name="T21" fmla="*/ 636 h 565"/>
                <a:gd name="T22" fmla="*/ 8 w 788"/>
                <a:gd name="T23" fmla="*/ 636 h 565"/>
                <a:gd name="T24" fmla="*/ 75 w 788"/>
                <a:gd name="T25" fmla="*/ 639 h 565"/>
                <a:gd name="T26" fmla="*/ 183 w 788"/>
                <a:gd name="T27" fmla="*/ 634 h 565"/>
                <a:gd name="T28" fmla="*/ 313 w 788"/>
                <a:gd name="T29" fmla="*/ 615 h 565"/>
                <a:gd name="T30" fmla="*/ 442 w 788"/>
                <a:gd name="T31" fmla="*/ 576 h 565"/>
                <a:gd name="T32" fmla="*/ 497 w 788"/>
                <a:gd name="T33" fmla="*/ 546 h 565"/>
                <a:gd name="T34" fmla="*/ 594 w 788"/>
                <a:gd name="T35" fmla="*/ 459 h 565"/>
                <a:gd name="T36" fmla="*/ 674 w 788"/>
                <a:gd name="T37" fmla="*/ 275 h 565"/>
                <a:gd name="T38" fmla="*/ 734 w 788"/>
                <a:gd name="T39" fmla="*/ 168 h 565"/>
                <a:gd name="T40" fmla="*/ 773 w 788"/>
                <a:gd name="T41" fmla="*/ 89 h 565"/>
                <a:gd name="T42" fmla="*/ 787 w 788"/>
                <a:gd name="T43" fmla="*/ 54 h 565"/>
                <a:gd name="T44" fmla="*/ 750 w 788"/>
                <a:gd name="T45" fmla="*/ 82 h 565"/>
                <a:gd name="T46" fmla="*/ 672 w 788"/>
                <a:gd name="T47" fmla="*/ 122 h 565"/>
                <a:gd name="T48" fmla="*/ 592 w 788"/>
                <a:gd name="T49" fmla="*/ 140 h 565"/>
                <a:gd name="T50" fmla="*/ 516 w 788"/>
                <a:gd name="T51" fmla="*/ 142 h 565"/>
                <a:gd name="T52" fmla="*/ 451 w 788"/>
                <a:gd name="T53" fmla="*/ 137 h 565"/>
                <a:gd name="T54" fmla="*/ 423 w 788"/>
                <a:gd name="T55" fmla="*/ 128 h 565"/>
                <a:gd name="T56" fmla="*/ 387 w 788"/>
                <a:gd name="T57" fmla="*/ 112 h 565"/>
                <a:gd name="T58" fmla="*/ 354 w 788"/>
                <a:gd name="T59" fmla="*/ 86 h 565"/>
                <a:gd name="T60" fmla="*/ 324 w 788"/>
                <a:gd name="T61" fmla="*/ 54 h 565"/>
                <a:gd name="T62" fmla="*/ 297 w 788"/>
                <a:gd name="T63" fmla="*/ 25 h 565"/>
                <a:gd name="T64" fmla="*/ 278 w 788"/>
                <a:gd name="T65" fmla="*/ 0 h 5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lnTo>
                    <a:pt x="156" y="7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5" name="Freeform 52"/>
            <p:cNvSpPr>
              <a:spLocks/>
            </p:cNvSpPr>
            <p:nvPr/>
          </p:nvSpPr>
          <p:spPr bwMode="auto">
            <a:xfrm>
              <a:off x="3857" y="1440"/>
              <a:ext cx="788" cy="566"/>
            </a:xfrm>
            <a:custGeom>
              <a:avLst/>
              <a:gdLst>
                <a:gd name="T0" fmla="*/ 164 w 788"/>
                <a:gd name="T1" fmla="*/ 90 h 565"/>
                <a:gd name="T2" fmla="*/ 181 w 788"/>
                <a:gd name="T3" fmla="*/ 124 h 565"/>
                <a:gd name="T4" fmla="*/ 198 w 788"/>
                <a:gd name="T5" fmla="*/ 162 h 565"/>
                <a:gd name="T6" fmla="*/ 210 w 788"/>
                <a:gd name="T7" fmla="*/ 204 h 565"/>
                <a:gd name="T8" fmla="*/ 216 w 788"/>
                <a:gd name="T9" fmla="*/ 244 h 565"/>
                <a:gd name="T10" fmla="*/ 216 w 788"/>
                <a:gd name="T11" fmla="*/ 262 h 565"/>
                <a:gd name="T12" fmla="*/ 204 w 788"/>
                <a:gd name="T13" fmla="*/ 397 h 565"/>
                <a:gd name="T14" fmla="*/ 177 w 788"/>
                <a:gd name="T15" fmla="*/ 461 h 565"/>
                <a:gd name="T16" fmla="*/ 134 w 788"/>
                <a:gd name="T17" fmla="*/ 530 h 565"/>
                <a:gd name="T18" fmla="*/ 75 w 788"/>
                <a:gd name="T19" fmla="*/ 590 h 565"/>
                <a:gd name="T20" fmla="*/ 0 w 788"/>
                <a:gd name="T21" fmla="*/ 636 h 565"/>
                <a:gd name="T22" fmla="*/ 8 w 788"/>
                <a:gd name="T23" fmla="*/ 636 h 565"/>
                <a:gd name="T24" fmla="*/ 75 w 788"/>
                <a:gd name="T25" fmla="*/ 639 h 565"/>
                <a:gd name="T26" fmla="*/ 183 w 788"/>
                <a:gd name="T27" fmla="*/ 634 h 565"/>
                <a:gd name="T28" fmla="*/ 313 w 788"/>
                <a:gd name="T29" fmla="*/ 615 h 565"/>
                <a:gd name="T30" fmla="*/ 442 w 788"/>
                <a:gd name="T31" fmla="*/ 576 h 565"/>
                <a:gd name="T32" fmla="*/ 497 w 788"/>
                <a:gd name="T33" fmla="*/ 546 h 565"/>
                <a:gd name="T34" fmla="*/ 594 w 788"/>
                <a:gd name="T35" fmla="*/ 459 h 565"/>
                <a:gd name="T36" fmla="*/ 674 w 788"/>
                <a:gd name="T37" fmla="*/ 275 h 565"/>
                <a:gd name="T38" fmla="*/ 734 w 788"/>
                <a:gd name="T39" fmla="*/ 168 h 565"/>
                <a:gd name="T40" fmla="*/ 773 w 788"/>
                <a:gd name="T41" fmla="*/ 89 h 565"/>
                <a:gd name="T42" fmla="*/ 787 w 788"/>
                <a:gd name="T43" fmla="*/ 54 h 565"/>
                <a:gd name="T44" fmla="*/ 750 w 788"/>
                <a:gd name="T45" fmla="*/ 82 h 565"/>
                <a:gd name="T46" fmla="*/ 672 w 788"/>
                <a:gd name="T47" fmla="*/ 122 h 565"/>
                <a:gd name="T48" fmla="*/ 592 w 788"/>
                <a:gd name="T49" fmla="*/ 140 h 565"/>
                <a:gd name="T50" fmla="*/ 516 w 788"/>
                <a:gd name="T51" fmla="*/ 142 h 565"/>
                <a:gd name="T52" fmla="*/ 451 w 788"/>
                <a:gd name="T53" fmla="*/ 137 h 565"/>
                <a:gd name="T54" fmla="*/ 423 w 788"/>
                <a:gd name="T55" fmla="*/ 128 h 565"/>
                <a:gd name="T56" fmla="*/ 387 w 788"/>
                <a:gd name="T57" fmla="*/ 112 h 565"/>
                <a:gd name="T58" fmla="*/ 354 w 788"/>
                <a:gd name="T59" fmla="*/ 86 h 565"/>
                <a:gd name="T60" fmla="*/ 324 w 788"/>
                <a:gd name="T61" fmla="*/ 54 h 565"/>
                <a:gd name="T62" fmla="*/ 297 w 788"/>
                <a:gd name="T63" fmla="*/ 25 h 565"/>
                <a:gd name="T64" fmla="*/ 278 w 788"/>
                <a:gd name="T65" fmla="*/ 0 h 5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53"/>
            <p:cNvSpPr>
              <a:spLocks/>
            </p:cNvSpPr>
            <p:nvPr/>
          </p:nvSpPr>
          <p:spPr bwMode="auto">
            <a:xfrm>
              <a:off x="3949" y="1547"/>
              <a:ext cx="610" cy="393"/>
            </a:xfrm>
            <a:custGeom>
              <a:avLst/>
              <a:gdLst>
                <a:gd name="T0" fmla="*/ 0 w 612"/>
                <a:gd name="T1" fmla="*/ 392 h 393"/>
                <a:gd name="T2" fmla="*/ 34 w 612"/>
                <a:gd name="T3" fmla="*/ 389 h 393"/>
                <a:gd name="T4" fmla="*/ 69 w 612"/>
                <a:gd name="T5" fmla="*/ 387 h 393"/>
                <a:gd name="T6" fmla="*/ 109 w 612"/>
                <a:gd name="T7" fmla="*/ 383 h 393"/>
                <a:gd name="T8" fmla="*/ 149 w 612"/>
                <a:gd name="T9" fmla="*/ 376 h 393"/>
                <a:gd name="T10" fmla="*/ 153 w 612"/>
                <a:gd name="T11" fmla="*/ 371 h 393"/>
                <a:gd name="T12" fmla="*/ 154 w 612"/>
                <a:gd name="T13" fmla="*/ 360 h 393"/>
                <a:gd name="T14" fmla="*/ 194 w 612"/>
                <a:gd name="T15" fmla="*/ 350 h 393"/>
                <a:gd name="T16" fmla="*/ 230 w 612"/>
                <a:gd name="T17" fmla="*/ 334 h 393"/>
                <a:gd name="T18" fmla="*/ 266 w 612"/>
                <a:gd name="T19" fmla="*/ 318 h 393"/>
                <a:gd name="T20" fmla="*/ 299 w 612"/>
                <a:gd name="T21" fmla="*/ 299 h 393"/>
                <a:gd name="T22" fmla="*/ 299 w 612"/>
                <a:gd name="T23" fmla="*/ 299 h 393"/>
                <a:gd name="T24" fmla="*/ 331 w 612"/>
                <a:gd name="T25" fmla="*/ 277 h 393"/>
                <a:gd name="T26" fmla="*/ 361 w 612"/>
                <a:gd name="T27" fmla="*/ 252 h 393"/>
                <a:gd name="T28" fmla="*/ 385 w 612"/>
                <a:gd name="T29" fmla="*/ 225 h 393"/>
                <a:gd name="T30" fmla="*/ 399 w 612"/>
                <a:gd name="T31" fmla="*/ 193 h 393"/>
                <a:gd name="T32" fmla="*/ 411 w 612"/>
                <a:gd name="T33" fmla="*/ 161 h 393"/>
                <a:gd name="T34" fmla="*/ 422 w 612"/>
                <a:gd name="T35" fmla="*/ 128 h 393"/>
                <a:gd name="T36" fmla="*/ 432 w 612"/>
                <a:gd name="T37" fmla="*/ 96 h 393"/>
                <a:gd name="T38" fmla="*/ 442 w 612"/>
                <a:gd name="T39" fmla="*/ 62 h 393"/>
                <a:gd name="T40" fmla="*/ 451 w 612"/>
                <a:gd name="T41" fmla="*/ 31 h 393"/>
                <a:gd name="T42" fmla="*/ 461 w 612"/>
                <a:gd name="T43" fmla="*/ 0 h 3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2" h="393">
                  <a:moveTo>
                    <a:pt x="0" y="392"/>
                  </a:moveTo>
                  <a:lnTo>
                    <a:pt x="34" y="389"/>
                  </a:lnTo>
                  <a:lnTo>
                    <a:pt x="69" y="387"/>
                  </a:lnTo>
                  <a:lnTo>
                    <a:pt x="109" y="383"/>
                  </a:lnTo>
                  <a:lnTo>
                    <a:pt x="149" y="376"/>
                  </a:lnTo>
                  <a:lnTo>
                    <a:pt x="187" y="371"/>
                  </a:lnTo>
                  <a:lnTo>
                    <a:pt x="229" y="360"/>
                  </a:lnTo>
                  <a:lnTo>
                    <a:pt x="269" y="350"/>
                  </a:lnTo>
                  <a:lnTo>
                    <a:pt x="305" y="334"/>
                  </a:lnTo>
                  <a:lnTo>
                    <a:pt x="341" y="318"/>
                  </a:lnTo>
                  <a:lnTo>
                    <a:pt x="374" y="299"/>
                  </a:lnTo>
                  <a:lnTo>
                    <a:pt x="406" y="277"/>
                  </a:lnTo>
                  <a:lnTo>
                    <a:pt x="436" y="252"/>
                  </a:lnTo>
                  <a:lnTo>
                    <a:pt x="461" y="225"/>
                  </a:lnTo>
                  <a:lnTo>
                    <a:pt x="489" y="193"/>
                  </a:lnTo>
                  <a:lnTo>
                    <a:pt x="514" y="161"/>
                  </a:lnTo>
                  <a:lnTo>
                    <a:pt x="535" y="128"/>
                  </a:lnTo>
                  <a:lnTo>
                    <a:pt x="556" y="96"/>
                  </a:lnTo>
                  <a:lnTo>
                    <a:pt x="576" y="62"/>
                  </a:lnTo>
                  <a:lnTo>
                    <a:pt x="593" y="31"/>
                  </a:lnTo>
                  <a:lnTo>
                    <a:pt x="611"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54"/>
            <p:cNvSpPr>
              <a:spLocks/>
            </p:cNvSpPr>
            <p:nvPr/>
          </p:nvSpPr>
          <p:spPr bwMode="auto">
            <a:xfrm>
              <a:off x="4069" y="1002"/>
              <a:ext cx="582" cy="418"/>
            </a:xfrm>
            <a:custGeom>
              <a:avLst/>
              <a:gdLst>
                <a:gd name="T0" fmla="*/ 2 w 583"/>
                <a:gd name="T1" fmla="*/ 194 h 420"/>
                <a:gd name="T2" fmla="*/ 19 w 583"/>
                <a:gd name="T3" fmla="*/ 182 h 420"/>
                <a:gd name="T4" fmla="*/ 48 w 583"/>
                <a:gd name="T5" fmla="*/ 162 h 420"/>
                <a:gd name="T6" fmla="*/ 84 w 583"/>
                <a:gd name="T7" fmla="*/ 139 h 420"/>
                <a:gd name="T8" fmla="*/ 122 w 583"/>
                <a:gd name="T9" fmla="*/ 114 h 420"/>
                <a:gd name="T10" fmla="*/ 139 w 583"/>
                <a:gd name="T11" fmla="*/ 105 h 420"/>
                <a:gd name="T12" fmla="*/ 160 w 583"/>
                <a:gd name="T13" fmla="*/ 105 h 420"/>
                <a:gd name="T14" fmla="*/ 181 w 583"/>
                <a:gd name="T15" fmla="*/ 105 h 420"/>
                <a:gd name="T16" fmla="*/ 198 w 583"/>
                <a:gd name="T17" fmla="*/ 105 h 420"/>
                <a:gd name="T18" fmla="*/ 211 w 583"/>
                <a:gd name="T19" fmla="*/ 75 h 420"/>
                <a:gd name="T20" fmla="*/ 215 w 583"/>
                <a:gd name="T21" fmla="*/ 43 h 420"/>
                <a:gd name="T22" fmla="*/ 217 w 583"/>
                <a:gd name="T23" fmla="*/ 46 h 420"/>
                <a:gd name="T24" fmla="*/ 227 w 583"/>
                <a:gd name="T25" fmla="*/ 46 h 420"/>
                <a:gd name="T26" fmla="*/ 247 w 583"/>
                <a:gd name="T27" fmla="*/ 50 h 420"/>
                <a:gd name="T28" fmla="*/ 272 w 583"/>
                <a:gd name="T29" fmla="*/ 57 h 420"/>
                <a:gd name="T30" fmla="*/ 291 w 583"/>
                <a:gd name="T31" fmla="*/ 61 h 420"/>
                <a:gd name="T32" fmla="*/ 291 w 583"/>
                <a:gd name="T33" fmla="*/ 63 h 420"/>
                <a:gd name="T34" fmla="*/ 291 w 583"/>
                <a:gd name="T35" fmla="*/ 63 h 420"/>
                <a:gd name="T36" fmla="*/ 329 w 583"/>
                <a:gd name="T37" fmla="*/ 59 h 420"/>
                <a:gd name="T38" fmla="*/ 384 w 583"/>
                <a:gd name="T39" fmla="*/ 46 h 420"/>
                <a:gd name="T40" fmla="*/ 446 w 583"/>
                <a:gd name="T41" fmla="*/ 27 h 420"/>
                <a:gd name="T42" fmla="*/ 507 w 583"/>
                <a:gd name="T43" fmla="*/ 0 h 420"/>
                <a:gd name="T44" fmla="*/ 479 w 583"/>
                <a:gd name="T45" fmla="*/ 20 h 420"/>
                <a:gd name="T46" fmla="*/ 433 w 583"/>
                <a:gd name="T47" fmla="*/ 67 h 420"/>
                <a:gd name="T48" fmla="*/ 395 w 583"/>
                <a:gd name="T49" fmla="*/ 105 h 420"/>
                <a:gd name="T50" fmla="*/ 366 w 583"/>
                <a:gd name="T51" fmla="*/ 105 h 420"/>
                <a:gd name="T52" fmla="*/ 347 w 583"/>
                <a:gd name="T53" fmla="*/ 120 h 420"/>
                <a:gd name="T54" fmla="*/ 340 w 583"/>
                <a:gd name="T55" fmla="*/ 135 h 420"/>
                <a:gd name="T56" fmla="*/ 332 w 583"/>
                <a:gd name="T57" fmla="*/ 169 h 420"/>
                <a:gd name="T58" fmla="*/ 323 w 583"/>
                <a:gd name="T59" fmla="*/ 196 h 420"/>
                <a:gd name="T60" fmla="*/ 319 w 583"/>
                <a:gd name="T61" fmla="*/ 219 h 420"/>
                <a:gd name="T62" fmla="*/ 317 w 583"/>
                <a:gd name="T63" fmla="*/ 232 h 420"/>
                <a:gd name="T64" fmla="*/ 315 w 583"/>
                <a:gd name="T65" fmla="*/ 238 h 420"/>
                <a:gd name="T66" fmla="*/ 300 w 583"/>
                <a:gd name="T67" fmla="*/ 234 h 420"/>
                <a:gd name="T68" fmla="*/ 291 w 583"/>
                <a:gd name="T69" fmla="*/ 230 h 420"/>
                <a:gd name="T70" fmla="*/ 291 w 583"/>
                <a:gd name="T71" fmla="*/ 230 h 420"/>
                <a:gd name="T72" fmla="*/ 278 w 583"/>
                <a:gd name="T73" fmla="*/ 236 h 420"/>
                <a:gd name="T74" fmla="*/ 248 w 583"/>
                <a:gd name="T75" fmla="*/ 243 h 420"/>
                <a:gd name="T76" fmla="*/ 236 w 583"/>
                <a:gd name="T77" fmla="*/ 246 h 420"/>
                <a:gd name="T78" fmla="*/ 200 w 583"/>
                <a:gd name="T79" fmla="*/ 258 h 420"/>
                <a:gd name="T80" fmla="*/ 162 w 583"/>
                <a:gd name="T81" fmla="*/ 271 h 420"/>
                <a:gd name="T82" fmla="*/ 128 w 583"/>
                <a:gd name="T83" fmla="*/ 281 h 420"/>
                <a:gd name="T84" fmla="*/ 105 w 583"/>
                <a:gd name="T85" fmla="*/ 288 h 420"/>
                <a:gd name="T86" fmla="*/ 95 w 583"/>
                <a:gd name="T87" fmla="*/ 292 h 420"/>
                <a:gd name="T88" fmla="*/ 0 w 583"/>
                <a:gd name="T89" fmla="*/ 196 h 4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8" name="Freeform 55"/>
            <p:cNvSpPr>
              <a:spLocks/>
            </p:cNvSpPr>
            <p:nvPr/>
          </p:nvSpPr>
          <p:spPr bwMode="auto">
            <a:xfrm>
              <a:off x="4069" y="1002"/>
              <a:ext cx="582" cy="418"/>
            </a:xfrm>
            <a:custGeom>
              <a:avLst/>
              <a:gdLst>
                <a:gd name="T0" fmla="*/ 2 w 583"/>
                <a:gd name="T1" fmla="*/ 194 h 420"/>
                <a:gd name="T2" fmla="*/ 19 w 583"/>
                <a:gd name="T3" fmla="*/ 182 h 420"/>
                <a:gd name="T4" fmla="*/ 48 w 583"/>
                <a:gd name="T5" fmla="*/ 162 h 420"/>
                <a:gd name="T6" fmla="*/ 84 w 583"/>
                <a:gd name="T7" fmla="*/ 139 h 420"/>
                <a:gd name="T8" fmla="*/ 122 w 583"/>
                <a:gd name="T9" fmla="*/ 114 h 420"/>
                <a:gd name="T10" fmla="*/ 139 w 583"/>
                <a:gd name="T11" fmla="*/ 105 h 420"/>
                <a:gd name="T12" fmla="*/ 160 w 583"/>
                <a:gd name="T13" fmla="*/ 105 h 420"/>
                <a:gd name="T14" fmla="*/ 181 w 583"/>
                <a:gd name="T15" fmla="*/ 105 h 420"/>
                <a:gd name="T16" fmla="*/ 198 w 583"/>
                <a:gd name="T17" fmla="*/ 105 h 420"/>
                <a:gd name="T18" fmla="*/ 211 w 583"/>
                <a:gd name="T19" fmla="*/ 75 h 420"/>
                <a:gd name="T20" fmla="*/ 215 w 583"/>
                <a:gd name="T21" fmla="*/ 43 h 420"/>
                <a:gd name="T22" fmla="*/ 217 w 583"/>
                <a:gd name="T23" fmla="*/ 46 h 420"/>
                <a:gd name="T24" fmla="*/ 227 w 583"/>
                <a:gd name="T25" fmla="*/ 46 h 420"/>
                <a:gd name="T26" fmla="*/ 247 w 583"/>
                <a:gd name="T27" fmla="*/ 50 h 420"/>
                <a:gd name="T28" fmla="*/ 272 w 583"/>
                <a:gd name="T29" fmla="*/ 57 h 420"/>
                <a:gd name="T30" fmla="*/ 291 w 583"/>
                <a:gd name="T31" fmla="*/ 61 h 420"/>
                <a:gd name="T32" fmla="*/ 291 w 583"/>
                <a:gd name="T33" fmla="*/ 63 h 420"/>
                <a:gd name="T34" fmla="*/ 291 w 583"/>
                <a:gd name="T35" fmla="*/ 63 h 420"/>
                <a:gd name="T36" fmla="*/ 329 w 583"/>
                <a:gd name="T37" fmla="*/ 59 h 420"/>
                <a:gd name="T38" fmla="*/ 384 w 583"/>
                <a:gd name="T39" fmla="*/ 46 h 420"/>
                <a:gd name="T40" fmla="*/ 446 w 583"/>
                <a:gd name="T41" fmla="*/ 27 h 420"/>
                <a:gd name="T42" fmla="*/ 507 w 583"/>
                <a:gd name="T43" fmla="*/ 0 h 420"/>
                <a:gd name="T44" fmla="*/ 479 w 583"/>
                <a:gd name="T45" fmla="*/ 20 h 420"/>
                <a:gd name="T46" fmla="*/ 433 w 583"/>
                <a:gd name="T47" fmla="*/ 67 h 420"/>
                <a:gd name="T48" fmla="*/ 395 w 583"/>
                <a:gd name="T49" fmla="*/ 105 h 420"/>
                <a:gd name="T50" fmla="*/ 366 w 583"/>
                <a:gd name="T51" fmla="*/ 105 h 420"/>
                <a:gd name="T52" fmla="*/ 347 w 583"/>
                <a:gd name="T53" fmla="*/ 120 h 420"/>
                <a:gd name="T54" fmla="*/ 340 w 583"/>
                <a:gd name="T55" fmla="*/ 135 h 420"/>
                <a:gd name="T56" fmla="*/ 332 w 583"/>
                <a:gd name="T57" fmla="*/ 169 h 420"/>
                <a:gd name="T58" fmla="*/ 323 w 583"/>
                <a:gd name="T59" fmla="*/ 196 h 420"/>
                <a:gd name="T60" fmla="*/ 319 w 583"/>
                <a:gd name="T61" fmla="*/ 219 h 420"/>
                <a:gd name="T62" fmla="*/ 317 w 583"/>
                <a:gd name="T63" fmla="*/ 232 h 420"/>
                <a:gd name="T64" fmla="*/ 315 w 583"/>
                <a:gd name="T65" fmla="*/ 238 h 420"/>
                <a:gd name="T66" fmla="*/ 300 w 583"/>
                <a:gd name="T67" fmla="*/ 234 h 420"/>
                <a:gd name="T68" fmla="*/ 291 w 583"/>
                <a:gd name="T69" fmla="*/ 230 h 420"/>
                <a:gd name="T70" fmla="*/ 291 w 583"/>
                <a:gd name="T71" fmla="*/ 230 h 420"/>
                <a:gd name="T72" fmla="*/ 278 w 583"/>
                <a:gd name="T73" fmla="*/ 236 h 420"/>
                <a:gd name="T74" fmla="*/ 248 w 583"/>
                <a:gd name="T75" fmla="*/ 243 h 420"/>
                <a:gd name="T76" fmla="*/ 236 w 583"/>
                <a:gd name="T77" fmla="*/ 246 h 420"/>
                <a:gd name="T78" fmla="*/ 200 w 583"/>
                <a:gd name="T79" fmla="*/ 258 h 420"/>
                <a:gd name="T80" fmla="*/ 162 w 583"/>
                <a:gd name="T81" fmla="*/ 271 h 420"/>
                <a:gd name="T82" fmla="*/ 128 w 583"/>
                <a:gd name="T83" fmla="*/ 281 h 420"/>
                <a:gd name="T84" fmla="*/ 105 w 583"/>
                <a:gd name="T85" fmla="*/ 288 h 420"/>
                <a:gd name="T86" fmla="*/ 95 w 583"/>
                <a:gd name="T87" fmla="*/ 292 h 420"/>
                <a:gd name="T88" fmla="*/ 0 w 583"/>
                <a:gd name="T89" fmla="*/ 196 h 4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Line 56"/>
            <p:cNvSpPr>
              <a:spLocks noChangeShapeType="1"/>
            </p:cNvSpPr>
            <p:nvPr/>
          </p:nvSpPr>
          <p:spPr bwMode="auto">
            <a:xfrm>
              <a:off x="4285" y="1045"/>
              <a:ext cx="164" cy="255"/>
            </a:xfrm>
            <a:prstGeom prst="line">
              <a:avLst/>
            </a:prstGeom>
            <a:noFill/>
            <a:ln w="12700">
              <a:solidFill>
                <a:srgbClr val="7C6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0" name="Freeform 57"/>
            <p:cNvSpPr>
              <a:spLocks/>
            </p:cNvSpPr>
            <p:nvPr/>
          </p:nvSpPr>
          <p:spPr bwMode="auto">
            <a:xfrm>
              <a:off x="3843" y="1232"/>
              <a:ext cx="365" cy="341"/>
            </a:xfrm>
            <a:custGeom>
              <a:avLst/>
              <a:gdLst>
                <a:gd name="T0" fmla="*/ 61 w 367"/>
                <a:gd name="T1" fmla="*/ 322 h 340"/>
                <a:gd name="T2" fmla="*/ 0 w 367"/>
                <a:gd name="T3" fmla="*/ 161 h 340"/>
                <a:gd name="T4" fmla="*/ 174 w 367"/>
                <a:gd name="T5" fmla="*/ 0 h 340"/>
                <a:gd name="T6" fmla="*/ 216 w 367"/>
                <a:gd name="T7" fmla="*/ 88 h 340"/>
                <a:gd name="T8" fmla="*/ 245 w 367"/>
                <a:gd name="T9" fmla="*/ 253 h 340"/>
                <a:gd name="T10" fmla="*/ 91 w 367"/>
                <a:gd name="T11" fmla="*/ 414 h 340"/>
                <a:gd name="T12" fmla="*/ 61 w 367"/>
                <a:gd name="T13" fmla="*/ 322 h 340"/>
                <a:gd name="T14" fmla="*/ 61 w 367"/>
                <a:gd name="T15" fmla="*/ 322 h 3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340">
                  <a:moveTo>
                    <a:pt x="61" y="247"/>
                  </a:moveTo>
                  <a:lnTo>
                    <a:pt x="0" y="161"/>
                  </a:lnTo>
                  <a:lnTo>
                    <a:pt x="249" y="0"/>
                  </a:lnTo>
                  <a:lnTo>
                    <a:pt x="308" y="88"/>
                  </a:lnTo>
                  <a:lnTo>
                    <a:pt x="366" y="178"/>
                  </a:lnTo>
                  <a:lnTo>
                    <a:pt x="114" y="339"/>
                  </a:lnTo>
                  <a:lnTo>
                    <a:pt x="61" y="24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 name="Freeform 58"/>
            <p:cNvSpPr>
              <a:spLocks/>
            </p:cNvSpPr>
            <p:nvPr/>
          </p:nvSpPr>
          <p:spPr bwMode="auto">
            <a:xfrm>
              <a:off x="3843" y="1232"/>
              <a:ext cx="365" cy="341"/>
            </a:xfrm>
            <a:custGeom>
              <a:avLst/>
              <a:gdLst>
                <a:gd name="T0" fmla="*/ 61 w 367"/>
                <a:gd name="T1" fmla="*/ 322 h 340"/>
                <a:gd name="T2" fmla="*/ 0 w 367"/>
                <a:gd name="T3" fmla="*/ 161 h 340"/>
                <a:gd name="T4" fmla="*/ 174 w 367"/>
                <a:gd name="T5" fmla="*/ 0 h 340"/>
                <a:gd name="T6" fmla="*/ 216 w 367"/>
                <a:gd name="T7" fmla="*/ 88 h 340"/>
                <a:gd name="T8" fmla="*/ 245 w 367"/>
                <a:gd name="T9" fmla="*/ 253 h 340"/>
                <a:gd name="T10" fmla="*/ 91 w 367"/>
                <a:gd name="T11" fmla="*/ 414 h 340"/>
                <a:gd name="T12" fmla="*/ 61 w 367"/>
                <a:gd name="T13" fmla="*/ 322 h 340"/>
                <a:gd name="T14" fmla="*/ 61 w 367"/>
                <a:gd name="T15" fmla="*/ 322 h 3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340">
                  <a:moveTo>
                    <a:pt x="61" y="247"/>
                  </a:moveTo>
                  <a:lnTo>
                    <a:pt x="0" y="161"/>
                  </a:lnTo>
                  <a:lnTo>
                    <a:pt x="249" y="0"/>
                  </a:lnTo>
                  <a:lnTo>
                    <a:pt x="308" y="88"/>
                  </a:lnTo>
                  <a:lnTo>
                    <a:pt x="366" y="178"/>
                  </a:lnTo>
                  <a:lnTo>
                    <a:pt x="114" y="339"/>
                  </a:lnTo>
                  <a:lnTo>
                    <a:pt x="61" y="24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59"/>
            <p:cNvSpPr>
              <a:spLocks/>
            </p:cNvSpPr>
            <p:nvPr/>
          </p:nvSpPr>
          <p:spPr bwMode="auto">
            <a:xfrm>
              <a:off x="1512" y="1291"/>
              <a:ext cx="2447" cy="1892"/>
            </a:xfrm>
            <a:custGeom>
              <a:avLst/>
              <a:gdLst>
                <a:gd name="T0" fmla="*/ 2268 w 2449"/>
                <a:gd name="T1" fmla="*/ 488 h 1892"/>
                <a:gd name="T2" fmla="*/ 2253 w 2449"/>
                <a:gd name="T3" fmla="*/ 484 h 1892"/>
                <a:gd name="T4" fmla="*/ 2251 w 2449"/>
                <a:gd name="T5" fmla="*/ 448 h 1892"/>
                <a:gd name="T6" fmla="*/ 2226 w 2449"/>
                <a:gd name="T7" fmla="*/ 433 h 1892"/>
                <a:gd name="T8" fmla="*/ 2211 w 2449"/>
                <a:gd name="T9" fmla="*/ 430 h 1892"/>
                <a:gd name="T10" fmla="*/ 2211 w 2449"/>
                <a:gd name="T11" fmla="*/ 387 h 1892"/>
                <a:gd name="T12" fmla="*/ 2183 w 2449"/>
                <a:gd name="T13" fmla="*/ 368 h 1892"/>
                <a:gd name="T14" fmla="*/ 2164 w 2449"/>
                <a:gd name="T15" fmla="*/ 358 h 1892"/>
                <a:gd name="T16" fmla="*/ 2160 w 2449"/>
                <a:gd name="T17" fmla="*/ 308 h 1892"/>
                <a:gd name="T18" fmla="*/ 2127 w 2449"/>
                <a:gd name="T19" fmla="*/ 284 h 1892"/>
                <a:gd name="T20" fmla="*/ 2104 w 2449"/>
                <a:gd name="T21" fmla="*/ 278 h 1892"/>
                <a:gd name="T22" fmla="*/ 2109 w 2449"/>
                <a:gd name="T23" fmla="*/ 250 h 1892"/>
                <a:gd name="T24" fmla="*/ 2105 w 2449"/>
                <a:gd name="T25" fmla="*/ 223 h 1892"/>
                <a:gd name="T26" fmla="*/ 2082 w 2449"/>
                <a:gd name="T27" fmla="*/ 198 h 1892"/>
                <a:gd name="T28" fmla="*/ 2044 w 2449"/>
                <a:gd name="T29" fmla="*/ 189 h 1892"/>
                <a:gd name="T30" fmla="*/ 2053 w 2449"/>
                <a:gd name="T31" fmla="*/ 147 h 1892"/>
                <a:gd name="T32" fmla="*/ 2031 w 2449"/>
                <a:gd name="T33" fmla="*/ 122 h 1892"/>
                <a:gd name="T34" fmla="*/ 2000 w 2449"/>
                <a:gd name="T35" fmla="*/ 119 h 1892"/>
                <a:gd name="T36" fmla="*/ 2013 w 2449"/>
                <a:gd name="T37" fmla="*/ 84 h 1892"/>
                <a:gd name="T38" fmla="*/ 1996 w 2449"/>
                <a:gd name="T39" fmla="*/ 61 h 1892"/>
                <a:gd name="T40" fmla="*/ 1969 w 2449"/>
                <a:gd name="T41" fmla="*/ 61 h 1892"/>
                <a:gd name="T42" fmla="*/ 1981 w 2449"/>
                <a:gd name="T43" fmla="*/ 25 h 1892"/>
                <a:gd name="T44" fmla="*/ 1960 w 2449"/>
                <a:gd name="T45" fmla="*/ 2 h 1892"/>
                <a:gd name="T46" fmla="*/ 15 w 2449"/>
                <a:gd name="T47" fmla="*/ 1338 h 1892"/>
                <a:gd name="T48" fmla="*/ 0 w 2449"/>
                <a:gd name="T49" fmla="*/ 1366 h 1892"/>
                <a:gd name="T50" fmla="*/ 11 w 2449"/>
                <a:gd name="T51" fmla="*/ 1393 h 1892"/>
                <a:gd name="T52" fmla="*/ 47 w 2449"/>
                <a:gd name="T53" fmla="*/ 1400 h 1892"/>
                <a:gd name="T54" fmla="*/ 36 w 2449"/>
                <a:gd name="T55" fmla="*/ 1425 h 1892"/>
                <a:gd name="T56" fmla="*/ 48 w 2449"/>
                <a:gd name="T57" fmla="*/ 1450 h 1892"/>
                <a:gd name="T58" fmla="*/ 86 w 2449"/>
                <a:gd name="T59" fmla="*/ 1455 h 1892"/>
                <a:gd name="T60" fmla="*/ 75 w 2449"/>
                <a:gd name="T61" fmla="*/ 1485 h 1892"/>
                <a:gd name="T62" fmla="*/ 91 w 2449"/>
                <a:gd name="T63" fmla="*/ 1513 h 1892"/>
                <a:gd name="T64" fmla="*/ 133 w 2449"/>
                <a:gd name="T65" fmla="*/ 1522 h 1892"/>
                <a:gd name="T66" fmla="*/ 124 w 2449"/>
                <a:gd name="T67" fmla="*/ 1562 h 1892"/>
                <a:gd name="T68" fmla="*/ 144 w 2449"/>
                <a:gd name="T69" fmla="*/ 1596 h 1892"/>
                <a:gd name="T70" fmla="*/ 196 w 2449"/>
                <a:gd name="T71" fmla="*/ 1612 h 1892"/>
                <a:gd name="T72" fmla="*/ 183 w 2449"/>
                <a:gd name="T73" fmla="*/ 1651 h 1892"/>
                <a:gd name="T74" fmla="*/ 200 w 2449"/>
                <a:gd name="T75" fmla="*/ 1686 h 1892"/>
                <a:gd name="T76" fmla="*/ 248 w 2449"/>
                <a:gd name="T77" fmla="*/ 1703 h 1892"/>
                <a:gd name="T78" fmla="*/ 238 w 2449"/>
                <a:gd name="T79" fmla="*/ 1734 h 1892"/>
                <a:gd name="T80" fmla="*/ 253 w 2449"/>
                <a:gd name="T81" fmla="*/ 1764 h 1892"/>
                <a:gd name="T82" fmla="*/ 293 w 2449"/>
                <a:gd name="T83" fmla="*/ 1773 h 1892"/>
                <a:gd name="T84" fmla="*/ 278 w 2449"/>
                <a:gd name="T85" fmla="*/ 1798 h 1892"/>
                <a:gd name="T86" fmla="*/ 291 w 2449"/>
                <a:gd name="T87" fmla="*/ 1826 h 1892"/>
                <a:gd name="T88" fmla="*/ 324 w 2449"/>
                <a:gd name="T89" fmla="*/ 1831 h 1892"/>
                <a:gd name="T90" fmla="*/ 314 w 2449"/>
                <a:gd name="T91" fmla="*/ 1856 h 1892"/>
                <a:gd name="T92" fmla="*/ 326 w 2449"/>
                <a:gd name="T93" fmla="*/ 1882 h 1892"/>
                <a:gd name="T94" fmla="*/ 369 w 2449"/>
                <a:gd name="T95" fmla="*/ 1884 h 1892"/>
                <a:gd name="T96" fmla="*/ 2293 w 2449"/>
                <a:gd name="T97" fmla="*/ 534 h 1892"/>
                <a:gd name="T98" fmla="*/ 2291 w 2449"/>
                <a:gd name="T99" fmla="*/ 503 h 18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49" h="1892">
                  <a:moveTo>
                    <a:pt x="2441" y="503"/>
                  </a:moveTo>
                  <a:lnTo>
                    <a:pt x="2434" y="495"/>
                  </a:lnTo>
                  <a:lnTo>
                    <a:pt x="2427" y="490"/>
                  </a:lnTo>
                  <a:lnTo>
                    <a:pt x="2418" y="488"/>
                  </a:lnTo>
                  <a:lnTo>
                    <a:pt x="2407" y="488"/>
                  </a:lnTo>
                  <a:lnTo>
                    <a:pt x="2397" y="490"/>
                  </a:lnTo>
                  <a:lnTo>
                    <a:pt x="2403" y="484"/>
                  </a:lnTo>
                  <a:lnTo>
                    <a:pt x="2405" y="476"/>
                  </a:lnTo>
                  <a:lnTo>
                    <a:pt x="2407" y="467"/>
                  </a:lnTo>
                  <a:lnTo>
                    <a:pt x="2405" y="457"/>
                  </a:lnTo>
                  <a:lnTo>
                    <a:pt x="2401" y="448"/>
                  </a:lnTo>
                  <a:lnTo>
                    <a:pt x="2395" y="442"/>
                  </a:lnTo>
                  <a:lnTo>
                    <a:pt x="2386" y="435"/>
                  </a:lnTo>
                  <a:lnTo>
                    <a:pt x="2376" y="433"/>
                  </a:lnTo>
                  <a:lnTo>
                    <a:pt x="2365" y="433"/>
                  </a:lnTo>
                  <a:lnTo>
                    <a:pt x="2356" y="437"/>
                  </a:lnTo>
                  <a:lnTo>
                    <a:pt x="2361" y="430"/>
                  </a:lnTo>
                  <a:lnTo>
                    <a:pt x="2365" y="419"/>
                  </a:lnTo>
                  <a:lnTo>
                    <a:pt x="2367" y="409"/>
                  </a:lnTo>
                  <a:lnTo>
                    <a:pt x="2365" y="398"/>
                  </a:lnTo>
                  <a:lnTo>
                    <a:pt x="2361" y="387"/>
                  </a:lnTo>
                  <a:lnTo>
                    <a:pt x="2353" y="379"/>
                  </a:lnTo>
                  <a:lnTo>
                    <a:pt x="2344" y="372"/>
                  </a:lnTo>
                  <a:lnTo>
                    <a:pt x="2333" y="368"/>
                  </a:lnTo>
                  <a:lnTo>
                    <a:pt x="2323" y="368"/>
                  </a:lnTo>
                  <a:lnTo>
                    <a:pt x="2310" y="370"/>
                  </a:lnTo>
                  <a:lnTo>
                    <a:pt x="2314" y="358"/>
                  </a:lnTo>
                  <a:lnTo>
                    <a:pt x="2319" y="343"/>
                  </a:lnTo>
                  <a:lnTo>
                    <a:pt x="2319" y="331"/>
                  </a:lnTo>
                  <a:lnTo>
                    <a:pt x="2314" y="317"/>
                  </a:lnTo>
                  <a:lnTo>
                    <a:pt x="2310" y="308"/>
                  </a:lnTo>
                  <a:lnTo>
                    <a:pt x="2300" y="297"/>
                  </a:lnTo>
                  <a:lnTo>
                    <a:pt x="2289" y="288"/>
                  </a:lnTo>
                  <a:lnTo>
                    <a:pt x="2277" y="284"/>
                  </a:lnTo>
                  <a:lnTo>
                    <a:pt x="2264"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43" y="206"/>
                  </a:lnTo>
                  <a:lnTo>
                    <a:pt x="2232" y="198"/>
                  </a:lnTo>
                  <a:lnTo>
                    <a:pt x="2220" y="193"/>
                  </a:lnTo>
                  <a:lnTo>
                    <a:pt x="2207" y="189"/>
                  </a:lnTo>
                  <a:lnTo>
                    <a:pt x="2194" y="189"/>
                  </a:lnTo>
                  <a:lnTo>
                    <a:pt x="2201" y="179"/>
                  </a:lnTo>
                  <a:lnTo>
                    <a:pt x="2203" y="168"/>
                  </a:lnTo>
                  <a:lnTo>
                    <a:pt x="2204" y="158"/>
                  </a:lnTo>
                  <a:lnTo>
                    <a:pt x="2203" y="147"/>
                  </a:lnTo>
                  <a:lnTo>
                    <a:pt x="2199" y="137"/>
                  </a:lnTo>
                  <a:lnTo>
                    <a:pt x="2190" y="128"/>
                  </a:lnTo>
                  <a:lnTo>
                    <a:pt x="2181" y="122"/>
                  </a:lnTo>
                  <a:lnTo>
                    <a:pt x="2171" y="119"/>
                  </a:lnTo>
                  <a:lnTo>
                    <a:pt x="2160" y="117"/>
                  </a:lnTo>
                  <a:lnTo>
                    <a:pt x="2150" y="119"/>
                  </a:lnTo>
                  <a:lnTo>
                    <a:pt x="2158" y="112"/>
                  </a:lnTo>
                  <a:lnTo>
                    <a:pt x="2163" y="103"/>
                  </a:lnTo>
                  <a:lnTo>
                    <a:pt x="2165" y="94"/>
                  </a:lnTo>
                  <a:lnTo>
                    <a:pt x="2163" y="84"/>
                  </a:lnTo>
                  <a:lnTo>
                    <a:pt x="2158" y="73"/>
                  </a:lnTo>
                  <a:lnTo>
                    <a:pt x="2153" y="67"/>
                  </a:lnTo>
                  <a:lnTo>
                    <a:pt x="2146" y="61"/>
                  </a:lnTo>
                  <a:lnTo>
                    <a:pt x="2137" y="59"/>
                  </a:lnTo>
                  <a:lnTo>
                    <a:pt x="2127" y="59"/>
                  </a:lnTo>
                  <a:lnTo>
                    <a:pt x="2119" y="61"/>
                  </a:lnTo>
                  <a:lnTo>
                    <a:pt x="2125" y="52"/>
                  </a:lnTo>
                  <a:lnTo>
                    <a:pt x="2128" y="44"/>
                  </a:lnTo>
                  <a:lnTo>
                    <a:pt x="2131" y="34"/>
                  </a:lnTo>
                  <a:lnTo>
                    <a:pt x="2131" y="25"/>
                  </a:lnTo>
                  <a:lnTo>
                    <a:pt x="2127" y="17"/>
                  </a:lnTo>
                  <a:lnTo>
                    <a:pt x="2119" y="8"/>
                  </a:lnTo>
                  <a:lnTo>
                    <a:pt x="2110" y="2"/>
                  </a:lnTo>
                  <a:lnTo>
                    <a:pt x="2100" y="0"/>
                  </a:lnTo>
                  <a:lnTo>
                    <a:pt x="2089" y="0"/>
                  </a:lnTo>
                  <a:lnTo>
                    <a:pt x="2079" y="6"/>
                  </a:lnTo>
                  <a:lnTo>
                    <a:pt x="15" y="1338"/>
                  </a:lnTo>
                  <a:lnTo>
                    <a:pt x="6" y="1347"/>
                  </a:lnTo>
                  <a:lnTo>
                    <a:pt x="2" y="1356"/>
                  </a:lnTo>
                  <a:lnTo>
                    <a:pt x="0" y="1366"/>
                  </a:lnTo>
                  <a:lnTo>
                    <a:pt x="0" y="1377"/>
                  </a:lnTo>
                  <a:lnTo>
                    <a:pt x="4" y="1387"/>
                  </a:lnTo>
                  <a:lnTo>
                    <a:pt x="11" y="1393"/>
                  </a:lnTo>
                  <a:lnTo>
                    <a:pt x="19" y="1400"/>
                  </a:lnTo>
                  <a:lnTo>
                    <a:pt x="27" y="1402"/>
                  </a:lnTo>
                  <a:lnTo>
                    <a:pt x="38" y="1402"/>
                  </a:lnTo>
                  <a:lnTo>
                    <a:pt x="47" y="1400"/>
                  </a:lnTo>
                  <a:lnTo>
                    <a:pt x="40" y="1409"/>
                  </a:lnTo>
                  <a:lnTo>
                    <a:pt x="38" y="1416"/>
                  </a:lnTo>
                  <a:lnTo>
                    <a:pt x="36" y="1425"/>
                  </a:lnTo>
                  <a:lnTo>
                    <a:pt x="38" y="1435"/>
                  </a:lnTo>
                  <a:lnTo>
                    <a:pt x="42" y="1444"/>
                  </a:lnTo>
                  <a:lnTo>
                    <a:pt x="48" y="1450"/>
                  </a:lnTo>
                  <a:lnTo>
                    <a:pt x="57" y="1457"/>
                  </a:lnTo>
                  <a:lnTo>
                    <a:pt x="68" y="1459"/>
                  </a:lnTo>
                  <a:lnTo>
                    <a:pt x="75" y="1457"/>
                  </a:lnTo>
                  <a:lnTo>
                    <a:pt x="86" y="1455"/>
                  </a:lnTo>
                  <a:lnTo>
                    <a:pt x="80" y="1463"/>
                  </a:lnTo>
                  <a:lnTo>
                    <a:pt x="75" y="1474"/>
                  </a:lnTo>
                  <a:lnTo>
                    <a:pt x="75" y="1485"/>
                  </a:lnTo>
                  <a:lnTo>
                    <a:pt x="78" y="1494"/>
                  </a:lnTo>
                  <a:lnTo>
                    <a:pt x="82" y="1505"/>
                  </a:lnTo>
                  <a:lnTo>
                    <a:pt x="91" y="1513"/>
                  </a:lnTo>
                  <a:lnTo>
                    <a:pt x="99" y="1520"/>
                  </a:lnTo>
                  <a:lnTo>
                    <a:pt x="110" y="1524"/>
                  </a:lnTo>
                  <a:lnTo>
                    <a:pt x="121" y="1524"/>
                  </a:lnTo>
                  <a:lnTo>
                    <a:pt x="133" y="1522"/>
                  </a:lnTo>
                  <a:lnTo>
                    <a:pt x="128" y="1534"/>
                  </a:lnTo>
                  <a:lnTo>
                    <a:pt x="124" y="1547"/>
                  </a:lnTo>
                  <a:lnTo>
                    <a:pt x="124" y="1562"/>
                  </a:lnTo>
                  <a:lnTo>
                    <a:pt x="128" y="1573"/>
                  </a:lnTo>
                  <a:lnTo>
                    <a:pt x="133" y="1585"/>
                  </a:lnTo>
                  <a:lnTo>
                    <a:pt x="144" y="1596"/>
                  </a:lnTo>
                  <a:lnTo>
                    <a:pt x="154" y="1604"/>
                  </a:lnTo>
                  <a:lnTo>
                    <a:pt x="167" y="1608"/>
                  </a:lnTo>
                  <a:lnTo>
                    <a:pt x="181" y="1612"/>
                  </a:lnTo>
                  <a:lnTo>
                    <a:pt x="196" y="1612"/>
                  </a:lnTo>
                  <a:lnTo>
                    <a:pt x="188" y="1625"/>
                  </a:lnTo>
                  <a:lnTo>
                    <a:pt x="183" y="1637"/>
                  </a:lnTo>
                  <a:lnTo>
                    <a:pt x="183" y="1651"/>
                  </a:lnTo>
                  <a:lnTo>
                    <a:pt x="185" y="1663"/>
                  </a:lnTo>
                  <a:lnTo>
                    <a:pt x="192" y="1676"/>
                  </a:lnTo>
                  <a:lnTo>
                    <a:pt x="200" y="1686"/>
                  </a:lnTo>
                  <a:lnTo>
                    <a:pt x="211" y="1695"/>
                  </a:lnTo>
                  <a:lnTo>
                    <a:pt x="222" y="1699"/>
                  </a:lnTo>
                  <a:lnTo>
                    <a:pt x="236" y="1703"/>
                  </a:lnTo>
                  <a:lnTo>
                    <a:pt x="248" y="1703"/>
                  </a:lnTo>
                  <a:lnTo>
                    <a:pt x="243" y="1713"/>
                  </a:lnTo>
                  <a:lnTo>
                    <a:pt x="240" y="1724"/>
                  </a:lnTo>
                  <a:lnTo>
                    <a:pt x="238" y="1734"/>
                  </a:lnTo>
                  <a:lnTo>
                    <a:pt x="240" y="1745"/>
                  </a:lnTo>
                  <a:lnTo>
                    <a:pt x="245" y="1755"/>
                  </a:lnTo>
                  <a:lnTo>
                    <a:pt x="253" y="1764"/>
                  </a:lnTo>
                  <a:lnTo>
                    <a:pt x="261" y="1771"/>
                  </a:lnTo>
                  <a:lnTo>
                    <a:pt x="272" y="1773"/>
                  </a:lnTo>
                  <a:lnTo>
                    <a:pt x="282" y="1775"/>
                  </a:lnTo>
                  <a:lnTo>
                    <a:pt x="293" y="1773"/>
                  </a:lnTo>
                  <a:lnTo>
                    <a:pt x="284" y="1778"/>
                  </a:lnTo>
                  <a:lnTo>
                    <a:pt x="280" y="1787"/>
                  </a:lnTo>
                  <a:lnTo>
                    <a:pt x="278" y="1798"/>
                  </a:lnTo>
                  <a:lnTo>
                    <a:pt x="280" y="1808"/>
                  </a:lnTo>
                  <a:lnTo>
                    <a:pt x="284" y="1819"/>
                  </a:lnTo>
                  <a:lnTo>
                    <a:pt x="291" y="1826"/>
                  </a:lnTo>
                  <a:lnTo>
                    <a:pt x="298" y="1831"/>
                  </a:lnTo>
                  <a:lnTo>
                    <a:pt x="308" y="1833"/>
                  </a:lnTo>
                  <a:lnTo>
                    <a:pt x="316" y="1833"/>
                  </a:lnTo>
                  <a:lnTo>
                    <a:pt x="324" y="1831"/>
                  </a:lnTo>
                  <a:lnTo>
                    <a:pt x="321" y="1840"/>
                  </a:lnTo>
                  <a:lnTo>
                    <a:pt x="316" y="1849"/>
                  </a:lnTo>
                  <a:lnTo>
                    <a:pt x="314" y="1856"/>
                  </a:lnTo>
                  <a:lnTo>
                    <a:pt x="316" y="1865"/>
                  </a:lnTo>
                  <a:lnTo>
                    <a:pt x="321" y="1874"/>
                  </a:lnTo>
                  <a:lnTo>
                    <a:pt x="326" y="1882"/>
                  </a:lnTo>
                  <a:lnTo>
                    <a:pt x="337" y="1888"/>
                  </a:lnTo>
                  <a:lnTo>
                    <a:pt x="346" y="1891"/>
                  </a:lnTo>
                  <a:lnTo>
                    <a:pt x="358" y="1888"/>
                  </a:lnTo>
                  <a:lnTo>
                    <a:pt x="369" y="1884"/>
                  </a:lnTo>
                  <a:lnTo>
                    <a:pt x="2430" y="550"/>
                  </a:lnTo>
                  <a:lnTo>
                    <a:pt x="2439" y="543"/>
                  </a:lnTo>
                  <a:lnTo>
                    <a:pt x="2443" y="534"/>
                  </a:lnTo>
                  <a:lnTo>
                    <a:pt x="2448" y="524"/>
                  </a:lnTo>
                  <a:lnTo>
                    <a:pt x="2445" y="513"/>
                  </a:lnTo>
                  <a:lnTo>
                    <a:pt x="2441" y="50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3" name="Freeform 60"/>
            <p:cNvSpPr>
              <a:spLocks/>
            </p:cNvSpPr>
            <p:nvPr/>
          </p:nvSpPr>
          <p:spPr bwMode="auto">
            <a:xfrm>
              <a:off x="1512" y="1291"/>
              <a:ext cx="2447" cy="1892"/>
            </a:xfrm>
            <a:custGeom>
              <a:avLst/>
              <a:gdLst>
                <a:gd name="T0" fmla="*/ 2268 w 2449"/>
                <a:gd name="T1" fmla="*/ 488 h 1892"/>
                <a:gd name="T2" fmla="*/ 2253 w 2449"/>
                <a:gd name="T3" fmla="*/ 484 h 1892"/>
                <a:gd name="T4" fmla="*/ 2251 w 2449"/>
                <a:gd name="T5" fmla="*/ 448 h 1892"/>
                <a:gd name="T6" fmla="*/ 2226 w 2449"/>
                <a:gd name="T7" fmla="*/ 433 h 1892"/>
                <a:gd name="T8" fmla="*/ 2211 w 2449"/>
                <a:gd name="T9" fmla="*/ 430 h 1892"/>
                <a:gd name="T10" fmla="*/ 2211 w 2449"/>
                <a:gd name="T11" fmla="*/ 387 h 1892"/>
                <a:gd name="T12" fmla="*/ 2183 w 2449"/>
                <a:gd name="T13" fmla="*/ 368 h 1892"/>
                <a:gd name="T14" fmla="*/ 2164 w 2449"/>
                <a:gd name="T15" fmla="*/ 358 h 1892"/>
                <a:gd name="T16" fmla="*/ 2160 w 2449"/>
                <a:gd name="T17" fmla="*/ 308 h 1892"/>
                <a:gd name="T18" fmla="*/ 2127 w 2449"/>
                <a:gd name="T19" fmla="*/ 284 h 1892"/>
                <a:gd name="T20" fmla="*/ 2104 w 2449"/>
                <a:gd name="T21" fmla="*/ 278 h 1892"/>
                <a:gd name="T22" fmla="*/ 2109 w 2449"/>
                <a:gd name="T23" fmla="*/ 250 h 1892"/>
                <a:gd name="T24" fmla="*/ 2105 w 2449"/>
                <a:gd name="T25" fmla="*/ 223 h 1892"/>
                <a:gd name="T26" fmla="*/ 2082 w 2449"/>
                <a:gd name="T27" fmla="*/ 198 h 1892"/>
                <a:gd name="T28" fmla="*/ 2044 w 2449"/>
                <a:gd name="T29" fmla="*/ 189 h 1892"/>
                <a:gd name="T30" fmla="*/ 2053 w 2449"/>
                <a:gd name="T31" fmla="*/ 147 h 1892"/>
                <a:gd name="T32" fmla="*/ 2031 w 2449"/>
                <a:gd name="T33" fmla="*/ 122 h 1892"/>
                <a:gd name="T34" fmla="*/ 2000 w 2449"/>
                <a:gd name="T35" fmla="*/ 119 h 1892"/>
                <a:gd name="T36" fmla="*/ 2013 w 2449"/>
                <a:gd name="T37" fmla="*/ 84 h 1892"/>
                <a:gd name="T38" fmla="*/ 1996 w 2449"/>
                <a:gd name="T39" fmla="*/ 61 h 1892"/>
                <a:gd name="T40" fmla="*/ 1969 w 2449"/>
                <a:gd name="T41" fmla="*/ 61 h 1892"/>
                <a:gd name="T42" fmla="*/ 1981 w 2449"/>
                <a:gd name="T43" fmla="*/ 25 h 1892"/>
                <a:gd name="T44" fmla="*/ 1960 w 2449"/>
                <a:gd name="T45" fmla="*/ 2 h 1892"/>
                <a:gd name="T46" fmla="*/ 15 w 2449"/>
                <a:gd name="T47" fmla="*/ 1338 h 1892"/>
                <a:gd name="T48" fmla="*/ 0 w 2449"/>
                <a:gd name="T49" fmla="*/ 1366 h 1892"/>
                <a:gd name="T50" fmla="*/ 11 w 2449"/>
                <a:gd name="T51" fmla="*/ 1393 h 1892"/>
                <a:gd name="T52" fmla="*/ 47 w 2449"/>
                <a:gd name="T53" fmla="*/ 1400 h 1892"/>
                <a:gd name="T54" fmla="*/ 36 w 2449"/>
                <a:gd name="T55" fmla="*/ 1425 h 1892"/>
                <a:gd name="T56" fmla="*/ 48 w 2449"/>
                <a:gd name="T57" fmla="*/ 1450 h 1892"/>
                <a:gd name="T58" fmla="*/ 86 w 2449"/>
                <a:gd name="T59" fmla="*/ 1455 h 1892"/>
                <a:gd name="T60" fmla="*/ 75 w 2449"/>
                <a:gd name="T61" fmla="*/ 1485 h 1892"/>
                <a:gd name="T62" fmla="*/ 91 w 2449"/>
                <a:gd name="T63" fmla="*/ 1513 h 1892"/>
                <a:gd name="T64" fmla="*/ 133 w 2449"/>
                <a:gd name="T65" fmla="*/ 1522 h 1892"/>
                <a:gd name="T66" fmla="*/ 124 w 2449"/>
                <a:gd name="T67" fmla="*/ 1562 h 1892"/>
                <a:gd name="T68" fmla="*/ 144 w 2449"/>
                <a:gd name="T69" fmla="*/ 1596 h 1892"/>
                <a:gd name="T70" fmla="*/ 196 w 2449"/>
                <a:gd name="T71" fmla="*/ 1612 h 1892"/>
                <a:gd name="T72" fmla="*/ 183 w 2449"/>
                <a:gd name="T73" fmla="*/ 1651 h 1892"/>
                <a:gd name="T74" fmla="*/ 200 w 2449"/>
                <a:gd name="T75" fmla="*/ 1686 h 1892"/>
                <a:gd name="T76" fmla="*/ 248 w 2449"/>
                <a:gd name="T77" fmla="*/ 1703 h 1892"/>
                <a:gd name="T78" fmla="*/ 238 w 2449"/>
                <a:gd name="T79" fmla="*/ 1734 h 1892"/>
                <a:gd name="T80" fmla="*/ 253 w 2449"/>
                <a:gd name="T81" fmla="*/ 1764 h 1892"/>
                <a:gd name="T82" fmla="*/ 293 w 2449"/>
                <a:gd name="T83" fmla="*/ 1773 h 1892"/>
                <a:gd name="T84" fmla="*/ 278 w 2449"/>
                <a:gd name="T85" fmla="*/ 1798 h 1892"/>
                <a:gd name="T86" fmla="*/ 291 w 2449"/>
                <a:gd name="T87" fmla="*/ 1826 h 1892"/>
                <a:gd name="T88" fmla="*/ 324 w 2449"/>
                <a:gd name="T89" fmla="*/ 1831 h 1892"/>
                <a:gd name="T90" fmla="*/ 314 w 2449"/>
                <a:gd name="T91" fmla="*/ 1856 h 1892"/>
                <a:gd name="T92" fmla="*/ 326 w 2449"/>
                <a:gd name="T93" fmla="*/ 1882 h 1892"/>
                <a:gd name="T94" fmla="*/ 369 w 2449"/>
                <a:gd name="T95" fmla="*/ 1884 h 1892"/>
                <a:gd name="T96" fmla="*/ 2293 w 2449"/>
                <a:gd name="T97" fmla="*/ 534 h 1892"/>
                <a:gd name="T98" fmla="*/ 2291 w 2449"/>
                <a:gd name="T99" fmla="*/ 503 h 18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49" h="1892">
                  <a:moveTo>
                    <a:pt x="2441" y="503"/>
                  </a:moveTo>
                  <a:lnTo>
                    <a:pt x="2434" y="495"/>
                  </a:lnTo>
                  <a:lnTo>
                    <a:pt x="2427" y="490"/>
                  </a:lnTo>
                  <a:lnTo>
                    <a:pt x="2418" y="488"/>
                  </a:lnTo>
                  <a:lnTo>
                    <a:pt x="2407" y="488"/>
                  </a:lnTo>
                  <a:lnTo>
                    <a:pt x="2397" y="490"/>
                  </a:lnTo>
                  <a:lnTo>
                    <a:pt x="2403" y="484"/>
                  </a:lnTo>
                  <a:lnTo>
                    <a:pt x="2405" y="476"/>
                  </a:lnTo>
                  <a:lnTo>
                    <a:pt x="2407" y="467"/>
                  </a:lnTo>
                  <a:lnTo>
                    <a:pt x="2405" y="457"/>
                  </a:lnTo>
                  <a:lnTo>
                    <a:pt x="2401" y="448"/>
                  </a:lnTo>
                  <a:lnTo>
                    <a:pt x="2395" y="442"/>
                  </a:lnTo>
                  <a:lnTo>
                    <a:pt x="2386" y="435"/>
                  </a:lnTo>
                  <a:lnTo>
                    <a:pt x="2376" y="433"/>
                  </a:lnTo>
                  <a:lnTo>
                    <a:pt x="2365" y="433"/>
                  </a:lnTo>
                  <a:lnTo>
                    <a:pt x="2356" y="437"/>
                  </a:lnTo>
                  <a:lnTo>
                    <a:pt x="2361" y="430"/>
                  </a:lnTo>
                  <a:lnTo>
                    <a:pt x="2365" y="419"/>
                  </a:lnTo>
                  <a:lnTo>
                    <a:pt x="2367" y="409"/>
                  </a:lnTo>
                  <a:lnTo>
                    <a:pt x="2365" y="398"/>
                  </a:lnTo>
                  <a:lnTo>
                    <a:pt x="2361" y="387"/>
                  </a:lnTo>
                  <a:lnTo>
                    <a:pt x="2353" y="379"/>
                  </a:lnTo>
                  <a:lnTo>
                    <a:pt x="2344" y="372"/>
                  </a:lnTo>
                  <a:lnTo>
                    <a:pt x="2333" y="368"/>
                  </a:lnTo>
                  <a:lnTo>
                    <a:pt x="2323" y="368"/>
                  </a:lnTo>
                  <a:lnTo>
                    <a:pt x="2310" y="370"/>
                  </a:lnTo>
                  <a:lnTo>
                    <a:pt x="2314" y="358"/>
                  </a:lnTo>
                  <a:lnTo>
                    <a:pt x="2319" y="343"/>
                  </a:lnTo>
                  <a:lnTo>
                    <a:pt x="2319" y="331"/>
                  </a:lnTo>
                  <a:lnTo>
                    <a:pt x="2314" y="317"/>
                  </a:lnTo>
                  <a:lnTo>
                    <a:pt x="2310" y="308"/>
                  </a:lnTo>
                  <a:lnTo>
                    <a:pt x="2300" y="297"/>
                  </a:lnTo>
                  <a:lnTo>
                    <a:pt x="2289" y="288"/>
                  </a:lnTo>
                  <a:lnTo>
                    <a:pt x="2277" y="284"/>
                  </a:lnTo>
                  <a:lnTo>
                    <a:pt x="2264"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43" y="206"/>
                  </a:lnTo>
                  <a:lnTo>
                    <a:pt x="2232" y="198"/>
                  </a:lnTo>
                  <a:lnTo>
                    <a:pt x="2220" y="193"/>
                  </a:lnTo>
                  <a:lnTo>
                    <a:pt x="2207" y="189"/>
                  </a:lnTo>
                  <a:lnTo>
                    <a:pt x="2194" y="189"/>
                  </a:lnTo>
                  <a:lnTo>
                    <a:pt x="2201" y="179"/>
                  </a:lnTo>
                  <a:lnTo>
                    <a:pt x="2203" y="168"/>
                  </a:lnTo>
                  <a:lnTo>
                    <a:pt x="2204" y="158"/>
                  </a:lnTo>
                  <a:lnTo>
                    <a:pt x="2203" y="147"/>
                  </a:lnTo>
                  <a:lnTo>
                    <a:pt x="2199" y="137"/>
                  </a:lnTo>
                  <a:lnTo>
                    <a:pt x="2190" y="128"/>
                  </a:lnTo>
                  <a:lnTo>
                    <a:pt x="2181" y="122"/>
                  </a:lnTo>
                  <a:lnTo>
                    <a:pt x="2171" y="119"/>
                  </a:lnTo>
                  <a:lnTo>
                    <a:pt x="2160" y="117"/>
                  </a:lnTo>
                  <a:lnTo>
                    <a:pt x="2150" y="119"/>
                  </a:lnTo>
                  <a:lnTo>
                    <a:pt x="2158" y="112"/>
                  </a:lnTo>
                  <a:lnTo>
                    <a:pt x="2163" y="103"/>
                  </a:lnTo>
                  <a:lnTo>
                    <a:pt x="2165" y="94"/>
                  </a:lnTo>
                  <a:lnTo>
                    <a:pt x="2163" y="84"/>
                  </a:lnTo>
                  <a:lnTo>
                    <a:pt x="2158" y="73"/>
                  </a:lnTo>
                  <a:lnTo>
                    <a:pt x="2153" y="67"/>
                  </a:lnTo>
                  <a:lnTo>
                    <a:pt x="2146" y="61"/>
                  </a:lnTo>
                  <a:lnTo>
                    <a:pt x="2137" y="59"/>
                  </a:lnTo>
                  <a:lnTo>
                    <a:pt x="2127" y="59"/>
                  </a:lnTo>
                  <a:lnTo>
                    <a:pt x="2119" y="61"/>
                  </a:lnTo>
                  <a:lnTo>
                    <a:pt x="2125" y="52"/>
                  </a:lnTo>
                  <a:lnTo>
                    <a:pt x="2128" y="44"/>
                  </a:lnTo>
                  <a:lnTo>
                    <a:pt x="2131" y="34"/>
                  </a:lnTo>
                  <a:lnTo>
                    <a:pt x="2131" y="25"/>
                  </a:lnTo>
                  <a:lnTo>
                    <a:pt x="2127" y="17"/>
                  </a:lnTo>
                  <a:lnTo>
                    <a:pt x="2119" y="8"/>
                  </a:lnTo>
                  <a:lnTo>
                    <a:pt x="2110" y="2"/>
                  </a:lnTo>
                  <a:lnTo>
                    <a:pt x="2100" y="0"/>
                  </a:lnTo>
                  <a:lnTo>
                    <a:pt x="2089" y="0"/>
                  </a:lnTo>
                  <a:lnTo>
                    <a:pt x="2079" y="6"/>
                  </a:lnTo>
                  <a:lnTo>
                    <a:pt x="15" y="1338"/>
                  </a:lnTo>
                  <a:lnTo>
                    <a:pt x="6" y="1347"/>
                  </a:lnTo>
                  <a:lnTo>
                    <a:pt x="2" y="1356"/>
                  </a:lnTo>
                  <a:lnTo>
                    <a:pt x="0" y="1366"/>
                  </a:lnTo>
                  <a:lnTo>
                    <a:pt x="0" y="1377"/>
                  </a:lnTo>
                  <a:lnTo>
                    <a:pt x="4" y="1387"/>
                  </a:lnTo>
                  <a:lnTo>
                    <a:pt x="11" y="1393"/>
                  </a:lnTo>
                  <a:lnTo>
                    <a:pt x="19" y="1400"/>
                  </a:lnTo>
                  <a:lnTo>
                    <a:pt x="27" y="1402"/>
                  </a:lnTo>
                  <a:lnTo>
                    <a:pt x="38" y="1402"/>
                  </a:lnTo>
                  <a:lnTo>
                    <a:pt x="47" y="1400"/>
                  </a:lnTo>
                  <a:lnTo>
                    <a:pt x="40" y="1409"/>
                  </a:lnTo>
                  <a:lnTo>
                    <a:pt x="38" y="1416"/>
                  </a:lnTo>
                  <a:lnTo>
                    <a:pt x="36" y="1425"/>
                  </a:lnTo>
                  <a:lnTo>
                    <a:pt x="38" y="1435"/>
                  </a:lnTo>
                  <a:lnTo>
                    <a:pt x="42" y="1444"/>
                  </a:lnTo>
                  <a:lnTo>
                    <a:pt x="48" y="1450"/>
                  </a:lnTo>
                  <a:lnTo>
                    <a:pt x="57" y="1457"/>
                  </a:lnTo>
                  <a:lnTo>
                    <a:pt x="68" y="1459"/>
                  </a:lnTo>
                  <a:lnTo>
                    <a:pt x="75" y="1457"/>
                  </a:lnTo>
                  <a:lnTo>
                    <a:pt x="86" y="1455"/>
                  </a:lnTo>
                  <a:lnTo>
                    <a:pt x="80" y="1463"/>
                  </a:lnTo>
                  <a:lnTo>
                    <a:pt x="75" y="1474"/>
                  </a:lnTo>
                  <a:lnTo>
                    <a:pt x="75" y="1485"/>
                  </a:lnTo>
                  <a:lnTo>
                    <a:pt x="78" y="1494"/>
                  </a:lnTo>
                  <a:lnTo>
                    <a:pt x="82" y="1505"/>
                  </a:lnTo>
                  <a:lnTo>
                    <a:pt x="91" y="1513"/>
                  </a:lnTo>
                  <a:lnTo>
                    <a:pt x="99" y="1520"/>
                  </a:lnTo>
                  <a:lnTo>
                    <a:pt x="110" y="1524"/>
                  </a:lnTo>
                  <a:lnTo>
                    <a:pt x="121" y="1524"/>
                  </a:lnTo>
                  <a:lnTo>
                    <a:pt x="133" y="1522"/>
                  </a:lnTo>
                  <a:lnTo>
                    <a:pt x="128" y="1534"/>
                  </a:lnTo>
                  <a:lnTo>
                    <a:pt x="124" y="1547"/>
                  </a:lnTo>
                  <a:lnTo>
                    <a:pt x="124" y="1562"/>
                  </a:lnTo>
                  <a:lnTo>
                    <a:pt x="128" y="1573"/>
                  </a:lnTo>
                  <a:lnTo>
                    <a:pt x="133" y="1585"/>
                  </a:lnTo>
                  <a:lnTo>
                    <a:pt x="144" y="1596"/>
                  </a:lnTo>
                  <a:lnTo>
                    <a:pt x="154" y="1604"/>
                  </a:lnTo>
                  <a:lnTo>
                    <a:pt x="167" y="1608"/>
                  </a:lnTo>
                  <a:lnTo>
                    <a:pt x="181" y="1612"/>
                  </a:lnTo>
                  <a:lnTo>
                    <a:pt x="196" y="1612"/>
                  </a:lnTo>
                  <a:lnTo>
                    <a:pt x="188" y="1625"/>
                  </a:lnTo>
                  <a:lnTo>
                    <a:pt x="183" y="1637"/>
                  </a:lnTo>
                  <a:lnTo>
                    <a:pt x="183" y="1651"/>
                  </a:lnTo>
                  <a:lnTo>
                    <a:pt x="185" y="1663"/>
                  </a:lnTo>
                  <a:lnTo>
                    <a:pt x="192" y="1676"/>
                  </a:lnTo>
                  <a:lnTo>
                    <a:pt x="200" y="1686"/>
                  </a:lnTo>
                  <a:lnTo>
                    <a:pt x="211" y="1695"/>
                  </a:lnTo>
                  <a:lnTo>
                    <a:pt x="222" y="1699"/>
                  </a:lnTo>
                  <a:lnTo>
                    <a:pt x="236" y="1703"/>
                  </a:lnTo>
                  <a:lnTo>
                    <a:pt x="248" y="1703"/>
                  </a:lnTo>
                  <a:lnTo>
                    <a:pt x="243" y="1713"/>
                  </a:lnTo>
                  <a:lnTo>
                    <a:pt x="240" y="1724"/>
                  </a:lnTo>
                  <a:lnTo>
                    <a:pt x="238" y="1734"/>
                  </a:lnTo>
                  <a:lnTo>
                    <a:pt x="240" y="1745"/>
                  </a:lnTo>
                  <a:lnTo>
                    <a:pt x="245" y="1755"/>
                  </a:lnTo>
                  <a:lnTo>
                    <a:pt x="253" y="1764"/>
                  </a:lnTo>
                  <a:lnTo>
                    <a:pt x="261" y="1771"/>
                  </a:lnTo>
                  <a:lnTo>
                    <a:pt x="272" y="1773"/>
                  </a:lnTo>
                  <a:lnTo>
                    <a:pt x="282" y="1775"/>
                  </a:lnTo>
                  <a:lnTo>
                    <a:pt x="293" y="1773"/>
                  </a:lnTo>
                  <a:lnTo>
                    <a:pt x="284" y="1778"/>
                  </a:lnTo>
                  <a:lnTo>
                    <a:pt x="280" y="1787"/>
                  </a:lnTo>
                  <a:lnTo>
                    <a:pt x="278" y="1798"/>
                  </a:lnTo>
                  <a:lnTo>
                    <a:pt x="280" y="1808"/>
                  </a:lnTo>
                  <a:lnTo>
                    <a:pt x="284" y="1819"/>
                  </a:lnTo>
                  <a:lnTo>
                    <a:pt x="291" y="1826"/>
                  </a:lnTo>
                  <a:lnTo>
                    <a:pt x="298" y="1831"/>
                  </a:lnTo>
                  <a:lnTo>
                    <a:pt x="308" y="1833"/>
                  </a:lnTo>
                  <a:lnTo>
                    <a:pt x="316" y="1833"/>
                  </a:lnTo>
                  <a:lnTo>
                    <a:pt x="324" y="1831"/>
                  </a:lnTo>
                  <a:lnTo>
                    <a:pt x="321" y="1840"/>
                  </a:lnTo>
                  <a:lnTo>
                    <a:pt x="316" y="1849"/>
                  </a:lnTo>
                  <a:lnTo>
                    <a:pt x="314" y="1856"/>
                  </a:lnTo>
                  <a:lnTo>
                    <a:pt x="316" y="1865"/>
                  </a:lnTo>
                  <a:lnTo>
                    <a:pt x="321" y="1874"/>
                  </a:lnTo>
                  <a:lnTo>
                    <a:pt x="326" y="1882"/>
                  </a:lnTo>
                  <a:lnTo>
                    <a:pt x="337" y="1888"/>
                  </a:lnTo>
                  <a:lnTo>
                    <a:pt x="346" y="1891"/>
                  </a:lnTo>
                  <a:lnTo>
                    <a:pt x="358" y="1888"/>
                  </a:lnTo>
                  <a:lnTo>
                    <a:pt x="369" y="1884"/>
                  </a:lnTo>
                  <a:lnTo>
                    <a:pt x="2430" y="550"/>
                  </a:lnTo>
                  <a:lnTo>
                    <a:pt x="2439" y="543"/>
                  </a:lnTo>
                  <a:lnTo>
                    <a:pt x="2443" y="534"/>
                  </a:lnTo>
                  <a:lnTo>
                    <a:pt x="2448" y="524"/>
                  </a:lnTo>
                  <a:lnTo>
                    <a:pt x="2445" y="513"/>
                  </a:lnTo>
                  <a:lnTo>
                    <a:pt x="2441" y="50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61"/>
            <p:cNvSpPr>
              <a:spLocks/>
            </p:cNvSpPr>
            <p:nvPr/>
          </p:nvSpPr>
          <p:spPr bwMode="auto">
            <a:xfrm>
              <a:off x="1570" y="1334"/>
              <a:ext cx="2267" cy="1700"/>
            </a:xfrm>
            <a:custGeom>
              <a:avLst/>
              <a:gdLst>
                <a:gd name="T0" fmla="*/ 2029 w 2267"/>
                <a:gd name="T1" fmla="*/ 0 h 1700"/>
                <a:gd name="T2" fmla="*/ 0 w 2267"/>
                <a:gd name="T3" fmla="*/ 1300 h 1700"/>
                <a:gd name="T4" fmla="*/ 236 w 2267"/>
                <a:gd name="T5" fmla="*/ 1699 h 1700"/>
                <a:gd name="T6" fmla="*/ 2266 w 2267"/>
                <a:gd name="T7" fmla="*/ 381 h 1700"/>
                <a:gd name="T8" fmla="*/ 2029 w 2267"/>
                <a:gd name="T9" fmla="*/ 0 h 1700"/>
                <a:gd name="T10" fmla="*/ 2029 w 2267"/>
                <a:gd name="T11" fmla="*/ 0 h 1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67" h="1700">
                  <a:moveTo>
                    <a:pt x="2029" y="0"/>
                  </a:moveTo>
                  <a:lnTo>
                    <a:pt x="0" y="1300"/>
                  </a:lnTo>
                  <a:lnTo>
                    <a:pt x="236" y="1699"/>
                  </a:lnTo>
                  <a:lnTo>
                    <a:pt x="2266" y="381"/>
                  </a:lnTo>
                  <a:lnTo>
                    <a:pt x="2029"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5" name="Freeform 62"/>
            <p:cNvSpPr>
              <a:spLocks/>
            </p:cNvSpPr>
            <p:nvPr/>
          </p:nvSpPr>
          <p:spPr bwMode="auto">
            <a:xfrm>
              <a:off x="1575" y="1344"/>
              <a:ext cx="2249" cy="1676"/>
            </a:xfrm>
            <a:custGeom>
              <a:avLst/>
              <a:gdLst>
                <a:gd name="T0" fmla="*/ 1872 w 2251"/>
                <a:gd name="T1" fmla="*/ 0 h 1678"/>
                <a:gd name="T2" fmla="*/ 0 w 2251"/>
                <a:gd name="T3" fmla="*/ 1202 h 1678"/>
                <a:gd name="T4" fmla="*/ 227 w 2251"/>
                <a:gd name="T5" fmla="*/ 1527 h 1678"/>
                <a:gd name="T6" fmla="*/ 2100 w 2251"/>
                <a:gd name="T7" fmla="*/ 363 h 1678"/>
                <a:gd name="T8" fmla="*/ 1872 w 2251"/>
                <a:gd name="T9" fmla="*/ 0 h 1678"/>
                <a:gd name="T10" fmla="*/ 1872 w 2251"/>
                <a:gd name="T11" fmla="*/ 0 h 16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51" h="1678">
                  <a:moveTo>
                    <a:pt x="2022" y="0"/>
                  </a:moveTo>
                  <a:lnTo>
                    <a:pt x="0" y="1296"/>
                  </a:lnTo>
                  <a:lnTo>
                    <a:pt x="227" y="1677"/>
                  </a:lnTo>
                  <a:lnTo>
                    <a:pt x="2250" y="363"/>
                  </a:lnTo>
                  <a:lnTo>
                    <a:pt x="2022" y="0"/>
                  </a:lnTo>
                </a:path>
              </a:pathLst>
            </a:custGeom>
            <a:solidFill>
              <a:srgbClr val="FFDA1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6" name="Freeform 63"/>
            <p:cNvSpPr>
              <a:spLocks/>
            </p:cNvSpPr>
            <p:nvPr/>
          </p:nvSpPr>
          <p:spPr bwMode="auto">
            <a:xfrm>
              <a:off x="1575" y="1353"/>
              <a:ext cx="2239" cy="1657"/>
            </a:xfrm>
            <a:custGeom>
              <a:avLst/>
              <a:gdLst>
                <a:gd name="T0" fmla="*/ 2094 w 2238"/>
                <a:gd name="T1" fmla="*/ 0 h 1657"/>
                <a:gd name="T2" fmla="*/ 0 w 2238"/>
                <a:gd name="T3" fmla="*/ 1292 h 1657"/>
                <a:gd name="T4" fmla="*/ 218 w 2238"/>
                <a:gd name="T5" fmla="*/ 1656 h 1657"/>
                <a:gd name="T6" fmla="*/ 2312 w 2238"/>
                <a:gd name="T7" fmla="*/ 347 h 1657"/>
                <a:gd name="T8" fmla="*/ 2094 w 2238"/>
                <a:gd name="T9" fmla="*/ 0 h 1657"/>
                <a:gd name="T10" fmla="*/ 2094 w 2238"/>
                <a:gd name="T11" fmla="*/ 0 h 16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38" h="1657">
                  <a:moveTo>
                    <a:pt x="2019" y="0"/>
                  </a:moveTo>
                  <a:lnTo>
                    <a:pt x="0" y="1292"/>
                  </a:lnTo>
                  <a:lnTo>
                    <a:pt x="218" y="1656"/>
                  </a:lnTo>
                  <a:lnTo>
                    <a:pt x="2237" y="347"/>
                  </a:lnTo>
                  <a:lnTo>
                    <a:pt x="2019" y="0"/>
                  </a:lnTo>
                </a:path>
              </a:pathLst>
            </a:custGeom>
            <a:solidFill>
              <a:srgbClr val="FFDB1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7" name="Freeform 64"/>
            <p:cNvSpPr>
              <a:spLocks/>
            </p:cNvSpPr>
            <p:nvPr/>
          </p:nvSpPr>
          <p:spPr bwMode="auto">
            <a:xfrm>
              <a:off x="1584" y="1358"/>
              <a:ext cx="2221" cy="1638"/>
            </a:xfrm>
            <a:custGeom>
              <a:avLst/>
              <a:gdLst>
                <a:gd name="T0" fmla="*/ 1939 w 2222"/>
                <a:gd name="T1" fmla="*/ 0 h 1639"/>
                <a:gd name="T2" fmla="*/ 0 w 2222"/>
                <a:gd name="T3" fmla="*/ 1216 h 1639"/>
                <a:gd name="T4" fmla="*/ 210 w 2222"/>
                <a:gd name="T5" fmla="*/ 1563 h 1639"/>
                <a:gd name="T6" fmla="*/ 2146 w 2222"/>
                <a:gd name="T7" fmla="*/ 333 h 1639"/>
                <a:gd name="T8" fmla="*/ 1939 w 2222"/>
                <a:gd name="T9" fmla="*/ 0 h 1639"/>
                <a:gd name="T10" fmla="*/ 1939 w 2222"/>
                <a:gd name="T11" fmla="*/ 0 h 16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2" h="1639">
                  <a:moveTo>
                    <a:pt x="2014" y="0"/>
                  </a:moveTo>
                  <a:lnTo>
                    <a:pt x="0" y="1291"/>
                  </a:lnTo>
                  <a:lnTo>
                    <a:pt x="210" y="1638"/>
                  </a:lnTo>
                  <a:lnTo>
                    <a:pt x="2221" y="333"/>
                  </a:lnTo>
                  <a:lnTo>
                    <a:pt x="2014" y="0"/>
                  </a:lnTo>
                </a:path>
              </a:pathLst>
            </a:custGeom>
            <a:solidFill>
              <a:srgbClr val="FFDD2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8" name="Freeform 65"/>
            <p:cNvSpPr>
              <a:spLocks/>
            </p:cNvSpPr>
            <p:nvPr/>
          </p:nvSpPr>
          <p:spPr bwMode="auto">
            <a:xfrm>
              <a:off x="1584" y="1363"/>
              <a:ext cx="2211" cy="1618"/>
            </a:xfrm>
            <a:custGeom>
              <a:avLst/>
              <a:gdLst>
                <a:gd name="T0" fmla="*/ 2162 w 2209"/>
                <a:gd name="T1" fmla="*/ 0 h 1619"/>
                <a:gd name="T2" fmla="*/ 0 w 2209"/>
                <a:gd name="T3" fmla="*/ 1212 h 1619"/>
                <a:gd name="T4" fmla="*/ 202 w 2209"/>
                <a:gd name="T5" fmla="*/ 1543 h 1619"/>
                <a:gd name="T6" fmla="*/ 2358 w 2209"/>
                <a:gd name="T7" fmla="*/ 315 h 1619"/>
                <a:gd name="T8" fmla="*/ 2162 w 2209"/>
                <a:gd name="T9" fmla="*/ 0 h 1619"/>
                <a:gd name="T10" fmla="*/ 2162 w 2209"/>
                <a:gd name="T11" fmla="*/ 0 h 1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9" h="1619">
                  <a:moveTo>
                    <a:pt x="2012" y="0"/>
                  </a:moveTo>
                  <a:lnTo>
                    <a:pt x="0" y="1287"/>
                  </a:lnTo>
                  <a:lnTo>
                    <a:pt x="202" y="1618"/>
                  </a:lnTo>
                  <a:lnTo>
                    <a:pt x="2208" y="315"/>
                  </a:lnTo>
                  <a:lnTo>
                    <a:pt x="2012" y="0"/>
                  </a:lnTo>
                </a:path>
              </a:pathLst>
            </a:custGeom>
            <a:solidFill>
              <a:srgbClr val="FFDE2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9" name="Freeform 66"/>
            <p:cNvSpPr>
              <a:spLocks/>
            </p:cNvSpPr>
            <p:nvPr/>
          </p:nvSpPr>
          <p:spPr bwMode="auto">
            <a:xfrm>
              <a:off x="1594" y="1377"/>
              <a:ext cx="2192" cy="1598"/>
            </a:xfrm>
            <a:custGeom>
              <a:avLst/>
              <a:gdLst>
                <a:gd name="T0" fmla="*/ 2076 w 2191"/>
                <a:gd name="T1" fmla="*/ 0 h 1597"/>
                <a:gd name="T2" fmla="*/ 0 w 2191"/>
                <a:gd name="T3" fmla="*/ 1356 h 1597"/>
                <a:gd name="T4" fmla="*/ 190 w 2191"/>
                <a:gd name="T5" fmla="*/ 1671 h 1597"/>
                <a:gd name="T6" fmla="*/ 2265 w 2191"/>
                <a:gd name="T7" fmla="*/ 299 h 1597"/>
                <a:gd name="T8" fmla="*/ 2076 w 2191"/>
                <a:gd name="T9" fmla="*/ 0 h 1597"/>
                <a:gd name="T10" fmla="*/ 2076 w 2191"/>
                <a:gd name="T11" fmla="*/ 0 h 15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1" h="1597">
                  <a:moveTo>
                    <a:pt x="2001" y="0"/>
                  </a:moveTo>
                  <a:lnTo>
                    <a:pt x="0" y="1281"/>
                  </a:lnTo>
                  <a:lnTo>
                    <a:pt x="190" y="1596"/>
                  </a:lnTo>
                  <a:lnTo>
                    <a:pt x="2190" y="299"/>
                  </a:lnTo>
                  <a:lnTo>
                    <a:pt x="2001" y="0"/>
                  </a:lnTo>
                </a:path>
              </a:pathLst>
            </a:custGeom>
            <a:solidFill>
              <a:srgbClr val="FFE0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0" name="Freeform 67"/>
            <p:cNvSpPr>
              <a:spLocks/>
            </p:cNvSpPr>
            <p:nvPr/>
          </p:nvSpPr>
          <p:spPr bwMode="auto">
            <a:xfrm>
              <a:off x="1575" y="1363"/>
              <a:ext cx="2177" cy="1575"/>
            </a:xfrm>
            <a:custGeom>
              <a:avLst/>
              <a:gdLst>
                <a:gd name="T0" fmla="*/ 2072 w 2176"/>
                <a:gd name="T1" fmla="*/ 0 h 1575"/>
                <a:gd name="T2" fmla="*/ 0 w 2176"/>
                <a:gd name="T3" fmla="*/ 1277 h 1575"/>
                <a:gd name="T4" fmla="*/ 181 w 2176"/>
                <a:gd name="T5" fmla="*/ 1574 h 1575"/>
                <a:gd name="T6" fmla="*/ 2250 w 2176"/>
                <a:gd name="T7" fmla="*/ 282 h 1575"/>
                <a:gd name="T8" fmla="*/ 2072 w 2176"/>
                <a:gd name="T9" fmla="*/ 0 h 1575"/>
                <a:gd name="T10" fmla="*/ 2072 w 2176"/>
                <a:gd name="T11" fmla="*/ 0 h 15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6" h="1575">
                  <a:moveTo>
                    <a:pt x="1997" y="0"/>
                  </a:moveTo>
                  <a:lnTo>
                    <a:pt x="0" y="1277"/>
                  </a:lnTo>
                  <a:lnTo>
                    <a:pt x="181" y="1574"/>
                  </a:lnTo>
                  <a:lnTo>
                    <a:pt x="2175" y="282"/>
                  </a:lnTo>
                  <a:lnTo>
                    <a:pt x="1997" y="0"/>
                  </a:lnTo>
                </a:path>
              </a:pathLst>
            </a:custGeom>
            <a:solidFill>
              <a:srgbClr val="FFE13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1" name="Freeform 68"/>
            <p:cNvSpPr>
              <a:spLocks/>
            </p:cNvSpPr>
            <p:nvPr/>
          </p:nvSpPr>
          <p:spPr bwMode="auto">
            <a:xfrm>
              <a:off x="1565" y="1362"/>
              <a:ext cx="2163" cy="1556"/>
            </a:xfrm>
            <a:custGeom>
              <a:avLst/>
              <a:gdLst>
                <a:gd name="T0" fmla="*/ 1994 w 2163"/>
                <a:gd name="T1" fmla="*/ 0 h 1557"/>
                <a:gd name="T2" fmla="*/ 0 w 2163"/>
                <a:gd name="T3" fmla="*/ 1200 h 1557"/>
                <a:gd name="T4" fmla="*/ 172 w 2163"/>
                <a:gd name="T5" fmla="*/ 1481 h 1557"/>
                <a:gd name="T6" fmla="*/ 2162 w 2163"/>
                <a:gd name="T7" fmla="*/ 269 h 1557"/>
                <a:gd name="T8" fmla="*/ 1994 w 2163"/>
                <a:gd name="T9" fmla="*/ 0 h 1557"/>
                <a:gd name="T10" fmla="*/ 1994 w 2163"/>
                <a:gd name="T11" fmla="*/ 0 h 15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3" h="1557">
                  <a:moveTo>
                    <a:pt x="1994" y="0"/>
                  </a:moveTo>
                  <a:lnTo>
                    <a:pt x="0" y="1275"/>
                  </a:lnTo>
                  <a:lnTo>
                    <a:pt x="172" y="1556"/>
                  </a:lnTo>
                  <a:lnTo>
                    <a:pt x="2162" y="269"/>
                  </a:lnTo>
                  <a:lnTo>
                    <a:pt x="1994" y="0"/>
                  </a:lnTo>
                </a:path>
              </a:pathLst>
            </a:custGeom>
            <a:solidFill>
              <a:srgbClr val="FFE24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2" name="Freeform 69"/>
            <p:cNvSpPr>
              <a:spLocks/>
            </p:cNvSpPr>
            <p:nvPr/>
          </p:nvSpPr>
          <p:spPr bwMode="auto">
            <a:xfrm>
              <a:off x="1607" y="1388"/>
              <a:ext cx="2144" cy="1537"/>
            </a:xfrm>
            <a:custGeom>
              <a:avLst/>
              <a:gdLst>
                <a:gd name="T0" fmla="*/ 1912 w 2145"/>
                <a:gd name="T1" fmla="*/ 0 h 1535"/>
                <a:gd name="T2" fmla="*/ 0 w 2145"/>
                <a:gd name="T3" fmla="*/ 1421 h 1535"/>
                <a:gd name="T4" fmla="*/ 161 w 2145"/>
                <a:gd name="T5" fmla="*/ 1684 h 1535"/>
                <a:gd name="T6" fmla="*/ 2069 w 2145"/>
                <a:gd name="T7" fmla="*/ 251 h 1535"/>
                <a:gd name="T8" fmla="*/ 1912 w 2145"/>
                <a:gd name="T9" fmla="*/ 0 h 1535"/>
                <a:gd name="T10" fmla="*/ 1912 w 2145"/>
                <a:gd name="T11" fmla="*/ 0 h 15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5" h="1535">
                  <a:moveTo>
                    <a:pt x="1987" y="0"/>
                  </a:moveTo>
                  <a:lnTo>
                    <a:pt x="0" y="1271"/>
                  </a:lnTo>
                  <a:lnTo>
                    <a:pt x="161" y="1534"/>
                  </a:lnTo>
                  <a:lnTo>
                    <a:pt x="2144" y="251"/>
                  </a:lnTo>
                  <a:lnTo>
                    <a:pt x="1987" y="0"/>
                  </a:lnTo>
                </a:path>
              </a:pathLst>
            </a:custGeom>
            <a:solidFill>
              <a:srgbClr val="FFE44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3" name="Freeform 70"/>
            <p:cNvSpPr>
              <a:spLocks/>
            </p:cNvSpPr>
            <p:nvPr/>
          </p:nvSpPr>
          <p:spPr bwMode="auto">
            <a:xfrm>
              <a:off x="1612" y="1408"/>
              <a:ext cx="2130" cy="1517"/>
            </a:xfrm>
            <a:custGeom>
              <a:avLst/>
              <a:gdLst>
                <a:gd name="T0" fmla="*/ 1981 w 2130"/>
                <a:gd name="T1" fmla="*/ 0 h 1516"/>
                <a:gd name="T2" fmla="*/ 0 w 2130"/>
                <a:gd name="T3" fmla="*/ 1340 h 1516"/>
                <a:gd name="T4" fmla="*/ 154 w 2130"/>
                <a:gd name="T5" fmla="*/ 1590 h 1516"/>
                <a:gd name="T6" fmla="*/ 2129 w 2130"/>
                <a:gd name="T7" fmla="*/ 236 h 1516"/>
                <a:gd name="T8" fmla="*/ 1981 w 2130"/>
                <a:gd name="T9" fmla="*/ 0 h 1516"/>
                <a:gd name="T10" fmla="*/ 1981 w 2130"/>
                <a:gd name="T11" fmla="*/ 0 h 1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0" h="1516">
                  <a:moveTo>
                    <a:pt x="1981" y="0"/>
                  </a:moveTo>
                  <a:lnTo>
                    <a:pt x="0" y="1265"/>
                  </a:lnTo>
                  <a:lnTo>
                    <a:pt x="154" y="1515"/>
                  </a:lnTo>
                  <a:lnTo>
                    <a:pt x="2129" y="236"/>
                  </a:lnTo>
                  <a:lnTo>
                    <a:pt x="1981" y="0"/>
                  </a:lnTo>
                </a:path>
              </a:pathLst>
            </a:custGeom>
            <a:solidFill>
              <a:srgbClr val="FFE55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4" name="Freeform 71"/>
            <p:cNvSpPr>
              <a:spLocks/>
            </p:cNvSpPr>
            <p:nvPr/>
          </p:nvSpPr>
          <p:spPr bwMode="auto">
            <a:xfrm>
              <a:off x="1618" y="1416"/>
              <a:ext cx="2114" cy="1493"/>
            </a:xfrm>
            <a:custGeom>
              <a:avLst/>
              <a:gdLst>
                <a:gd name="T0" fmla="*/ 2049 w 2113"/>
                <a:gd name="T1" fmla="*/ 0 h 1496"/>
                <a:gd name="T2" fmla="*/ 0 w 2113"/>
                <a:gd name="T3" fmla="*/ 1106 h 1496"/>
                <a:gd name="T4" fmla="*/ 143 w 2113"/>
                <a:gd name="T5" fmla="*/ 1270 h 1496"/>
                <a:gd name="T6" fmla="*/ 2187 w 2113"/>
                <a:gd name="T7" fmla="*/ 218 h 1496"/>
                <a:gd name="T8" fmla="*/ 2049 w 2113"/>
                <a:gd name="T9" fmla="*/ 0 h 1496"/>
                <a:gd name="T10" fmla="*/ 2049 w 2113"/>
                <a:gd name="T11" fmla="*/ 0 h 1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3" h="1496">
                  <a:moveTo>
                    <a:pt x="1974" y="0"/>
                  </a:moveTo>
                  <a:lnTo>
                    <a:pt x="0" y="1261"/>
                  </a:lnTo>
                  <a:lnTo>
                    <a:pt x="143" y="1495"/>
                  </a:lnTo>
                  <a:lnTo>
                    <a:pt x="2112" y="218"/>
                  </a:lnTo>
                  <a:lnTo>
                    <a:pt x="1974" y="0"/>
                  </a:lnTo>
                </a:path>
              </a:pathLst>
            </a:custGeom>
            <a:solidFill>
              <a:srgbClr val="FFE7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5" name="Freeform 72"/>
            <p:cNvSpPr>
              <a:spLocks/>
            </p:cNvSpPr>
            <p:nvPr/>
          </p:nvSpPr>
          <p:spPr bwMode="auto">
            <a:xfrm>
              <a:off x="1622" y="1425"/>
              <a:ext cx="2096" cy="1475"/>
            </a:xfrm>
            <a:custGeom>
              <a:avLst/>
              <a:gdLst>
                <a:gd name="T0" fmla="*/ 1820 w 2098"/>
                <a:gd name="T1" fmla="*/ 0 h 1475"/>
                <a:gd name="T2" fmla="*/ 0 w 2098"/>
                <a:gd name="T3" fmla="*/ 1256 h 1475"/>
                <a:gd name="T4" fmla="*/ 135 w 2098"/>
                <a:gd name="T5" fmla="*/ 1474 h 1475"/>
                <a:gd name="T6" fmla="*/ 1947 w 2098"/>
                <a:gd name="T7" fmla="*/ 202 h 1475"/>
                <a:gd name="T8" fmla="*/ 1820 w 2098"/>
                <a:gd name="T9" fmla="*/ 0 h 1475"/>
                <a:gd name="T10" fmla="*/ 1820 w 2098"/>
                <a:gd name="T11" fmla="*/ 0 h 14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98" h="1475">
                  <a:moveTo>
                    <a:pt x="1970" y="0"/>
                  </a:moveTo>
                  <a:lnTo>
                    <a:pt x="0" y="1256"/>
                  </a:lnTo>
                  <a:lnTo>
                    <a:pt x="135" y="1474"/>
                  </a:lnTo>
                  <a:lnTo>
                    <a:pt x="2097" y="202"/>
                  </a:lnTo>
                  <a:lnTo>
                    <a:pt x="1970" y="0"/>
                  </a:lnTo>
                </a:path>
              </a:pathLst>
            </a:custGeom>
            <a:solidFill>
              <a:srgbClr val="FFE85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 name="Freeform 73"/>
            <p:cNvSpPr>
              <a:spLocks/>
            </p:cNvSpPr>
            <p:nvPr/>
          </p:nvSpPr>
          <p:spPr bwMode="auto">
            <a:xfrm>
              <a:off x="1629" y="1433"/>
              <a:ext cx="2083" cy="1454"/>
            </a:xfrm>
            <a:custGeom>
              <a:avLst/>
              <a:gdLst>
                <a:gd name="T0" fmla="*/ 1965 w 2083"/>
                <a:gd name="T1" fmla="*/ 0 h 1454"/>
                <a:gd name="T2" fmla="*/ 0 w 2083"/>
                <a:gd name="T3" fmla="*/ 1252 h 1454"/>
                <a:gd name="T4" fmla="*/ 126 w 2083"/>
                <a:gd name="T5" fmla="*/ 1453 h 1454"/>
                <a:gd name="T6" fmla="*/ 2082 w 2083"/>
                <a:gd name="T7" fmla="*/ 185 h 1454"/>
                <a:gd name="T8" fmla="*/ 1965 w 2083"/>
                <a:gd name="T9" fmla="*/ 0 h 1454"/>
                <a:gd name="T10" fmla="*/ 1965 w 2083"/>
                <a:gd name="T11" fmla="*/ 0 h 14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3" h="1454">
                  <a:moveTo>
                    <a:pt x="1965" y="0"/>
                  </a:moveTo>
                  <a:lnTo>
                    <a:pt x="0" y="1252"/>
                  </a:lnTo>
                  <a:lnTo>
                    <a:pt x="126" y="1453"/>
                  </a:lnTo>
                  <a:lnTo>
                    <a:pt x="2082" y="185"/>
                  </a:lnTo>
                  <a:lnTo>
                    <a:pt x="1965" y="0"/>
                  </a:lnTo>
                </a:path>
              </a:pathLst>
            </a:custGeom>
            <a:solidFill>
              <a:srgbClr val="FFEA6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7" name="Freeform 74"/>
            <p:cNvSpPr>
              <a:spLocks/>
            </p:cNvSpPr>
            <p:nvPr/>
          </p:nvSpPr>
          <p:spPr bwMode="auto">
            <a:xfrm>
              <a:off x="1632" y="1440"/>
              <a:ext cx="2067" cy="1435"/>
            </a:xfrm>
            <a:custGeom>
              <a:avLst/>
              <a:gdLst>
                <a:gd name="T0" fmla="*/ 1886 w 2068"/>
                <a:gd name="T1" fmla="*/ 0 h 1435"/>
                <a:gd name="T2" fmla="*/ 0 w 2068"/>
                <a:gd name="T3" fmla="*/ 1250 h 1435"/>
                <a:gd name="T4" fmla="*/ 115 w 2068"/>
                <a:gd name="T5" fmla="*/ 1434 h 1435"/>
                <a:gd name="T6" fmla="*/ 1992 w 2068"/>
                <a:gd name="T7" fmla="*/ 172 h 1435"/>
                <a:gd name="T8" fmla="*/ 1886 w 2068"/>
                <a:gd name="T9" fmla="*/ 0 h 1435"/>
                <a:gd name="T10" fmla="*/ 1886 w 2068"/>
                <a:gd name="T11" fmla="*/ 0 h 14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8" h="1435">
                  <a:moveTo>
                    <a:pt x="1961" y="0"/>
                  </a:moveTo>
                  <a:lnTo>
                    <a:pt x="0" y="1250"/>
                  </a:lnTo>
                  <a:lnTo>
                    <a:pt x="115" y="1434"/>
                  </a:lnTo>
                  <a:lnTo>
                    <a:pt x="2067" y="172"/>
                  </a:lnTo>
                  <a:lnTo>
                    <a:pt x="1961" y="0"/>
                  </a:lnTo>
                </a:path>
              </a:pathLst>
            </a:custGeom>
            <a:solidFill>
              <a:srgbClr val="FFEB6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8" name="Freeform 75"/>
            <p:cNvSpPr>
              <a:spLocks/>
            </p:cNvSpPr>
            <p:nvPr/>
          </p:nvSpPr>
          <p:spPr bwMode="auto">
            <a:xfrm>
              <a:off x="1607" y="1410"/>
              <a:ext cx="2053" cy="1417"/>
            </a:xfrm>
            <a:custGeom>
              <a:avLst/>
              <a:gdLst>
                <a:gd name="T0" fmla="*/ 2030 w 2052"/>
                <a:gd name="T1" fmla="*/ 0 h 1415"/>
                <a:gd name="T2" fmla="*/ 0 w 2052"/>
                <a:gd name="T3" fmla="*/ 1397 h 1415"/>
                <a:gd name="T4" fmla="*/ 105 w 2052"/>
                <a:gd name="T5" fmla="*/ 1564 h 1415"/>
                <a:gd name="T6" fmla="*/ 2126 w 2052"/>
                <a:gd name="T7" fmla="*/ 155 h 1415"/>
                <a:gd name="T8" fmla="*/ 2030 w 2052"/>
                <a:gd name="T9" fmla="*/ 0 h 1415"/>
                <a:gd name="T10" fmla="*/ 2030 w 2052"/>
                <a:gd name="T11" fmla="*/ 0 h 14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2" h="1415">
                  <a:moveTo>
                    <a:pt x="1955" y="0"/>
                  </a:moveTo>
                  <a:lnTo>
                    <a:pt x="0" y="1247"/>
                  </a:lnTo>
                  <a:lnTo>
                    <a:pt x="105" y="1414"/>
                  </a:lnTo>
                  <a:lnTo>
                    <a:pt x="2051" y="155"/>
                  </a:lnTo>
                  <a:lnTo>
                    <a:pt x="1955" y="0"/>
                  </a:lnTo>
                </a:path>
              </a:pathLst>
            </a:custGeom>
            <a:solidFill>
              <a:srgbClr val="FFED7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9" name="Freeform 76"/>
            <p:cNvSpPr>
              <a:spLocks/>
            </p:cNvSpPr>
            <p:nvPr/>
          </p:nvSpPr>
          <p:spPr bwMode="auto">
            <a:xfrm>
              <a:off x="1632" y="1440"/>
              <a:ext cx="2038" cy="1392"/>
            </a:xfrm>
            <a:custGeom>
              <a:avLst/>
              <a:gdLst>
                <a:gd name="T0" fmla="*/ 2024 w 2037"/>
                <a:gd name="T1" fmla="*/ 0 h 1392"/>
                <a:gd name="T2" fmla="*/ 0 w 2037"/>
                <a:gd name="T3" fmla="*/ 1241 h 1392"/>
                <a:gd name="T4" fmla="*/ 96 w 2037"/>
                <a:gd name="T5" fmla="*/ 1391 h 1392"/>
                <a:gd name="T6" fmla="*/ 2111 w 2037"/>
                <a:gd name="T7" fmla="*/ 138 h 1392"/>
                <a:gd name="T8" fmla="*/ 2024 w 2037"/>
                <a:gd name="T9" fmla="*/ 0 h 1392"/>
                <a:gd name="T10" fmla="*/ 2024 w 2037"/>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37" h="1392">
                  <a:moveTo>
                    <a:pt x="1949" y="0"/>
                  </a:moveTo>
                  <a:lnTo>
                    <a:pt x="0" y="1241"/>
                  </a:lnTo>
                  <a:lnTo>
                    <a:pt x="96" y="1391"/>
                  </a:lnTo>
                  <a:lnTo>
                    <a:pt x="2036" y="138"/>
                  </a:lnTo>
                  <a:lnTo>
                    <a:pt x="1949" y="0"/>
                  </a:lnTo>
                </a:path>
              </a:pathLst>
            </a:custGeom>
            <a:solidFill>
              <a:srgbClr val="FFEE7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0" name="Freeform 77"/>
            <p:cNvSpPr>
              <a:spLocks/>
            </p:cNvSpPr>
            <p:nvPr/>
          </p:nvSpPr>
          <p:spPr bwMode="auto">
            <a:xfrm>
              <a:off x="1642" y="1464"/>
              <a:ext cx="2023" cy="1372"/>
            </a:xfrm>
            <a:custGeom>
              <a:avLst/>
              <a:gdLst>
                <a:gd name="T0" fmla="*/ 2020 w 2022"/>
                <a:gd name="T1" fmla="*/ 0 h 1371"/>
                <a:gd name="T2" fmla="*/ 0 w 2022"/>
                <a:gd name="T3" fmla="*/ 1313 h 1371"/>
                <a:gd name="T4" fmla="*/ 88 w 2022"/>
                <a:gd name="T5" fmla="*/ 1445 h 1371"/>
                <a:gd name="T6" fmla="*/ 2096 w 2022"/>
                <a:gd name="T7" fmla="*/ 122 h 1371"/>
                <a:gd name="T8" fmla="*/ 2020 w 2022"/>
                <a:gd name="T9" fmla="*/ 0 h 1371"/>
                <a:gd name="T10" fmla="*/ 2020 w 2022"/>
                <a:gd name="T11" fmla="*/ 0 h 13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22" h="1371">
                  <a:moveTo>
                    <a:pt x="1945" y="0"/>
                  </a:moveTo>
                  <a:lnTo>
                    <a:pt x="0" y="1238"/>
                  </a:lnTo>
                  <a:lnTo>
                    <a:pt x="88" y="1370"/>
                  </a:lnTo>
                  <a:lnTo>
                    <a:pt x="2021" y="122"/>
                  </a:lnTo>
                  <a:lnTo>
                    <a:pt x="1945" y="0"/>
                  </a:lnTo>
                </a:path>
              </a:pathLst>
            </a:custGeom>
            <a:solidFill>
              <a:srgbClr val="FFF08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1" name="Freeform 78"/>
            <p:cNvSpPr>
              <a:spLocks/>
            </p:cNvSpPr>
            <p:nvPr/>
          </p:nvSpPr>
          <p:spPr bwMode="auto">
            <a:xfrm>
              <a:off x="1623" y="1440"/>
              <a:ext cx="2004" cy="1349"/>
            </a:xfrm>
            <a:custGeom>
              <a:avLst/>
              <a:gdLst>
                <a:gd name="T0" fmla="*/ 1863 w 2005"/>
                <a:gd name="T1" fmla="*/ 0 h 1350"/>
                <a:gd name="T2" fmla="*/ 0 w 2005"/>
                <a:gd name="T3" fmla="*/ 1157 h 1350"/>
                <a:gd name="T4" fmla="*/ 78 w 2005"/>
                <a:gd name="T5" fmla="*/ 1274 h 1350"/>
                <a:gd name="T6" fmla="*/ 1929 w 2005"/>
                <a:gd name="T7" fmla="*/ 106 h 1350"/>
                <a:gd name="T8" fmla="*/ 1863 w 2005"/>
                <a:gd name="T9" fmla="*/ 0 h 1350"/>
                <a:gd name="T10" fmla="*/ 1863 w 2005"/>
                <a:gd name="T11" fmla="*/ 0 h 1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5" h="1350">
                  <a:moveTo>
                    <a:pt x="1938" y="0"/>
                  </a:moveTo>
                  <a:lnTo>
                    <a:pt x="0" y="1232"/>
                  </a:lnTo>
                  <a:lnTo>
                    <a:pt x="78" y="1349"/>
                  </a:lnTo>
                  <a:lnTo>
                    <a:pt x="2004" y="106"/>
                  </a:lnTo>
                  <a:lnTo>
                    <a:pt x="1938" y="0"/>
                  </a:lnTo>
                </a:path>
              </a:pathLst>
            </a:custGeom>
            <a:solidFill>
              <a:srgbClr val="FFF18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 name="Freeform 79"/>
            <p:cNvSpPr>
              <a:spLocks/>
            </p:cNvSpPr>
            <p:nvPr/>
          </p:nvSpPr>
          <p:spPr bwMode="auto">
            <a:xfrm>
              <a:off x="1656" y="1464"/>
              <a:ext cx="1990" cy="1330"/>
            </a:xfrm>
            <a:custGeom>
              <a:avLst/>
              <a:gdLst>
                <a:gd name="T0" fmla="*/ 1933 w 1990"/>
                <a:gd name="T1" fmla="*/ 0 h 1330"/>
                <a:gd name="T2" fmla="*/ 0 w 1990"/>
                <a:gd name="T3" fmla="*/ 1229 h 1330"/>
                <a:gd name="T4" fmla="*/ 69 w 1990"/>
                <a:gd name="T5" fmla="*/ 1329 h 1330"/>
                <a:gd name="T6" fmla="*/ 1989 w 1990"/>
                <a:gd name="T7" fmla="*/ 91 h 1330"/>
                <a:gd name="T8" fmla="*/ 1933 w 1990"/>
                <a:gd name="T9" fmla="*/ 0 h 1330"/>
                <a:gd name="T10" fmla="*/ 1933 w 1990"/>
                <a:gd name="T11" fmla="*/ 0 h 13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0" h="1330">
                  <a:moveTo>
                    <a:pt x="1933" y="0"/>
                  </a:moveTo>
                  <a:lnTo>
                    <a:pt x="0" y="1229"/>
                  </a:lnTo>
                  <a:lnTo>
                    <a:pt x="69" y="1329"/>
                  </a:lnTo>
                  <a:lnTo>
                    <a:pt x="1989" y="91"/>
                  </a:lnTo>
                  <a:lnTo>
                    <a:pt x="1933" y="0"/>
                  </a:lnTo>
                </a:path>
              </a:pathLst>
            </a:custGeom>
            <a:solidFill>
              <a:srgbClr val="FFF29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3" name="Freeform 80"/>
            <p:cNvSpPr>
              <a:spLocks/>
            </p:cNvSpPr>
            <p:nvPr/>
          </p:nvSpPr>
          <p:spPr bwMode="auto">
            <a:xfrm>
              <a:off x="1656" y="1486"/>
              <a:ext cx="1976" cy="1311"/>
            </a:xfrm>
            <a:custGeom>
              <a:avLst/>
              <a:gdLst>
                <a:gd name="T0" fmla="*/ 1928 w 1976"/>
                <a:gd name="T1" fmla="*/ 0 h 1311"/>
                <a:gd name="T2" fmla="*/ 0 w 1976"/>
                <a:gd name="T3" fmla="*/ 1227 h 1311"/>
                <a:gd name="T4" fmla="*/ 61 w 1976"/>
                <a:gd name="T5" fmla="*/ 1310 h 1311"/>
                <a:gd name="T6" fmla="*/ 1975 w 1976"/>
                <a:gd name="T7" fmla="*/ 75 h 1311"/>
                <a:gd name="T8" fmla="*/ 1928 w 1976"/>
                <a:gd name="T9" fmla="*/ 0 h 1311"/>
                <a:gd name="T10" fmla="*/ 1928 w 1976"/>
                <a:gd name="T11" fmla="*/ 0 h 1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76" h="1311">
                  <a:moveTo>
                    <a:pt x="1928" y="0"/>
                  </a:moveTo>
                  <a:lnTo>
                    <a:pt x="0" y="1227"/>
                  </a:lnTo>
                  <a:lnTo>
                    <a:pt x="61" y="1310"/>
                  </a:lnTo>
                  <a:lnTo>
                    <a:pt x="1975" y="75"/>
                  </a:lnTo>
                  <a:lnTo>
                    <a:pt x="1928" y="0"/>
                  </a:lnTo>
                </a:path>
              </a:pathLst>
            </a:custGeom>
            <a:solidFill>
              <a:srgbClr val="FFF49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4" name="Freeform 81"/>
            <p:cNvSpPr>
              <a:spLocks/>
            </p:cNvSpPr>
            <p:nvPr/>
          </p:nvSpPr>
          <p:spPr bwMode="auto">
            <a:xfrm>
              <a:off x="1665" y="1497"/>
              <a:ext cx="1961" cy="1287"/>
            </a:xfrm>
            <a:custGeom>
              <a:avLst/>
              <a:gdLst>
                <a:gd name="T0" fmla="*/ 1924 w 1961"/>
                <a:gd name="T1" fmla="*/ 0 h 1289"/>
                <a:gd name="T2" fmla="*/ 0 w 1961"/>
                <a:gd name="T3" fmla="*/ 1073 h 1289"/>
                <a:gd name="T4" fmla="*/ 52 w 1961"/>
                <a:gd name="T5" fmla="*/ 1138 h 1289"/>
                <a:gd name="T6" fmla="*/ 1960 w 1961"/>
                <a:gd name="T7" fmla="*/ 58 h 1289"/>
                <a:gd name="T8" fmla="*/ 1924 w 1961"/>
                <a:gd name="T9" fmla="*/ 0 h 1289"/>
                <a:gd name="T10" fmla="*/ 1924 w 1961"/>
                <a:gd name="T11" fmla="*/ 0 h 1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1" h="1289">
                  <a:moveTo>
                    <a:pt x="1924" y="0"/>
                  </a:moveTo>
                  <a:lnTo>
                    <a:pt x="0" y="1223"/>
                  </a:lnTo>
                  <a:lnTo>
                    <a:pt x="52" y="1288"/>
                  </a:lnTo>
                  <a:lnTo>
                    <a:pt x="1960" y="58"/>
                  </a:lnTo>
                  <a:lnTo>
                    <a:pt x="1924" y="0"/>
                  </a:lnTo>
                </a:path>
              </a:pathLst>
            </a:custGeom>
            <a:solidFill>
              <a:srgbClr val="FFF59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5" name="Freeform 82"/>
            <p:cNvSpPr>
              <a:spLocks/>
            </p:cNvSpPr>
            <p:nvPr/>
          </p:nvSpPr>
          <p:spPr bwMode="auto">
            <a:xfrm>
              <a:off x="1671" y="1506"/>
              <a:ext cx="1946" cy="1269"/>
            </a:xfrm>
            <a:custGeom>
              <a:avLst/>
              <a:gdLst>
                <a:gd name="T0" fmla="*/ 1992 w 1945"/>
                <a:gd name="T1" fmla="*/ 0 h 1270"/>
                <a:gd name="T2" fmla="*/ 0 w 1945"/>
                <a:gd name="T3" fmla="*/ 1143 h 1270"/>
                <a:gd name="T4" fmla="*/ 41 w 1945"/>
                <a:gd name="T5" fmla="*/ 1194 h 1270"/>
                <a:gd name="T6" fmla="*/ 2019 w 1945"/>
                <a:gd name="T7" fmla="*/ 41 h 1270"/>
                <a:gd name="T8" fmla="*/ 1992 w 1945"/>
                <a:gd name="T9" fmla="*/ 0 h 1270"/>
                <a:gd name="T10" fmla="*/ 1992 w 1945"/>
                <a:gd name="T11" fmla="*/ 0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5" h="1270">
                  <a:moveTo>
                    <a:pt x="1917" y="0"/>
                  </a:moveTo>
                  <a:lnTo>
                    <a:pt x="0" y="1218"/>
                  </a:lnTo>
                  <a:lnTo>
                    <a:pt x="41" y="1269"/>
                  </a:lnTo>
                  <a:lnTo>
                    <a:pt x="1944" y="41"/>
                  </a:lnTo>
                  <a:lnTo>
                    <a:pt x="1917" y="0"/>
                  </a:lnTo>
                </a:path>
              </a:pathLst>
            </a:custGeom>
            <a:solidFill>
              <a:srgbClr val="FFF7A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6" name="Freeform 83"/>
            <p:cNvSpPr>
              <a:spLocks/>
            </p:cNvSpPr>
            <p:nvPr/>
          </p:nvSpPr>
          <p:spPr bwMode="auto">
            <a:xfrm>
              <a:off x="1824" y="1781"/>
              <a:ext cx="2135" cy="1402"/>
            </a:xfrm>
            <a:custGeom>
              <a:avLst/>
              <a:gdLst>
                <a:gd name="T0" fmla="*/ 16 w 2134"/>
                <a:gd name="T1" fmla="*/ 1263 h 1403"/>
                <a:gd name="T2" fmla="*/ 8 w 2134"/>
                <a:gd name="T3" fmla="*/ 1272 h 1403"/>
                <a:gd name="T4" fmla="*/ 2 w 2134"/>
                <a:gd name="T5" fmla="*/ 1280 h 1403"/>
                <a:gd name="T6" fmla="*/ 0 w 2134"/>
                <a:gd name="T7" fmla="*/ 1290 h 1403"/>
                <a:gd name="T8" fmla="*/ 2 w 2134"/>
                <a:gd name="T9" fmla="*/ 1301 h 1403"/>
                <a:gd name="T10" fmla="*/ 6 w 2134"/>
                <a:gd name="T11" fmla="*/ 1310 h 1403"/>
                <a:gd name="T12" fmla="*/ 6 w 2134"/>
                <a:gd name="T13" fmla="*/ 1310 h 1403"/>
                <a:gd name="T14" fmla="*/ 12 w 2134"/>
                <a:gd name="T15" fmla="*/ 1318 h 1403"/>
                <a:gd name="T16" fmla="*/ 23 w 2134"/>
                <a:gd name="T17" fmla="*/ 1324 h 1403"/>
                <a:gd name="T18" fmla="*/ 31 w 2134"/>
                <a:gd name="T19" fmla="*/ 1327 h 1403"/>
                <a:gd name="T20" fmla="*/ 44 w 2134"/>
                <a:gd name="T21" fmla="*/ 1324 h 1403"/>
                <a:gd name="T22" fmla="*/ 55 w 2134"/>
                <a:gd name="T23" fmla="*/ 1320 h 1403"/>
                <a:gd name="T24" fmla="*/ 2190 w 2134"/>
                <a:gd name="T25" fmla="*/ 61 h 1403"/>
                <a:gd name="T26" fmla="*/ 2190 w 2134"/>
                <a:gd name="T27" fmla="*/ 61 h 1403"/>
                <a:gd name="T28" fmla="*/ 2199 w 2134"/>
                <a:gd name="T29" fmla="*/ 54 h 1403"/>
                <a:gd name="T30" fmla="*/ 2203 w 2134"/>
                <a:gd name="T31" fmla="*/ 46 h 1403"/>
                <a:gd name="T32" fmla="*/ 2208 w 2134"/>
                <a:gd name="T33" fmla="*/ 36 h 1403"/>
                <a:gd name="T34" fmla="*/ 2205 w 2134"/>
                <a:gd name="T35" fmla="*/ 25 h 1403"/>
                <a:gd name="T36" fmla="*/ 2201 w 2134"/>
                <a:gd name="T37" fmla="*/ 15 h 1403"/>
                <a:gd name="T38" fmla="*/ 2201 w 2134"/>
                <a:gd name="T39" fmla="*/ 15 h 1403"/>
                <a:gd name="T40" fmla="*/ 2194 w 2134"/>
                <a:gd name="T41" fmla="*/ 6 h 1403"/>
                <a:gd name="T42" fmla="*/ 2184 w 2134"/>
                <a:gd name="T43" fmla="*/ 2 h 1403"/>
                <a:gd name="T44" fmla="*/ 2173 w 2134"/>
                <a:gd name="T45" fmla="*/ 0 h 1403"/>
                <a:gd name="T46" fmla="*/ 2165 w 2134"/>
                <a:gd name="T47" fmla="*/ 0 h 1403"/>
                <a:gd name="T48" fmla="*/ 2155 w 2134"/>
                <a:gd name="T49" fmla="*/ 4 h 1403"/>
                <a:gd name="T50" fmla="*/ 16 w 2134"/>
                <a:gd name="T51" fmla="*/ 1263 h 1403"/>
                <a:gd name="T52" fmla="*/ 16 w 2134"/>
                <a:gd name="T53" fmla="*/ 1263 h 14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4" h="1403">
                  <a:moveTo>
                    <a:pt x="16" y="1338"/>
                  </a:moveTo>
                  <a:lnTo>
                    <a:pt x="8" y="1347"/>
                  </a:lnTo>
                  <a:lnTo>
                    <a:pt x="2" y="1355"/>
                  </a:lnTo>
                  <a:lnTo>
                    <a:pt x="0" y="1365"/>
                  </a:lnTo>
                  <a:lnTo>
                    <a:pt x="2" y="1376"/>
                  </a:lnTo>
                  <a:lnTo>
                    <a:pt x="6" y="1385"/>
                  </a:lnTo>
                  <a:lnTo>
                    <a:pt x="12" y="1393"/>
                  </a:lnTo>
                  <a:lnTo>
                    <a:pt x="23" y="1399"/>
                  </a:lnTo>
                  <a:lnTo>
                    <a:pt x="31" y="1402"/>
                  </a:lnTo>
                  <a:lnTo>
                    <a:pt x="44" y="1399"/>
                  </a:lnTo>
                  <a:lnTo>
                    <a:pt x="55" y="1395"/>
                  </a:lnTo>
                  <a:lnTo>
                    <a:pt x="2115" y="61"/>
                  </a:lnTo>
                  <a:lnTo>
                    <a:pt x="2124" y="54"/>
                  </a:lnTo>
                  <a:lnTo>
                    <a:pt x="2128" y="46"/>
                  </a:lnTo>
                  <a:lnTo>
                    <a:pt x="2133" y="36"/>
                  </a:lnTo>
                  <a:lnTo>
                    <a:pt x="2130" y="25"/>
                  </a:lnTo>
                  <a:lnTo>
                    <a:pt x="2126" y="15"/>
                  </a:lnTo>
                  <a:lnTo>
                    <a:pt x="2119" y="6"/>
                  </a:lnTo>
                  <a:lnTo>
                    <a:pt x="2109" y="2"/>
                  </a:lnTo>
                  <a:lnTo>
                    <a:pt x="2098" y="0"/>
                  </a:lnTo>
                  <a:lnTo>
                    <a:pt x="2090" y="0"/>
                  </a:lnTo>
                  <a:lnTo>
                    <a:pt x="2080" y="4"/>
                  </a:lnTo>
                  <a:lnTo>
                    <a:pt x="16" y="133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84"/>
            <p:cNvSpPr>
              <a:spLocks/>
            </p:cNvSpPr>
            <p:nvPr/>
          </p:nvSpPr>
          <p:spPr bwMode="auto">
            <a:xfrm>
              <a:off x="1789" y="1727"/>
              <a:ext cx="2130" cy="1401"/>
            </a:xfrm>
            <a:custGeom>
              <a:avLst/>
              <a:gdLst>
                <a:gd name="T0" fmla="*/ 17 w 2130"/>
                <a:gd name="T1" fmla="*/ 1337 h 1401"/>
                <a:gd name="T2" fmla="*/ 8 w 2130"/>
                <a:gd name="T3" fmla="*/ 1345 h 1401"/>
                <a:gd name="T4" fmla="*/ 2 w 2130"/>
                <a:gd name="T5" fmla="*/ 1353 h 1401"/>
                <a:gd name="T6" fmla="*/ 0 w 2130"/>
                <a:gd name="T7" fmla="*/ 1364 h 1401"/>
                <a:gd name="T8" fmla="*/ 0 w 2130"/>
                <a:gd name="T9" fmla="*/ 1374 h 1401"/>
                <a:gd name="T10" fmla="*/ 6 w 2130"/>
                <a:gd name="T11" fmla="*/ 1385 h 1401"/>
                <a:gd name="T12" fmla="*/ 6 w 2130"/>
                <a:gd name="T13" fmla="*/ 1385 h 1401"/>
                <a:gd name="T14" fmla="*/ 13 w 2130"/>
                <a:gd name="T15" fmla="*/ 1393 h 1401"/>
                <a:gd name="T16" fmla="*/ 20 w 2130"/>
                <a:gd name="T17" fmla="*/ 1397 h 1401"/>
                <a:gd name="T18" fmla="*/ 31 w 2130"/>
                <a:gd name="T19" fmla="*/ 1400 h 1401"/>
                <a:gd name="T20" fmla="*/ 42 w 2130"/>
                <a:gd name="T21" fmla="*/ 1400 h 1401"/>
                <a:gd name="T22" fmla="*/ 52 w 2130"/>
                <a:gd name="T23" fmla="*/ 1395 h 1401"/>
                <a:gd name="T24" fmla="*/ 2114 w 2130"/>
                <a:gd name="T25" fmla="*/ 63 h 1401"/>
                <a:gd name="T26" fmla="*/ 2114 w 2130"/>
                <a:gd name="T27" fmla="*/ 63 h 1401"/>
                <a:gd name="T28" fmla="*/ 2123 w 2130"/>
                <a:gd name="T29" fmla="*/ 54 h 1401"/>
                <a:gd name="T30" fmla="*/ 2126 w 2130"/>
                <a:gd name="T31" fmla="*/ 47 h 1401"/>
                <a:gd name="T32" fmla="*/ 2129 w 2130"/>
                <a:gd name="T33" fmla="*/ 36 h 1401"/>
                <a:gd name="T34" fmla="*/ 2126 w 2130"/>
                <a:gd name="T35" fmla="*/ 25 h 1401"/>
                <a:gd name="T36" fmla="*/ 2123 w 2130"/>
                <a:gd name="T37" fmla="*/ 15 h 1401"/>
                <a:gd name="T38" fmla="*/ 2123 w 2130"/>
                <a:gd name="T39" fmla="*/ 15 h 1401"/>
                <a:gd name="T40" fmla="*/ 2116 w 2130"/>
                <a:gd name="T41" fmla="*/ 6 h 1401"/>
                <a:gd name="T42" fmla="*/ 2105 w 2130"/>
                <a:gd name="T43" fmla="*/ 2 h 1401"/>
                <a:gd name="T44" fmla="*/ 2098 w 2130"/>
                <a:gd name="T45" fmla="*/ 0 h 1401"/>
                <a:gd name="T46" fmla="*/ 2087 w 2130"/>
                <a:gd name="T47" fmla="*/ 0 h 1401"/>
                <a:gd name="T48" fmla="*/ 2077 w 2130"/>
                <a:gd name="T49" fmla="*/ 4 h 1401"/>
                <a:gd name="T50" fmla="*/ 17 w 2130"/>
                <a:gd name="T51" fmla="*/ 1337 h 1401"/>
                <a:gd name="T52" fmla="*/ 17 w 2130"/>
                <a:gd name="T53" fmla="*/ 1337 h 14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0" h="1401">
                  <a:moveTo>
                    <a:pt x="17" y="1337"/>
                  </a:moveTo>
                  <a:lnTo>
                    <a:pt x="8" y="1345"/>
                  </a:lnTo>
                  <a:lnTo>
                    <a:pt x="2" y="1353"/>
                  </a:lnTo>
                  <a:lnTo>
                    <a:pt x="0" y="1364"/>
                  </a:lnTo>
                  <a:lnTo>
                    <a:pt x="0" y="1374"/>
                  </a:lnTo>
                  <a:lnTo>
                    <a:pt x="6" y="1385"/>
                  </a:lnTo>
                  <a:lnTo>
                    <a:pt x="13" y="1393"/>
                  </a:lnTo>
                  <a:lnTo>
                    <a:pt x="20" y="1397"/>
                  </a:lnTo>
                  <a:lnTo>
                    <a:pt x="31" y="1400"/>
                  </a:lnTo>
                  <a:lnTo>
                    <a:pt x="42" y="1400"/>
                  </a:lnTo>
                  <a:lnTo>
                    <a:pt x="52" y="1395"/>
                  </a:lnTo>
                  <a:lnTo>
                    <a:pt x="2114" y="63"/>
                  </a:lnTo>
                  <a:lnTo>
                    <a:pt x="2123" y="54"/>
                  </a:lnTo>
                  <a:lnTo>
                    <a:pt x="2126" y="47"/>
                  </a:lnTo>
                  <a:lnTo>
                    <a:pt x="2129" y="36"/>
                  </a:lnTo>
                  <a:lnTo>
                    <a:pt x="2126" y="25"/>
                  </a:lnTo>
                  <a:lnTo>
                    <a:pt x="2123" y="15"/>
                  </a:lnTo>
                  <a:lnTo>
                    <a:pt x="2116" y="6"/>
                  </a:lnTo>
                  <a:lnTo>
                    <a:pt x="2105" y="2"/>
                  </a:lnTo>
                  <a:lnTo>
                    <a:pt x="2098" y="0"/>
                  </a:lnTo>
                  <a:lnTo>
                    <a:pt x="2087" y="0"/>
                  </a:lnTo>
                  <a:lnTo>
                    <a:pt x="2077" y="4"/>
                  </a:lnTo>
                  <a:lnTo>
                    <a:pt x="17" y="133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85"/>
            <p:cNvSpPr>
              <a:spLocks/>
            </p:cNvSpPr>
            <p:nvPr/>
          </p:nvSpPr>
          <p:spPr bwMode="auto">
            <a:xfrm>
              <a:off x="1751" y="1661"/>
              <a:ext cx="2129" cy="1407"/>
            </a:xfrm>
            <a:custGeom>
              <a:avLst/>
              <a:gdLst>
                <a:gd name="T0" fmla="*/ 18 w 2129"/>
                <a:gd name="T1" fmla="*/ 1327 h 1407"/>
                <a:gd name="T2" fmla="*/ 8 w 2129"/>
                <a:gd name="T3" fmla="*/ 1335 h 1407"/>
                <a:gd name="T4" fmla="*/ 2 w 2129"/>
                <a:gd name="T5" fmla="*/ 1348 h 1407"/>
                <a:gd name="T6" fmla="*/ 0 w 2129"/>
                <a:gd name="T7" fmla="*/ 1360 h 1407"/>
                <a:gd name="T8" fmla="*/ 2 w 2129"/>
                <a:gd name="T9" fmla="*/ 1374 h 1407"/>
                <a:gd name="T10" fmla="*/ 6 w 2129"/>
                <a:gd name="T11" fmla="*/ 1386 h 1407"/>
                <a:gd name="T12" fmla="*/ 6 w 2129"/>
                <a:gd name="T13" fmla="*/ 1386 h 1407"/>
                <a:gd name="T14" fmla="*/ 14 w 2129"/>
                <a:gd name="T15" fmla="*/ 1397 h 1407"/>
                <a:gd name="T16" fmla="*/ 27 w 2129"/>
                <a:gd name="T17" fmla="*/ 1401 h 1407"/>
                <a:gd name="T18" fmla="*/ 39 w 2129"/>
                <a:gd name="T19" fmla="*/ 1406 h 1407"/>
                <a:gd name="T20" fmla="*/ 52 w 2129"/>
                <a:gd name="T21" fmla="*/ 1403 h 1407"/>
                <a:gd name="T22" fmla="*/ 64 w 2129"/>
                <a:gd name="T23" fmla="*/ 1397 h 1407"/>
                <a:gd name="T24" fmla="*/ 2109 w 2129"/>
                <a:gd name="T25" fmla="*/ 78 h 1407"/>
                <a:gd name="T26" fmla="*/ 2109 w 2129"/>
                <a:gd name="T27" fmla="*/ 78 h 1407"/>
                <a:gd name="T28" fmla="*/ 2117 w 2129"/>
                <a:gd name="T29" fmla="*/ 67 h 1407"/>
                <a:gd name="T30" fmla="*/ 2123 w 2129"/>
                <a:gd name="T31" fmla="*/ 57 h 1407"/>
                <a:gd name="T32" fmla="*/ 2128 w 2129"/>
                <a:gd name="T33" fmla="*/ 43 h 1407"/>
                <a:gd name="T34" fmla="*/ 2125 w 2129"/>
                <a:gd name="T35" fmla="*/ 31 h 1407"/>
                <a:gd name="T36" fmla="*/ 2121 w 2129"/>
                <a:gd name="T37" fmla="*/ 18 h 1407"/>
                <a:gd name="T38" fmla="*/ 2121 w 2129"/>
                <a:gd name="T39" fmla="*/ 18 h 1407"/>
                <a:gd name="T40" fmla="*/ 2111 w 2129"/>
                <a:gd name="T41" fmla="*/ 8 h 1407"/>
                <a:gd name="T42" fmla="*/ 2100 w 2129"/>
                <a:gd name="T43" fmla="*/ 2 h 1407"/>
                <a:gd name="T44" fmla="*/ 2088 w 2129"/>
                <a:gd name="T45" fmla="*/ 0 h 1407"/>
                <a:gd name="T46" fmla="*/ 2075 w 2129"/>
                <a:gd name="T47" fmla="*/ 2 h 1407"/>
                <a:gd name="T48" fmla="*/ 2063 w 2129"/>
                <a:gd name="T49" fmla="*/ 6 h 1407"/>
                <a:gd name="T50" fmla="*/ 18 w 2129"/>
                <a:gd name="T51" fmla="*/ 1327 h 1407"/>
                <a:gd name="T52" fmla="*/ 18 w 2129"/>
                <a:gd name="T53" fmla="*/ 1327 h 14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29" h="1407">
                  <a:moveTo>
                    <a:pt x="18" y="1327"/>
                  </a:moveTo>
                  <a:lnTo>
                    <a:pt x="8" y="1335"/>
                  </a:lnTo>
                  <a:lnTo>
                    <a:pt x="2" y="1348"/>
                  </a:lnTo>
                  <a:lnTo>
                    <a:pt x="0" y="1360"/>
                  </a:lnTo>
                  <a:lnTo>
                    <a:pt x="2" y="1374"/>
                  </a:lnTo>
                  <a:lnTo>
                    <a:pt x="6" y="1386"/>
                  </a:lnTo>
                  <a:lnTo>
                    <a:pt x="14" y="1397"/>
                  </a:lnTo>
                  <a:lnTo>
                    <a:pt x="27" y="1401"/>
                  </a:lnTo>
                  <a:lnTo>
                    <a:pt x="39" y="1406"/>
                  </a:lnTo>
                  <a:lnTo>
                    <a:pt x="52" y="1403"/>
                  </a:lnTo>
                  <a:lnTo>
                    <a:pt x="64" y="1397"/>
                  </a:lnTo>
                  <a:lnTo>
                    <a:pt x="2109" y="78"/>
                  </a:lnTo>
                  <a:lnTo>
                    <a:pt x="2117" y="67"/>
                  </a:lnTo>
                  <a:lnTo>
                    <a:pt x="2123" y="57"/>
                  </a:lnTo>
                  <a:lnTo>
                    <a:pt x="2128" y="43"/>
                  </a:lnTo>
                  <a:lnTo>
                    <a:pt x="2125" y="31"/>
                  </a:lnTo>
                  <a:lnTo>
                    <a:pt x="2121" y="18"/>
                  </a:lnTo>
                  <a:lnTo>
                    <a:pt x="2111" y="8"/>
                  </a:lnTo>
                  <a:lnTo>
                    <a:pt x="2100" y="2"/>
                  </a:lnTo>
                  <a:lnTo>
                    <a:pt x="2088" y="0"/>
                  </a:lnTo>
                  <a:lnTo>
                    <a:pt x="2075" y="2"/>
                  </a:lnTo>
                  <a:lnTo>
                    <a:pt x="2063" y="6"/>
                  </a:lnTo>
                  <a:lnTo>
                    <a:pt x="18" y="132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86"/>
            <p:cNvSpPr>
              <a:spLocks/>
            </p:cNvSpPr>
            <p:nvPr/>
          </p:nvSpPr>
          <p:spPr bwMode="auto">
            <a:xfrm>
              <a:off x="1695" y="1574"/>
              <a:ext cx="2134" cy="1417"/>
            </a:xfrm>
            <a:custGeom>
              <a:avLst/>
              <a:gdLst>
                <a:gd name="T0" fmla="*/ 82 w 2136"/>
                <a:gd name="T1" fmla="*/ 1333 h 1418"/>
                <a:gd name="T2" fmla="*/ 73 w 2136"/>
                <a:gd name="T3" fmla="*/ 1335 h 1418"/>
                <a:gd name="T4" fmla="*/ 64 w 2136"/>
                <a:gd name="T5" fmla="*/ 1339 h 1418"/>
                <a:gd name="T6" fmla="*/ 57 w 2136"/>
                <a:gd name="T7" fmla="*/ 1339 h 1418"/>
                <a:gd name="T8" fmla="*/ 50 w 2136"/>
                <a:gd name="T9" fmla="*/ 1342 h 1418"/>
                <a:gd name="T10" fmla="*/ 41 w 2136"/>
                <a:gd name="T11" fmla="*/ 1339 h 1418"/>
                <a:gd name="T12" fmla="*/ 34 w 2136"/>
                <a:gd name="T13" fmla="*/ 1337 h 1418"/>
                <a:gd name="T14" fmla="*/ 25 w 2136"/>
                <a:gd name="T15" fmla="*/ 1333 h 1418"/>
                <a:gd name="T16" fmla="*/ 18 w 2136"/>
                <a:gd name="T17" fmla="*/ 1328 h 1418"/>
                <a:gd name="T18" fmla="*/ 13 w 2136"/>
                <a:gd name="T19" fmla="*/ 1322 h 1418"/>
                <a:gd name="T20" fmla="*/ 8 w 2136"/>
                <a:gd name="T21" fmla="*/ 1316 h 1418"/>
                <a:gd name="T22" fmla="*/ 8 w 2136"/>
                <a:gd name="T23" fmla="*/ 1316 h 1418"/>
                <a:gd name="T24" fmla="*/ 4 w 2136"/>
                <a:gd name="T25" fmla="*/ 1307 h 1418"/>
                <a:gd name="T26" fmla="*/ 2 w 2136"/>
                <a:gd name="T27" fmla="*/ 1301 h 1418"/>
                <a:gd name="T28" fmla="*/ 0 w 2136"/>
                <a:gd name="T29" fmla="*/ 1293 h 1418"/>
                <a:gd name="T30" fmla="*/ 0 w 2136"/>
                <a:gd name="T31" fmla="*/ 1284 h 1418"/>
                <a:gd name="T32" fmla="*/ 0 w 2136"/>
                <a:gd name="T33" fmla="*/ 1275 h 1418"/>
                <a:gd name="T34" fmla="*/ 4 w 2136"/>
                <a:gd name="T35" fmla="*/ 1270 h 1418"/>
                <a:gd name="T36" fmla="*/ 6 w 2136"/>
                <a:gd name="T37" fmla="*/ 1261 h 1418"/>
                <a:gd name="T38" fmla="*/ 13 w 2136"/>
                <a:gd name="T39" fmla="*/ 1255 h 1418"/>
                <a:gd name="T40" fmla="*/ 16 w 2136"/>
                <a:gd name="T41" fmla="*/ 1248 h 1418"/>
                <a:gd name="T42" fmla="*/ 25 w 2136"/>
                <a:gd name="T43" fmla="*/ 1245 h 1418"/>
                <a:gd name="T44" fmla="*/ 1902 w 2136"/>
                <a:gd name="T45" fmla="*/ 7 h 1418"/>
                <a:gd name="T46" fmla="*/ 1902 w 2136"/>
                <a:gd name="T47" fmla="*/ 7 h 1418"/>
                <a:gd name="T48" fmla="*/ 1911 w 2136"/>
                <a:gd name="T49" fmla="*/ 3 h 1418"/>
                <a:gd name="T50" fmla="*/ 1917 w 2136"/>
                <a:gd name="T51" fmla="*/ 0 h 1418"/>
                <a:gd name="T52" fmla="*/ 1925 w 2136"/>
                <a:gd name="T53" fmla="*/ 0 h 1418"/>
                <a:gd name="T54" fmla="*/ 1934 w 2136"/>
                <a:gd name="T55" fmla="*/ 0 h 1418"/>
                <a:gd name="T56" fmla="*/ 1943 w 2136"/>
                <a:gd name="T57" fmla="*/ 0 h 1418"/>
                <a:gd name="T58" fmla="*/ 1950 w 2136"/>
                <a:gd name="T59" fmla="*/ 2 h 1418"/>
                <a:gd name="T60" fmla="*/ 1957 w 2136"/>
                <a:gd name="T61" fmla="*/ 5 h 1418"/>
                <a:gd name="T62" fmla="*/ 1964 w 2136"/>
                <a:gd name="T63" fmla="*/ 9 h 1418"/>
                <a:gd name="T64" fmla="*/ 1970 w 2136"/>
                <a:gd name="T65" fmla="*/ 16 h 1418"/>
                <a:gd name="T66" fmla="*/ 1976 w 2136"/>
                <a:gd name="T67" fmla="*/ 23 h 1418"/>
                <a:gd name="T68" fmla="*/ 1976 w 2136"/>
                <a:gd name="T69" fmla="*/ 23 h 1418"/>
                <a:gd name="T70" fmla="*/ 1980 w 2136"/>
                <a:gd name="T71" fmla="*/ 28 h 1418"/>
                <a:gd name="T72" fmla="*/ 1982 w 2136"/>
                <a:gd name="T73" fmla="*/ 37 h 1418"/>
                <a:gd name="T74" fmla="*/ 1985 w 2136"/>
                <a:gd name="T75" fmla="*/ 46 h 1418"/>
                <a:gd name="T76" fmla="*/ 1985 w 2136"/>
                <a:gd name="T77" fmla="*/ 53 h 1418"/>
                <a:gd name="T78" fmla="*/ 1982 w 2136"/>
                <a:gd name="T79" fmla="*/ 62 h 1418"/>
                <a:gd name="T80" fmla="*/ 1980 w 2136"/>
                <a:gd name="T81" fmla="*/ 69 h 1418"/>
                <a:gd name="T82" fmla="*/ 1976 w 2136"/>
                <a:gd name="T83" fmla="*/ 77 h 1418"/>
                <a:gd name="T84" fmla="*/ 1971 w 2136"/>
                <a:gd name="T85" fmla="*/ 83 h 1418"/>
                <a:gd name="T86" fmla="*/ 1968 w 2136"/>
                <a:gd name="T87" fmla="*/ 90 h 1418"/>
                <a:gd name="T88" fmla="*/ 1959 w 2136"/>
                <a:gd name="T89" fmla="*/ 94 h 1418"/>
                <a:gd name="T90" fmla="*/ 82 w 2136"/>
                <a:gd name="T91" fmla="*/ 1333 h 1418"/>
                <a:gd name="T92" fmla="*/ 82 w 2136"/>
                <a:gd name="T93" fmla="*/ 1333 h 14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36" h="1418">
                  <a:moveTo>
                    <a:pt x="82" y="1408"/>
                  </a:moveTo>
                  <a:lnTo>
                    <a:pt x="73" y="1410"/>
                  </a:lnTo>
                  <a:lnTo>
                    <a:pt x="64" y="1414"/>
                  </a:lnTo>
                  <a:lnTo>
                    <a:pt x="57" y="1414"/>
                  </a:lnTo>
                  <a:lnTo>
                    <a:pt x="50" y="1417"/>
                  </a:lnTo>
                  <a:lnTo>
                    <a:pt x="41" y="1414"/>
                  </a:lnTo>
                  <a:lnTo>
                    <a:pt x="34" y="1412"/>
                  </a:lnTo>
                  <a:lnTo>
                    <a:pt x="25" y="1408"/>
                  </a:lnTo>
                  <a:lnTo>
                    <a:pt x="18" y="1403"/>
                  </a:lnTo>
                  <a:lnTo>
                    <a:pt x="13" y="1397"/>
                  </a:lnTo>
                  <a:lnTo>
                    <a:pt x="8" y="1391"/>
                  </a:lnTo>
                  <a:lnTo>
                    <a:pt x="4" y="1382"/>
                  </a:lnTo>
                  <a:lnTo>
                    <a:pt x="2" y="1376"/>
                  </a:lnTo>
                  <a:lnTo>
                    <a:pt x="0" y="1368"/>
                  </a:lnTo>
                  <a:lnTo>
                    <a:pt x="0" y="1359"/>
                  </a:lnTo>
                  <a:lnTo>
                    <a:pt x="0" y="1350"/>
                  </a:lnTo>
                  <a:lnTo>
                    <a:pt x="4" y="1345"/>
                  </a:lnTo>
                  <a:lnTo>
                    <a:pt x="6" y="1336"/>
                  </a:lnTo>
                  <a:lnTo>
                    <a:pt x="13" y="1330"/>
                  </a:lnTo>
                  <a:lnTo>
                    <a:pt x="16" y="1323"/>
                  </a:lnTo>
                  <a:lnTo>
                    <a:pt x="25" y="1320"/>
                  </a:lnTo>
                  <a:lnTo>
                    <a:pt x="2052" y="7"/>
                  </a:lnTo>
                  <a:lnTo>
                    <a:pt x="2061" y="3"/>
                  </a:lnTo>
                  <a:lnTo>
                    <a:pt x="2067" y="0"/>
                  </a:lnTo>
                  <a:lnTo>
                    <a:pt x="2075" y="0"/>
                  </a:lnTo>
                  <a:lnTo>
                    <a:pt x="2084" y="0"/>
                  </a:lnTo>
                  <a:lnTo>
                    <a:pt x="2093" y="0"/>
                  </a:lnTo>
                  <a:lnTo>
                    <a:pt x="2100" y="2"/>
                  </a:lnTo>
                  <a:lnTo>
                    <a:pt x="2107" y="5"/>
                  </a:lnTo>
                  <a:lnTo>
                    <a:pt x="2114" y="9"/>
                  </a:lnTo>
                  <a:lnTo>
                    <a:pt x="2120" y="16"/>
                  </a:lnTo>
                  <a:lnTo>
                    <a:pt x="2126" y="23"/>
                  </a:lnTo>
                  <a:lnTo>
                    <a:pt x="2130" y="28"/>
                  </a:lnTo>
                  <a:lnTo>
                    <a:pt x="2132" y="37"/>
                  </a:lnTo>
                  <a:lnTo>
                    <a:pt x="2135" y="46"/>
                  </a:lnTo>
                  <a:lnTo>
                    <a:pt x="2135" y="53"/>
                  </a:lnTo>
                  <a:lnTo>
                    <a:pt x="2132" y="62"/>
                  </a:lnTo>
                  <a:lnTo>
                    <a:pt x="2130" y="69"/>
                  </a:lnTo>
                  <a:lnTo>
                    <a:pt x="2126" y="77"/>
                  </a:lnTo>
                  <a:lnTo>
                    <a:pt x="2121" y="83"/>
                  </a:lnTo>
                  <a:lnTo>
                    <a:pt x="2118" y="90"/>
                  </a:lnTo>
                  <a:lnTo>
                    <a:pt x="2109" y="94"/>
                  </a:lnTo>
                  <a:lnTo>
                    <a:pt x="82" y="140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87"/>
            <p:cNvSpPr>
              <a:spLocks/>
            </p:cNvSpPr>
            <p:nvPr/>
          </p:nvSpPr>
          <p:spPr bwMode="auto">
            <a:xfrm>
              <a:off x="1511" y="1293"/>
              <a:ext cx="2130" cy="1403"/>
            </a:xfrm>
            <a:custGeom>
              <a:avLst/>
              <a:gdLst>
                <a:gd name="T0" fmla="*/ 52 w 2132"/>
                <a:gd name="T1" fmla="*/ 1397 h 1403"/>
                <a:gd name="T2" fmla="*/ 42 w 2132"/>
                <a:gd name="T3" fmla="*/ 1402 h 1403"/>
                <a:gd name="T4" fmla="*/ 31 w 2132"/>
                <a:gd name="T5" fmla="*/ 1402 h 1403"/>
                <a:gd name="T6" fmla="*/ 22 w 2132"/>
                <a:gd name="T7" fmla="*/ 1399 h 1403"/>
                <a:gd name="T8" fmla="*/ 13 w 2132"/>
                <a:gd name="T9" fmla="*/ 1395 h 1403"/>
                <a:gd name="T10" fmla="*/ 4 w 2132"/>
                <a:gd name="T11" fmla="*/ 1386 h 1403"/>
                <a:gd name="T12" fmla="*/ 4 w 2132"/>
                <a:gd name="T13" fmla="*/ 1386 h 1403"/>
                <a:gd name="T14" fmla="*/ 0 w 2132"/>
                <a:gd name="T15" fmla="*/ 1376 h 1403"/>
                <a:gd name="T16" fmla="*/ 0 w 2132"/>
                <a:gd name="T17" fmla="*/ 1365 h 1403"/>
                <a:gd name="T18" fmla="*/ 2 w 2132"/>
                <a:gd name="T19" fmla="*/ 1355 h 1403"/>
                <a:gd name="T20" fmla="*/ 6 w 2132"/>
                <a:gd name="T21" fmla="*/ 1347 h 1403"/>
                <a:gd name="T22" fmla="*/ 15 w 2132"/>
                <a:gd name="T23" fmla="*/ 1338 h 1403"/>
                <a:gd name="T24" fmla="*/ 1929 w 2132"/>
                <a:gd name="T25" fmla="*/ 6 h 1403"/>
                <a:gd name="T26" fmla="*/ 1929 w 2132"/>
                <a:gd name="T27" fmla="*/ 6 h 1403"/>
                <a:gd name="T28" fmla="*/ 1939 w 2132"/>
                <a:gd name="T29" fmla="*/ 0 h 1403"/>
                <a:gd name="T30" fmla="*/ 1950 w 2132"/>
                <a:gd name="T31" fmla="*/ 0 h 1403"/>
                <a:gd name="T32" fmla="*/ 1960 w 2132"/>
                <a:gd name="T33" fmla="*/ 2 h 1403"/>
                <a:gd name="T34" fmla="*/ 1968 w 2132"/>
                <a:gd name="T35" fmla="*/ 8 h 1403"/>
                <a:gd name="T36" fmla="*/ 1977 w 2132"/>
                <a:gd name="T37" fmla="*/ 17 h 1403"/>
                <a:gd name="T38" fmla="*/ 1977 w 2132"/>
                <a:gd name="T39" fmla="*/ 17 h 1403"/>
                <a:gd name="T40" fmla="*/ 1981 w 2132"/>
                <a:gd name="T41" fmla="*/ 25 h 1403"/>
                <a:gd name="T42" fmla="*/ 1981 w 2132"/>
                <a:gd name="T43" fmla="*/ 36 h 1403"/>
                <a:gd name="T44" fmla="*/ 1978 w 2132"/>
                <a:gd name="T45" fmla="*/ 46 h 1403"/>
                <a:gd name="T46" fmla="*/ 1973 w 2132"/>
                <a:gd name="T47" fmla="*/ 57 h 1403"/>
                <a:gd name="T48" fmla="*/ 1966 w 2132"/>
                <a:gd name="T49" fmla="*/ 63 h 1403"/>
                <a:gd name="T50" fmla="*/ 52 w 2132"/>
                <a:gd name="T51" fmla="*/ 1397 h 1403"/>
                <a:gd name="T52" fmla="*/ 52 w 2132"/>
                <a:gd name="T53" fmla="*/ 1397 h 14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2" h="1403">
                  <a:moveTo>
                    <a:pt x="52" y="1397"/>
                  </a:moveTo>
                  <a:lnTo>
                    <a:pt x="42" y="1402"/>
                  </a:lnTo>
                  <a:lnTo>
                    <a:pt x="31" y="1402"/>
                  </a:lnTo>
                  <a:lnTo>
                    <a:pt x="22" y="1399"/>
                  </a:lnTo>
                  <a:lnTo>
                    <a:pt x="13" y="1395"/>
                  </a:lnTo>
                  <a:lnTo>
                    <a:pt x="4" y="1386"/>
                  </a:lnTo>
                  <a:lnTo>
                    <a:pt x="0" y="1376"/>
                  </a:lnTo>
                  <a:lnTo>
                    <a:pt x="0" y="1365"/>
                  </a:lnTo>
                  <a:lnTo>
                    <a:pt x="2" y="1355"/>
                  </a:lnTo>
                  <a:lnTo>
                    <a:pt x="6" y="1347"/>
                  </a:lnTo>
                  <a:lnTo>
                    <a:pt x="15" y="1338"/>
                  </a:lnTo>
                  <a:lnTo>
                    <a:pt x="2079" y="6"/>
                  </a:lnTo>
                  <a:lnTo>
                    <a:pt x="2089" y="0"/>
                  </a:lnTo>
                  <a:lnTo>
                    <a:pt x="2100" y="0"/>
                  </a:lnTo>
                  <a:lnTo>
                    <a:pt x="2110" y="2"/>
                  </a:lnTo>
                  <a:lnTo>
                    <a:pt x="2118" y="8"/>
                  </a:lnTo>
                  <a:lnTo>
                    <a:pt x="2127" y="17"/>
                  </a:lnTo>
                  <a:lnTo>
                    <a:pt x="2131" y="25"/>
                  </a:lnTo>
                  <a:lnTo>
                    <a:pt x="2131" y="36"/>
                  </a:lnTo>
                  <a:lnTo>
                    <a:pt x="2128" y="46"/>
                  </a:lnTo>
                  <a:lnTo>
                    <a:pt x="2123" y="57"/>
                  </a:lnTo>
                  <a:lnTo>
                    <a:pt x="2116" y="63"/>
                  </a:lnTo>
                  <a:lnTo>
                    <a:pt x="52" y="139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88"/>
            <p:cNvSpPr>
              <a:spLocks/>
            </p:cNvSpPr>
            <p:nvPr/>
          </p:nvSpPr>
          <p:spPr bwMode="auto">
            <a:xfrm>
              <a:off x="1518" y="1319"/>
              <a:ext cx="2129" cy="1403"/>
            </a:xfrm>
            <a:custGeom>
              <a:avLst/>
              <a:gdLst>
                <a:gd name="T0" fmla="*/ 52 w 2130"/>
                <a:gd name="T1" fmla="*/ 1543 h 1401"/>
                <a:gd name="T2" fmla="*/ 41 w 2130"/>
                <a:gd name="T3" fmla="*/ 1547 h 1401"/>
                <a:gd name="T4" fmla="*/ 31 w 2130"/>
                <a:gd name="T5" fmla="*/ 1550 h 1401"/>
                <a:gd name="T6" fmla="*/ 20 w 2130"/>
                <a:gd name="T7" fmla="*/ 1547 h 1401"/>
                <a:gd name="T8" fmla="*/ 12 w 2130"/>
                <a:gd name="T9" fmla="*/ 1543 h 1401"/>
                <a:gd name="T10" fmla="*/ 6 w 2130"/>
                <a:gd name="T11" fmla="*/ 1534 h 1401"/>
                <a:gd name="T12" fmla="*/ 6 w 2130"/>
                <a:gd name="T13" fmla="*/ 1534 h 1401"/>
                <a:gd name="T14" fmla="*/ 2 w 2130"/>
                <a:gd name="T15" fmla="*/ 1524 h 1401"/>
                <a:gd name="T16" fmla="*/ 0 w 2130"/>
                <a:gd name="T17" fmla="*/ 1513 h 1401"/>
                <a:gd name="T18" fmla="*/ 2 w 2130"/>
                <a:gd name="T19" fmla="*/ 1502 h 1401"/>
                <a:gd name="T20" fmla="*/ 6 w 2130"/>
                <a:gd name="T21" fmla="*/ 1495 h 1401"/>
                <a:gd name="T22" fmla="*/ 14 w 2130"/>
                <a:gd name="T23" fmla="*/ 1486 h 1401"/>
                <a:gd name="T24" fmla="*/ 2001 w 2130"/>
                <a:gd name="T25" fmla="*/ 4 h 1401"/>
                <a:gd name="T26" fmla="*/ 2001 w 2130"/>
                <a:gd name="T27" fmla="*/ 4 h 1401"/>
                <a:gd name="T28" fmla="*/ 2012 w 2130"/>
                <a:gd name="T29" fmla="*/ 0 h 1401"/>
                <a:gd name="T30" fmla="*/ 2019 w 2130"/>
                <a:gd name="T31" fmla="*/ 0 h 1401"/>
                <a:gd name="T32" fmla="*/ 2030 w 2130"/>
                <a:gd name="T33" fmla="*/ 2 h 1401"/>
                <a:gd name="T34" fmla="*/ 2041 w 2130"/>
                <a:gd name="T35" fmla="*/ 6 h 1401"/>
                <a:gd name="T36" fmla="*/ 2047 w 2130"/>
                <a:gd name="T37" fmla="*/ 14 h 1401"/>
                <a:gd name="T38" fmla="*/ 2047 w 2130"/>
                <a:gd name="T39" fmla="*/ 14 h 1401"/>
                <a:gd name="T40" fmla="*/ 2051 w 2130"/>
                <a:gd name="T41" fmla="*/ 25 h 1401"/>
                <a:gd name="T42" fmla="*/ 2054 w 2130"/>
                <a:gd name="T43" fmla="*/ 35 h 1401"/>
                <a:gd name="T44" fmla="*/ 2051 w 2130"/>
                <a:gd name="T45" fmla="*/ 46 h 1401"/>
                <a:gd name="T46" fmla="*/ 2045 w 2130"/>
                <a:gd name="T47" fmla="*/ 54 h 1401"/>
                <a:gd name="T48" fmla="*/ 2037 w 2130"/>
                <a:gd name="T49" fmla="*/ 60 h 1401"/>
                <a:gd name="T50" fmla="*/ 52 w 2130"/>
                <a:gd name="T51" fmla="*/ 1543 h 1401"/>
                <a:gd name="T52" fmla="*/ 52 w 2130"/>
                <a:gd name="T53" fmla="*/ 1543 h 14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0" h="1401">
                  <a:moveTo>
                    <a:pt x="52" y="1393"/>
                  </a:moveTo>
                  <a:lnTo>
                    <a:pt x="41" y="1397"/>
                  </a:lnTo>
                  <a:lnTo>
                    <a:pt x="31" y="1400"/>
                  </a:lnTo>
                  <a:lnTo>
                    <a:pt x="20" y="1397"/>
                  </a:lnTo>
                  <a:lnTo>
                    <a:pt x="12" y="1393"/>
                  </a:lnTo>
                  <a:lnTo>
                    <a:pt x="6" y="1384"/>
                  </a:lnTo>
                  <a:lnTo>
                    <a:pt x="2" y="1374"/>
                  </a:lnTo>
                  <a:lnTo>
                    <a:pt x="0" y="1363"/>
                  </a:lnTo>
                  <a:lnTo>
                    <a:pt x="2" y="1352"/>
                  </a:lnTo>
                  <a:lnTo>
                    <a:pt x="6" y="1345"/>
                  </a:lnTo>
                  <a:lnTo>
                    <a:pt x="14" y="1336"/>
                  </a:lnTo>
                  <a:lnTo>
                    <a:pt x="2076" y="4"/>
                  </a:lnTo>
                  <a:lnTo>
                    <a:pt x="2087" y="0"/>
                  </a:lnTo>
                  <a:lnTo>
                    <a:pt x="2094" y="0"/>
                  </a:lnTo>
                  <a:lnTo>
                    <a:pt x="2105" y="2"/>
                  </a:lnTo>
                  <a:lnTo>
                    <a:pt x="2116" y="6"/>
                  </a:lnTo>
                  <a:lnTo>
                    <a:pt x="2122" y="14"/>
                  </a:lnTo>
                  <a:lnTo>
                    <a:pt x="2126" y="25"/>
                  </a:lnTo>
                  <a:lnTo>
                    <a:pt x="2129" y="35"/>
                  </a:lnTo>
                  <a:lnTo>
                    <a:pt x="2126" y="46"/>
                  </a:lnTo>
                  <a:lnTo>
                    <a:pt x="2120" y="54"/>
                  </a:lnTo>
                  <a:lnTo>
                    <a:pt x="2112" y="60"/>
                  </a:lnTo>
                  <a:lnTo>
                    <a:pt x="52" y="139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89"/>
            <p:cNvSpPr>
              <a:spLocks/>
            </p:cNvSpPr>
            <p:nvPr/>
          </p:nvSpPr>
          <p:spPr bwMode="auto">
            <a:xfrm>
              <a:off x="1554" y="1380"/>
              <a:ext cx="2130" cy="1407"/>
            </a:xfrm>
            <a:custGeom>
              <a:avLst/>
              <a:gdLst>
                <a:gd name="T0" fmla="*/ 65 w 2129"/>
                <a:gd name="T1" fmla="*/ 1325 h 1408"/>
                <a:gd name="T2" fmla="*/ 52 w 2129"/>
                <a:gd name="T3" fmla="*/ 1329 h 1408"/>
                <a:gd name="T4" fmla="*/ 40 w 2129"/>
                <a:gd name="T5" fmla="*/ 1332 h 1408"/>
                <a:gd name="T6" fmla="*/ 27 w 2129"/>
                <a:gd name="T7" fmla="*/ 1329 h 1408"/>
                <a:gd name="T8" fmla="*/ 17 w 2129"/>
                <a:gd name="T9" fmla="*/ 1323 h 1408"/>
                <a:gd name="T10" fmla="*/ 6 w 2129"/>
                <a:gd name="T11" fmla="*/ 1313 h 1408"/>
                <a:gd name="T12" fmla="*/ 6 w 2129"/>
                <a:gd name="T13" fmla="*/ 1313 h 1408"/>
                <a:gd name="T14" fmla="*/ 2 w 2129"/>
                <a:gd name="T15" fmla="*/ 1300 h 1408"/>
                <a:gd name="T16" fmla="*/ 0 w 2129"/>
                <a:gd name="T17" fmla="*/ 1287 h 1408"/>
                <a:gd name="T18" fmla="*/ 2 w 2129"/>
                <a:gd name="T19" fmla="*/ 1274 h 1408"/>
                <a:gd name="T20" fmla="*/ 10 w 2129"/>
                <a:gd name="T21" fmla="*/ 1264 h 1408"/>
                <a:gd name="T22" fmla="*/ 19 w 2129"/>
                <a:gd name="T23" fmla="*/ 1253 h 1408"/>
                <a:gd name="T24" fmla="*/ 2138 w 2129"/>
                <a:gd name="T25" fmla="*/ 6 h 1408"/>
                <a:gd name="T26" fmla="*/ 2138 w 2129"/>
                <a:gd name="T27" fmla="*/ 6 h 1408"/>
                <a:gd name="T28" fmla="*/ 2151 w 2129"/>
                <a:gd name="T29" fmla="*/ 2 h 1408"/>
                <a:gd name="T30" fmla="*/ 2163 w 2129"/>
                <a:gd name="T31" fmla="*/ 0 h 1408"/>
                <a:gd name="T32" fmla="*/ 2176 w 2129"/>
                <a:gd name="T33" fmla="*/ 2 h 1408"/>
                <a:gd name="T34" fmla="*/ 2188 w 2129"/>
                <a:gd name="T35" fmla="*/ 8 h 1408"/>
                <a:gd name="T36" fmla="*/ 2197 w 2129"/>
                <a:gd name="T37" fmla="*/ 19 h 1408"/>
                <a:gd name="T38" fmla="*/ 2197 w 2129"/>
                <a:gd name="T39" fmla="*/ 19 h 1408"/>
                <a:gd name="T40" fmla="*/ 2201 w 2129"/>
                <a:gd name="T41" fmla="*/ 31 h 1408"/>
                <a:gd name="T42" fmla="*/ 2203 w 2129"/>
                <a:gd name="T43" fmla="*/ 45 h 1408"/>
                <a:gd name="T44" fmla="*/ 2201 w 2129"/>
                <a:gd name="T45" fmla="*/ 57 h 1408"/>
                <a:gd name="T46" fmla="*/ 2193 w 2129"/>
                <a:gd name="T47" fmla="*/ 68 h 1408"/>
                <a:gd name="T48" fmla="*/ 2184 w 2129"/>
                <a:gd name="T49" fmla="*/ 78 h 1408"/>
                <a:gd name="T50" fmla="*/ 65 w 2129"/>
                <a:gd name="T51" fmla="*/ 1325 h 1408"/>
                <a:gd name="T52" fmla="*/ 65 w 2129"/>
                <a:gd name="T53" fmla="*/ 1325 h 1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29" h="1408">
                  <a:moveTo>
                    <a:pt x="65" y="1400"/>
                  </a:moveTo>
                  <a:lnTo>
                    <a:pt x="52" y="1404"/>
                  </a:lnTo>
                  <a:lnTo>
                    <a:pt x="40" y="1407"/>
                  </a:lnTo>
                  <a:lnTo>
                    <a:pt x="27" y="1404"/>
                  </a:lnTo>
                  <a:lnTo>
                    <a:pt x="17" y="1398"/>
                  </a:lnTo>
                  <a:lnTo>
                    <a:pt x="6" y="1388"/>
                  </a:lnTo>
                  <a:lnTo>
                    <a:pt x="2" y="1375"/>
                  </a:lnTo>
                  <a:lnTo>
                    <a:pt x="0" y="1362"/>
                  </a:lnTo>
                  <a:lnTo>
                    <a:pt x="2" y="1349"/>
                  </a:lnTo>
                  <a:lnTo>
                    <a:pt x="10" y="1339"/>
                  </a:lnTo>
                  <a:lnTo>
                    <a:pt x="19" y="1328"/>
                  </a:lnTo>
                  <a:lnTo>
                    <a:pt x="2063" y="6"/>
                  </a:lnTo>
                  <a:lnTo>
                    <a:pt x="2076" y="2"/>
                  </a:lnTo>
                  <a:lnTo>
                    <a:pt x="2088" y="0"/>
                  </a:lnTo>
                  <a:lnTo>
                    <a:pt x="2101" y="2"/>
                  </a:lnTo>
                  <a:lnTo>
                    <a:pt x="2113" y="8"/>
                  </a:lnTo>
                  <a:lnTo>
                    <a:pt x="2122" y="19"/>
                  </a:lnTo>
                  <a:lnTo>
                    <a:pt x="2126" y="31"/>
                  </a:lnTo>
                  <a:lnTo>
                    <a:pt x="2128" y="45"/>
                  </a:lnTo>
                  <a:lnTo>
                    <a:pt x="2126" y="57"/>
                  </a:lnTo>
                  <a:lnTo>
                    <a:pt x="2118" y="68"/>
                  </a:lnTo>
                  <a:lnTo>
                    <a:pt x="2109" y="78"/>
                  </a:lnTo>
                  <a:lnTo>
                    <a:pt x="65" y="140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90"/>
            <p:cNvSpPr>
              <a:spLocks/>
            </p:cNvSpPr>
            <p:nvPr/>
          </p:nvSpPr>
          <p:spPr bwMode="auto">
            <a:xfrm>
              <a:off x="1635" y="1483"/>
              <a:ext cx="2137" cy="1417"/>
            </a:xfrm>
            <a:custGeom>
              <a:avLst/>
              <a:gdLst>
                <a:gd name="T0" fmla="*/ 25 w 2136"/>
                <a:gd name="T1" fmla="*/ 1321 h 1417"/>
                <a:gd name="T2" fmla="*/ 17 w 2136"/>
                <a:gd name="T3" fmla="*/ 1325 h 1417"/>
                <a:gd name="T4" fmla="*/ 13 w 2136"/>
                <a:gd name="T5" fmla="*/ 1332 h 1417"/>
                <a:gd name="T6" fmla="*/ 8 w 2136"/>
                <a:gd name="T7" fmla="*/ 1339 h 1417"/>
                <a:gd name="T8" fmla="*/ 4 w 2136"/>
                <a:gd name="T9" fmla="*/ 1346 h 1417"/>
                <a:gd name="T10" fmla="*/ 2 w 2136"/>
                <a:gd name="T11" fmla="*/ 1353 h 1417"/>
                <a:gd name="T12" fmla="*/ 0 w 2136"/>
                <a:gd name="T13" fmla="*/ 1362 h 1417"/>
                <a:gd name="T14" fmla="*/ 0 w 2136"/>
                <a:gd name="T15" fmla="*/ 1369 h 1417"/>
                <a:gd name="T16" fmla="*/ 2 w 2136"/>
                <a:gd name="T17" fmla="*/ 1378 h 1417"/>
                <a:gd name="T18" fmla="*/ 4 w 2136"/>
                <a:gd name="T19" fmla="*/ 1385 h 1417"/>
                <a:gd name="T20" fmla="*/ 8 w 2136"/>
                <a:gd name="T21" fmla="*/ 1392 h 1417"/>
                <a:gd name="T22" fmla="*/ 8 w 2136"/>
                <a:gd name="T23" fmla="*/ 1392 h 1417"/>
                <a:gd name="T24" fmla="*/ 15 w 2136"/>
                <a:gd name="T25" fmla="*/ 1399 h 1417"/>
                <a:gd name="T26" fmla="*/ 21 w 2136"/>
                <a:gd name="T27" fmla="*/ 1406 h 1417"/>
                <a:gd name="T28" fmla="*/ 27 w 2136"/>
                <a:gd name="T29" fmla="*/ 1410 h 1417"/>
                <a:gd name="T30" fmla="*/ 34 w 2136"/>
                <a:gd name="T31" fmla="*/ 1414 h 1417"/>
                <a:gd name="T32" fmla="*/ 42 w 2136"/>
                <a:gd name="T33" fmla="*/ 1416 h 1417"/>
                <a:gd name="T34" fmla="*/ 50 w 2136"/>
                <a:gd name="T35" fmla="*/ 1416 h 1417"/>
                <a:gd name="T36" fmla="*/ 59 w 2136"/>
                <a:gd name="T37" fmla="*/ 1416 h 1417"/>
                <a:gd name="T38" fmla="*/ 68 w 2136"/>
                <a:gd name="T39" fmla="*/ 1416 h 1417"/>
                <a:gd name="T40" fmla="*/ 73 w 2136"/>
                <a:gd name="T41" fmla="*/ 1412 h 1417"/>
                <a:gd name="T42" fmla="*/ 82 w 2136"/>
                <a:gd name="T43" fmla="*/ 1408 h 1417"/>
                <a:gd name="T44" fmla="*/ 2184 w 2136"/>
                <a:gd name="T45" fmla="*/ 96 h 1417"/>
                <a:gd name="T46" fmla="*/ 2184 w 2136"/>
                <a:gd name="T47" fmla="*/ 96 h 1417"/>
                <a:gd name="T48" fmla="*/ 2193 w 2136"/>
                <a:gd name="T49" fmla="*/ 93 h 1417"/>
                <a:gd name="T50" fmla="*/ 2197 w 2136"/>
                <a:gd name="T51" fmla="*/ 86 h 1417"/>
                <a:gd name="T52" fmla="*/ 2202 w 2136"/>
                <a:gd name="T53" fmla="*/ 80 h 1417"/>
                <a:gd name="T54" fmla="*/ 2205 w 2136"/>
                <a:gd name="T55" fmla="*/ 71 h 1417"/>
                <a:gd name="T56" fmla="*/ 2207 w 2136"/>
                <a:gd name="T57" fmla="*/ 65 h 1417"/>
                <a:gd name="T58" fmla="*/ 2210 w 2136"/>
                <a:gd name="T59" fmla="*/ 57 h 1417"/>
                <a:gd name="T60" fmla="*/ 2210 w 2136"/>
                <a:gd name="T61" fmla="*/ 48 h 1417"/>
                <a:gd name="T62" fmla="*/ 2207 w 2136"/>
                <a:gd name="T63" fmla="*/ 40 h 1417"/>
                <a:gd name="T64" fmla="*/ 2205 w 2136"/>
                <a:gd name="T65" fmla="*/ 31 h 1417"/>
                <a:gd name="T66" fmla="*/ 2202 w 2136"/>
                <a:gd name="T67" fmla="*/ 25 h 1417"/>
                <a:gd name="T68" fmla="*/ 2202 w 2136"/>
                <a:gd name="T69" fmla="*/ 25 h 1417"/>
                <a:gd name="T70" fmla="*/ 2195 w 2136"/>
                <a:gd name="T71" fmla="*/ 19 h 1417"/>
                <a:gd name="T72" fmla="*/ 2189 w 2136"/>
                <a:gd name="T73" fmla="*/ 13 h 1417"/>
                <a:gd name="T74" fmla="*/ 2182 w 2136"/>
                <a:gd name="T75" fmla="*/ 8 h 1417"/>
                <a:gd name="T76" fmla="*/ 2177 w 2136"/>
                <a:gd name="T77" fmla="*/ 4 h 1417"/>
                <a:gd name="T78" fmla="*/ 2168 w 2136"/>
                <a:gd name="T79" fmla="*/ 2 h 1417"/>
                <a:gd name="T80" fmla="*/ 2159 w 2136"/>
                <a:gd name="T81" fmla="*/ 0 h 1417"/>
                <a:gd name="T82" fmla="*/ 2151 w 2136"/>
                <a:gd name="T83" fmla="*/ 2 h 1417"/>
                <a:gd name="T84" fmla="*/ 2145 w 2136"/>
                <a:gd name="T85" fmla="*/ 2 h 1417"/>
                <a:gd name="T86" fmla="*/ 2136 w 2136"/>
                <a:gd name="T87" fmla="*/ 6 h 1417"/>
                <a:gd name="T88" fmla="*/ 2128 w 2136"/>
                <a:gd name="T89" fmla="*/ 8 h 1417"/>
                <a:gd name="T90" fmla="*/ 25 w 2136"/>
                <a:gd name="T91" fmla="*/ 1321 h 1417"/>
                <a:gd name="T92" fmla="*/ 25 w 2136"/>
                <a:gd name="T93" fmla="*/ 1321 h 14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36" h="1417">
                  <a:moveTo>
                    <a:pt x="25" y="1321"/>
                  </a:moveTo>
                  <a:lnTo>
                    <a:pt x="17" y="1325"/>
                  </a:lnTo>
                  <a:lnTo>
                    <a:pt x="13" y="1332"/>
                  </a:lnTo>
                  <a:lnTo>
                    <a:pt x="8" y="1339"/>
                  </a:lnTo>
                  <a:lnTo>
                    <a:pt x="4" y="1346"/>
                  </a:lnTo>
                  <a:lnTo>
                    <a:pt x="2" y="1353"/>
                  </a:lnTo>
                  <a:lnTo>
                    <a:pt x="0" y="1362"/>
                  </a:lnTo>
                  <a:lnTo>
                    <a:pt x="0" y="1369"/>
                  </a:lnTo>
                  <a:lnTo>
                    <a:pt x="2" y="1378"/>
                  </a:lnTo>
                  <a:lnTo>
                    <a:pt x="4" y="1385"/>
                  </a:lnTo>
                  <a:lnTo>
                    <a:pt x="8" y="1392"/>
                  </a:lnTo>
                  <a:lnTo>
                    <a:pt x="15" y="1399"/>
                  </a:lnTo>
                  <a:lnTo>
                    <a:pt x="21" y="1406"/>
                  </a:lnTo>
                  <a:lnTo>
                    <a:pt x="27" y="1410"/>
                  </a:lnTo>
                  <a:lnTo>
                    <a:pt x="34" y="1414"/>
                  </a:lnTo>
                  <a:lnTo>
                    <a:pt x="42" y="1416"/>
                  </a:lnTo>
                  <a:lnTo>
                    <a:pt x="50" y="1416"/>
                  </a:lnTo>
                  <a:lnTo>
                    <a:pt x="59" y="1416"/>
                  </a:lnTo>
                  <a:lnTo>
                    <a:pt x="68" y="1416"/>
                  </a:lnTo>
                  <a:lnTo>
                    <a:pt x="73" y="1412"/>
                  </a:lnTo>
                  <a:lnTo>
                    <a:pt x="82" y="1408"/>
                  </a:lnTo>
                  <a:lnTo>
                    <a:pt x="2109" y="96"/>
                  </a:lnTo>
                  <a:lnTo>
                    <a:pt x="2118" y="93"/>
                  </a:lnTo>
                  <a:lnTo>
                    <a:pt x="2122" y="86"/>
                  </a:lnTo>
                  <a:lnTo>
                    <a:pt x="2127" y="80"/>
                  </a:lnTo>
                  <a:lnTo>
                    <a:pt x="2130" y="71"/>
                  </a:lnTo>
                  <a:lnTo>
                    <a:pt x="2132" y="65"/>
                  </a:lnTo>
                  <a:lnTo>
                    <a:pt x="2135" y="57"/>
                  </a:lnTo>
                  <a:lnTo>
                    <a:pt x="2135" y="48"/>
                  </a:lnTo>
                  <a:lnTo>
                    <a:pt x="2132" y="40"/>
                  </a:lnTo>
                  <a:lnTo>
                    <a:pt x="2130" y="31"/>
                  </a:lnTo>
                  <a:lnTo>
                    <a:pt x="2127" y="25"/>
                  </a:lnTo>
                  <a:lnTo>
                    <a:pt x="2120" y="19"/>
                  </a:lnTo>
                  <a:lnTo>
                    <a:pt x="2114" y="13"/>
                  </a:lnTo>
                  <a:lnTo>
                    <a:pt x="2107" y="8"/>
                  </a:lnTo>
                  <a:lnTo>
                    <a:pt x="2102" y="4"/>
                  </a:lnTo>
                  <a:lnTo>
                    <a:pt x="2093" y="2"/>
                  </a:lnTo>
                  <a:lnTo>
                    <a:pt x="2084" y="0"/>
                  </a:lnTo>
                  <a:lnTo>
                    <a:pt x="2076" y="2"/>
                  </a:lnTo>
                  <a:lnTo>
                    <a:pt x="2070" y="2"/>
                  </a:lnTo>
                  <a:lnTo>
                    <a:pt x="2061" y="6"/>
                  </a:lnTo>
                  <a:lnTo>
                    <a:pt x="2053" y="8"/>
                  </a:lnTo>
                  <a:lnTo>
                    <a:pt x="25" y="132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91"/>
            <p:cNvSpPr>
              <a:spLocks/>
            </p:cNvSpPr>
            <p:nvPr/>
          </p:nvSpPr>
          <p:spPr bwMode="auto">
            <a:xfrm>
              <a:off x="2622" y="1784"/>
              <a:ext cx="933" cy="337"/>
            </a:xfrm>
            <a:custGeom>
              <a:avLst/>
              <a:gdLst>
                <a:gd name="T0" fmla="*/ 932 w 933"/>
                <a:gd name="T1" fmla="*/ 188 h 338"/>
                <a:gd name="T2" fmla="*/ 813 w 933"/>
                <a:gd name="T3" fmla="*/ 262 h 338"/>
                <a:gd name="T4" fmla="*/ 0 w 933"/>
                <a:gd name="T5" fmla="*/ 75 h 338"/>
                <a:gd name="T6" fmla="*/ 122 w 933"/>
                <a:gd name="T7" fmla="*/ 0 h 338"/>
                <a:gd name="T8" fmla="*/ 932 w 933"/>
                <a:gd name="T9" fmla="*/ 188 h 338"/>
                <a:gd name="T10" fmla="*/ 932 w 933"/>
                <a:gd name="T11" fmla="*/ 188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3" h="338">
                  <a:moveTo>
                    <a:pt x="932" y="263"/>
                  </a:moveTo>
                  <a:lnTo>
                    <a:pt x="813" y="337"/>
                  </a:lnTo>
                  <a:lnTo>
                    <a:pt x="0" y="75"/>
                  </a:lnTo>
                  <a:lnTo>
                    <a:pt x="122" y="0"/>
                  </a:lnTo>
                  <a:lnTo>
                    <a:pt x="932" y="26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5" name="Freeform 92"/>
            <p:cNvSpPr>
              <a:spLocks/>
            </p:cNvSpPr>
            <p:nvPr/>
          </p:nvSpPr>
          <p:spPr bwMode="auto">
            <a:xfrm>
              <a:off x="2622" y="1784"/>
              <a:ext cx="933" cy="337"/>
            </a:xfrm>
            <a:custGeom>
              <a:avLst/>
              <a:gdLst>
                <a:gd name="T0" fmla="*/ 932 w 933"/>
                <a:gd name="T1" fmla="*/ 188 h 338"/>
                <a:gd name="T2" fmla="*/ 813 w 933"/>
                <a:gd name="T3" fmla="*/ 262 h 338"/>
                <a:gd name="T4" fmla="*/ 0 w 933"/>
                <a:gd name="T5" fmla="*/ 75 h 338"/>
                <a:gd name="T6" fmla="*/ 122 w 933"/>
                <a:gd name="T7" fmla="*/ 0 h 338"/>
                <a:gd name="T8" fmla="*/ 932 w 933"/>
                <a:gd name="T9" fmla="*/ 188 h 338"/>
                <a:gd name="T10" fmla="*/ 932 w 933"/>
                <a:gd name="T11" fmla="*/ 188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3" h="338">
                  <a:moveTo>
                    <a:pt x="932" y="263"/>
                  </a:moveTo>
                  <a:lnTo>
                    <a:pt x="813" y="337"/>
                  </a:lnTo>
                  <a:lnTo>
                    <a:pt x="0" y="75"/>
                  </a:lnTo>
                  <a:lnTo>
                    <a:pt x="122" y="0"/>
                  </a:lnTo>
                  <a:lnTo>
                    <a:pt x="932" y="26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93"/>
            <p:cNvSpPr>
              <a:spLocks/>
            </p:cNvSpPr>
            <p:nvPr/>
          </p:nvSpPr>
          <p:spPr bwMode="auto">
            <a:xfrm>
              <a:off x="3007" y="1497"/>
              <a:ext cx="216" cy="922"/>
            </a:xfrm>
            <a:custGeom>
              <a:avLst/>
              <a:gdLst>
                <a:gd name="T0" fmla="*/ 421 w 214"/>
                <a:gd name="T1" fmla="*/ 0 h 925"/>
                <a:gd name="T2" fmla="*/ 179 w 214"/>
                <a:gd name="T3" fmla="*/ 75 h 925"/>
                <a:gd name="T4" fmla="*/ 0 w 214"/>
                <a:gd name="T5" fmla="*/ 722 h 925"/>
                <a:gd name="T6" fmla="*/ 229 w 214"/>
                <a:gd name="T7" fmla="*/ 670 h 925"/>
                <a:gd name="T8" fmla="*/ 421 w 214"/>
                <a:gd name="T9" fmla="*/ 0 h 925"/>
                <a:gd name="T10" fmla="*/ 421 w 214"/>
                <a:gd name="T11" fmla="*/ 0 h 9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 h="925">
                  <a:moveTo>
                    <a:pt x="213" y="0"/>
                  </a:moveTo>
                  <a:lnTo>
                    <a:pt x="95" y="75"/>
                  </a:lnTo>
                  <a:lnTo>
                    <a:pt x="0" y="924"/>
                  </a:lnTo>
                  <a:lnTo>
                    <a:pt x="120" y="845"/>
                  </a:lnTo>
                  <a:lnTo>
                    <a:pt x="213"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7" name="Freeform 94"/>
            <p:cNvSpPr>
              <a:spLocks/>
            </p:cNvSpPr>
            <p:nvPr/>
          </p:nvSpPr>
          <p:spPr bwMode="auto">
            <a:xfrm>
              <a:off x="3007" y="1497"/>
              <a:ext cx="216" cy="922"/>
            </a:xfrm>
            <a:custGeom>
              <a:avLst/>
              <a:gdLst>
                <a:gd name="T0" fmla="*/ 421 w 214"/>
                <a:gd name="T1" fmla="*/ 0 h 925"/>
                <a:gd name="T2" fmla="*/ 179 w 214"/>
                <a:gd name="T3" fmla="*/ 75 h 925"/>
                <a:gd name="T4" fmla="*/ 0 w 214"/>
                <a:gd name="T5" fmla="*/ 722 h 925"/>
                <a:gd name="T6" fmla="*/ 229 w 214"/>
                <a:gd name="T7" fmla="*/ 670 h 925"/>
                <a:gd name="T8" fmla="*/ 421 w 214"/>
                <a:gd name="T9" fmla="*/ 0 h 925"/>
                <a:gd name="T10" fmla="*/ 421 w 214"/>
                <a:gd name="T11" fmla="*/ 0 h 9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 h="925">
                  <a:moveTo>
                    <a:pt x="213" y="0"/>
                  </a:moveTo>
                  <a:lnTo>
                    <a:pt x="95" y="75"/>
                  </a:lnTo>
                  <a:lnTo>
                    <a:pt x="0" y="924"/>
                  </a:lnTo>
                  <a:lnTo>
                    <a:pt x="120" y="845"/>
                  </a:lnTo>
                  <a:lnTo>
                    <a:pt x="213"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95"/>
            <p:cNvSpPr>
              <a:spLocks/>
            </p:cNvSpPr>
            <p:nvPr/>
          </p:nvSpPr>
          <p:spPr bwMode="auto">
            <a:xfrm>
              <a:off x="1897" y="2307"/>
              <a:ext cx="932" cy="340"/>
            </a:xfrm>
            <a:custGeom>
              <a:avLst/>
              <a:gdLst>
                <a:gd name="T0" fmla="*/ 1005 w 931"/>
                <a:gd name="T1" fmla="*/ 263 h 340"/>
                <a:gd name="T2" fmla="*/ 887 w 931"/>
                <a:gd name="T3" fmla="*/ 339 h 340"/>
                <a:gd name="T4" fmla="*/ 0 w 931"/>
                <a:gd name="T5" fmla="*/ 78 h 340"/>
                <a:gd name="T6" fmla="*/ 119 w 931"/>
                <a:gd name="T7" fmla="*/ 0 h 340"/>
                <a:gd name="T8" fmla="*/ 1005 w 931"/>
                <a:gd name="T9" fmla="*/ 263 h 340"/>
                <a:gd name="T10" fmla="*/ 1005 w 931"/>
                <a:gd name="T11" fmla="*/ 263 h 3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1" h="340">
                  <a:moveTo>
                    <a:pt x="930" y="263"/>
                  </a:moveTo>
                  <a:lnTo>
                    <a:pt x="812" y="339"/>
                  </a:lnTo>
                  <a:lnTo>
                    <a:pt x="0" y="78"/>
                  </a:lnTo>
                  <a:lnTo>
                    <a:pt x="119" y="0"/>
                  </a:lnTo>
                  <a:lnTo>
                    <a:pt x="930" y="26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9" name="Freeform 96"/>
            <p:cNvSpPr>
              <a:spLocks/>
            </p:cNvSpPr>
            <p:nvPr/>
          </p:nvSpPr>
          <p:spPr bwMode="auto">
            <a:xfrm>
              <a:off x="1897" y="2307"/>
              <a:ext cx="932" cy="340"/>
            </a:xfrm>
            <a:custGeom>
              <a:avLst/>
              <a:gdLst>
                <a:gd name="T0" fmla="*/ 1005 w 931"/>
                <a:gd name="T1" fmla="*/ 263 h 340"/>
                <a:gd name="T2" fmla="*/ 887 w 931"/>
                <a:gd name="T3" fmla="*/ 339 h 340"/>
                <a:gd name="T4" fmla="*/ 0 w 931"/>
                <a:gd name="T5" fmla="*/ 78 h 340"/>
                <a:gd name="T6" fmla="*/ 119 w 931"/>
                <a:gd name="T7" fmla="*/ 0 h 340"/>
                <a:gd name="T8" fmla="*/ 1005 w 931"/>
                <a:gd name="T9" fmla="*/ 263 h 340"/>
                <a:gd name="T10" fmla="*/ 1005 w 931"/>
                <a:gd name="T11" fmla="*/ 263 h 3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1" h="340">
                  <a:moveTo>
                    <a:pt x="930" y="263"/>
                  </a:moveTo>
                  <a:lnTo>
                    <a:pt x="812" y="339"/>
                  </a:lnTo>
                  <a:lnTo>
                    <a:pt x="0" y="78"/>
                  </a:lnTo>
                  <a:lnTo>
                    <a:pt x="119" y="0"/>
                  </a:lnTo>
                  <a:lnTo>
                    <a:pt x="930" y="26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97"/>
            <p:cNvSpPr>
              <a:spLocks/>
            </p:cNvSpPr>
            <p:nvPr/>
          </p:nvSpPr>
          <p:spPr bwMode="auto">
            <a:xfrm>
              <a:off x="2257" y="2015"/>
              <a:ext cx="212" cy="923"/>
            </a:xfrm>
            <a:custGeom>
              <a:avLst/>
              <a:gdLst>
                <a:gd name="T0" fmla="*/ 137 w 213"/>
                <a:gd name="T1" fmla="*/ 0 h 925"/>
                <a:gd name="T2" fmla="*/ 94 w 213"/>
                <a:gd name="T3" fmla="*/ 77 h 925"/>
                <a:gd name="T4" fmla="*/ 0 w 213"/>
                <a:gd name="T5" fmla="*/ 774 h 925"/>
                <a:gd name="T6" fmla="*/ 106 w 213"/>
                <a:gd name="T7" fmla="*/ 695 h 925"/>
                <a:gd name="T8" fmla="*/ 137 w 213"/>
                <a:gd name="T9" fmla="*/ 0 h 925"/>
                <a:gd name="T10" fmla="*/ 137 w 213"/>
                <a:gd name="T11" fmla="*/ 0 h 9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 h="925">
                  <a:moveTo>
                    <a:pt x="212" y="0"/>
                  </a:moveTo>
                  <a:lnTo>
                    <a:pt x="94" y="77"/>
                  </a:lnTo>
                  <a:lnTo>
                    <a:pt x="0" y="924"/>
                  </a:lnTo>
                  <a:lnTo>
                    <a:pt x="119" y="845"/>
                  </a:lnTo>
                  <a:lnTo>
                    <a:pt x="212"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1" name="Freeform 98"/>
            <p:cNvSpPr>
              <a:spLocks/>
            </p:cNvSpPr>
            <p:nvPr/>
          </p:nvSpPr>
          <p:spPr bwMode="auto">
            <a:xfrm>
              <a:off x="2257" y="2015"/>
              <a:ext cx="212" cy="923"/>
            </a:xfrm>
            <a:custGeom>
              <a:avLst/>
              <a:gdLst>
                <a:gd name="T0" fmla="*/ 137 w 213"/>
                <a:gd name="T1" fmla="*/ 0 h 925"/>
                <a:gd name="T2" fmla="*/ 94 w 213"/>
                <a:gd name="T3" fmla="*/ 77 h 925"/>
                <a:gd name="T4" fmla="*/ 0 w 213"/>
                <a:gd name="T5" fmla="*/ 774 h 925"/>
                <a:gd name="T6" fmla="*/ 106 w 213"/>
                <a:gd name="T7" fmla="*/ 695 h 925"/>
                <a:gd name="T8" fmla="*/ 137 w 213"/>
                <a:gd name="T9" fmla="*/ 0 h 925"/>
                <a:gd name="T10" fmla="*/ 137 w 213"/>
                <a:gd name="T11" fmla="*/ 0 h 9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 h="925">
                  <a:moveTo>
                    <a:pt x="212" y="0"/>
                  </a:moveTo>
                  <a:lnTo>
                    <a:pt x="94" y="77"/>
                  </a:lnTo>
                  <a:lnTo>
                    <a:pt x="0" y="924"/>
                  </a:lnTo>
                  <a:lnTo>
                    <a:pt x="119" y="845"/>
                  </a:lnTo>
                  <a:lnTo>
                    <a:pt x="212"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99"/>
            <p:cNvSpPr>
              <a:spLocks/>
            </p:cNvSpPr>
            <p:nvPr/>
          </p:nvSpPr>
          <p:spPr bwMode="auto">
            <a:xfrm>
              <a:off x="1724" y="2429"/>
              <a:ext cx="456" cy="615"/>
            </a:xfrm>
            <a:custGeom>
              <a:avLst/>
              <a:gdLst>
                <a:gd name="T0" fmla="*/ 180 w 456"/>
                <a:gd name="T1" fmla="*/ 263 h 617"/>
                <a:gd name="T2" fmla="*/ 0 w 456"/>
                <a:gd name="T3" fmla="*/ 62 h 617"/>
                <a:gd name="T4" fmla="*/ 99 w 456"/>
                <a:gd name="T5" fmla="*/ 0 h 617"/>
                <a:gd name="T6" fmla="*/ 277 w 456"/>
                <a:gd name="T7" fmla="*/ 200 h 617"/>
                <a:gd name="T8" fmla="*/ 455 w 456"/>
                <a:gd name="T9" fmla="*/ 431 h 617"/>
                <a:gd name="T10" fmla="*/ 355 w 456"/>
                <a:gd name="T11" fmla="*/ 466 h 617"/>
                <a:gd name="T12" fmla="*/ 180 w 456"/>
                <a:gd name="T13" fmla="*/ 263 h 617"/>
                <a:gd name="T14" fmla="*/ 180 w 456"/>
                <a:gd name="T15" fmla="*/ 263 h 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6" h="617">
                  <a:moveTo>
                    <a:pt x="180" y="338"/>
                  </a:moveTo>
                  <a:lnTo>
                    <a:pt x="0" y="62"/>
                  </a:lnTo>
                  <a:lnTo>
                    <a:pt x="99" y="0"/>
                  </a:lnTo>
                  <a:lnTo>
                    <a:pt x="277" y="275"/>
                  </a:lnTo>
                  <a:lnTo>
                    <a:pt x="455" y="551"/>
                  </a:lnTo>
                  <a:lnTo>
                    <a:pt x="355" y="616"/>
                  </a:lnTo>
                  <a:lnTo>
                    <a:pt x="180" y="33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3" name="Freeform 100"/>
            <p:cNvSpPr>
              <a:spLocks/>
            </p:cNvSpPr>
            <p:nvPr/>
          </p:nvSpPr>
          <p:spPr bwMode="auto">
            <a:xfrm>
              <a:off x="1724" y="2429"/>
              <a:ext cx="456" cy="615"/>
            </a:xfrm>
            <a:custGeom>
              <a:avLst/>
              <a:gdLst>
                <a:gd name="T0" fmla="*/ 180 w 456"/>
                <a:gd name="T1" fmla="*/ 263 h 617"/>
                <a:gd name="T2" fmla="*/ 0 w 456"/>
                <a:gd name="T3" fmla="*/ 62 h 617"/>
                <a:gd name="T4" fmla="*/ 99 w 456"/>
                <a:gd name="T5" fmla="*/ 0 h 617"/>
                <a:gd name="T6" fmla="*/ 277 w 456"/>
                <a:gd name="T7" fmla="*/ 200 h 617"/>
                <a:gd name="T8" fmla="*/ 455 w 456"/>
                <a:gd name="T9" fmla="*/ 431 h 617"/>
                <a:gd name="T10" fmla="*/ 355 w 456"/>
                <a:gd name="T11" fmla="*/ 466 h 617"/>
                <a:gd name="T12" fmla="*/ 180 w 456"/>
                <a:gd name="T13" fmla="*/ 263 h 617"/>
                <a:gd name="T14" fmla="*/ 180 w 456"/>
                <a:gd name="T15" fmla="*/ 263 h 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6" h="617">
                  <a:moveTo>
                    <a:pt x="180" y="338"/>
                  </a:moveTo>
                  <a:lnTo>
                    <a:pt x="0" y="62"/>
                  </a:lnTo>
                  <a:lnTo>
                    <a:pt x="99" y="0"/>
                  </a:lnTo>
                  <a:lnTo>
                    <a:pt x="277" y="275"/>
                  </a:lnTo>
                  <a:lnTo>
                    <a:pt x="455" y="551"/>
                  </a:lnTo>
                  <a:lnTo>
                    <a:pt x="355" y="616"/>
                  </a:lnTo>
                  <a:lnTo>
                    <a:pt x="180" y="33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01"/>
            <p:cNvSpPr>
              <a:spLocks/>
            </p:cNvSpPr>
            <p:nvPr/>
          </p:nvSpPr>
          <p:spPr bwMode="auto">
            <a:xfrm>
              <a:off x="3113" y="1488"/>
              <a:ext cx="192" cy="139"/>
            </a:xfrm>
            <a:custGeom>
              <a:avLst/>
              <a:gdLst>
                <a:gd name="T0" fmla="*/ 407 w 190"/>
                <a:gd name="T1" fmla="*/ 47 h 141"/>
                <a:gd name="T2" fmla="*/ 374 w 190"/>
                <a:gd name="T3" fmla="*/ 46 h 141"/>
                <a:gd name="T4" fmla="*/ 332 w 190"/>
                <a:gd name="T5" fmla="*/ 45 h 141"/>
                <a:gd name="T6" fmla="*/ 278 w 190"/>
                <a:gd name="T7" fmla="*/ 43 h 141"/>
                <a:gd name="T8" fmla="*/ 227 w 190"/>
                <a:gd name="T9" fmla="*/ 39 h 141"/>
                <a:gd name="T10" fmla="*/ 187 w 190"/>
                <a:gd name="T11" fmla="*/ 37 h 141"/>
                <a:gd name="T12" fmla="*/ 149 w 190"/>
                <a:gd name="T13" fmla="*/ 35 h 141"/>
                <a:gd name="T14" fmla="*/ 128 w 190"/>
                <a:gd name="T15" fmla="*/ 35 h 141"/>
                <a:gd name="T16" fmla="*/ 39 w 190"/>
                <a:gd name="T17" fmla="*/ 35 h 141"/>
                <a:gd name="T18" fmla="*/ 28 w 190"/>
                <a:gd name="T19" fmla="*/ 35 h 141"/>
                <a:gd name="T20" fmla="*/ 23 w 190"/>
                <a:gd name="T21" fmla="*/ 35 h 141"/>
                <a:gd name="T22" fmla="*/ 23 w 190"/>
                <a:gd name="T23" fmla="*/ 35 h 141"/>
                <a:gd name="T24" fmla="*/ 18 w 190"/>
                <a:gd name="T25" fmla="*/ 35 h 141"/>
                <a:gd name="T26" fmla="*/ 12 w 190"/>
                <a:gd name="T27" fmla="*/ 35 h 141"/>
                <a:gd name="T28" fmla="*/ 7 w 190"/>
                <a:gd name="T29" fmla="*/ 35 h 141"/>
                <a:gd name="T30" fmla="*/ 5 w 190"/>
                <a:gd name="T31" fmla="*/ 35 h 141"/>
                <a:gd name="T32" fmla="*/ 2 w 190"/>
                <a:gd name="T33" fmla="*/ 35 h 141"/>
                <a:gd name="T34" fmla="*/ 0 w 190"/>
                <a:gd name="T35" fmla="*/ 35 h 141"/>
                <a:gd name="T36" fmla="*/ 0 w 190"/>
                <a:gd name="T37" fmla="*/ 27 h 141"/>
                <a:gd name="T38" fmla="*/ 0 w 190"/>
                <a:gd name="T39" fmla="*/ 17 h 141"/>
                <a:gd name="T40" fmla="*/ 2 w 190"/>
                <a:gd name="T41" fmla="*/ 8 h 141"/>
                <a:gd name="T42" fmla="*/ 5 w 190"/>
                <a:gd name="T43" fmla="*/ 0 h 141"/>
                <a:gd name="T44" fmla="*/ 407 w 190"/>
                <a:gd name="T45" fmla="*/ 47 h 1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18" y="80"/>
                  </a:lnTo>
                  <a:lnTo>
                    <a:pt x="12" y="71"/>
                  </a:lnTo>
                  <a:lnTo>
                    <a:pt x="7" y="63"/>
                  </a:lnTo>
                  <a:lnTo>
                    <a:pt x="5" y="55"/>
                  </a:lnTo>
                  <a:lnTo>
                    <a:pt x="2" y="46"/>
                  </a:lnTo>
                  <a:lnTo>
                    <a:pt x="0" y="36"/>
                  </a:lnTo>
                  <a:lnTo>
                    <a:pt x="0" y="27"/>
                  </a:lnTo>
                  <a:lnTo>
                    <a:pt x="0" y="17"/>
                  </a:lnTo>
                  <a:lnTo>
                    <a:pt x="2" y="8"/>
                  </a:lnTo>
                  <a:lnTo>
                    <a:pt x="5" y="0"/>
                  </a:lnTo>
                  <a:lnTo>
                    <a:pt x="189" y="14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5" name="Freeform 102"/>
            <p:cNvSpPr>
              <a:spLocks/>
            </p:cNvSpPr>
            <p:nvPr/>
          </p:nvSpPr>
          <p:spPr bwMode="auto">
            <a:xfrm>
              <a:off x="3113" y="1488"/>
              <a:ext cx="192" cy="139"/>
            </a:xfrm>
            <a:custGeom>
              <a:avLst/>
              <a:gdLst>
                <a:gd name="T0" fmla="*/ 407 w 190"/>
                <a:gd name="T1" fmla="*/ 47 h 141"/>
                <a:gd name="T2" fmla="*/ 374 w 190"/>
                <a:gd name="T3" fmla="*/ 46 h 141"/>
                <a:gd name="T4" fmla="*/ 332 w 190"/>
                <a:gd name="T5" fmla="*/ 45 h 141"/>
                <a:gd name="T6" fmla="*/ 278 w 190"/>
                <a:gd name="T7" fmla="*/ 43 h 141"/>
                <a:gd name="T8" fmla="*/ 227 w 190"/>
                <a:gd name="T9" fmla="*/ 39 h 141"/>
                <a:gd name="T10" fmla="*/ 187 w 190"/>
                <a:gd name="T11" fmla="*/ 37 h 141"/>
                <a:gd name="T12" fmla="*/ 149 w 190"/>
                <a:gd name="T13" fmla="*/ 35 h 141"/>
                <a:gd name="T14" fmla="*/ 128 w 190"/>
                <a:gd name="T15" fmla="*/ 35 h 141"/>
                <a:gd name="T16" fmla="*/ 39 w 190"/>
                <a:gd name="T17" fmla="*/ 35 h 141"/>
                <a:gd name="T18" fmla="*/ 28 w 190"/>
                <a:gd name="T19" fmla="*/ 35 h 141"/>
                <a:gd name="T20" fmla="*/ 23 w 190"/>
                <a:gd name="T21" fmla="*/ 35 h 141"/>
                <a:gd name="T22" fmla="*/ 23 w 190"/>
                <a:gd name="T23" fmla="*/ 35 h 141"/>
                <a:gd name="T24" fmla="*/ 18 w 190"/>
                <a:gd name="T25" fmla="*/ 35 h 141"/>
                <a:gd name="T26" fmla="*/ 12 w 190"/>
                <a:gd name="T27" fmla="*/ 35 h 141"/>
                <a:gd name="T28" fmla="*/ 7 w 190"/>
                <a:gd name="T29" fmla="*/ 35 h 141"/>
                <a:gd name="T30" fmla="*/ 5 w 190"/>
                <a:gd name="T31" fmla="*/ 35 h 141"/>
                <a:gd name="T32" fmla="*/ 2 w 190"/>
                <a:gd name="T33" fmla="*/ 35 h 141"/>
                <a:gd name="T34" fmla="*/ 0 w 190"/>
                <a:gd name="T35" fmla="*/ 35 h 141"/>
                <a:gd name="T36" fmla="*/ 0 w 190"/>
                <a:gd name="T37" fmla="*/ 27 h 141"/>
                <a:gd name="T38" fmla="*/ 0 w 190"/>
                <a:gd name="T39" fmla="*/ 17 h 141"/>
                <a:gd name="T40" fmla="*/ 2 w 190"/>
                <a:gd name="T41" fmla="*/ 8 h 141"/>
                <a:gd name="T42" fmla="*/ 5 w 190"/>
                <a:gd name="T43" fmla="*/ 0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18" y="80"/>
                  </a:lnTo>
                  <a:lnTo>
                    <a:pt x="12" y="71"/>
                  </a:lnTo>
                  <a:lnTo>
                    <a:pt x="7" y="63"/>
                  </a:lnTo>
                  <a:lnTo>
                    <a:pt x="5" y="55"/>
                  </a:lnTo>
                  <a:lnTo>
                    <a:pt x="2" y="46"/>
                  </a:lnTo>
                  <a:lnTo>
                    <a:pt x="0" y="36"/>
                  </a:lnTo>
                  <a:lnTo>
                    <a:pt x="0" y="27"/>
                  </a:lnTo>
                  <a:lnTo>
                    <a:pt x="0" y="17"/>
                  </a:lnTo>
                  <a:lnTo>
                    <a:pt x="2" y="8"/>
                  </a:lnTo>
                  <a:lnTo>
                    <a:pt x="5"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103"/>
            <p:cNvSpPr>
              <a:spLocks/>
            </p:cNvSpPr>
            <p:nvPr/>
          </p:nvSpPr>
          <p:spPr bwMode="auto">
            <a:xfrm>
              <a:off x="3207" y="1580"/>
              <a:ext cx="167" cy="130"/>
            </a:xfrm>
            <a:custGeom>
              <a:avLst/>
              <a:gdLst>
                <a:gd name="T0" fmla="*/ 166 w 167"/>
                <a:gd name="T1" fmla="*/ 129 h 130"/>
                <a:gd name="T2" fmla="*/ 153 w 167"/>
                <a:gd name="T3" fmla="*/ 124 h 130"/>
                <a:gd name="T4" fmla="*/ 138 w 167"/>
                <a:gd name="T5" fmla="*/ 121 h 130"/>
                <a:gd name="T6" fmla="*/ 124 w 167"/>
                <a:gd name="T7" fmla="*/ 116 h 130"/>
                <a:gd name="T8" fmla="*/ 111 w 167"/>
                <a:gd name="T9" fmla="*/ 112 h 130"/>
                <a:gd name="T10" fmla="*/ 96 w 167"/>
                <a:gd name="T11" fmla="*/ 105 h 130"/>
                <a:gd name="T12" fmla="*/ 82 w 167"/>
                <a:gd name="T13" fmla="*/ 99 h 130"/>
                <a:gd name="T14" fmla="*/ 67 w 167"/>
                <a:gd name="T15" fmla="*/ 93 h 130"/>
                <a:gd name="T16" fmla="*/ 54 w 167"/>
                <a:gd name="T17" fmla="*/ 87 h 130"/>
                <a:gd name="T18" fmla="*/ 41 w 167"/>
                <a:gd name="T19" fmla="*/ 76 h 130"/>
                <a:gd name="T20" fmla="*/ 29 w 167"/>
                <a:gd name="T21" fmla="*/ 66 h 130"/>
                <a:gd name="T22" fmla="*/ 29 w 167"/>
                <a:gd name="T23" fmla="*/ 66 h 130"/>
                <a:gd name="T24" fmla="*/ 18 w 167"/>
                <a:gd name="T25" fmla="*/ 55 h 130"/>
                <a:gd name="T26" fmla="*/ 9 w 167"/>
                <a:gd name="T27" fmla="*/ 47 h 130"/>
                <a:gd name="T28" fmla="*/ 4 w 167"/>
                <a:gd name="T29" fmla="*/ 38 h 130"/>
                <a:gd name="T30" fmla="*/ 2 w 167"/>
                <a:gd name="T31" fmla="*/ 29 h 130"/>
                <a:gd name="T32" fmla="*/ 0 w 167"/>
                <a:gd name="T33" fmla="*/ 23 h 130"/>
                <a:gd name="T34" fmla="*/ 0 w 167"/>
                <a:gd name="T35" fmla="*/ 17 h 130"/>
                <a:gd name="T36" fmla="*/ 0 w 167"/>
                <a:gd name="T37" fmla="*/ 13 h 130"/>
                <a:gd name="T38" fmla="*/ 2 w 167"/>
                <a:gd name="T39" fmla="*/ 8 h 130"/>
                <a:gd name="T40" fmla="*/ 2 w 167"/>
                <a:gd name="T41" fmla="*/ 4 h 130"/>
                <a:gd name="T42" fmla="*/ 4 w 167"/>
                <a:gd name="T43" fmla="*/ 0 h 130"/>
                <a:gd name="T44" fmla="*/ 4 w 167"/>
                <a:gd name="T45" fmla="*/ 0 h 130"/>
                <a:gd name="T46" fmla="*/ 4 w 167"/>
                <a:gd name="T47" fmla="*/ 0 h 130"/>
                <a:gd name="T48" fmla="*/ 9 w 167"/>
                <a:gd name="T49" fmla="*/ 0 h 130"/>
                <a:gd name="T50" fmla="*/ 16 w 167"/>
                <a:gd name="T51" fmla="*/ 2 h 130"/>
                <a:gd name="T52" fmla="*/ 27 w 167"/>
                <a:gd name="T53" fmla="*/ 4 h 130"/>
                <a:gd name="T54" fmla="*/ 37 w 167"/>
                <a:gd name="T55" fmla="*/ 8 h 130"/>
                <a:gd name="T56" fmla="*/ 50 w 167"/>
                <a:gd name="T57" fmla="*/ 11 h 130"/>
                <a:gd name="T58" fmla="*/ 60 w 167"/>
                <a:gd name="T59" fmla="*/ 15 h 130"/>
                <a:gd name="T60" fmla="*/ 71 w 167"/>
                <a:gd name="T61" fmla="*/ 17 h 130"/>
                <a:gd name="T62" fmla="*/ 82 w 167"/>
                <a:gd name="T63" fmla="*/ 22 h 130"/>
                <a:gd name="T64" fmla="*/ 87 w 167"/>
                <a:gd name="T65" fmla="*/ 25 h 130"/>
                <a:gd name="T66" fmla="*/ 166 w 167"/>
                <a:gd name="T67" fmla="*/ 129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18" y="55"/>
                  </a:lnTo>
                  <a:lnTo>
                    <a:pt x="9" y="47"/>
                  </a:lnTo>
                  <a:lnTo>
                    <a:pt x="4" y="38"/>
                  </a:lnTo>
                  <a:lnTo>
                    <a:pt x="2" y="29"/>
                  </a:lnTo>
                  <a:lnTo>
                    <a:pt x="0" y="23"/>
                  </a:lnTo>
                  <a:lnTo>
                    <a:pt x="0" y="17"/>
                  </a:lnTo>
                  <a:lnTo>
                    <a:pt x="0" y="13"/>
                  </a:lnTo>
                  <a:lnTo>
                    <a:pt x="2" y="8"/>
                  </a:lnTo>
                  <a:lnTo>
                    <a:pt x="2" y="4"/>
                  </a:lnTo>
                  <a:lnTo>
                    <a:pt x="4" y="0"/>
                  </a:lnTo>
                  <a:lnTo>
                    <a:pt x="9" y="0"/>
                  </a:lnTo>
                  <a:lnTo>
                    <a:pt x="16" y="2"/>
                  </a:lnTo>
                  <a:lnTo>
                    <a:pt x="27" y="4"/>
                  </a:lnTo>
                  <a:lnTo>
                    <a:pt x="37" y="8"/>
                  </a:lnTo>
                  <a:lnTo>
                    <a:pt x="50" y="11"/>
                  </a:lnTo>
                  <a:lnTo>
                    <a:pt x="60" y="15"/>
                  </a:lnTo>
                  <a:lnTo>
                    <a:pt x="71" y="17"/>
                  </a:lnTo>
                  <a:lnTo>
                    <a:pt x="82" y="22"/>
                  </a:lnTo>
                  <a:lnTo>
                    <a:pt x="87" y="25"/>
                  </a:lnTo>
                  <a:lnTo>
                    <a:pt x="166" y="12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7" name="Freeform 104"/>
            <p:cNvSpPr>
              <a:spLocks/>
            </p:cNvSpPr>
            <p:nvPr/>
          </p:nvSpPr>
          <p:spPr bwMode="auto">
            <a:xfrm>
              <a:off x="3207" y="1580"/>
              <a:ext cx="167" cy="130"/>
            </a:xfrm>
            <a:custGeom>
              <a:avLst/>
              <a:gdLst>
                <a:gd name="T0" fmla="*/ 166 w 167"/>
                <a:gd name="T1" fmla="*/ 129 h 130"/>
                <a:gd name="T2" fmla="*/ 153 w 167"/>
                <a:gd name="T3" fmla="*/ 124 h 130"/>
                <a:gd name="T4" fmla="*/ 138 w 167"/>
                <a:gd name="T5" fmla="*/ 121 h 130"/>
                <a:gd name="T6" fmla="*/ 124 w 167"/>
                <a:gd name="T7" fmla="*/ 116 h 130"/>
                <a:gd name="T8" fmla="*/ 111 w 167"/>
                <a:gd name="T9" fmla="*/ 112 h 130"/>
                <a:gd name="T10" fmla="*/ 96 w 167"/>
                <a:gd name="T11" fmla="*/ 105 h 130"/>
                <a:gd name="T12" fmla="*/ 82 w 167"/>
                <a:gd name="T13" fmla="*/ 99 h 130"/>
                <a:gd name="T14" fmla="*/ 67 w 167"/>
                <a:gd name="T15" fmla="*/ 93 h 130"/>
                <a:gd name="T16" fmla="*/ 54 w 167"/>
                <a:gd name="T17" fmla="*/ 87 h 130"/>
                <a:gd name="T18" fmla="*/ 41 w 167"/>
                <a:gd name="T19" fmla="*/ 76 h 130"/>
                <a:gd name="T20" fmla="*/ 29 w 167"/>
                <a:gd name="T21" fmla="*/ 66 h 130"/>
                <a:gd name="T22" fmla="*/ 29 w 167"/>
                <a:gd name="T23" fmla="*/ 66 h 130"/>
                <a:gd name="T24" fmla="*/ 18 w 167"/>
                <a:gd name="T25" fmla="*/ 55 h 130"/>
                <a:gd name="T26" fmla="*/ 9 w 167"/>
                <a:gd name="T27" fmla="*/ 47 h 130"/>
                <a:gd name="T28" fmla="*/ 4 w 167"/>
                <a:gd name="T29" fmla="*/ 38 h 130"/>
                <a:gd name="T30" fmla="*/ 2 w 167"/>
                <a:gd name="T31" fmla="*/ 29 h 130"/>
                <a:gd name="T32" fmla="*/ 0 w 167"/>
                <a:gd name="T33" fmla="*/ 23 h 130"/>
                <a:gd name="T34" fmla="*/ 0 w 167"/>
                <a:gd name="T35" fmla="*/ 17 h 130"/>
                <a:gd name="T36" fmla="*/ 0 w 167"/>
                <a:gd name="T37" fmla="*/ 13 h 130"/>
                <a:gd name="T38" fmla="*/ 2 w 167"/>
                <a:gd name="T39" fmla="*/ 8 h 130"/>
                <a:gd name="T40" fmla="*/ 2 w 167"/>
                <a:gd name="T41" fmla="*/ 4 h 130"/>
                <a:gd name="T42" fmla="*/ 4 w 167"/>
                <a:gd name="T43" fmla="*/ 0 h 130"/>
                <a:gd name="T44" fmla="*/ 4 w 167"/>
                <a:gd name="T45" fmla="*/ 0 h 130"/>
                <a:gd name="T46" fmla="*/ 4 w 167"/>
                <a:gd name="T47" fmla="*/ 0 h 130"/>
                <a:gd name="T48" fmla="*/ 9 w 167"/>
                <a:gd name="T49" fmla="*/ 0 h 130"/>
                <a:gd name="T50" fmla="*/ 16 w 167"/>
                <a:gd name="T51" fmla="*/ 2 h 130"/>
                <a:gd name="T52" fmla="*/ 27 w 167"/>
                <a:gd name="T53" fmla="*/ 4 h 130"/>
                <a:gd name="T54" fmla="*/ 37 w 167"/>
                <a:gd name="T55" fmla="*/ 8 h 130"/>
                <a:gd name="T56" fmla="*/ 50 w 167"/>
                <a:gd name="T57" fmla="*/ 11 h 130"/>
                <a:gd name="T58" fmla="*/ 60 w 167"/>
                <a:gd name="T59" fmla="*/ 15 h 130"/>
                <a:gd name="T60" fmla="*/ 71 w 167"/>
                <a:gd name="T61" fmla="*/ 17 h 130"/>
                <a:gd name="T62" fmla="*/ 82 w 167"/>
                <a:gd name="T63" fmla="*/ 22 h 130"/>
                <a:gd name="T64" fmla="*/ 87 w 167"/>
                <a:gd name="T65" fmla="*/ 25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18" y="55"/>
                  </a:lnTo>
                  <a:lnTo>
                    <a:pt x="9" y="47"/>
                  </a:lnTo>
                  <a:lnTo>
                    <a:pt x="4" y="38"/>
                  </a:lnTo>
                  <a:lnTo>
                    <a:pt x="2" y="29"/>
                  </a:lnTo>
                  <a:lnTo>
                    <a:pt x="0" y="23"/>
                  </a:lnTo>
                  <a:lnTo>
                    <a:pt x="0" y="17"/>
                  </a:lnTo>
                  <a:lnTo>
                    <a:pt x="0" y="13"/>
                  </a:lnTo>
                  <a:lnTo>
                    <a:pt x="2" y="8"/>
                  </a:lnTo>
                  <a:lnTo>
                    <a:pt x="2" y="4"/>
                  </a:lnTo>
                  <a:lnTo>
                    <a:pt x="4" y="0"/>
                  </a:lnTo>
                  <a:lnTo>
                    <a:pt x="9" y="0"/>
                  </a:lnTo>
                  <a:lnTo>
                    <a:pt x="16" y="2"/>
                  </a:lnTo>
                  <a:lnTo>
                    <a:pt x="27" y="4"/>
                  </a:lnTo>
                  <a:lnTo>
                    <a:pt x="37" y="8"/>
                  </a:lnTo>
                  <a:lnTo>
                    <a:pt x="50" y="11"/>
                  </a:lnTo>
                  <a:lnTo>
                    <a:pt x="60" y="15"/>
                  </a:lnTo>
                  <a:lnTo>
                    <a:pt x="71" y="17"/>
                  </a:lnTo>
                  <a:lnTo>
                    <a:pt x="82" y="22"/>
                  </a:lnTo>
                  <a:lnTo>
                    <a:pt x="87"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105"/>
            <p:cNvSpPr>
              <a:spLocks/>
            </p:cNvSpPr>
            <p:nvPr/>
          </p:nvSpPr>
          <p:spPr bwMode="auto">
            <a:xfrm>
              <a:off x="3286" y="1678"/>
              <a:ext cx="129" cy="95"/>
            </a:xfrm>
            <a:custGeom>
              <a:avLst/>
              <a:gdLst>
                <a:gd name="T0" fmla="*/ 39 w 131"/>
                <a:gd name="T1" fmla="*/ 94 h 95"/>
                <a:gd name="T2" fmla="*/ 32 w 131"/>
                <a:gd name="T3" fmla="*/ 87 h 95"/>
                <a:gd name="T4" fmla="*/ 32 w 131"/>
                <a:gd name="T5" fmla="*/ 80 h 95"/>
                <a:gd name="T6" fmla="*/ 32 w 131"/>
                <a:gd name="T7" fmla="*/ 76 h 95"/>
                <a:gd name="T8" fmla="*/ 32 w 131"/>
                <a:gd name="T9" fmla="*/ 70 h 95"/>
                <a:gd name="T10" fmla="*/ 32 w 131"/>
                <a:gd name="T11" fmla="*/ 64 h 95"/>
                <a:gd name="T12" fmla="*/ 32 w 131"/>
                <a:gd name="T13" fmla="*/ 57 h 95"/>
                <a:gd name="T14" fmla="*/ 30 w 131"/>
                <a:gd name="T15" fmla="*/ 47 h 95"/>
                <a:gd name="T16" fmla="*/ 18 w 131"/>
                <a:gd name="T17" fmla="*/ 36 h 95"/>
                <a:gd name="T18" fmla="*/ 7 w 131"/>
                <a:gd name="T19" fmla="*/ 24 h 95"/>
                <a:gd name="T20" fmla="*/ 0 w 131"/>
                <a:gd name="T21" fmla="*/ 11 h 95"/>
                <a:gd name="T22" fmla="*/ 0 w 131"/>
                <a:gd name="T23" fmla="*/ 11 h 95"/>
                <a:gd name="T24" fmla="*/ 2 w 131"/>
                <a:gd name="T25" fmla="*/ 11 h 95"/>
                <a:gd name="T26" fmla="*/ 3 w 131"/>
                <a:gd name="T27" fmla="*/ 8 h 95"/>
                <a:gd name="T28" fmla="*/ 7 w 131"/>
                <a:gd name="T29" fmla="*/ 6 h 95"/>
                <a:gd name="T30" fmla="*/ 14 w 131"/>
                <a:gd name="T31" fmla="*/ 4 h 95"/>
                <a:gd name="T32" fmla="*/ 23 w 131"/>
                <a:gd name="T33" fmla="*/ 2 h 95"/>
                <a:gd name="T34" fmla="*/ 30 w 131"/>
                <a:gd name="T35" fmla="*/ 2 h 95"/>
                <a:gd name="T36" fmla="*/ 32 w 131"/>
                <a:gd name="T37" fmla="*/ 0 h 95"/>
                <a:gd name="T38" fmla="*/ 32 w 131"/>
                <a:gd name="T39" fmla="*/ 0 h 95"/>
                <a:gd name="T40" fmla="*/ 32 w 131"/>
                <a:gd name="T41" fmla="*/ 2 h 95"/>
                <a:gd name="T42" fmla="*/ 32 w 131"/>
                <a:gd name="T43" fmla="*/ 6 h 95"/>
                <a:gd name="T44" fmla="*/ 39 w 131"/>
                <a:gd name="T45" fmla="*/ 94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2" y="11"/>
                  </a:lnTo>
                  <a:lnTo>
                    <a:pt x="3" y="8"/>
                  </a:lnTo>
                  <a:lnTo>
                    <a:pt x="7" y="6"/>
                  </a:lnTo>
                  <a:lnTo>
                    <a:pt x="14" y="4"/>
                  </a:lnTo>
                  <a:lnTo>
                    <a:pt x="23" y="2"/>
                  </a:lnTo>
                  <a:lnTo>
                    <a:pt x="30" y="2"/>
                  </a:lnTo>
                  <a:lnTo>
                    <a:pt x="41" y="0"/>
                  </a:lnTo>
                  <a:lnTo>
                    <a:pt x="53" y="0"/>
                  </a:lnTo>
                  <a:lnTo>
                    <a:pt x="65" y="2"/>
                  </a:lnTo>
                  <a:lnTo>
                    <a:pt x="78" y="6"/>
                  </a:lnTo>
                  <a:lnTo>
                    <a:pt x="130" y="94"/>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9" name="Freeform 106"/>
            <p:cNvSpPr>
              <a:spLocks/>
            </p:cNvSpPr>
            <p:nvPr/>
          </p:nvSpPr>
          <p:spPr bwMode="auto">
            <a:xfrm>
              <a:off x="3286" y="1678"/>
              <a:ext cx="129" cy="95"/>
            </a:xfrm>
            <a:custGeom>
              <a:avLst/>
              <a:gdLst>
                <a:gd name="T0" fmla="*/ 39 w 131"/>
                <a:gd name="T1" fmla="*/ 94 h 95"/>
                <a:gd name="T2" fmla="*/ 32 w 131"/>
                <a:gd name="T3" fmla="*/ 87 h 95"/>
                <a:gd name="T4" fmla="*/ 32 w 131"/>
                <a:gd name="T5" fmla="*/ 80 h 95"/>
                <a:gd name="T6" fmla="*/ 32 w 131"/>
                <a:gd name="T7" fmla="*/ 76 h 95"/>
                <a:gd name="T8" fmla="*/ 32 w 131"/>
                <a:gd name="T9" fmla="*/ 70 h 95"/>
                <a:gd name="T10" fmla="*/ 32 w 131"/>
                <a:gd name="T11" fmla="*/ 64 h 95"/>
                <a:gd name="T12" fmla="*/ 32 w 131"/>
                <a:gd name="T13" fmla="*/ 57 h 95"/>
                <a:gd name="T14" fmla="*/ 30 w 131"/>
                <a:gd name="T15" fmla="*/ 47 h 95"/>
                <a:gd name="T16" fmla="*/ 18 w 131"/>
                <a:gd name="T17" fmla="*/ 36 h 95"/>
                <a:gd name="T18" fmla="*/ 7 w 131"/>
                <a:gd name="T19" fmla="*/ 24 h 95"/>
                <a:gd name="T20" fmla="*/ 0 w 131"/>
                <a:gd name="T21" fmla="*/ 11 h 95"/>
                <a:gd name="T22" fmla="*/ 0 w 131"/>
                <a:gd name="T23" fmla="*/ 11 h 95"/>
                <a:gd name="T24" fmla="*/ 2 w 131"/>
                <a:gd name="T25" fmla="*/ 11 h 95"/>
                <a:gd name="T26" fmla="*/ 3 w 131"/>
                <a:gd name="T27" fmla="*/ 8 h 95"/>
                <a:gd name="T28" fmla="*/ 7 w 131"/>
                <a:gd name="T29" fmla="*/ 6 h 95"/>
                <a:gd name="T30" fmla="*/ 14 w 131"/>
                <a:gd name="T31" fmla="*/ 4 h 95"/>
                <a:gd name="T32" fmla="*/ 23 w 131"/>
                <a:gd name="T33" fmla="*/ 2 h 95"/>
                <a:gd name="T34" fmla="*/ 30 w 131"/>
                <a:gd name="T35" fmla="*/ 2 h 95"/>
                <a:gd name="T36" fmla="*/ 32 w 131"/>
                <a:gd name="T37" fmla="*/ 0 h 95"/>
                <a:gd name="T38" fmla="*/ 32 w 131"/>
                <a:gd name="T39" fmla="*/ 0 h 95"/>
                <a:gd name="T40" fmla="*/ 32 w 131"/>
                <a:gd name="T41" fmla="*/ 2 h 95"/>
                <a:gd name="T42" fmla="*/ 32 w 131"/>
                <a:gd name="T43" fmla="*/ 6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2" y="11"/>
                  </a:lnTo>
                  <a:lnTo>
                    <a:pt x="3" y="8"/>
                  </a:lnTo>
                  <a:lnTo>
                    <a:pt x="7" y="6"/>
                  </a:lnTo>
                  <a:lnTo>
                    <a:pt x="14" y="4"/>
                  </a:lnTo>
                  <a:lnTo>
                    <a:pt x="23" y="2"/>
                  </a:lnTo>
                  <a:lnTo>
                    <a:pt x="30" y="2"/>
                  </a:lnTo>
                  <a:lnTo>
                    <a:pt x="41" y="0"/>
                  </a:lnTo>
                  <a:lnTo>
                    <a:pt x="53" y="0"/>
                  </a:lnTo>
                  <a:lnTo>
                    <a:pt x="65" y="2"/>
                  </a:lnTo>
                  <a:lnTo>
                    <a:pt x="78" y="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107"/>
            <p:cNvSpPr>
              <a:spLocks/>
            </p:cNvSpPr>
            <p:nvPr/>
          </p:nvSpPr>
          <p:spPr bwMode="auto">
            <a:xfrm>
              <a:off x="3334" y="1752"/>
              <a:ext cx="163" cy="134"/>
            </a:xfrm>
            <a:custGeom>
              <a:avLst/>
              <a:gdLst>
                <a:gd name="T0" fmla="*/ 68 w 165"/>
                <a:gd name="T1" fmla="*/ 133 h 134"/>
                <a:gd name="T2" fmla="*/ 62 w 165"/>
                <a:gd name="T3" fmla="*/ 128 h 134"/>
                <a:gd name="T4" fmla="*/ 56 w 165"/>
                <a:gd name="T5" fmla="*/ 124 h 134"/>
                <a:gd name="T6" fmla="*/ 50 w 165"/>
                <a:gd name="T7" fmla="*/ 119 h 134"/>
                <a:gd name="T8" fmla="*/ 41 w 165"/>
                <a:gd name="T9" fmla="*/ 114 h 134"/>
                <a:gd name="T10" fmla="*/ 41 w 165"/>
                <a:gd name="T11" fmla="*/ 107 h 134"/>
                <a:gd name="T12" fmla="*/ 41 w 165"/>
                <a:gd name="T13" fmla="*/ 101 h 134"/>
                <a:gd name="T14" fmla="*/ 41 w 165"/>
                <a:gd name="T15" fmla="*/ 93 h 134"/>
                <a:gd name="T16" fmla="*/ 41 w 165"/>
                <a:gd name="T17" fmla="*/ 84 h 134"/>
                <a:gd name="T18" fmla="*/ 41 w 165"/>
                <a:gd name="T19" fmla="*/ 75 h 134"/>
                <a:gd name="T20" fmla="*/ 41 w 165"/>
                <a:gd name="T21" fmla="*/ 63 h 134"/>
                <a:gd name="T22" fmla="*/ 41 w 165"/>
                <a:gd name="T23" fmla="*/ 63 h 134"/>
                <a:gd name="T24" fmla="*/ 31 w 165"/>
                <a:gd name="T25" fmla="*/ 45 h 134"/>
                <a:gd name="T26" fmla="*/ 23 w 165"/>
                <a:gd name="T27" fmla="*/ 27 h 134"/>
                <a:gd name="T28" fmla="*/ 14 w 165"/>
                <a:gd name="T29" fmla="*/ 17 h 134"/>
                <a:gd name="T30" fmla="*/ 6 w 165"/>
                <a:gd name="T31" fmla="*/ 6 h 134"/>
                <a:gd name="T32" fmla="*/ 0 w 165"/>
                <a:gd name="T33" fmla="*/ 0 h 134"/>
                <a:gd name="T34" fmla="*/ 0 w 165"/>
                <a:gd name="T35" fmla="*/ 0 h 134"/>
                <a:gd name="T36" fmla="*/ 2 w 165"/>
                <a:gd name="T37" fmla="*/ 0 h 134"/>
                <a:gd name="T38" fmla="*/ 6 w 165"/>
                <a:gd name="T39" fmla="*/ 0 h 134"/>
                <a:gd name="T40" fmla="*/ 14 w 165"/>
                <a:gd name="T41" fmla="*/ 0 h 134"/>
                <a:gd name="T42" fmla="*/ 27 w 165"/>
                <a:gd name="T43" fmla="*/ 0 h 134"/>
                <a:gd name="T44" fmla="*/ 39 w 165"/>
                <a:gd name="T45" fmla="*/ 0 h 134"/>
                <a:gd name="T46" fmla="*/ 41 w 165"/>
                <a:gd name="T47" fmla="*/ 0 h 134"/>
                <a:gd name="T48" fmla="*/ 41 w 165"/>
                <a:gd name="T49" fmla="*/ 2 h 134"/>
                <a:gd name="T50" fmla="*/ 41 w 165"/>
                <a:gd name="T51" fmla="*/ 4 h 134"/>
                <a:gd name="T52" fmla="*/ 41 w 165"/>
                <a:gd name="T53" fmla="*/ 8 h 134"/>
                <a:gd name="T54" fmla="*/ 41 w 165"/>
                <a:gd name="T55" fmla="*/ 13 h 134"/>
                <a:gd name="T56" fmla="*/ 68 w 165"/>
                <a:gd name="T57" fmla="*/ 133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31" y="45"/>
                  </a:lnTo>
                  <a:lnTo>
                    <a:pt x="23" y="27"/>
                  </a:lnTo>
                  <a:lnTo>
                    <a:pt x="14" y="17"/>
                  </a:lnTo>
                  <a:lnTo>
                    <a:pt x="6" y="6"/>
                  </a:lnTo>
                  <a:lnTo>
                    <a:pt x="0" y="0"/>
                  </a:lnTo>
                  <a:lnTo>
                    <a:pt x="2" y="0"/>
                  </a:lnTo>
                  <a:lnTo>
                    <a:pt x="6" y="0"/>
                  </a:lnTo>
                  <a:lnTo>
                    <a:pt x="14" y="0"/>
                  </a:lnTo>
                  <a:lnTo>
                    <a:pt x="27" y="0"/>
                  </a:lnTo>
                  <a:lnTo>
                    <a:pt x="39" y="0"/>
                  </a:lnTo>
                  <a:lnTo>
                    <a:pt x="52" y="0"/>
                  </a:lnTo>
                  <a:lnTo>
                    <a:pt x="67" y="2"/>
                  </a:lnTo>
                  <a:lnTo>
                    <a:pt x="81" y="4"/>
                  </a:lnTo>
                  <a:lnTo>
                    <a:pt x="94" y="8"/>
                  </a:lnTo>
                  <a:lnTo>
                    <a:pt x="106" y="13"/>
                  </a:lnTo>
                  <a:lnTo>
                    <a:pt x="164" y="133"/>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1" name="Freeform 108"/>
            <p:cNvSpPr>
              <a:spLocks/>
            </p:cNvSpPr>
            <p:nvPr/>
          </p:nvSpPr>
          <p:spPr bwMode="auto">
            <a:xfrm>
              <a:off x="3334" y="1752"/>
              <a:ext cx="163" cy="134"/>
            </a:xfrm>
            <a:custGeom>
              <a:avLst/>
              <a:gdLst>
                <a:gd name="T0" fmla="*/ 68 w 165"/>
                <a:gd name="T1" fmla="*/ 133 h 134"/>
                <a:gd name="T2" fmla="*/ 62 w 165"/>
                <a:gd name="T3" fmla="*/ 128 h 134"/>
                <a:gd name="T4" fmla="*/ 56 w 165"/>
                <a:gd name="T5" fmla="*/ 124 h 134"/>
                <a:gd name="T6" fmla="*/ 50 w 165"/>
                <a:gd name="T7" fmla="*/ 119 h 134"/>
                <a:gd name="T8" fmla="*/ 41 w 165"/>
                <a:gd name="T9" fmla="*/ 114 h 134"/>
                <a:gd name="T10" fmla="*/ 41 w 165"/>
                <a:gd name="T11" fmla="*/ 107 h 134"/>
                <a:gd name="T12" fmla="*/ 41 w 165"/>
                <a:gd name="T13" fmla="*/ 101 h 134"/>
                <a:gd name="T14" fmla="*/ 41 w 165"/>
                <a:gd name="T15" fmla="*/ 93 h 134"/>
                <a:gd name="T16" fmla="*/ 41 w 165"/>
                <a:gd name="T17" fmla="*/ 84 h 134"/>
                <a:gd name="T18" fmla="*/ 41 w 165"/>
                <a:gd name="T19" fmla="*/ 75 h 134"/>
                <a:gd name="T20" fmla="*/ 41 w 165"/>
                <a:gd name="T21" fmla="*/ 63 h 134"/>
                <a:gd name="T22" fmla="*/ 41 w 165"/>
                <a:gd name="T23" fmla="*/ 63 h 134"/>
                <a:gd name="T24" fmla="*/ 31 w 165"/>
                <a:gd name="T25" fmla="*/ 45 h 134"/>
                <a:gd name="T26" fmla="*/ 23 w 165"/>
                <a:gd name="T27" fmla="*/ 27 h 134"/>
                <a:gd name="T28" fmla="*/ 14 w 165"/>
                <a:gd name="T29" fmla="*/ 17 h 134"/>
                <a:gd name="T30" fmla="*/ 6 w 165"/>
                <a:gd name="T31" fmla="*/ 6 h 134"/>
                <a:gd name="T32" fmla="*/ 0 w 165"/>
                <a:gd name="T33" fmla="*/ 0 h 134"/>
                <a:gd name="T34" fmla="*/ 0 w 165"/>
                <a:gd name="T35" fmla="*/ 0 h 134"/>
                <a:gd name="T36" fmla="*/ 2 w 165"/>
                <a:gd name="T37" fmla="*/ 0 h 134"/>
                <a:gd name="T38" fmla="*/ 6 w 165"/>
                <a:gd name="T39" fmla="*/ 0 h 134"/>
                <a:gd name="T40" fmla="*/ 14 w 165"/>
                <a:gd name="T41" fmla="*/ 0 h 134"/>
                <a:gd name="T42" fmla="*/ 27 w 165"/>
                <a:gd name="T43" fmla="*/ 0 h 134"/>
                <a:gd name="T44" fmla="*/ 39 w 165"/>
                <a:gd name="T45" fmla="*/ 0 h 134"/>
                <a:gd name="T46" fmla="*/ 41 w 165"/>
                <a:gd name="T47" fmla="*/ 0 h 134"/>
                <a:gd name="T48" fmla="*/ 41 w 165"/>
                <a:gd name="T49" fmla="*/ 2 h 134"/>
                <a:gd name="T50" fmla="*/ 41 w 165"/>
                <a:gd name="T51" fmla="*/ 4 h 134"/>
                <a:gd name="T52" fmla="*/ 41 w 165"/>
                <a:gd name="T53" fmla="*/ 8 h 134"/>
                <a:gd name="T54" fmla="*/ 41 w 165"/>
                <a:gd name="T55" fmla="*/ 13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31" y="45"/>
                  </a:lnTo>
                  <a:lnTo>
                    <a:pt x="23" y="27"/>
                  </a:lnTo>
                  <a:lnTo>
                    <a:pt x="14" y="17"/>
                  </a:lnTo>
                  <a:lnTo>
                    <a:pt x="6" y="6"/>
                  </a:lnTo>
                  <a:lnTo>
                    <a:pt x="0" y="0"/>
                  </a:lnTo>
                  <a:lnTo>
                    <a:pt x="2" y="0"/>
                  </a:lnTo>
                  <a:lnTo>
                    <a:pt x="6" y="0"/>
                  </a:lnTo>
                  <a:lnTo>
                    <a:pt x="14" y="0"/>
                  </a:lnTo>
                  <a:lnTo>
                    <a:pt x="27" y="0"/>
                  </a:lnTo>
                  <a:lnTo>
                    <a:pt x="39" y="0"/>
                  </a:lnTo>
                  <a:lnTo>
                    <a:pt x="52" y="0"/>
                  </a:lnTo>
                  <a:lnTo>
                    <a:pt x="67" y="2"/>
                  </a:lnTo>
                  <a:lnTo>
                    <a:pt x="81" y="4"/>
                  </a:lnTo>
                  <a:lnTo>
                    <a:pt x="94" y="8"/>
                  </a:lnTo>
                  <a:lnTo>
                    <a:pt x="106" y="1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09"/>
            <p:cNvSpPr>
              <a:spLocks/>
            </p:cNvSpPr>
            <p:nvPr/>
          </p:nvSpPr>
          <p:spPr bwMode="auto">
            <a:xfrm>
              <a:off x="3387" y="1829"/>
              <a:ext cx="144" cy="139"/>
            </a:xfrm>
            <a:custGeom>
              <a:avLst/>
              <a:gdLst>
                <a:gd name="T0" fmla="*/ 52 w 146"/>
                <a:gd name="T1" fmla="*/ 47 h 141"/>
                <a:gd name="T2" fmla="*/ 46 w 146"/>
                <a:gd name="T3" fmla="*/ 45 h 141"/>
                <a:gd name="T4" fmla="*/ 39 w 146"/>
                <a:gd name="T5" fmla="*/ 43 h 141"/>
                <a:gd name="T6" fmla="*/ 36 w 146"/>
                <a:gd name="T7" fmla="*/ 40 h 141"/>
                <a:gd name="T8" fmla="*/ 36 w 146"/>
                <a:gd name="T9" fmla="*/ 36 h 141"/>
                <a:gd name="T10" fmla="*/ 36 w 146"/>
                <a:gd name="T11" fmla="*/ 35 h 141"/>
                <a:gd name="T12" fmla="*/ 36 w 146"/>
                <a:gd name="T13" fmla="*/ 35 h 141"/>
                <a:gd name="T14" fmla="*/ 36 w 146"/>
                <a:gd name="T15" fmla="*/ 35 h 141"/>
                <a:gd name="T16" fmla="*/ 36 w 146"/>
                <a:gd name="T17" fmla="*/ 35 h 141"/>
                <a:gd name="T18" fmla="*/ 25 w 146"/>
                <a:gd name="T19" fmla="*/ 35 h 141"/>
                <a:gd name="T20" fmla="*/ 17 w 146"/>
                <a:gd name="T21" fmla="*/ 35 h 141"/>
                <a:gd name="T22" fmla="*/ 17 w 146"/>
                <a:gd name="T23" fmla="*/ 35 h 141"/>
                <a:gd name="T24" fmla="*/ 4 w 146"/>
                <a:gd name="T25" fmla="*/ 33 h 141"/>
                <a:gd name="T26" fmla="*/ 0 w 146"/>
                <a:gd name="T27" fmla="*/ 18 h 141"/>
                <a:gd name="T28" fmla="*/ 0 w 146"/>
                <a:gd name="T29" fmla="*/ 8 h 141"/>
                <a:gd name="T30" fmla="*/ 0 w 146"/>
                <a:gd name="T31" fmla="*/ 2 h 141"/>
                <a:gd name="T32" fmla="*/ 2 w 146"/>
                <a:gd name="T33" fmla="*/ 0 h 141"/>
                <a:gd name="T34" fmla="*/ 2 w 146"/>
                <a:gd name="T35" fmla="*/ 0 h 141"/>
                <a:gd name="T36" fmla="*/ 11 w 146"/>
                <a:gd name="T37" fmla="*/ 2 h 141"/>
                <a:gd name="T38" fmla="*/ 19 w 146"/>
                <a:gd name="T39" fmla="*/ 2 h 141"/>
                <a:gd name="T40" fmla="*/ 27 w 146"/>
                <a:gd name="T41" fmla="*/ 2 h 141"/>
                <a:gd name="T42" fmla="*/ 36 w 146"/>
                <a:gd name="T43" fmla="*/ 4 h 141"/>
                <a:gd name="T44" fmla="*/ 36 w 146"/>
                <a:gd name="T45" fmla="*/ 6 h 141"/>
                <a:gd name="T46" fmla="*/ 36 w 146"/>
                <a:gd name="T47" fmla="*/ 8 h 141"/>
                <a:gd name="T48" fmla="*/ 36 w 146"/>
                <a:gd name="T49" fmla="*/ 10 h 141"/>
                <a:gd name="T50" fmla="*/ 36 w 146"/>
                <a:gd name="T51" fmla="*/ 13 h 141"/>
                <a:gd name="T52" fmla="*/ 36 w 146"/>
                <a:gd name="T53" fmla="*/ 16 h 141"/>
                <a:gd name="T54" fmla="*/ 36 w 146"/>
                <a:gd name="T55" fmla="*/ 22 h 141"/>
                <a:gd name="T56" fmla="*/ 52 w 146"/>
                <a:gd name="T57" fmla="*/ 47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4" y="33"/>
                  </a:lnTo>
                  <a:lnTo>
                    <a:pt x="0" y="18"/>
                  </a:lnTo>
                  <a:lnTo>
                    <a:pt x="0" y="8"/>
                  </a:lnTo>
                  <a:lnTo>
                    <a:pt x="0" y="2"/>
                  </a:lnTo>
                  <a:lnTo>
                    <a:pt x="2" y="0"/>
                  </a:lnTo>
                  <a:lnTo>
                    <a:pt x="11" y="2"/>
                  </a:lnTo>
                  <a:lnTo>
                    <a:pt x="19" y="2"/>
                  </a:lnTo>
                  <a:lnTo>
                    <a:pt x="27" y="2"/>
                  </a:lnTo>
                  <a:lnTo>
                    <a:pt x="36" y="4"/>
                  </a:lnTo>
                  <a:lnTo>
                    <a:pt x="46" y="6"/>
                  </a:lnTo>
                  <a:lnTo>
                    <a:pt x="55" y="8"/>
                  </a:lnTo>
                  <a:lnTo>
                    <a:pt x="66" y="10"/>
                  </a:lnTo>
                  <a:lnTo>
                    <a:pt x="74" y="13"/>
                  </a:lnTo>
                  <a:lnTo>
                    <a:pt x="83" y="16"/>
                  </a:lnTo>
                  <a:lnTo>
                    <a:pt x="91" y="22"/>
                  </a:lnTo>
                  <a:lnTo>
                    <a:pt x="145" y="14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 name="Freeform 110"/>
            <p:cNvSpPr>
              <a:spLocks/>
            </p:cNvSpPr>
            <p:nvPr/>
          </p:nvSpPr>
          <p:spPr bwMode="auto">
            <a:xfrm>
              <a:off x="3387" y="1829"/>
              <a:ext cx="144" cy="139"/>
            </a:xfrm>
            <a:custGeom>
              <a:avLst/>
              <a:gdLst>
                <a:gd name="T0" fmla="*/ 52 w 146"/>
                <a:gd name="T1" fmla="*/ 47 h 141"/>
                <a:gd name="T2" fmla="*/ 46 w 146"/>
                <a:gd name="T3" fmla="*/ 45 h 141"/>
                <a:gd name="T4" fmla="*/ 39 w 146"/>
                <a:gd name="T5" fmla="*/ 43 h 141"/>
                <a:gd name="T6" fmla="*/ 36 w 146"/>
                <a:gd name="T7" fmla="*/ 40 h 141"/>
                <a:gd name="T8" fmla="*/ 36 w 146"/>
                <a:gd name="T9" fmla="*/ 36 h 141"/>
                <a:gd name="T10" fmla="*/ 36 w 146"/>
                <a:gd name="T11" fmla="*/ 35 h 141"/>
                <a:gd name="T12" fmla="*/ 36 w 146"/>
                <a:gd name="T13" fmla="*/ 35 h 141"/>
                <a:gd name="T14" fmla="*/ 36 w 146"/>
                <a:gd name="T15" fmla="*/ 35 h 141"/>
                <a:gd name="T16" fmla="*/ 36 w 146"/>
                <a:gd name="T17" fmla="*/ 35 h 141"/>
                <a:gd name="T18" fmla="*/ 25 w 146"/>
                <a:gd name="T19" fmla="*/ 35 h 141"/>
                <a:gd name="T20" fmla="*/ 17 w 146"/>
                <a:gd name="T21" fmla="*/ 35 h 141"/>
                <a:gd name="T22" fmla="*/ 17 w 146"/>
                <a:gd name="T23" fmla="*/ 35 h 141"/>
                <a:gd name="T24" fmla="*/ 4 w 146"/>
                <a:gd name="T25" fmla="*/ 33 h 141"/>
                <a:gd name="T26" fmla="*/ 0 w 146"/>
                <a:gd name="T27" fmla="*/ 18 h 141"/>
                <a:gd name="T28" fmla="*/ 0 w 146"/>
                <a:gd name="T29" fmla="*/ 8 h 141"/>
                <a:gd name="T30" fmla="*/ 0 w 146"/>
                <a:gd name="T31" fmla="*/ 2 h 141"/>
                <a:gd name="T32" fmla="*/ 2 w 146"/>
                <a:gd name="T33" fmla="*/ 0 h 141"/>
                <a:gd name="T34" fmla="*/ 2 w 146"/>
                <a:gd name="T35" fmla="*/ 0 h 141"/>
                <a:gd name="T36" fmla="*/ 11 w 146"/>
                <a:gd name="T37" fmla="*/ 2 h 141"/>
                <a:gd name="T38" fmla="*/ 19 w 146"/>
                <a:gd name="T39" fmla="*/ 2 h 141"/>
                <a:gd name="T40" fmla="*/ 27 w 146"/>
                <a:gd name="T41" fmla="*/ 2 h 141"/>
                <a:gd name="T42" fmla="*/ 36 w 146"/>
                <a:gd name="T43" fmla="*/ 4 h 141"/>
                <a:gd name="T44" fmla="*/ 36 w 146"/>
                <a:gd name="T45" fmla="*/ 6 h 141"/>
                <a:gd name="T46" fmla="*/ 36 w 146"/>
                <a:gd name="T47" fmla="*/ 8 h 141"/>
                <a:gd name="T48" fmla="*/ 36 w 146"/>
                <a:gd name="T49" fmla="*/ 10 h 141"/>
                <a:gd name="T50" fmla="*/ 36 w 146"/>
                <a:gd name="T51" fmla="*/ 13 h 141"/>
                <a:gd name="T52" fmla="*/ 36 w 146"/>
                <a:gd name="T53" fmla="*/ 16 h 141"/>
                <a:gd name="T54" fmla="*/ 36 w 146"/>
                <a:gd name="T55" fmla="*/ 22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4" y="33"/>
                  </a:lnTo>
                  <a:lnTo>
                    <a:pt x="0" y="18"/>
                  </a:lnTo>
                  <a:lnTo>
                    <a:pt x="0" y="8"/>
                  </a:lnTo>
                  <a:lnTo>
                    <a:pt x="0" y="2"/>
                  </a:lnTo>
                  <a:lnTo>
                    <a:pt x="2" y="0"/>
                  </a:lnTo>
                  <a:lnTo>
                    <a:pt x="11" y="2"/>
                  </a:lnTo>
                  <a:lnTo>
                    <a:pt x="19" y="2"/>
                  </a:lnTo>
                  <a:lnTo>
                    <a:pt x="27" y="2"/>
                  </a:lnTo>
                  <a:lnTo>
                    <a:pt x="36" y="4"/>
                  </a:lnTo>
                  <a:lnTo>
                    <a:pt x="46" y="6"/>
                  </a:lnTo>
                  <a:lnTo>
                    <a:pt x="55" y="8"/>
                  </a:lnTo>
                  <a:lnTo>
                    <a:pt x="66" y="10"/>
                  </a:lnTo>
                  <a:lnTo>
                    <a:pt x="74" y="13"/>
                  </a:lnTo>
                  <a:lnTo>
                    <a:pt x="83" y="16"/>
                  </a:lnTo>
                  <a:lnTo>
                    <a:pt x="91" y="2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11"/>
            <p:cNvSpPr>
              <a:spLocks/>
            </p:cNvSpPr>
            <p:nvPr/>
          </p:nvSpPr>
          <p:spPr bwMode="auto">
            <a:xfrm>
              <a:off x="3463" y="1975"/>
              <a:ext cx="92" cy="143"/>
            </a:xfrm>
            <a:custGeom>
              <a:avLst/>
              <a:gdLst>
                <a:gd name="T0" fmla="*/ 91 w 92"/>
                <a:gd name="T1" fmla="*/ 142 h 143"/>
                <a:gd name="T2" fmla="*/ 82 w 92"/>
                <a:gd name="T3" fmla="*/ 133 h 143"/>
                <a:gd name="T4" fmla="*/ 72 w 92"/>
                <a:gd name="T5" fmla="*/ 124 h 143"/>
                <a:gd name="T6" fmla="*/ 61 w 92"/>
                <a:gd name="T7" fmla="*/ 116 h 143"/>
                <a:gd name="T8" fmla="*/ 52 w 92"/>
                <a:gd name="T9" fmla="*/ 105 h 143"/>
                <a:gd name="T10" fmla="*/ 40 w 92"/>
                <a:gd name="T11" fmla="*/ 94 h 143"/>
                <a:gd name="T12" fmla="*/ 31 w 92"/>
                <a:gd name="T13" fmla="*/ 80 h 143"/>
                <a:gd name="T14" fmla="*/ 21 w 92"/>
                <a:gd name="T15" fmla="*/ 66 h 143"/>
                <a:gd name="T16" fmla="*/ 13 w 92"/>
                <a:gd name="T17" fmla="*/ 46 h 143"/>
                <a:gd name="T18" fmla="*/ 6 w 92"/>
                <a:gd name="T19" fmla="*/ 25 h 143"/>
                <a:gd name="T20" fmla="*/ 0 w 92"/>
                <a:gd name="T21" fmla="*/ 0 h 143"/>
                <a:gd name="T22" fmla="*/ 0 w 92"/>
                <a:gd name="T23" fmla="*/ 0 h 143"/>
                <a:gd name="T24" fmla="*/ 2 w 92"/>
                <a:gd name="T25" fmla="*/ 0 h 143"/>
                <a:gd name="T26" fmla="*/ 6 w 92"/>
                <a:gd name="T27" fmla="*/ 0 h 143"/>
                <a:gd name="T28" fmla="*/ 13 w 92"/>
                <a:gd name="T29" fmla="*/ 2 h 143"/>
                <a:gd name="T30" fmla="*/ 24 w 92"/>
                <a:gd name="T31" fmla="*/ 2 h 143"/>
                <a:gd name="T32" fmla="*/ 31 w 92"/>
                <a:gd name="T33" fmla="*/ 4 h 143"/>
                <a:gd name="T34" fmla="*/ 42 w 92"/>
                <a:gd name="T35" fmla="*/ 6 h 143"/>
                <a:gd name="T36" fmla="*/ 52 w 92"/>
                <a:gd name="T37" fmla="*/ 11 h 143"/>
                <a:gd name="T38" fmla="*/ 63 w 92"/>
                <a:gd name="T39" fmla="*/ 15 h 143"/>
                <a:gd name="T40" fmla="*/ 74 w 92"/>
                <a:gd name="T41" fmla="*/ 19 h 143"/>
                <a:gd name="T42" fmla="*/ 82 w 92"/>
                <a:gd name="T43" fmla="*/ 25 h 143"/>
                <a:gd name="T44" fmla="*/ 91 w 92"/>
                <a:gd name="T45" fmla="*/ 142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2" y="0"/>
                  </a:lnTo>
                  <a:lnTo>
                    <a:pt x="6" y="0"/>
                  </a:lnTo>
                  <a:lnTo>
                    <a:pt x="13" y="2"/>
                  </a:lnTo>
                  <a:lnTo>
                    <a:pt x="24" y="2"/>
                  </a:lnTo>
                  <a:lnTo>
                    <a:pt x="31" y="4"/>
                  </a:lnTo>
                  <a:lnTo>
                    <a:pt x="42" y="6"/>
                  </a:lnTo>
                  <a:lnTo>
                    <a:pt x="52" y="11"/>
                  </a:lnTo>
                  <a:lnTo>
                    <a:pt x="63" y="15"/>
                  </a:lnTo>
                  <a:lnTo>
                    <a:pt x="74" y="19"/>
                  </a:lnTo>
                  <a:lnTo>
                    <a:pt x="82" y="25"/>
                  </a:lnTo>
                  <a:lnTo>
                    <a:pt x="91" y="14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 name="Freeform 112"/>
            <p:cNvSpPr>
              <a:spLocks/>
            </p:cNvSpPr>
            <p:nvPr/>
          </p:nvSpPr>
          <p:spPr bwMode="auto">
            <a:xfrm>
              <a:off x="3463" y="1975"/>
              <a:ext cx="92" cy="143"/>
            </a:xfrm>
            <a:custGeom>
              <a:avLst/>
              <a:gdLst>
                <a:gd name="T0" fmla="*/ 91 w 92"/>
                <a:gd name="T1" fmla="*/ 142 h 143"/>
                <a:gd name="T2" fmla="*/ 82 w 92"/>
                <a:gd name="T3" fmla="*/ 133 h 143"/>
                <a:gd name="T4" fmla="*/ 72 w 92"/>
                <a:gd name="T5" fmla="*/ 124 h 143"/>
                <a:gd name="T6" fmla="*/ 61 w 92"/>
                <a:gd name="T7" fmla="*/ 116 h 143"/>
                <a:gd name="T8" fmla="*/ 52 w 92"/>
                <a:gd name="T9" fmla="*/ 105 h 143"/>
                <a:gd name="T10" fmla="*/ 40 w 92"/>
                <a:gd name="T11" fmla="*/ 94 h 143"/>
                <a:gd name="T12" fmla="*/ 31 w 92"/>
                <a:gd name="T13" fmla="*/ 80 h 143"/>
                <a:gd name="T14" fmla="*/ 21 w 92"/>
                <a:gd name="T15" fmla="*/ 66 h 143"/>
                <a:gd name="T16" fmla="*/ 13 w 92"/>
                <a:gd name="T17" fmla="*/ 46 h 143"/>
                <a:gd name="T18" fmla="*/ 6 w 92"/>
                <a:gd name="T19" fmla="*/ 25 h 143"/>
                <a:gd name="T20" fmla="*/ 0 w 92"/>
                <a:gd name="T21" fmla="*/ 0 h 143"/>
                <a:gd name="T22" fmla="*/ 0 w 92"/>
                <a:gd name="T23" fmla="*/ 0 h 143"/>
                <a:gd name="T24" fmla="*/ 2 w 92"/>
                <a:gd name="T25" fmla="*/ 0 h 143"/>
                <a:gd name="T26" fmla="*/ 6 w 92"/>
                <a:gd name="T27" fmla="*/ 0 h 143"/>
                <a:gd name="T28" fmla="*/ 13 w 92"/>
                <a:gd name="T29" fmla="*/ 2 h 143"/>
                <a:gd name="T30" fmla="*/ 24 w 92"/>
                <a:gd name="T31" fmla="*/ 2 h 143"/>
                <a:gd name="T32" fmla="*/ 31 w 92"/>
                <a:gd name="T33" fmla="*/ 4 h 143"/>
                <a:gd name="T34" fmla="*/ 42 w 92"/>
                <a:gd name="T35" fmla="*/ 6 h 143"/>
                <a:gd name="T36" fmla="*/ 52 w 92"/>
                <a:gd name="T37" fmla="*/ 11 h 143"/>
                <a:gd name="T38" fmla="*/ 63 w 92"/>
                <a:gd name="T39" fmla="*/ 15 h 143"/>
                <a:gd name="T40" fmla="*/ 74 w 92"/>
                <a:gd name="T41" fmla="*/ 19 h 143"/>
                <a:gd name="T42" fmla="*/ 82 w 92"/>
                <a:gd name="T43" fmla="*/ 25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2" y="0"/>
                  </a:lnTo>
                  <a:lnTo>
                    <a:pt x="6" y="0"/>
                  </a:lnTo>
                  <a:lnTo>
                    <a:pt x="13" y="2"/>
                  </a:lnTo>
                  <a:lnTo>
                    <a:pt x="24" y="2"/>
                  </a:lnTo>
                  <a:lnTo>
                    <a:pt x="31" y="4"/>
                  </a:lnTo>
                  <a:lnTo>
                    <a:pt x="42" y="6"/>
                  </a:lnTo>
                  <a:lnTo>
                    <a:pt x="52" y="11"/>
                  </a:lnTo>
                  <a:lnTo>
                    <a:pt x="63" y="15"/>
                  </a:lnTo>
                  <a:lnTo>
                    <a:pt x="74" y="19"/>
                  </a:lnTo>
                  <a:lnTo>
                    <a:pt x="82"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113"/>
            <p:cNvSpPr>
              <a:spLocks/>
            </p:cNvSpPr>
            <p:nvPr/>
          </p:nvSpPr>
          <p:spPr bwMode="auto">
            <a:xfrm>
              <a:off x="3488" y="2088"/>
              <a:ext cx="90" cy="197"/>
            </a:xfrm>
            <a:custGeom>
              <a:avLst/>
              <a:gdLst>
                <a:gd name="T0" fmla="*/ 178 w 89"/>
                <a:gd name="T1" fmla="*/ 196 h 197"/>
                <a:gd name="T2" fmla="*/ 162 w 89"/>
                <a:gd name="T3" fmla="*/ 182 h 197"/>
                <a:gd name="T4" fmla="*/ 140 w 89"/>
                <a:gd name="T5" fmla="*/ 166 h 197"/>
                <a:gd name="T6" fmla="*/ 128 w 89"/>
                <a:gd name="T7" fmla="*/ 149 h 197"/>
                <a:gd name="T8" fmla="*/ 41 w 89"/>
                <a:gd name="T9" fmla="*/ 129 h 197"/>
                <a:gd name="T10" fmla="*/ 30 w 89"/>
                <a:gd name="T11" fmla="*/ 109 h 197"/>
                <a:gd name="T12" fmla="*/ 20 w 89"/>
                <a:gd name="T13" fmla="*/ 88 h 197"/>
                <a:gd name="T14" fmla="*/ 12 w 89"/>
                <a:gd name="T15" fmla="*/ 64 h 197"/>
                <a:gd name="T16" fmla="*/ 5 w 89"/>
                <a:gd name="T17" fmla="*/ 44 h 197"/>
                <a:gd name="T18" fmla="*/ 1 w 89"/>
                <a:gd name="T19" fmla="*/ 20 h 197"/>
                <a:gd name="T20" fmla="*/ 0 w 89"/>
                <a:gd name="T21" fmla="*/ 2 h 197"/>
                <a:gd name="T22" fmla="*/ 0 w 89"/>
                <a:gd name="T23" fmla="*/ 2 h 197"/>
                <a:gd name="T24" fmla="*/ 1 w 89"/>
                <a:gd name="T25" fmla="*/ 0 h 197"/>
                <a:gd name="T26" fmla="*/ 3 w 89"/>
                <a:gd name="T27" fmla="*/ 0 h 197"/>
                <a:gd name="T28" fmla="*/ 12 w 89"/>
                <a:gd name="T29" fmla="*/ 0 h 197"/>
                <a:gd name="T30" fmla="*/ 20 w 89"/>
                <a:gd name="T31" fmla="*/ 0 h 197"/>
                <a:gd name="T32" fmla="*/ 28 w 89"/>
                <a:gd name="T33" fmla="*/ 0 h 197"/>
                <a:gd name="T34" fmla="*/ 41 w 89"/>
                <a:gd name="T35" fmla="*/ 2 h 197"/>
                <a:gd name="T36" fmla="*/ 126 w 89"/>
                <a:gd name="T37" fmla="*/ 5 h 197"/>
                <a:gd name="T38" fmla="*/ 144 w 89"/>
                <a:gd name="T39" fmla="*/ 12 h 197"/>
                <a:gd name="T40" fmla="*/ 170 w 89"/>
                <a:gd name="T41" fmla="*/ 20 h 197"/>
                <a:gd name="T42" fmla="*/ 192 w 89"/>
                <a:gd name="T43" fmla="*/ 33 h 197"/>
                <a:gd name="T44" fmla="*/ 178 w 89"/>
                <a:gd name="T45" fmla="*/ 196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1" y="0"/>
                  </a:lnTo>
                  <a:lnTo>
                    <a:pt x="3" y="0"/>
                  </a:lnTo>
                  <a:lnTo>
                    <a:pt x="12" y="0"/>
                  </a:lnTo>
                  <a:lnTo>
                    <a:pt x="20" y="0"/>
                  </a:lnTo>
                  <a:lnTo>
                    <a:pt x="28" y="0"/>
                  </a:lnTo>
                  <a:lnTo>
                    <a:pt x="41" y="2"/>
                  </a:lnTo>
                  <a:lnTo>
                    <a:pt x="51" y="5"/>
                  </a:lnTo>
                  <a:lnTo>
                    <a:pt x="64" y="12"/>
                  </a:lnTo>
                  <a:lnTo>
                    <a:pt x="77" y="20"/>
                  </a:lnTo>
                  <a:lnTo>
                    <a:pt x="88" y="33"/>
                  </a:lnTo>
                  <a:lnTo>
                    <a:pt x="81" y="196"/>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7" name="Freeform 114"/>
            <p:cNvSpPr>
              <a:spLocks/>
            </p:cNvSpPr>
            <p:nvPr/>
          </p:nvSpPr>
          <p:spPr bwMode="auto">
            <a:xfrm>
              <a:off x="3488" y="2088"/>
              <a:ext cx="90" cy="197"/>
            </a:xfrm>
            <a:custGeom>
              <a:avLst/>
              <a:gdLst>
                <a:gd name="T0" fmla="*/ 178 w 89"/>
                <a:gd name="T1" fmla="*/ 196 h 197"/>
                <a:gd name="T2" fmla="*/ 162 w 89"/>
                <a:gd name="T3" fmla="*/ 182 h 197"/>
                <a:gd name="T4" fmla="*/ 140 w 89"/>
                <a:gd name="T5" fmla="*/ 166 h 197"/>
                <a:gd name="T6" fmla="*/ 128 w 89"/>
                <a:gd name="T7" fmla="*/ 149 h 197"/>
                <a:gd name="T8" fmla="*/ 41 w 89"/>
                <a:gd name="T9" fmla="*/ 129 h 197"/>
                <a:gd name="T10" fmla="*/ 30 w 89"/>
                <a:gd name="T11" fmla="*/ 109 h 197"/>
                <a:gd name="T12" fmla="*/ 20 w 89"/>
                <a:gd name="T13" fmla="*/ 88 h 197"/>
                <a:gd name="T14" fmla="*/ 12 w 89"/>
                <a:gd name="T15" fmla="*/ 64 h 197"/>
                <a:gd name="T16" fmla="*/ 5 w 89"/>
                <a:gd name="T17" fmla="*/ 44 h 197"/>
                <a:gd name="T18" fmla="*/ 1 w 89"/>
                <a:gd name="T19" fmla="*/ 20 h 197"/>
                <a:gd name="T20" fmla="*/ 0 w 89"/>
                <a:gd name="T21" fmla="*/ 2 h 197"/>
                <a:gd name="T22" fmla="*/ 0 w 89"/>
                <a:gd name="T23" fmla="*/ 2 h 197"/>
                <a:gd name="T24" fmla="*/ 1 w 89"/>
                <a:gd name="T25" fmla="*/ 0 h 197"/>
                <a:gd name="T26" fmla="*/ 3 w 89"/>
                <a:gd name="T27" fmla="*/ 0 h 197"/>
                <a:gd name="T28" fmla="*/ 12 w 89"/>
                <a:gd name="T29" fmla="*/ 0 h 197"/>
                <a:gd name="T30" fmla="*/ 20 w 89"/>
                <a:gd name="T31" fmla="*/ 0 h 197"/>
                <a:gd name="T32" fmla="*/ 28 w 89"/>
                <a:gd name="T33" fmla="*/ 0 h 197"/>
                <a:gd name="T34" fmla="*/ 41 w 89"/>
                <a:gd name="T35" fmla="*/ 2 h 197"/>
                <a:gd name="T36" fmla="*/ 126 w 89"/>
                <a:gd name="T37" fmla="*/ 5 h 197"/>
                <a:gd name="T38" fmla="*/ 144 w 89"/>
                <a:gd name="T39" fmla="*/ 12 h 197"/>
                <a:gd name="T40" fmla="*/ 170 w 89"/>
                <a:gd name="T41" fmla="*/ 20 h 197"/>
                <a:gd name="T42" fmla="*/ 192 w 89"/>
                <a:gd name="T43" fmla="*/ 33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1" y="0"/>
                  </a:lnTo>
                  <a:lnTo>
                    <a:pt x="3" y="0"/>
                  </a:lnTo>
                  <a:lnTo>
                    <a:pt x="12" y="0"/>
                  </a:lnTo>
                  <a:lnTo>
                    <a:pt x="20" y="0"/>
                  </a:lnTo>
                  <a:lnTo>
                    <a:pt x="28" y="0"/>
                  </a:lnTo>
                  <a:lnTo>
                    <a:pt x="41" y="2"/>
                  </a:lnTo>
                  <a:lnTo>
                    <a:pt x="51" y="5"/>
                  </a:lnTo>
                  <a:lnTo>
                    <a:pt x="64" y="12"/>
                  </a:lnTo>
                  <a:lnTo>
                    <a:pt x="77" y="20"/>
                  </a:lnTo>
                  <a:lnTo>
                    <a:pt x="88" y="3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115"/>
            <p:cNvSpPr>
              <a:spLocks/>
            </p:cNvSpPr>
            <p:nvPr/>
          </p:nvSpPr>
          <p:spPr bwMode="auto">
            <a:xfrm>
              <a:off x="3140" y="1507"/>
              <a:ext cx="194" cy="139"/>
            </a:xfrm>
            <a:custGeom>
              <a:avLst/>
              <a:gdLst>
                <a:gd name="T0" fmla="*/ 193 w 194"/>
                <a:gd name="T1" fmla="*/ 217 h 138"/>
                <a:gd name="T2" fmla="*/ 174 w 194"/>
                <a:gd name="T3" fmla="*/ 217 h 138"/>
                <a:gd name="T4" fmla="*/ 154 w 194"/>
                <a:gd name="T5" fmla="*/ 207 h 138"/>
                <a:gd name="T6" fmla="*/ 133 w 194"/>
                <a:gd name="T7" fmla="*/ 203 h 138"/>
                <a:gd name="T8" fmla="*/ 112 w 194"/>
                <a:gd name="T9" fmla="*/ 198 h 138"/>
                <a:gd name="T10" fmla="*/ 93 w 194"/>
                <a:gd name="T11" fmla="*/ 193 h 138"/>
                <a:gd name="T12" fmla="*/ 73 w 194"/>
                <a:gd name="T13" fmla="*/ 186 h 138"/>
                <a:gd name="T14" fmla="*/ 57 w 194"/>
                <a:gd name="T15" fmla="*/ 180 h 138"/>
                <a:gd name="T16" fmla="*/ 43 w 194"/>
                <a:gd name="T17" fmla="*/ 173 h 138"/>
                <a:gd name="T18" fmla="*/ 31 w 194"/>
                <a:gd name="T19" fmla="*/ 168 h 138"/>
                <a:gd name="T20" fmla="*/ 23 w 194"/>
                <a:gd name="T21" fmla="*/ 159 h 138"/>
                <a:gd name="T22" fmla="*/ 23 w 194"/>
                <a:gd name="T23" fmla="*/ 159 h 138"/>
                <a:gd name="T24" fmla="*/ 19 w 194"/>
                <a:gd name="T25" fmla="*/ 152 h 138"/>
                <a:gd name="T26" fmla="*/ 15 w 194"/>
                <a:gd name="T27" fmla="*/ 145 h 138"/>
                <a:gd name="T28" fmla="*/ 11 w 194"/>
                <a:gd name="T29" fmla="*/ 61 h 138"/>
                <a:gd name="T30" fmla="*/ 6 w 194"/>
                <a:gd name="T31" fmla="*/ 52 h 138"/>
                <a:gd name="T32" fmla="*/ 4 w 194"/>
                <a:gd name="T33" fmla="*/ 44 h 138"/>
                <a:gd name="T34" fmla="*/ 2 w 194"/>
                <a:gd name="T35" fmla="*/ 33 h 138"/>
                <a:gd name="T36" fmla="*/ 0 w 194"/>
                <a:gd name="T37" fmla="*/ 25 h 138"/>
                <a:gd name="T38" fmla="*/ 2 w 194"/>
                <a:gd name="T39" fmla="*/ 17 h 138"/>
                <a:gd name="T40" fmla="*/ 4 w 194"/>
                <a:gd name="T41" fmla="*/ 6 h 138"/>
                <a:gd name="T42" fmla="*/ 8 w 194"/>
                <a:gd name="T43" fmla="*/ 0 h 138"/>
                <a:gd name="T44" fmla="*/ 193 w 194"/>
                <a:gd name="T45" fmla="*/ 217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19" y="77"/>
                  </a:lnTo>
                  <a:lnTo>
                    <a:pt x="15" y="70"/>
                  </a:lnTo>
                  <a:lnTo>
                    <a:pt x="11" y="61"/>
                  </a:lnTo>
                  <a:lnTo>
                    <a:pt x="6" y="52"/>
                  </a:lnTo>
                  <a:lnTo>
                    <a:pt x="4" y="44"/>
                  </a:lnTo>
                  <a:lnTo>
                    <a:pt x="2" y="33"/>
                  </a:lnTo>
                  <a:lnTo>
                    <a:pt x="0" y="25"/>
                  </a:lnTo>
                  <a:lnTo>
                    <a:pt x="2" y="17"/>
                  </a:lnTo>
                  <a:lnTo>
                    <a:pt x="4" y="6"/>
                  </a:lnTo>
                  <a:lnTo>
                    <a:pt x="8" y="0"/>
                  </a:lnTo>
                  <a:lnTo>
                    <a:pt x="193" y="13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9" name="Freeform 116"/>
            <p:cNvSpPr>
              <a:spLocks/>
            </p:cNvSpPr>
            <p:nvPr/>
          </p:nvSpPr>
          <p:spPr bwMode="auto">
            <a:xfrm>
              <a:off x="3140" y="1507"/>
              <a:ext cx="194" cy="139"/>
            </a:xfrm>
            <a:custGeom>
              <a:avLst/>
              <a:gdLst>
                <a:gd name="T0" fmla="*/ 193 w 194"/>
                <a:gd name="T1" fmla="*/ 217 h 138"/>
                <a:gd name="T2" fmla="*/ 174 w 194"/>
                <a:gd name="T3" fmla="*/ 217 h 138"/>
                <a:gd name="T4" fmla="*/ 154 w 194"/>
                <a:gd name="T5" fmla="*/ 207 h 138"/>
                <a:gd name="T6" fmla="*/ 133 w 194"/>
                <a:gd name="T7" fmla="*/ 203 h 138"/>
                <a:gd name="T8" fmla="*/ 112 w 194"/>
                <a:gd name="T9" fmla="*/ 198 h 138"/>
                <a:gd name="T10" fmla="*/ 93 w 194"/>
                <a:gd name="T11" fmla="*/ 193 h 138"/>
                <a:gd name="T12" fmla="*/ 73 w 194"/>
                <a:gd name="T13" fmla="*/ 186 h 138"/>
                <a:gd name="T14" fmla="*/ 57 w 194"/>
                <a:gd name="T15" fmla="*/ 180 h 138"/>
                <a:gd name="T16" fmla="*/ 43 w 194"/>
                <a:gd name="T17" fmla="*/ 173 h 138"/>
                <a:gd name="T18" fmla="*/ 31 w 194"/>
                <a:gd name="T19" fmla="*/ 168 h 138"/>
                <a:gd name="T20" fmla="*/ 23 w 194"/>
                <a:gd name="T21" fmla="*/ 159 h 138"/>
                <a:gd name="T22" fmla="*/ 23 w 194"/>
                <a:gd name="T23" fmla="*/ 159 h 138"/>
                <a:gd name="T24" fmla="*/ 19 w 194"/>
                <a:gd name="T25" fmla="*/ 152 h 138"/>
                <a:gd name="T26" fmla="*/ 15 w 194"/>
                <a:gd name="T27" fmla="*/ 145 h 138"/>
                <a:gd name="T28" fmla="*/ 11 w 194"/>
                <a:gd name="T29" fmla="*/ 61 h 138"/>
                <a:gd name="T30" fmla="*/ 6 w 194"/>
                <a:gd name="T31" fmla="*/ 52 h 138"/>
                <a:gd name="T32" fmla="*/ 4 w 194"/>
                <a:gd name="T33" fmla="*/ 44 h 138"/>
                <a:gd name="T34" fmla="*/ 2 w 194"/>
                <a:gd name="T35" fmla="*/ 33 h 138"/>
                <a:gd name="T36" fmla="*/ 0 w 194"/>
                <a:gd name="T37" fmla="*/ 25 h 138"/>
                <a:gd name="T38" fmla="*/ 2 w 194"/>
                <a:gd name="T39" fmla="*/ 17 h 138"/>
                <a:gd name="T40" fmla="*/ 4 w 194"/>
                <a:gd name="T41" fmla="*/ 6 h 138"/>
                <a:gd name="T42" fmla="*/ 8 w 194"/>
                <a:gd name="T43" fmla="*/ 0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19" y="77"/>
                  </a:lnTo>
                  <a:lnTo>
                    <a:pt x="15" y="70"/>
                  </a:lnTo>
                  <a:lnTo>
                    <a:pt x="11" y="61"/>
                  </a:lnTo>
                  <a:lnTo>
                    <a:pt x="6" y="52"/>
                  </a:lnTo>
                  <a:lnTo>
                    <a:pt x="4" y="44"/>
                  </a:lnTo>
                  <a:lnTo>
                    <a:pt x="2" y="33"/>
                  </a:lnTo>
                  <a:lnTo>
                    <a:pt x="0" y="25"/>
                  </a:lnTo>
                  <a:lnTo>
                    <a:pt x="2" y="17"/>
                  </a:lnTo>
                  <a:lnTo>
                    <a:pt x="4" y="6"/>
                  </a:lnTo>
                  <a:lnTo>
                    <a:pt x="8"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117"/>
            <p:cNvSpPr>
              <a:spLocks/>
            </p:cNvSpPr>
            <p:nvPr/>
          </p:nvSpPr>
          <p:spPr bwMode="auto">
            <a:xfrm>
              <a:off x="3192" y="1530"/>
              <a:ext cx="169" cy="130"/>
            </a:xfrm>
            <a:custGeom>
              <a:avLst/>
              <a:gdLst>
                <a:gd name="T0" fmla="*/ 398 w 167"/>
                <a:gd name="T1" fmla="*/ 65 h 131"/>
                <a:gd name="T2" fmla="*/ 369 w 167"/>
                <a:gd name="T3" fmla="*/ 65 h 131"/>
                <a:gd name="T4" fmla="*/ 338 w 167"/>
                <a:gd name="T5" fmla="*/ 65 h 131"/>
                <a:gd name="T6" fmla="*/ 306 w 167"/>
                <a:gd name="T7" fmla="*/ 65 h 131"/>
                <a:gd name="T8" fmla="*/ 255 w 167"/>
                <a:gd name="T9" fmla="*/ 65 h 131"/>
                <a:gd name="T10" fmla="*/ 219 w 167"/>
                <a:gd name="T11" fmla="*/ 65 h 131"/>
                <a:gd name="T12" fmla="*/ 186 w 167"/>
                <a:gd name="T13" fmla="*/ 65 h 131"/>
                <a:gd name="T14" fmla="*/ 158 w 167"/>
                <a:gd name="T15" fmla="*/ 65 h 131"/>
                <a:gd name="T16" fmla="*/ 130 w 167"/>
                <a:gd name="T17" fmla="*/ 65 h 131"/>
                <a:gd name="T18" fmla="*/ 41 w 167"/>
                <a:gd name="T19" fmla="*/ 65 h 131"/>
                <a:gd name="T20" fmla="*/ 28 w 167"/>
                <a:gd name="T21" fmla="*/ 65 h 131"/>
                <a:gd name="T22" fmla="*/ 28 w 167"/>
                <a:gd name="T23" fmla="*/ 65 h 131"/>
                <a:gd name="T24" fmla="*/ 16 w 167"/>
                <a:gd name="T25" fmla="*/ 56 h 131"/>
                <a:gd name="T26" fmla="*/ 9 w 167"/>
                <a:gd name="T27" fmla="*/ 46 h 131"/>
                <a:gd name="T28" fmla="*/ 3 w 167"/>
                <a:gd name="T29" fmla="*/ 37 h 131"/>
                <a:gd name="T30" fmla="*/ 2 w 167"/>
                <a:gd name="T31" fmla="*/ 30 h 131"/>
                <a:gd name="T32" fmla="*/ 0 w 167"/>
                <a:gd name="T33" fmla="*/ 25 h 131"/>
                <a:gd name="T34" fmla="*/ 0 w 167"/>
                <a:gd name="T35" fmla="*/ 18 h 131"/>
                <a:gd name="T36" fmla="*/ 0 w 167"/>
                <a:gd name="T37" fmla="*/ 12 h 131"/>
                <a:gd name="T38" fmla="*/ 2 w 167"/>
                <a:gd name="T39" fmla="*/ 7 h 131"/>
                <a:gd name="T40" fmla="*/ 2 w 167"/>
                <a:gd name="T41" fmla="*/ 4 h 131"/>
                <a:gd name="T42" fmla="*/ 2 w 167"/>
                <a:gd name="T43" fmla="*/ 0 h 131"/>
                <a:gd name="T44" fmla="*/ 2 w 167"/>
                <a:gd name="T45" fmla="*/ 0 h 131"/>
                <a:gd name="T46" fmla="*/ 3 w 167"/>
                <a:gd name="T47" fmla="*/ 0 h 131"/>
                <a:gd name="T48" fmla="*/ 7 w 167"/>
                <a:gd name="T49" fmla="*/ 2 h 131"/>
                <a:gd name="T50" fmla="*/ 16 w 167"/>
                <a:gd name="T51" fmla="*/ 4 h 131"/>
                <a:gd name="T52" fmla="*/ 27 w 167"/>
                <a:gd name="T53" fmla="*/ 6 h 131"/>
                <a:gd name="T54" fmla="*/ 37 w 167"/>
                <a:gd name="T55" fmla="*/ 7 h 131"/>
                <a:gd name="T56" fmla="*/ 125 w 167"/>
                <a:gd name="T57" fmla="*/ 12 h 131"/>
                <a:gd name="T58" fmla="*/ 144 w 167"/>
                <a:gd name="T59" fmla="*/ 14 h 131"/>
                <a:gd name="T60" fmla="*/ 166 w 167"/>
                <a:gd name="T61" fmla="*/ 18 h 131"/>
                <a:gd name="T62" fmla="*/ 182 w 167"/>
                <a:gd name="T63" fmla="*/ 20 h 131"/>
                <a:gd name="T64" fmla="*/ 198 w 167"/>
                <a:gd name="T65" fmla="*/ 25 h 131"/>
                <a:gd name="T66" fmla="*/ 398 w 167"/>
                <a:gd name="T67" fmla="*/ 65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16" y="56"/>
                  </a:lnTo>
                  <a:lnTo>
                    <a:pt x="9" y="46"/>
                  </a:lnTo>
                  <a:lnTo>
                    <a:pt x="3" y="37"/>
                  </a:lnTo>
                  <a:lnTo>
                    <a:pt x="2" y="30"/>
                  </a:lnTo>
                  <a:lnTo>
                    <a:pt x="0" y="25"/>
                  </a:lnTo>
                  <a:lnTo>
                    <a:pt x="0" y="18"/>
                  </a:lnTo>
                  <a:lnTo>
                    <a:pt x="0" y="12"/>
                  </a:lnTo>
                  <a:lnTo>
                    <a:pt x="2" y="7"/>
                  </a:lnTo>
                  <a:lnTo>
                    <a:pt x="2" y="4"/>
                  </a:lnTo>
                  <a:lnTo>
                    <a:pt x="2" y="0"/>
                  </a:lnTo>
                  <a:lnTo>
                    <a:pt x="3" y="0"/>
                  </a:lnTo>
                  <a:lnTo>
                    <a:pt x="7" y="2"/>
                  </a:lnTo>
                  <a:lnTo>
                    <a:pt x="16" y="4"/>
                  </a:lnTo>
                  <a:lnTo>
                    <a:pt x="27" y="6"/>
                  </a:lnTo>
                  <a:lnTo>
                    <a:pt x="37" y="7"/>
                  </a:lnTo>
                  <a:lnTo>
                    <a:pt x="50" y="12"/>
                  </a:lnTo>
                  <a:lnTo>
                    <a:pt x="60" y="14"/>
                  </a:lnTo>
                  <a:lnTo>
                    <a:pt x="71" y="18"/>
                  </a:lnTo>
                  <a:lnTo>
                    <a:pt x="79" y="20"/>
                  </a:lnTo>
                  <a:lnTo>
                    <a:pt x="87" y="25"/>
                  </a:lnTo>
                  <a:lnTo>
                    <a:pt x="166" y="13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11" name="Freeform 118"/>
            <p:cNvSpPr>
              <a:spLocks/>
            </p:cNvSpPr>
            <p:nvPr/>
          </p:nvSpPr>
          <p:spPr bwMode="auto">
            <a:xfrm>
              <a:off x="3192" y="1530"/>
              <a:ext cx="169" cy="130"/>
            </a:xfrm>
            <a:custGeom>
              <a:avLst/>
              <a:gdLst>
                <a:gd name="T0" fmla="*/ 398 w 167"/>
                <a:gd name="T1" fmla="*/ 65 h 131"/>
                <a:gd name="T2" fmla="*/ 369 w 167"/>
                <a:gd name="T3" fmla="*/ 65 h 131"/>
                <a:gd name="T4" fmla="*/ 338 w 167"/>
                <a:gd name="T5" fmla="*/ 65 h 131"/>
                <a:gd name="T6" fmla="*/ 306 w 167"/>
                <a:gd name="T7" fmla="*/ 65 h 131"/>
                <a:gd name="T8" fmla="*/ 255 w 167"/>
                <a:gd name="T9" fmla="*/ 65 h 131"/>
                <a:gd name="T10" fmla="*/ 219 w 167"/>
                <a:gd name="T11" fmla="*/ 65 h 131"/>
                <a:gd name="T12" fmla="*/ 186 w 167"/>
                <a:gd name="T13" fmla="*/ 65 h 131"/>
                <a:gd name="T14" fmla="*/ 158 w 167"/>
                <a:gd name="T15" fmla="*/ 65 h 131"/>
                <a:gd name="T16" fmla="*/ 130 w 167"/>
                <a:gd name="T17" fmla="*/ 65 h 131"/>
                <a:gd name="T18" fmla="*/ 41 w 167"/>
                <a:gd name="T19" fmla="*/ 65 h 131"/>
                <a:gd name="T20" fmla="*/ 28 w 167"/>
                <a:gd name="T21" fmla="*/ 65 h 131"/>
                <a:gd name="T22" fmla="*/ 28 w 167"/>
                <a:gd name="T23" fmla="*/ 65 h 131"/>
                <a:gd name="T24" fmla="*/ 16 w 167"/>
                <a:gd name="T25" fmla="*/ 56 h 131"/>
                <a:gd name="T26" fmla="*/ 9 w 167"/>
                <a:gd name="T27" fmla="*/ 46 h 131"/>
                <a:gd name="T28" fmla="*/ 3 w 167"/>
                <a:gd name="T29" fmla="*/ 37 h 131"/>
                <a:gd name="T30" fmla="*/ 2 w 167"/>
                <a:gd name="T31" fmla="*/ 30 h 131"/>
                <a:gd name="T32" fmla="*/ 0 w 167"/>
                <a:gd name="T33" fmla="*/ 25 h 131"/>
                <a:gd name="T34" fmla="*/ 0 w 167"/>
                <a:gd name="T35" fmla="*/ 18 h 131"/>
                <a:gd name="T36" fmla="*/ 0 w 167"/>
                <a:gd name="T37" fmla="*/ 12 h 131"/>
                <a:gd name="T38" fmla="*/ 2 w 167"/>
                <a:gd name="T39" fmla="*/ 7 h 131"/>
                <a:gd name="T40" fmla="*/ 2 w 167"/>
                <a:gd name="T41" fmla="*/ 4 h 131"/>
                <a:gd name="T42" fmla="*/ 2 w 167"/>
                <a:gd name="T43" fmla="*/ 0 h 131"/>
                <a:gd name="T44" fmla="*/ 2 w 167"/>
                <a:gd name="T45" fmla="*/ 0 h 131"/>
                <a:gd name="T46" fmla="*/ 3 w 167"/>
                <a:gd name="T47" fmla="*/ 0 h 131"/>
                <a:gd name="T48" fmla="*/ 7 w 167"/>
                <a:gd name="T49" fmla="*/ 2 h 131"/>
                <a:gd name="T50" fmla="*/ 16 w 167"/>
                <a:gd name="T51" fmla="*/ 4 h 131"/>
                <a:gd name="T52" fmla="*/ 27 w 167"/>
                <a:gd name="T53" fmla="*/ 6 h 131"/>
                <a:gd name="T54" fmla="*/ 37 w 167"/>
                <a:gd name="T55" fmla="*/ 7 h 131"/>
                <a:gd name="T56" fmla="*/ 125 w 167"/>
                <a:gd name="T57" fmla="*/ 12 h 131"/>
                <a:gd name="T58" fmla="*/ 144 w 167"/>
                <a:gd name="T59" fmla="*/ 14 h 131"/>
                <a:gd name="T60" fmla="*/ 166 w 167"/>
                <a:gd name="T61" fmla="*/ 18 h 131"/>
                <a:gd name="T62" fmla="*/ 182 w 167"/>
                <a:gd name="T63" fmla="*/ 20 h 131"/>
                <a:gd name="T64" fmla="*/ 198 w 167"/>
                <a:gd name="T65" fmla="*/ 25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16" y="56"/>
                  </a:lnTo>
                  <a:lnTo>
                    <a:pt x="9" y="46"/>
                  </a:lnTo>
                  <a:lnTo>
                    <a:pt x="3" y="37"/>
                  </a:lnTo>
                  <a:lnTo>
                    <a:pt x="2" y="30"/>
                  </a:lnTo>
                  <a:lnTo>
                    <a:pt x="0" y="25"/>
                  </a:lnTo>
                  <a:lnTo>
                    <a:pt x="0" y="18"/>
                  </a:lnTo>
                  <a:lnTo>
                    <a:pt x="0" y="12"/>
                  </a:lnTo>
                  <a:lnTo>
                    <a:pt x="2" y="7"/>
                  </a:lnTo>
                  <a:lnTo>
                    <a:pt x="2" y="4"/>
                  </a:lnTo>
                  <a:lnTo>
                    <a:pt x="2" y="0"/>
                  </a:lnTo>
                  <a:lnTo>
                    <a:pt x="3" y="0"/>
                  </a:lnTo>
                  <a:lnTo>
                    <a:pt x="7" y="2"/>
                  </a:lnTo>
                  <a:lnTo>
                    <a:pt x="16" y="4"/>
                  </a:lnTo>
                  <a:lnTo>
                    <a:pt x="27" y="6"/>
                  </a:lnTo>
                  <a:lnTo>
                    <a:pt x="37" y="7"/>
                  </a:lnTo>
                  <a:lnTo>
                    <a:pt x="50" y="12"/>
                  </a:lnTo>
                  <a:lnTo>
                    <a:pt x="60" y="14"/>
                  </a:lnTo>
                  <a:lnTo>
                    <a:pt x="71" y="18"/>
                  </a:lnTo>
                  <a:lnTo>
                    <a:pt x="79" y="20"/>
                  </a:lnTo>
                  <a:lnTo>
                    <a:pt x="87"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119"/>
            <p:cNvSpPr>
              <a:spLocks/>
            </p:cNvSpPr>
            <p:nvPr/>
          </p:nvSpPr>
          <p:spPr bwMode="auto">
            <a:xfrm>
              <a:off x="3290" y="1672"/>
              <a:ext cx="130" cy="91"/>
            </a:xfrm>
            <a:custGeom>
              <a:avLst/>
              <a:gdLst>
                <a:gd name="T0" fmla="*/ 40 w 132"/>
                <a:gd name="T1" fmla="*/ 90 h 91"/>
                <a:gd name="T2" fmla="*/ 33 w 132"/>
                <a:gd name="T3" fmla="*/ 85 h 91"/>
                <a:gd name="T4" fmla="*/ 33 w 132"/>
                <a:gd name="T5" fmla="*/ 79 h 91"/>
                <a:gd name="T6" fmla="*/ 33 w 132"/>
                <a:gd name="T7" fmla="*/ 73 h 91"/>
                <a:gd name="T8" fmla="*/ 33 w 132"/>
                <a:gd name="T9" fmla="*/ 66 h 91"/>
                <a:gd name="T10" fmla="*/ 33 w 132"/>
                <a:gd name="T11" fmla="*/ 62 h 91"/>
                <a:gd name="T12" fmla="*/ 33 w 132"/>
                <a:gd name="T13" fmla="*/ 53 h 91"/>
                <a:gd name="T14" fmla="*/ 31 w 132"/>
                <a:gd name="T15" fmla="*/ 46 h 91"/>
                <a:gd name="T16" fmla="*/ 19 w 132"/>
                <a:gd name="T17" fmla="*/ 35 h 91"/>
                <a:gd name="T18" fmla="*/ 8 w 132"/>
                <a:gd name="T19" fmla="*/ 23 h 91"/>
                <a:gd name="T20" fmla="*/ 0 w 132"/>
                <a:gd name="T21" fmla="*/ 7 h 91"/>
                <a:gd name="T22" fmla="*/ 0 w 132"/>
                <a:gd name="T23" fmla="*/ 7 h 91"/>
                <a:gd name="T24" fmla="*/ 2 w 132"/>
                <a:gd name="T25" fmla="*/ 7 h 91"/>
                <a:gd name="T26" fmla="*/ 4 w 132"/>
                <a:gd name="T27" fmla="*/ 5 h 91"/>
                <a:gd name="T28" fmla="*/ 8 w 132"/>
                <a:gd name="T29" fmla="*/ 4 h 91"/>
                <a:gd name="T30" fmla="*/ 15 w 132"/>
                <a:gd name="T31" fmla="*/ 4 h 91"/>
                <a:gd name="T32" fmla="*/ 24 w 132"/>
                <a:gd name="T33" fmla="*/ 2 h 91"/>
                <a:gd name="T34" fmla="*/ 31 w 132"/>
                <a:gd name="T35" fmla="*/ 0 h 91"/>
                <a:gd name="T36" fmla="*/ 33 w 132"/>
                <a:gd name="T37" fmla="*/ 0 h 91"/>
                <a:gd name="T38" fmla="*/ 33 w 132"/>
                <a:gd name="T39" fmla="*/ 0 h 91"/>
                <a:gd name="T40" fmla="*/ 33 w 132"/>
                <a:gd name="T41" fmla="*/ 2 h 91"/>
                <a:gd name="T42" fmla="*/ 33 w 132"/>
                <a:gd name="T43" fmla="*/ 4 h 91"/>
                <a:gd name="T44" fmla="*/ 40 w 132"/>
                <a:gd name="T45" fmla="*/ 90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2" y="7"/>
                  </a:lnTo>
                  <a:lnTo>
                    <a:pt x="4" y="5"/>
                  </a:lnTo>
                  <a:lnTo>
                    <a:pt x="8" y="4"/>
                  </a:lnTo>
                  <a:lnTo>
                    <a:pt x="15" y="4"/>
                  </a:lnTo>
                  <a:lnTo>
                    <a:pt x="24" y="2"/>
                  </a:lnTo>
                  <a:lnTo>
                    <a:pt x="31" y="0"/>
                  </a:lnTo>
                  <a:lnTo>
                    <a:pt x="42" y="0"/>
                  </a:lnTo>
                  <a:lnTo>
                    <a:pt x="52" y="0"/>
                  </a:lnTo>
                  <a:lnTo>
                    <a:pt x="66" y="2"/>
                  </a:lnTo>
                  <a:lnTo>
                    <a:pt x="78" y="4"/>
                  </a:lnTo>
                  <a:lnTo>
                    <a:pt x="131" y="9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13" name="Freeform 120"/>
            <p:cNvSpPr>
              <a:spLocks/>
            </p:cNvSpPr>
            <p:nvPr/>
          </p:nvSpPr>
          <p:spPr bwMode="auto">
            <a:xfrm>
              <a:off x="3290" y="1672"/>
              <a:ext cx="130" cy="91"/>
            </a:xfrm>
            <a:custGeom>
              <a:avLst/>
              <a:gdLst>
                <a:gd name="T0" fmla="*/ 40 w 132"/>
                <a:gd name="T1" fmla="*/ 90 h 91"/>
                <a:gd name="T2" fmla="*/ 33 w 132"/>
                <a:gd name="T3" fmla="*/ 85 h 91"/>
                <a:gd name="T4" fmla="*/ 33 w 132"/>
                <a:gd name="T5" fmla="*/ 79 h 91"/>
                <a:gd name="T6" fmla="*/ 33 w 132"/>
                <a:gd name="T7" fmla="*/ 73 h 91"/>
                <a:gd name="T8" fmla="*/ 33 w 132"/>
                <a:gd name="T9" fmla="*/ 66 h 91"/>
                <a:gd name="T10" fmla="*/ 33 w 132"/>
                <a:gd name="T11" fmla="*/ 62 h 91"/>
                <a:gd name="T12" fmla="*/ 33 w 132"/>
                <a:gd name="T13" fmla="*/ 53 h 91"/>
                <a:gd name="T14" fmla="*/ 31 w 132"/>
                <a:gd name="T15" fmla="*/ 46 h 91"/>
                <a:gd name="T16" fmla="*/ 19 w 132"/>
                <a:gd name="T17" fmla="*/ 35 h 91"/>
                <a:gd name="T18" fmla="*/ 8 w 132"/>
                <a:gd name="T19" fmla="*/ 23 h 91"/>
                <a:gd name="T20" fmla="*/ 0 w 132"/>
                <a:gd name="T21" fmla="*/ 7 h 91"/>
                <a:gd name="T22" fmla="*/ 0 w 132"/>
                <a:gd name="T23" fmla="*/ 7 h 91"/>
                <a:gd name="T24" fmla="*/ 2 w 132"/>
                <a:gd name="T25" fmla="*/ 7 h 91"/>
                <a:gd name="T26" fmla="*/ 4 w 132"/>
                <a:gd name="T27" fmla="*/ 5 h 91"/>
                <a:gd name="T28" fmla="*/ 8 w 132"/>
                <a:gd name="T29" fmla="*/ 4 h 91"/>
                <a:gd name="T30" fmla="*/ 15 w 132"/>
                <a:gd name="T31" fmla="*/ 4 h 91"/>
                <a:gd name="T32" fmla="*/ 24 w 132"/>
                <a:gd name="T33" fmla="*/ 2 h 91"/>
                <a:gd name="T34" fmla="*/ 31 w 132"/>
                <a:gd name="T35" fmla="*/ 0 h 91"/>
                <a:gd name="T36" fmla="*/ 33 w 132"/>
                <a:gd name="T37" fmla="*/ 0 h 91"/>
                <a:gd name="T38" fmla="*/ 33 w 132"/>
                <a:gd name="T39" fmla="*/ 0 h 91"/>
                <a:gd name="T40" fmla="*/ 33 w 132"/>
                <a:gd name="T41" fmla="*/ 2 h 91"/>
                <a:gd name="T42" fmla="*/ 33 w 132"/>
                <a:gd name="T43" fmla="*/ 4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2" y="7"/>
                  </a:lnTo>
                  <a:lnTo>
                    <a:pt x="4" y="5"/>
                  </a:lnTo>
                  <a:lnTo>
                    <a:pt x="8" y="4"/>
                  </a:lnTo>
                  <a:lnTo>
                    <a:pt x="15" y="4"/>
                  </a:lnTo>
                  <a:lnTo>
                    <a:pt x="24" y="2"/>
                  </a:lnTo>
                  <a:lnTo>
                    <a:pt x="31" y="0"/>
                  </a:lnTo>
                  <a:lnTo>
                    <a:pt x="42" y="0"/>
                  </a:lnTo>
                  <a:lnTo>
                    <a:pt x="52" y="0"/>
                  </a:lnTo>
                  <a:lnTo>
                    <a:pt x="66" y="2"/>
                  </a:lnTo>
                  <a:lnTo>
                    <a:pt x="78" y="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121"/>
            <p:cNvSpPr>
              <a:spLocks/>
            </p:cNvSpPr>
            <p:nvPr/>
          </p:nvSpPr>
          <p:spPr bwMode="auto">
            <a:xfrm>
              <a:off x="3334" y="1742"/>
              <a:ext cx="163" cy="130"/>
            </a:xfrm>
            <a:custGeom>
              <a:avLst/>
              <a:gdLst>
                <a:gd name="T0" fmla="*/ 68 w 165"/>
                <a:gd name="T1" fmla="*/ 65 h 131"/>
                <a:gd name="T2" fmla="*/ 62 w 165"/>
                <a:gd name="T3" fmla="*/ 65 h 131"/>
                <a:gd name="T4" fmla="*/ 56 w 165"/>
                <a:gd name="T5" fmla="*/ 65 h 131"/>
                <a:gd name="T6" fmla="*/ 50 w 165"/>
                <a:gd name="T7" fmla="*/ 65 h 131"/>
                <a:gd name="T8" fmla="*/ 41 w 165"/>
                <a:gd name="T9" fmla="*/ 65 h 131"/>
                <a:gd name="T10" fmla="*/ 41 w 165"/>
                <a:gd name="T11" fmla="*/ 65 h 131"/>
                <a:gd name="T12" fmla="*/ 41 w 165"/>
                <a:gd name="T13" fmla="*/ 65 h 131"/>
                <a:gd name="T14" fmla="*/ 41 w 165"/>
                <a:gd name="T15" fmla="*/ 65 h 131"/>
                <a:gd name="T16" fmla="*/ 41 w 165"/>
                <a:gd name="T17" fmla="*/ 65 h 131"/>
                <a:gd name="T18" fmla="*/ 41 w 165"/>
                <a:gd name="T19" fmla="*/ 65 h 131"/>
                <a:gd name="T20" fmla="*/ 41 w 165"/>
                <a:gd name="T21" fmla="*/ 62 h 131"/>
                <a:gd name="T22" fmla="*/ 41 w 165"/>
                <a:gd name="T23" fmla="*/ 62 h 131"/>
                <a:gd name="T24" fmla="*/ 31 w 165"/>
                <a:gd name="T25" fmla="*/ 44 h 131"/>
                <a:gd name="T26" fmla="*/ 23 w 165"/>
                <a:gd name="T27" fmla="*/ 27 h 131"/>
                <a:gd name="T28" fmla="*/ 14 w 165"/>
                <a:gd name="T29" fmla="*/ 14 h 131"/>
                <a:gd name="T30" fmla="*/ 6 w 165"/>
                <a:gd name="T31" fmla="*/ 6 h 131"/>
                <a:gd name="T32" fmla="*/ 0 w 165"/>
                <a:gd name="T33" fmla="*/ 0 h 131"/>
                <a:gd name="T34" fmla="*/ 0 w 165"/>
                <a:gd name="T35" fmla="*/ 0 h 131"/>
                <a:gd name="T36" fmla="*/ 2 w 165"/>
                <a:gd name="T37" fmla="*/ 0 h 131"/>
                <a:gd name="T38" fmla="*/ 6 w 165"/>
                <a:gd name="T39" fmla="*/ 0 h 131"/>
                <a:gd name="T40" fmla="*/ 14 w 165"/>
                <a:gd name="T41" fmla="*/ 0 h 131"/>
                <a:gd name="T42" fmla="*/ 27 w 165"/>
                <a:gd name="T43" fmla="*/ 0 h 131"/>
                <a:gd name="T44" fmla="*/ 39 w 165"/>
                <a:gd name="T45" fmla="*/ 0 h 131"/>
                <a:gd name="T46" fmla="*/ 41 w 165"/>
                <a:gd name="T47" fmla="*/ 0 h 131"/>
                <a:gd name="T48" fmla="*/ 41 w 165"/>
                <a:gd name="T49" fmla="*/ 0 h 131"/>
                <a:gd name="T50" fmla="*/ 41 w 165"/>
                <a:gd name="T51" fmla="*/ 4 h 131"/>
                <a:gd name="T52" fmla="*/ 41 w 165"/>
                <a:gd name="T53" fmla="*/ 6 h 131"/>
                <a:gd name="T54" fmla="*/ 41 w 165"/>
                <a:gd name="T55" fmla="*/ 9 h 131"/>
                <a:gd name="T56" fmla="*/ 68 w 165"/>
                <a:gd name="T57" fmla="*/ 65 h 1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31" y="44"/>
                  </a:lnTo>
                  <a:lnTo>
                    <a:pt x="23" y="27"/>
                  </a:lnTo>
                  <a:lnTo>
                    <a:pt x="14" y="14"/>
                  </a:lnTo>
                  <a:lnTo>
                    <a:pt x="6" y="6"/>
                  </a:lnTo>
                  <a:lnTo>
                    <a:pt x="0" y="0"/>
                  </a:lnTo>
                  <a:lnTo>
                    <a:pt x="2" y="0"/>
                  </a:lnTo>
                  <a:lnTo>
                    <a:pt x="6" y="0"/>
                  </a:lnTo>
                  <a:lnTo>
                    <a:pt x="14" y="0"/>
                  </a:lnTo>
                  <a:lnTo>
                    <a:pt x="27" y="0"/>
                  </a:lnTo>
                  <a:lnTo>
                    <a:pt x="39" y="0"/>
                  </a:lnTo>
                  <a:lnTo>
                    <a:pt x="52" y="0"/>
                  </a:lnTo>
                  <a:lnTo>
                    <a:pt x="67" y="0"/>
                  </a:lnTo>
                  <a:lnTo>
                    <a:pt x="81" y="4"/>
                  </a:lnTo>
                  <a:lnTo>
                    <a:pt x="94" y="6"/>
                  </a:lnTo>
                  <a:lnTo>
                    <a:pt x="106" y="9"/>
                  </a:lnTo>
                  <a:lnTo>
                    <a:pt x="164" y="13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15" name="Freeform 122"/>
            <p:cNvSpPr>
              <a:spLocks/>
            </p:cNvSpPr>
            <p:nvPr/>
          </p:nvSpPr>
          <p:spPr bwMode="auto">
            <a:xfrm>
              <a:off x="3334" y="1742"/>
              <a:ext cx="163" cy="130"/>
            </a:xfrm>
            <a:custGeom>
              <a:avLst/>
              <a:gdLst>
                <a:gd name="T0" fmla="*/ 68 w 165"/>
                <a:gd name="T1" fmla="*/ 65 h 131"/>
                <a:gd name="T2" fmla="*/ 62 w 165"/>
                <a:gd name="T3" fmla="*/ 65 h 131"/>
                <a:gd name="T4" fmla="*/ 56 w 165"/>
                <a:gd name="T5" fmla="*/ 65 h 131"/>
                <a:gd name="T6" fmla="*/ 50 w 165"/>
                <a:gd name="T7" fmla="*/ 65 h 131"/>
                <a:gd name="T8" fmla="*/ 41 w 165"/>
                <a:gd name="T9" fmla="*/ 65 h 131"/>
                <a:gd name="T10" fmla="*/ 41 w 165"/>
                <a:gd name="T11" fmla="*/ 65 h 131"/>
                <a:gd name="T12" fmla="*/ 41 w 165"/>
                <a:gd name="T13" fmla="*/ 65 h 131"/>
                <a:gd name="T14" fmla="*/ 41 w 165"/>
                <a:gd name="T15" fmla="*/ 65 h 131"/>
                <a:gd name="T16" fmla="*/ 41 w 165"/>
                <a:gd name="T17" fmla="*/ 65 h 131"/>
                <a:gd name="T18" fmla="*/ 41 w 165"/>
                <a:gd name="T19" fmla="*/ 65 h 131"/>
                <a:gd name="T20" fmla="*/ 41 w 165"/>
                <a:gd name="T21" fmla="*/ 62 h 131"/>
                <a:gd name="T22" fmla="*/ 41 w 165"/>
                <a:gd name="T23" fmla="*/ 62 h 131"/>
                <a:gd name="T24" fmla="*/ 31 w 165"/>
                <a:gd name="T25" fmla="*/ 44 h 131"/>
                <a:gd name="T26" fmla="*/ 23 w 165"/>
                <a:gd name="T27" fmla="*/ 27 h 131"/>
                <a:gd name="T28" fmla="*/ 14 w 165"/>
                <a:gd name="T29" fmla="*/ 14 h 131"/>
                <a:gd name="T30" fmla="*/ 6 w 165"/>
                <a:gd name="T31" fmla="*/ 6 h 131"/>
                <a:gd name="T32" fmla="*/ 0 w 165"/>
                <a:gd name="T33" fmla="*/ 0 h 131"/>
                <a:gd name="T34" fmla="*/ 0 w 165"/>
                <a:gd name="T35" fmla="*/ 0 h 131"/>
                <a:gd name="T36" fmla="*/ 2 w 165"/>
                <a:gd name="T37" fmla="*/ 0 h 131"/>
                <a:gd name="T38" fmla="*/ 6 w 165"/>
                <a:gd name="T39" fmla="*/ 0 h 131"/>
                <a:gd name="T40" fmla="*/ 14 w 165"/>
                <a:gd name="T41" fmla="*/ 0 h 131"/>
                <a:gd name="T42" fmla="*/ 27 w 165"/>
                <a:gd name="T43" fmla="*/ 0 h 131"/>
                <a:gd name="T44" fmla="*/ 39 w 165"/>
                <a:gd name="T45" fmla="*/ 0 h 131"/>
                <a:gd name="T46" fmla="*/ 41 w 165"/>
                <a:gd name="T47" fmla="*/ 0 h 131"/>
                <a:gd name="T48" fmla="*/ 41 w 165"/>
                <a:gd name="T49" fmla="*/ 0 h 131"/>
                <a:gd name="T50" fmla="*/ 41 w 165"/>
                <a:gd name="T51" fmla="*/ 4 h 131"/>
                <a:gd name="T52" fmla="*/ 41 w 165"/>
                <a:gd name="T53" fmla="*/ 6 h 131"/>
                <a:gd name="T54" fmla="*/ 41 w 165"/>
                <a:gd name="T55" fmla="*/ 9 h 1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31" y="44"/>
                  </a:lnTo>
                  <a:lnTo>
                    <a:pt x="23" y="27"/>
                  </a:lnTo>
                  <a:lnTo>
                    <a:pt x="14" y="14"/>
                  </a:lnTo>
                  <a:lnTo>
                    <a:pt x="6" y="6"/>
                  </a:lnTo>
                  <a:lnTo>
                    <a:pt x="0" y="0"/>
                  </a:lnTo>
                  <a:lnTo>
                    <a:pt x="2" y="0"/>
                  </a:lnTo>
                  <a:lnTo>
                    <a:pt x="6" y="0"/>
                  </a:lnTo>
                  <a:lnTo>
                    <a:pt x="14" y="0"/>
                  </a:lnTo>
                  <a:lnTo>
                    <a:pt x="27" y="0"/>
                  </a:lnTo>
                  <a:lnTo>
                    <a:pt x="39" y="0"/>
                  </a:lnTo>
                  <a:lnTo>
                    <a:pt x="52" y="0"/>
                  </a:lnTo>
                  <a:lnTo>
                    <a:pt x="67" y="0"/>
                  </a:lnTo>
                  <a:lnTo>
                    <a:pt x="81" y="4"/>
                  </a:lnTo>
                  <a:lnTo>
                    <a:pt x="94" y="6"/>
                  </a:lnTo>
                  <a:lnTo>
                    <a:pt x="106" y="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123"/>
            <p:cNvSpPr>
              <a:spLocks/>
            </p:cNvSpPr>
            <p:nvPr/>
          </p:nvSpPr>
          <p:spPr bwMode="auto">
            <a:xfrm>
              <a:off x="3425" y="1853"/>
              <a:ext cx="144" cy="143"/>
            </a:xfrm>
            <a:custGeom>
              <a:avLst/>
              <a:gdLst>
                <a:gd name="T0" fmla="*/ 143 w 144"/>
                <a:gd name="T1" fmla="*/ 142 h 143"/>
                <a:gd name="T2" fmla="*/ 130 w 144"/>
                <a:gd name="T3" fmla="*/ 137 h 143"/>
                <a:gd name="T4" fmla="*/ 117 w 144"/>
                <a:gd name="T5" fmla="*/ 130 h 143"/>
                <a:gd name="T6" fmla="*/ 103 w 144"/>
                <a:gd name="T7" fmla="*/ 124 h 143"/>
                <a:gd name="T8" fmla="*/ 90 w 144"/>
                <a:gd name="T9" fmla="*/ 117 h 143"/>
                <a:gd name="T10" fmla="*/ 75 w 144"/>
                <a:gd name="T11" fmla="*/ 110 h 143"/>
                <a:gd name="T12" fmla="*/ 61 w 144"/>
                <a:gd name="T13" fmla="*/ 99 h 143"/>
                <a:gd name="T14" fmla="*/ 48 w 144"/>
                <a:gd name="T15" fmla="*/ 89 h 143"/>
                <a:gd name="T16" fmla="*/ 36 w 144"/>
                <a:gd name="T17" fmla="*/ 78 h 143"/>
                <a:gd name="T18" fmla="*/ 25 w 144"/>
                <a:gd name="T19" fmla="*/ 68 h 143"/>
                <a:gd name="T20" fmla="*/ 16 w 144"/>
                <a:gd name="T21" fmla="*/ 55 h 143"/>
                <a:gd name="T22" fmla="*/ 16 w 144"/>
                <a:gd name="T23" fmla="*/ 55 h 143"/>
                <a:gd name="T24" fmla="*/ 4 w 144"/>
                <a:gd name="T25" fmla="*/ 34 h 143"/>
                <a:gd name="T26" fmla="*/ 0 w 144"/>
                <a:gd name="T27" fmla="*/ 17 h 143"/>
                <a:gd name="T28" fmla="*/ 0 w 144"/>
                <a:gd name="T29" fmla="*/ 6 h 143"/>
                <a:gd name="T30" fmla="*/ 0 w 144"/>
                <a:gd name="T31" fmla="*/ 0 h 143"/>
                <a:gd name="T32" fmla="*/ 0 w 144"/>
                <a:gd name="T33" fmla="*/ 0 h 143"/>
                <a:gd name="T34" fmla="*/ 0 w 144"/>
                <a:gd name="T35" fmla="*/ 0 h 143"/>
                <a:gd name="T36" fmla="*/ 8 w 144"/>
                <a:gd name="T37" fmla="*/ 0 h 143"/>
                <a:gd name="T38" fmla="*/ 16 w 144"/>
                <a:gd name="T39" fmla="*/ 0 h 143"/>
                <a:gd name="T40" fmla="*/ 27 w 144"/>
                <a:gd name="T41" fmla="*/ 2 h 143"/>
                <a:gd name="T42" fmla="*/ 36 w 144"/>
                <a:gd name="T43" fmla="*/ 4 h 143"/>
                <a:gd name="T44" fmla="*/ 44 w 144"/>
                <a:gd name="T45" fmla="*/ 4 h 143"/>
                <a:gd name="T46" fmla="*/ 52 w 144"/>
                <a:gd name="T47" fmla="*/ 6 h 143"/>
                <a:gd name="T48" fmla="*/ 62 w 144"/>
                <a:gd name="T49" fmla="*/ 8 h 143"/>
                <a:gd name="T50" fmla="*/ 71 w 144"/>
                <a:gd name="T51" fmla="*/ 13 h 143"/>
                <a:gd name="T52" fmla="*/ 82 w 144"/>
                <a:gd name="T53" fmla="*/ 17 h 143"/>
                <a:gd name="T54" fmla="*/ 90 w 144"/>
                <a:gd name="T55" fmla="*/ 20 h 143"/>
                <a:gd name="T56" fmla="*/ 143 w 144"/>
                <a:gd name="T57" fmla="*/ 142 h 1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4" y="34"/>
                  </a:lnTo>
                  <a:lnTo>
                    <a:pt x="0" y="17"/>
                  </a:lnTo>
                  <a:lnTo>
                    <a:pt x="0" y="6"/>
                  </a:lnTo>
                  <a:lnTo>
                    <a:pt x="0" y="0"/>
                  </a:lnTo>
                  <a:lnTo>
                    <a:pt x="8" y="0"/>
                  </a:lnTo>
                  <a:lnTo>
                    <a:pt x="16" y="0"/>
                  </a:lnTo>
                  <a:lnTo>
                    <a:pt x="27" y="2"/>
                  </a:lnTo>
                  <a:lnTo>
                    <a:pt x="36" y="4"/>
                  </a:lnTo>
                  <a:lnTo>
                    <a:pt x="44" y="4"/>
                  </a:lnTo>
                  <a:lnTo>
                    <a:pt x="52" y="6"/>
                  </a:lnTo>
                  <a:lnTo>
                    <a:pt x="62" y="8"/>
                  </a:lnTo>
                  <a:lnTo>
                    <a:pt x="71" y="13"/>
                  </a:lnTo>
                  <a:lnTo>
                    <a:pt x="82" y="17"/>
                  </a:lnTo>
                  <a:lnTo>
                    <a:pt x="90" y="20"/>
                  </a:lnTo>
                  <a:lnTo>
                    <a:pt x="143" y="14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17" name="Freeform 124"/>
            <p:cNvSpPr>
              <a:spLocks/>
            </p:cNvSpPr>
            <p:nvPr/>
          </p:nvSpPr>
          <p:spPr bwMode="auto">
            <a:xfrm>
              <a:off x="3425" y="1853"/>
              <a:ext cx="144" cy="143"/>
            </a:xfrm>
            <a:custGeom>
              <a:avLst/>
              <a:gdLst>
                <a:gd name="T0" fmla="*/ 143 w 144"/>
                <a:gd name="T1" fmla="*/ 142 h 143"/>
                <a:gd name="T2" fmla="*/ 130 w 144"/>
                <a:gd name="T3" fmla="*/ 137 h 143"/>
                <a:gd name="T4" fmla="*/ 117 w 144"/>
                <a:gd name="T5" fmla="*/ 130 h 143"/>
                <a:gd name="T6" fmla="*/ 103 w 144"/>
                <a:gd name="T7" fmla="*/ 124 h 143"/>
                <a:gd name="T8" fmla="*/ 90 w 144"/>
                <a:gd name="T9" fmla="*/ 117 h 143"/>
                <a:gd name="T10" fmla="*/ 75 w 144"/>
                <a:gd name="T11" fmla="*/ 110 h 143"/>
                <a:gd name="T12" fmla="*/ 61 w 144"/>
                <a:gd name="T13" fmla="*/ 99 h 143"/>
                <a:gd name="T14" fmla="*/ 48 w 144"/>
                <a:gd name="T15" fmla="*/ 89 h 143"/>
                <a:gd name="T16" fmla="*/ 36 w 144"/>
                <a:gd name="T17" fmla="*/ 78 h 143"/>
                <a:gd name="T18" fmla="*/ 25 w 144"/>
                <a:gd name="T19" fmla="*/ 68 h 143"/>
                <a:gd name="T20" fmla="*/ 16 w 144"/>
                <a:gd name="T21" fmla="*/ 55 h 143"/>
                <a:gd name="T22" fmla="*/ 16 w 144"/>
                <a:gd name="T23" fmla="*/ 55 h 143"/>
                <a:gd name="T24" fmla="*/ 4 w 144"/>
                <a:gd name="T25" fmla="*/ 34 h 143"/>
                <a:gd name="T26" fmla="*/ 0 w 144"/>
                <a:gd name="T27" fmla="*/ 17 h 143"/>
                <a:gd name="T28" fmla="*/ 0 w 144"/>
                <a:gd name="T29" fmla="*/ 6 h 143"/>
                <a:gd name="T30" fmla="*/ 0 w 144"/>
                <a:gd name="T31" fmla="*/ 0 h 143"/>
                <a:gd name="T32" fmla="*/ 0 w 144"/>
                <a:gd name="T33" fmla="*/ 0 h 143"/>
                <a:gd name="T34" fmla="*/ 0 w 144"/>
                <a:gd name="T35" fmla="*/ 0 h 143"/>
                <a:gd name="T36" fmla="*/ 8 w 144"/>
                <a:gd name="T37" fmla="*/ 0 h 143"/>
                <a:gd name="T38" fmla="*/ 16 w 144"/>
                <a:gd name="T39" fmla="*/ 0 h 143"/>
                <a:gd name="T40" fmla="*/ 27 w 144"/>
                <a:gd name="T41" fmla="*/ 2 h 143"/>
                <a:gd name="T42" fmla="*/ 36 w 144"/>
                <a:gd name="T43" fmla="*/ 4 h 143"/>
                <a:gd name="T44" fmla="*/ 44 w 144"/>
                <a:gd name="T45" fmla="*/ 4 h 143"/>
                <a:gd name="T46" fmla="*/ 52 w 144"/>
                <a:gd name="T47" fmla="*/ 6 h 143"/>
                <a:gd name="T48" fmla="*/ 62 w 144"/>
                <a:gd name="T49" fmla="*/ 8 h 143"/>
                <a:gd name="T50" fmla="*/ 71 w 144"/>
                <a:gd name="T51" fmla="*/ 13 h 143"/>
                <a:gd name="T52" fmla="*/ 82 w 144"/>
                <a:gd name="T53" fmla="*/ 17 h 143"/>
                <a:gd name="T54" fmla="*/ 90 w 144"/>
                <a:gd name="T55" fmla="*/ 20 h 1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4" y="34"/>
                  </a:lnTo>
                  <a:lnTo>
                    <a:pt x="0" y="17"/>
                  </a:lnTo>
                  <a:lnTo>
                    <a:pt x="0" y="6"/>
                  </a:lnTo>
                  <a:lnTo>
                    <a:pt x="0" y="0"/>
                  </a:lnTo>
                  <a:lnTo>
                    <a:pt x="8" y="0"/>
                  </a:lnTo>
                  <a:lnTo>
                    <a:pt x="16" y="0"/>
                  </a:lnTo>
                  <a:lnTo>
                    <a:pt x="27" y="2"/>
                  </a:lnTo>
                  <a:lnTo>
                    <a:pt x="36" y="4"/>
                  </a:lnTo>
                  <a:lnTo>
                    <a:pt x="44" y="4"/>
                  </a:lnTo>
                  <a:lnTo>
                    <a:pt x="52" y="6"/>
                  </a:lnTo>
                  <a:lnTo>
                    <a:pt x="62" y="8"/>
                  </a:lnTo>
                  <a:lnTo>
                    <a:pt x="71" y="13"/>
                  </a:lnTo>
                  <a:lnTo>
                    <a:pt x="82" y="17"/>
                  </a:lnTo>
                  <a:lnTo>
                    <a:pt x="90" y="2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125"/>
            <p:cNvSpPr>
              <a:spLocks/>
            </p:cNvSpPr>
            <p:nvPr/>
          </p:nvSpPr>
          <p:spPr bwMode="auto">
            <a:xfrm>
              <a:off x="3439" y="1936"/>
              <a:ext cx="92" cy="144"/>
            </a:xfrm>
            <a:custGeom>
              <a:avLst/>
              <a:gdLst>
                <a:gd name="T0" fmla="*/ 193 w 91"/>
                <a:gd name="T1" fmla="*/ 143 h 144"/>
                <a:gd name="T2" fmla="*/ 175 w 91"/>
                <a:gd name="T3" fmla="*/ 132 h 144"/>
                <a:gd name="T4" fmla="*/ 157 w 91"/>
                <a:gd name="T5" fmla="*/ 124 h 144"/>
                <a:gd name="T6" fmla="*/ 137 w 91"/>
                <a:gd name="T7" fmla="*/ 115 h 144"/>
                <a:gd name="T8" fmla="*/ 126 w 91"/>
                <a:gd name="T9" fmla="*/ 104 h 144"/>
                <a:gd name="T10" fmla="*/ 41 w 91"/>
                <a:gd name="T11" fmla="*/ 94 h 144"/>
                <a:gd name="T12" fmla="*/ 30 w 91"/>
                <a:gd name="T13" fmla="*/ 81 h 144"/>
                <a:gd name="T14" fmla="*/ 21 w 91"/>
                <a:gd name="T15" fmla="*/ 64 h 144"/>
                <a:gd name="T16" fmla="*/ 13 w 91"/>
                <a:gd name="T17" fmla="*/ 48 h 144"/>
                <a:gd name="T18" fmla="*/ 6 w 91"/>
                <a:gd name="T19" fmla="*/ 27 h 144"/>
                <a:gd name="T20" fmla="*/ 0 w 91"/>
                <a:gd name="T21" fmla="*/ 0 h 144"/>
                <a:gd name="T22" fmla="*/ 0 w 91"/>
                <a:gd name="T23" fmla="*/ 0 h 144"/>
                <a:gd name="T24" fmla="*/ 2 w 91"/>
                <a:gd name="T25" fmla="*/ 2 h 144"/>
                <a:gd name="T26" fmla="*/ 6 w 91"/>
                <a:gd name="T27" fmla="*/ 2 h 144"/>
                <a:gd name="T28" fmla="*/ 13 w 91"/>
                <a:gd name="T29" fmla="*/ 2 h 144"/>
                <a:gd name="T30" fmla="*/ 21 w 91"/>
                <a:gd name="T31" fmla="*/ 3 h 144"/>
                <a:gd name="T32" fmla="*/ 32 w 91"/>
                <a:gd name="T33" fmla="*/ 5 h 144"/>
                <a:gd name="T34" fmla="*/ 42 w 91"/>
                <a:gd name="T35" fmla="*/ 7 h 144"/>
                <a:gd name="T36" fmla="*/ 128 w 91"/>
                <a:gd name="T37" fmla="*/ 9 h 144"/>
                <a:gd name="T38" fmla="*/ 141 w 91"/>
                <a:gd name="T39" fmla="*/ 14 h 144"/>
                <a:gd name="T40" fmla="*/ 161 w 91"/>
                <a:gd name="T41" fmla="*/ 20 h 144"/>
                <a:gd name="T42" fmla="*/ 179 w 91"/>
                <a:gd name="T43" fmla="*/ 27 h 144"/>
                <a:gd name="T44" fmla="*/ 193 w 91"/>
                <a:gd name="T45" fmla="*/ 143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2" y="2"/>
                  </a:lnTo>
                  <a:lnTo>
                    <a:pt x="6" y="2"/>
                  </a:lnTo>
                  <a:lnTo>
                    <a:pt x="13" y="2"/>
                  </a:lnTo>
                  <a:lnTo>
                    <a:pt x="21" y="3"/>
                  </a:lnTo>
                  <a:lnTo>
                    <a:pt x="32" y="5"/>
                  </a:lnTo>
                  <a:lnTo>
                    <a:pt x="42" y="7"/>
                  </a:lnTo>
                  <a:lnTo>
                    <a:pt x="53" y="9"/>
                  </a:lnTo>
                  <a:lnTo>
                    <a:pt x="64" y="14"/>
                  </a:lnTo>
                  <a:lnTo>
                    <a:pt x="74" y="20"/>
                  </a:lnTo>
                  <a:lnTo>
                    <a:pt x="83" y="27"/>
                  </a:lnTo>
                  <a:lnTo>
                    <a:pt x="90" y="14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19" name="Freeform 126"/>
            <p:cNvSpPr>
              <a:spLocks/>
            </p:cNvSpPr>
            <p:nvPr/>
          </p:nvSpPr>
          <p:spPr bwMode="auto">
            <a:xfrm>
              <a:off x="3439" y="1936"/>
              <a:ext cx="92" cy="144"/>
            </a:xfrm>
            <a:custGeom>
              <a:avLst/>
              <a:gdLst>
                <a:gd name="T0" fmla="*/ 193 w 91"/>
                <a:gd name="T1" fmla="*/ 143 h 144"/>
                <a:gd name="T2" fmla="*/ 175 w 91"/>
                <a:gd name="T3" fmla="*/ 132 h 144"/>
                <a:gd name="T4" fmla="*/ 157 w 91"/>
                <a:gd name="T5" fmla="*/ 124 h 144"/>
                <a:gd name="T6" fmla="*/ 137 w 91"/>
                <a:gd name="T7" fmla="*/ 115 h 144"/>
                <a:gd name="T8" fmla="*/ 126 w 91"/>
                <a:gd name="T9" fmla="*/ 104 h 144"/>
                <a:gd name="T10" fmla="*/ 41 w 91"/>
                <a:gd name="T11" fmla="*/ 94 h 144"/>
                <a:gd name="T12" fmla="*/ 30 w 91"/>
                <a:gd name="T13" fmla="*/ 81 h 144"/>
                <a:gd name="T14" fmla="*/ 21 w 91"/>
                <a:gd name="T15" fmla="*/ 64 h 144"/>
                <a:gd name="T16" fmla="*/ 13 w 91"/>
                <a:gd name="T17" fmla="*/ 48 h 144"/>
                <a:gd name="T18" fmla="*/ 6 w 91"/>
                <a:gd name="T19" fmla="*/ 27 h 144"/>
                <a:gd name="T20" fmla="*/ 0 w 91"/>
                <a:gd name="T21" fmla="*/ 0 h 144"/>
                <a:gd name="T22" fmla="*/ 0 w 91"/>
                <a:gd name="T23" fmla="*/ 0 h 144"/>
                <a:gd name="T24" fmla="*/ 2 w 91"/>
                <a:gd name="T25" fmla="*/ 2 h 144"/>
                <a:gd name="T26" fmla="*/ 6 w 91"/>
                <a:gd name="T27" fmla="*/ 2 h 144"/>
                <a:gd name="T28" fmla="*/ 13 w 91"/>
                <a:gd name="T29" fmla="*/ 2 h 144"/>
                <a:gd name="T30" fmla="*/ 21 w 91"/>
                <a:gd name="T31" fmla="*/ 3 h 144"/>
                <a:gd name="T32" fmla="*/ 32 w 91"/>
                <a:gd name="T33" fmla="*/ 5 h 144"/>
                <a:gd name="T34" fmla="*/ 42 w 91"/>
                <a:gd name="T35" fmla="*/ 7 h 144"/>
                <a:gd name="T36" fmla="*/ 128 w 91"/>
                <a:gd name="T37" fmla="*/ 9 h 144"/>
                <a:gd name="T38" fmla="*/ 141 w 91"/>
                <a:gd name="T39" fmla="*/ 14 h 144"/>
                <a:gd name="T40" fmla="*/ 161 w 91"/>
                <a:gd name="T41" fmla="*/ 20 h 144"/>
                <a:gd name="T42" fmla="*/ 179 w 91"/>
                <a:gd name="T43" fmla="*/ 2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2" y="2"/>
                  </a:lnTo>
                  <a:lnTo>
                    <a:pt x="6" y="2"/>
                  </a:lnTo>
                  <a:lnTo>
                    <a:pt x="13" y="2"/>
                  </a:lnTo>
                  <a:lnTo>
                    <a:pt x="21" y="3"/>
                  </a:lnTo>
                  <a:lnTo>
                    <a:pt x="32" y="5"/>
                  </a:lnTo>
                  <a:lnTo>
                    <a:pt x="42" y="7"/>
                  </a:lnTo>
                  <a:lnTo>
                    <a:pt x="53" y="9"/>
                  </a:lnTo>
                  <a:lnTo>
                    <a:pt x="64" y="14"/>
                  </a:lnTo>
                  <a:lnTo>
                    <a:pt x="74" y="20"/>
                  </a:lnTo>
                  <a:lnTo>
                    <a:pt x="83" y="2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127"/>
            <p:cNvSpPr>
              <a:spLocks/>
            </p:cNvSpPr>
            <p:nvPr/>
          </p:nvSpPr>
          <p:spPr bwMode="auto">
            <a:xfrm>
              <a:off x="3497" y="2083"/>
              <a:ext cx="90" cy="197"/>
            </a:xfrm>
            <a:custGeom>
              <a:avLst/>
              <a:gdLst>
                <a:gd name="T0" fmla="*/ 80 w 90"/>
                <a:gd name="T1" fmla="*/ 196 h 197"/>
                <a:gd name="T2" fmla="*/ 71 w 90"/>
                <a:gd name="T3" fmla="*/ 182 h 197"/>
                <a:gd name="T4" fmla="*/ 63 w 90"/>
                <a:gd name="T5" fmla="*/ 166 h 197"/>
                <a:gd name="T6" fmla="*/ 52 w 90"/>
                <a:gd name="T7" fmla="*/ 149 h 197"/>
                <a:gd name="T8" fmla="*/ 42 w 90"/>
                <a:gd name="T9" fmla="*/ 131 h 197"/>
                <a:gd name="T10" fmla="*/ 31 w 90"/>
                <a:gd name="T11" fmla="*/ 109 h 197"/>
                <a:gd name="T12" fmla="*/ 20 w 90"/>
                <a:gd name="T13" fmla="*/ 88 h 197"/>
                <a:gd name="T14" fmla="*/ 13 w 90"/>
                <a:gd name="T15" fmla="*/ 64 h 197"/>
                <a:gd name="T16" fmla="*/ 4 w 90"/>
                <a:gd name="T17" fmla="*/ 44 h 197"/>
                <a:gd name="T18" fmla="*/ 0 w 90"/>
                <a:gd name="T19" fmla="*/ 23 h 197"/>
                <a:gd name="T20" fmla="*/ 0 w 90"/>
                <a:gd name="T21" fmla="*/ 2 h 197"/>
                <a:gd name="T22" fmla="*/ 0 w 90"/>
                <a:gd name="T23" fmla="*/ 2 h 197"/>
                <a:gd name="T24" fmla="*/ 0 w 90"/>
                <a:gd name="T25" fmla="*/ 2 h 197"/>
                <a:gd name="T26" fmla="*/ 4 w 90"/>
                <a:gd name="T27" fmla="*/ 0 h 197"/>
                <a:gd name="T28" fmla="*/ 10 w 90"/>
                <a:gd name="T29" fmla="*/ 0 h 197"/>
                <a:gd name="T30" fmla="*/ 18 w 90"/>
                <a:gd name="T31" fmla="*/ 0 h 197"/>
                <a:gd name="T32" fmla="*/ 29 w 90"/>
                <a:gd name="T33" fmla="*/ 0 h 197"/>
                <a:gd name="T34" fmla="*/ 40 w 90"/>
                <a:gd name="T35" fmla="*/ 2 h 197"/>
                <a:gd name="T36" fmla="*/ 52 w 90"/>
                <a:gd name="T37" fmla="*/ 6 h 197"/>
                <a:gd name="T38" fmla="*/ 63 w 90"/>
                <a:gd name="T39" fmla="*/ 12 h 197"/>
                <a:gd name="T40" fmla="*/ 75 w 90"/>
                <a:gd name="T41" fmla="*/ 23 h 197"/>
                <a:gd name="T42" fmla="*/ 89 w 90"/>
                <a:gd name="T43" fmla="*/ 35 h 197"/>
                <a:gd name="T44" fmla="*/ 80 w 90"/>
                <a:gd name="T45" fmla="*/ 196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4" y="0"/>
                  </a:lnTo>
                  <a:lnTo>
                    <a:pt x="10" y="0"/>
                  </a:lnTo>
                  <a:lnTo>
                    <a:pt x="18" y="0"/>
                  </a:lnTo>
                  <a:lnTo>
                    <a:pt x="29" y="0"/>
                  </a:lnTo>
                  <a:lnTo>
                    <a:pt x="40" y="2"/>
                  </a:lnTo>
                  <a:lnTo>
                    <a:pt x="52" y="6"/>
                  </a:lnTo>
                  <a:lnTo>
                    <a:pt x="63" y="12"/>
                  </a:lnTo>
                  <a:lnTo>
                    <a:pt x="75" y="23"/>
                  </a:lnTo>
                  <a:lnTo>
                    <a:pt x="89" y="35"/>
                  </a:lnTo>
                  <a:lnTo>
                    <a:pt x="80" y="19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1" name="Freeform 128"/>
            <p:cNvSpPr>
              <a:spLocks/>
            </p:cNvSpPr>
            <p:nvPr/>
          </p:nvSpPr>
          <p:spPr bwMode="auto">
            <a:xfrm>
              <a:off x="3497" y="2083"/>
              <a:ext cx="90" cy="197"/>
            </a:xfrm>
            <a:custGeom>
              <a:avLst/>
              <a:gdLst>
                <a:gd name="T0" fmla="*/ 80 w 90"/>
                <a:gd name="T1" fmla="*/ 196 h 197"/>
                <a:gd name="T2" fmla="*/ 71 w 90"/>
                <a:gd name="T3" fmla="*/ 182 h 197"/>
                <a:gd name="T4" fmla="*/ 63 w 90"/>
                <a:gd name="T5" fmla="*/ 166 h 197"/>
                <a:gd name="T6" fmla="*/ 52 w 90"/>
                <a:gd name="T7" fmla="*/ 149 h 197"/>
                <a:gd name="T8" fmla="*/ 42 w 90"/>
                <a:gd name="T9" fmla="*/ 131 h 197"/>
                <a:gd name="T10" fmla="*/ 31 w 90"/>
                <a:gd name="T11" fmla="*/ 109 h 197"/>
                <a:gd name="T12" fmla="*/ 20 w 90"/>
                <a:gd name="T13" fmla="*/ 88 h 197"/>
                <a:gd name="T14" fmla="*/ 13 w 90"/>
                <a:gd name="T15" fmla="*/ 64 h 197"/>
                <a:gd name="T16" fmla="*/ 4 w 90"/>
                <a:gd name="T17" fmla="*/ 44 h 197"/>
                <a:gd name="T18" fmla="*/ 0 w 90"/>
                <a:gd name="T19" fmla="*/ 23 h 197"/>
                <a:gd name="T20" fmla="*/ 0 w 90"/>
                <a:gd name="T21" fmla="*/ 2 h 197"/>
                <a:gd name="T22" fmla="*/ 0 w 90"/>
                <a:gd name="T23" fmla="*/ 2 h 197"/>
                <a:gd name="T24" fmla="*/ 0 w 90"/>
                <a:gd name="T25" fmla="*/ 2 h 197"/>
                <a:gd name="T26" fmla="*/ 4 w 90"/>
                <a:gd name="T27" fmla="*/ 0 h 197"/>
                <a:gd name="T28" fmla="*/ 10 w 90"/>
                <a:gd name="T29" fmla="*/ 0 h 197"/>
                <a:gd name="T30" fmla="*/ 18 w 90"/>
                <a:gd name="T31" fmla="*/ 0 h 197"/>
                <a:gd name="T32" fmla="*/ 29 w 90"/>
                <a:gd name="T33" fmla="*/ 0 h 197"/>
                <a:gd name="T34" fmla="*/ 40 w 90"/>
                <a:gd name="T35" fmla="*/ 2 h 197"/>
                <a:gd name="T36" fmla="*/ 52 w 90"/>
                <a:gd name="T37" fmla="*/ 6 h 197"/>
                <a:gd name="T38" fmla="*/ 63 w 90"/>
                <a:gd name="T39" fmla="*/ 12 h 197"/>
                <a:gd name="T40" fmla="*/ 75 w 90"/>
                <a:gd name="T41" fmla="*/ 23 h 197"/>
                <a:gd name="T42" fmla="*/ 89 w 90"/>
                <a:gd name="T43" fmla="*/ 35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4" y="0"/>
                  </a:lnTo>
                  <a:lnTo>
                    <a:pt x="10" y="0"/>
                  </a:lnTo>
                  <a:lnTo>
                    <a:pt x="18" y="0"/>
                  </a:lnTo>
                  <a:lnTo>
                    <a:pt x="29" y="0"/>
                  </a:lnTo>
                  <a:lnTo>
                    <a:pt x="40" y="2"/>
                  </a:lnTo>
                  <a:lnTo>
                    <a:pt x="52" y="6"/>
                  </a:lnTo>
                  <a:lnTo>
                    <a:pt x="63" y="12"/>
                  </a:lnTo>
                  <a:lnTo>
                    <a:pt x="75" y="23"/>
                  </a:lnTo>
                  <a:lnTo>
                    <a:pt x="89" y="3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129"/>
            <p:cNvSpPr>
              <a:spLocks/>
            </p:cNvSpPr>
            <p:nvPr/>
          </p:nvSpPr>
          <p:spPr bwMode="auto">
            <a:xfrm>
              <a:off x="3411" y="2136"/>
              <a:ext cx="163" cy="528"/>
            </a:xfrm>
            <a:custGeom>
              <a:avLst/>
              <a:gdLst>
                <a:gd name="T0" fmla="*/ 0 w 162"/>
                <a:gd name="T1" fmla="*/ 601 h 527"/>
                <a:gd name="T2" fmla="*/ 14 w 162"/>
                <a:gd name="T3" fmla="*/ 586 h 527"/>
                <a:gd name="T4" fmla="*/ 31 w 162"/>
                <a:gd name="T5" fmla="*/ 570 h 527"/>
                <a:gd name="T6" fmla="*/ 48 w 162"/>
                <a:gd name="T7" fmla="*/ 552 h 527"/>
                <a:gd name="T8" fmla="*/ 64 w 162"/>
                <a:gd name="T9" fmla="*/ 531 h 527"/>
                <a:gd name="T10" fmla="*/ 157 w 162"/>
                <a:gd name="T11" fmla="*/ 512 h 527"/>
                <a:gd name="T12" fmla="*/ 173 w 162"/>
                <a:gd name="T13" fmla="*/ 492 h 527"/>
                <a:gd name="T14" fmla="*/ 190 w 162"/>
                <a:gd name="T15" fmla="*/ 471 h 527"/>
                <a:gd name="T16" fmla="*/ 203 w 162"/>
                <a:gd name="T17" fmla="*/ 450 h 527"/>
                <a:gd name="T18" fmla="*/ 213 w 162"/>
                <a:gd name="T19" fmla="*/ 430 h 527"/>
                <a:gd name="T20" fmla="*/ 219 w 162"/>
                <a:gd name="T21" fmla="*/ 411 h 527"/>
                <a:gd name="T22" fmla="*/ 219 w 162"/>
                <a:gd name="T23" fmla="*/ 411 h 527"/>
                <a:gd name="T24" fmla="*/ 223 w 162"/>
                <a:gd name="T25" fmla="*/ 390 h 527"/>
                <a:gd name="T26" fmla="*/ 228 w 162"/>
                <a:gd name="T27" fmla="*/ 369 h 527"/>
                <a:gd name="T28" fmla="*/ 232 w 162"/>
                <a:gd name="T29" fmla="*/ 349 h 527"/>
                <a:gd name="T30" fmla="*/ 233 w 162"/>
                <a:gd name="T31" fmla="*/ 250 h 527"/>
                <a:gd name="T32" fmla="*/ 236 w 162"/>
                <a:gd name="T33" fmla="*/ 229 h 527"/>
                <a:gd name="T34" fmla="*/ 236 w 162"/>
                <a:gd name="T35" fmla="*/ 205 h 527"/>
                <a:gd name="T36" fmla="*/ 233 w 162"/>
                <a:gd name="T37" fmla="*/ 184 h 527"/>
                <a:gd name="T38" fmla="*/ 232 w 162"/>
                <a:gd name="T39" fmla="*/ 163 h 527"/>
                <a:gd name="T40" fmla="*/ 228 w 162"/>
                <a:gd name="T41" fmla="*/ 145 h 527"/>
                <a:gd name="T42" fmla="*/ 223 w 162"/>
                <a:gd name="T43" fmla="*/ 128 h 527"/>
                <a:gd name="T44" fmla="*/ 223 w 162"/>
                <a:gd name="T45" fmla="*/ 128 h 527"/>
                <a:gd name="T46" fmla="*/ 217 w 162"/>
                <a:gd name="T47" fmla="*/ 111 h 527"/>
                <a:gd name="T48" fmla="*/ 210 w 162"/>
                <a:gd name="T49" fmla="*/ 94 h 527"/>
                <a:gd name="T50" fmla="*/ 207 w 162"/>
                <a:gd name="T51" fmla="*/ 82 h 527"/>
                <a:gd name="T52" fmla="*/ 198 w 162"/>
                <a:gd name="T53" fmla="*/ 67 h 527"/>
                <a:gd name="T54" fmla="*/ 192 w 162"/>
                <a:gd name="T55" fmla="*/ 55 h 527"/>
                <a:gd name="T56" fmla="*/ 185 w 162"/>
                <a:gd name="T57" fmla="*/ 41 h 527"/>
                <a:gd name="T58" fmla="*/ 175 w 162"/>
                <a:gd name="T59" fmla="*/ 31 h 527"/>
                <a:gd name="T60" fmla="*/ 164 w 162"/>
                <a:gd name="T61" fmla="*/ 20 h 527"/>
                <a:gd name="T62" fmla="*/ 79 w 162"/>
                <a:gd name="T63" fmla="*/ 9 h 527"/>
                <a:gd name="T64" fmla="*/ 66 w 162"/>
                <a:gd name="T65" fmla="*/ 0 h 527"/>
                <a:gd name="T66" fmla="*/ 66 w 162"/>
                <a:gd name="T67" fmla="*/ 0 h 527"/>
                <a:gd name="T68" fmla="*/ 66 w 162"/>
                <a:gd name="T69" fmla="*/ 2 h 527"/>
                <a:gd name="T70" fmla="*/ 64 w 162"/>
                <a:gd name="T71" fmla="*/ 6 h 527"/>
                <a:gd name="T72" fmla="*/ 64 w 162"/>
                <a:gd name="T73" fmla="*/ 9 h 527"/>
                <a:gd name="T74" fmla="*/ 60 w 162"/>
                <a:gd name="T75" fmla="*/ 18 h 527"/>
                <a:gd name="T76" fmla="*/ 60 w 162"/>
                <a:gd name="T77" fmla="*/ 27 h 527"/>
                <a:gd name="T78" fmla="*/ 56 w 162"/>
                <a:gd name="T79" fmla="*/ 37 h 527"/>
                <a:gd name="T80" fmla="*/ 54 w 162"/>
                <a:gd name="T81" fmla="*/ 48 h 527"/>
                <a:gd name="T82" fmla="*/ 52 w 162"/>
                <a:gd name="T83" fmla="*/ 60 h 527"/>
                <a:gd name="T84" fmla="*/ 50 w 162"/>
                <a:gd name="T85" fmla="*/ 71 h 527"/>
                <a:gd name="T86" fmla="*/ 48 w 162"/>
                <a:gd name="T87" fmla="*/ 82 h 527"/>
                <a:gd name="T88" fmla="*/ 48 w 162"/>
                <a:gd name="T89" fmla="*/ 82 h 527"/>
                <a:gd name="T90" fmla="*/ 48 w 162"/>
                <a:gd name="T91" fmla="*/ 94 h 527"/>
                <a:gd name="T92" fmla="*/ 46 w 162"/>
                <a:gd name="T93" fmla="*/ 108 h 527"/>
                <a:gd name="T94" fmla="*/ 43 w 162"/>
                <a:gd name="T95" fmla="*/ 128 h 527"/>
                <a:gd name="T96" fmla="*/ 43 w 162"/>
                <a:gd name="T97" fmla="*/ 147 h 527"/>
                <a:gd name="T98" fmla="*/ 41 w 162"/>
                <a:gd name="T99" fmla="*/ 166 h 527"/>
                <a:gd name="T100" fmla="*/ 39 w 162"/>
                <a:gd name="T101" fmla="*/ 187 h 527"/>
                <a:gd name="T102" fmla="*/ 39 w 162"/>
                <a:gd name="T103" fmla="*/ 207 h 527"/>
                <a:gd name="T104" fmla="*/ 39 w 162"/>
                <a:gd name="T105" fmla="*/ 229 h 527"/>
                <a:gd name="T106" fmla="*/ 41 w 162"/>
                <a:gd name="T107" fmla="*/ 250 h 527"/>
                <a:gd name="T108" fmla="*/ 46 w 162"/>
                <a:gd name="T109" fmla="*/ 344 h 527"/>
                <a:gd name="T110" fmla="*/ 0 w 162"/>
                <a:gd name="T111" fmla="*/ 601 h 5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lnTo>
                    <a:pt x="0" y="52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 name="Freeform 130"/>
            <p:cNvSpPr>
              <a:spLocks/>
            </p:cNvSpPr>
            <p:nvPr/>
          </p:nvSpPr>
          <p:spPr bwMode="auto">
            <a:xfrm>
              <a:off x="3411" y="2136"/>
              <a:ext cx="163" cy="528"/>
            </a:xfrm>
            <a:custGeom>
              <a:avLst/>
              <a:gdLst>
                <a:gd name="T0" fmla="*/ 0 w 162"/>
                <a:gd name="T1" fmla="*/ 601 h 527"/>
                <a:gd name="T2" fmla="*/ 14 w 162"/>
                <a:gd name="T3" fmla="*/ 586 h 527"/>
                <a:gd name="T4" fmla="*/ 31 w 162"/>
                <a:gd name="T5" fmla="*/ 570 h 527"/>
                <a:gd name="T6" fmla="*/ 48 w 162"/>
                <a:gd name="T7" fmla="*/ 552 h 527"/>
                <a:gd name="T8" fmla="*/ 64 w 162"/>
                <a:gd name="T9" fmla="*/ 531 h 527"/>
                <a:gd name="T10" fmla="*/ 157 w 162"/>
                <a:gd name="T11" fmla="*/ 512 h 527"/>
                <a:gd name="T12" fmla="*/ 173 w 162"/>
                <a:gd name="T13" fmla="*/ 492 h 527"/>
                <a:gd name="T14" fmla="*/ 190 w 162"/>
                <a:gd name="T15" fmla="*/ 471 h 527"/>
                <a:gd name="T16" fmla="*/ 203 w 162"/>
                <a:gd name="T17" fmla="*/ 450 h 527"/>
                <a:gd name="T18" fmla="*/ 213 w 162"/>
                <a:gd name="T19" fmla="*/ 430 h 527"/>
                <a:gd name="T20" fmla="*/ 219 w 162"/>
                <a:gd name="T21" fmla="*/ 411 h 527"/>
                <a:gd name="T22" fmla="*/ 219 w 162"/>
                <a:gd name="T23" fmla="*/ 411 h 527"/>
                <a:gd name="T24" fmla="*/ 223 w 162"/>
                <a:gd name="T25" fmla="*/ 390 h 527"/>
                <a:gd name="T26" fmla="*/ 228 w 162"/>
                <a:gd name="T27" fmla="*/ 369 h 527"/>
                <a:gd name="T28" fmla="*/ 232 w 162"/>
                <a:gd name="T29" fmla="*/ 349 h 527"/>
                <a:gd name="T30" fmla="*/ 233 w 162"/>
                <a:gd name="T31" fmla="*/ 250 h 527"/>
                <a:gd name="T32" fmla="*/ 236 w 162"/>
                <a:gd name="T33" fmla="*/ 229 h 527"/>
                <a:gd name="T34" fmla="*/ 236 w 162"/>
                <a:gd name="T35" fmla="*/ 205 h 527"/>
                <a:gd name="T36" fmla="*/ 233 w 162"/>
                <a:gd name="T37" fmla="*/ 184 h 527"/>
                <a:gd name="T38" fmla="*/ 232 w 162"/>
                <a:gd name="T39" fmla="*/ 163 h 527"/>
                <a:gd name="T40" fmla="*/ 228 w 162"/>
                <a:gd name="T41" fmla="*/ 145 h 527"/>
                <a:gd name="T42" fmla="*/ 223 w 162"/>
                <a:gd name="T43" fmla="*/ 128 h 527"/>
                <a:gd name="T44" fmla="*/ 223 w 162"/>
                <a:gd name="T45" fmla="*/ 128 h 527"/>
                <a:gd name="T46" fmla="*/ 217 w 162"/>
                <a:gd name="T47" fmla="*/ 111 h 527"/>
                <a:gd name="T48" fmla="*/ 210 w 162"/>
                <a:gd name="T49" fmla="*/ 94 h 527"/>
                <a:gd name="T50" fmla="*/ 207 w 162"/>
                <a:gd name="T51" fmla="*/ 82 h 527"/>
                <a:gd name="T52" fmla="*/ 198 w 162"/>
                <a:gd name="T53" fmla="*/ 67 h 527"/>
                <a:gd name="T54" fmla="*/ 192 w 162"/>
                <a:gd name="T55" fmla="*/ 55 h 527"/>
                <a:gd name="T56" fmla="*/ 185 w 162"/>
                <a:gd name="T57" fmla="*/ 41 h 527"/>
                <a:gd name="T58" fmla="*/ 175 w 162"/>
                <a:gd name="T59" fmla="*/ 31 h 527"/>
                <a:gd name="T60" fmla="*/ 164 w 162"/>
                <a:gd name="T61" fmla="*/ 20 h 527"/>
                <a:gd name="T62" fmla="*/ 79 w 162"/>
                <a:gd name="T63" fmla="*/ 9 h 527"/>
                <a:gd name="T64" fmla="*/ 66 w 162"/>
                <a:gd name="T65" fmla="*/ 0 h 527"/>
                <a:gd name="T66" fmla="*/ 66 w 162"/>
                <a:gd name="T67" fmla="*/ 0 h 527"/>
                <a:gd name="T68" fmla="*/ 66 w 162"/>
                <a:gd name="T69" fmla="*/ 2 h 527"/>
                <a:gd name="T70" fmla="*/ 64 w 162"/>
                <a:gd name="T71" fmla="*/ 6 h 527"/>
                <a:gd name="T72" fmla="*/ 64 w 162"/>
                <a:gd name="T73" fmla="*/ 9 h 527"/>
                <a:gd name="T74" fmla="*/ 60 w 162"/>
                <a:gd name="T75" fmla="*/ 18 h 527"/>
                <a:gd name="T76" fmla="*/ 60 w 162"/>
                <a:gd name="T77" fmla="*/ 27 h 527"/>
                <a:gd name="T78" fmla="*/ 56 w 162"/>
                <a:gd name="T79" fmla="*/ 37 h 527"/>
                <a:gd name="T80" fmla="*/ 54 w 162"/>
                <a:gd name="T81" fmla="*/ 48 h 527"/>
                <a:gd name="T82" fmla="*/ 52 w 162"/>
                <a:gd name="T83" fmla="*/ 60 h 527"/>
                <a:gd name="T84" fmla="*/ 50 w 162"/>
                <a:gd name="T85" fmla="*/ 71 h 527"/>
                <a:gd name="T86" fmla="*/ 48 w 162"/>
                <a:gd name="T87" fmla="*/ 82 h 527"/>
                <a:gd name="T88" fmla="*/ 48 w 162"/>
                <a:gd name="T89" fmla="*/ 82 h 527"/>
                <a:gd name="T90" fmla="*/ 48 w 162"/>
                <a:gd name="T91" fmla="*/ 94 h 527"/>
                <a:gd name="T92" fmla="*/ 46 w 162"/>
                <a:gd name="T93" fmla="*/ 108 h 527"/>
                <a:gd name="T94" fmla="*/ 43 w 162"/>
                <a:gd name="T95" fmla="*/ 128 h 527"/>
                <a:gd name="T96" fmla="*/ 43 w 162"/>
                <a:gd name="T97" fmla="*/ 147 h 527"/>
                <a:gd name="T98" fmla="*/ 41 w 162"/>
                <a:gd name="T99" fmla="*/ 166 h 527"/>
                <a:gd name="T100" fmla="*/ 39 w 162"/>
                <a:gd name="T101" fmla="*/ 187 h 527"/>
                <a:gd name="T102" fmla="*/ 39 w 162"/>
                <a:gd name="T103" fmla="*/ 207 h 527"/>
                <a:gd name="T104" fmla="*/ 39 w 162"/>
                <a:gd name="T105" fmla="*/ 229 h 527"/>
                <a:gd name="T106" fmla="*/ 41 w 162"/>
                <a:gd name="T107" fmla="*/ 250 h 527"/>
                <a:gd name="T108" fmla="*/ 46 w 162"/>
                <a:gd name="T109" fmla="*/ 344 h 5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131"/>
            <p:cNvSpPr>
              <a:spLocks/>
            </p:cNvSpPr>
            <p:nvPr/>
          </p:nvSpPr>
          <p:spPr bwMode="auto">
            <a:xfrm>
              <a:off x="3190" y="2299"/>
              <a:ext cx="322" cy="596"/>
            </a:xfrm>
            <a:custGeom>
              <a:avLst/>
              <a:gdLst>
                <a:gd name="T0" fmla="*/ 128 w 321"/>
                <a:gd name="T1" fmla="*/ 352 h 597"/>
                <a:gd name="T2" fmla="*/ 156 w 321"/>
                <a:gd name="T3" fmla="*/ 299 h 597"/>
                <a:gd name="T4" fmla="*/ 260 w 321"/>
                <a:gd name="T5" fmla="*/ 298 h 597"/>
                <a:gd name="T6" fmla="*/ 286 w 321"/>
                <a:gd name="T7" fmla="*/ 252 h 597"/>
                <a:gd name="T8" fmla="*/ 302 w 321"/>
                <a:gd name="T9" fmla="*/ 197 h 597"/>
                <a:gd name="T10" fmla="*/ 304 w 321"/>
                <a:gd name="T11" fmla="*/ 174 h 597"/>
                <a:gd name="T12" fmla="*/ 309 w 321"/>
                <a:gd name="T13" fmla="*/ 133 h 597"/>
                <a:gd name="T14" fmla="*/ 312 w 321"/>
                <a:gd name="T15" fmla="*/ 94 h 597"/>
                <a:gd name="T16" fmla="*/ 321 w 321"/>
                <a:gd name="T17" fmla="*/ 57 h 597"/>
                <a:gd name="T18" fmla="*/ 336 w 321"/>
                <a:gd name="T19" fmla="*/ 25 h 597"/>
                <a:gd name="T20" fmla="*/ 357 w 321"/>
                <a:gd name="T21" fmla="*/ 0 h 597"/>
                <a:gd name="T22" fmla="*/ 357 w 321"/>
                <a:gd name="T23" fmla="*/ 2 h 597"/>
                <a:gd name="T24" fmla="*/ 362 w 321"/>
                <a:gd name="T25" fmla="*/ 16 h 597"/>
                <a:gd name="T26" fmla="*/ 367 w 321"/>
                <a:gd name="T27" fmla="*/ 41 h 597"/>
                <a:gd name="T28" fmla="*/ 376 w 321"/>
                <a:gd name="T29" fmla="*/ 73 h 597"/>
                <a:gd name="T30" fmla="*/ 382 w 321"/>
                <a:gd name="T31" fmla="*/ 98 h 597"/>
                <a:gd name="T32" fmla="*/ 387 w 321"/>
                <a:gd name="T33" fmla="*/ 107 h 597"/>
                <a:gd name="T34" fmla="*/ 390 w 321"/>
                <a:gd name="T35" fmla="*/ 126 h 597"/>
                <a:gd name="T36" fmla="*/ 395 w 321"/>
                <a:gd name="T37" fmla="*/ 153 h 597"/>
                <a:gd name="T38" fmla="*/ 392 w 321"/>
                <a:gd name="T39" fmla="*/ 181 h 597"/>
                <a:gd name="T40" fmla="*/ 388 w 321"/>
                <a:gd name="T41" fmla="*/ 208 h 597"/>
                <a:gd name="T42" fmla="*/ 382 w 321"/>
                <a:gd name="T43" fmla="*/ 229 h 597"/>
                <a:gd name="T44" fmla="*/ 378 w 321"/>
                <a:gd name="T45" fmla="*/ 241 h 597"/>
                <a:gd name="T46" fmla="*/ 362 w 321"/>
                <a:gd name="T47" fmla="*/ 282 h 597"/>
                <a:gd name="T48" fmla="*/ 334 w 321"/>
                <a:gd name="T49" fmla="*/ 298 h 597"/>
                <a:gd name="T50" fmla="*/ 304 w 321"/>
                <a:gd name="T51" fmla="*/ 312 h 597"/>
                <a:gd name="T52" fmla="*/ 270 w 321"/>
                <a:gd name="T53" fmla="*/ 358 h 597"/>
                <a:gd name="T54" fmla="*/ 256 w 321"/>
                <a:gd name="T55" fmla="*/ 375 h 597"/>
                <a:gd name="T56" fmla="*/ 149 w 321"/>
                <a:gd name="T57" fmla="*/ 404 h 597"/>
                <a:gd name="T58" fmla="*/ 112 w 321"/>
                <a:gd name="T59" fmla="*/ 438 h 597"/>
                <a:gd name="T60" fmla="*/ 71 w 321"/>
                <a:gd name="T61" fmla="*/ 472 h 597"/>
                <a:gd name="T62" fmla="*/ 34 w 321"/>
                <a:gd name="T63" fmla="*/ 500 h 597"/>
                <a:gd name="T64" fmla="*/ 0 w 321"/>
                <a:gd name="T65" fmla="*/ 521 h 5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lnTo>
                    <a:pt x="115" y="44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5" name="Freeform 132"/>
            <p:cNvSpPr>
              <a:spLocks/>
            </p:cNvSpPr>
            <p:nvPr/>
          </p:nvSpPr>
          <p:spPr bwMode="auto">
            <a:xfrm>
              <a:off x="3190" y="2299"/>
              <a:ext cx="322" cy="596"/>
            </a:xfrm>
            <a:custGeom>
              <a:avLst/>
              <a:gdLst>
                <a:gd name="T0" fmla="*/ 128 w 321"/>
                <a:gd name="T1" fmla="*/ 352 h 597"/>
                <a:gd name="T2" fmla="*/ 156 w 321"/>
                <a:gd name="T3" fmla="*/ 299 h 597"/>
                <a:gd name="T4" fmla="*/ 260 w 321"/>
                <a:gd name="T5" fmla="*/ 298 h 597"/>
                <a:gd name="T6" fmla="*/ 286 w 321"/>
                <a:gd name="T7" fmla="*/ 252 h 597"/>
                <a:gd name="T8" fmla="*/ 302 w 321"/>
                <a:gd name="T9" fmla="*/ 197 h 597"/>
                <a:gd name="T10" fmla="*/ 304 w 321"/>
                <a:gd name="T11" fmla="*/ 174 h 597"/>
                <a:gd name="T12" fmla="*/ 309 w 321"/>
                <a:gd name="T13" fmla="*/ 133 h 597"/>
                <a:gd name="T14" fmla="*/ 312 w 321"/>
                <a:gd name="T15" fmla="*/ 94 h 597"/>
                <a:gd name="T16" fmla="*/ 321 w 321"/>
                <a:gd name="T17" fmla="*/ 57 h 597"/>
                <a:gd name="T18" fmla="*/ 336 w 321"/>
                <a:gd name="T19" fmla="*/ 25 h 597"/>
                <a:gd name="T20" fmla="*/ 357 w 321"/>
                <a:gd name="T21" fmla="*/ 0 h 597"/>
                <a:gd name="T22" fmla="*/ 357 w 321"/>
                <a:gd name="T23" fmla="*/ 2 h 597"/>
                <a:gd name="T24" fmla="*/ 362 w 321"/>
                <a:gd name="T25" fmla="*/ 16 h 597"/>
                <a:gd name="T26" fmla="*/ 367 w 321"/>
                <a:gd name="T27" fmla="*/ 41 h 597"/>
                <a:gd name="T28" fmla="*/ 376 w 321"/>
                <a:gd name="T29" fmla="*/ 73 h 597"/>
                <a:gd name="T30" fmla="*/ 382 w 321"/>
                <a:gd name="T31" fmla="*/ 98 h 597"/>
                <a:gd name="T32" fmla="*/ 387 w 321"/>
                <a:gd name="T33" fmla="*/ 107 h 597"/>
                <a:gd name="T34" fmla="*/ 390 w 321"/>
                <a:gd name="T35" fmla="*/ 126 h 597"/>
                <a:gd name="T36" fmla="*/ 395 w 321"/>
                <a:gd name="T37" fmla="*/ 153 h 597"/>
                <a:gd name="T38" fmla="*/ 392 w 321"/>
                <a:gd name="T39" fmla="*/ 181 h 597"/>
                <a:gd name="T40" fmla="*/ 388 w 321"/>
                <a:gd name="T41" fmla="*/ 208 h 597"/>
                <a:gd name="T42" fmla="*/ 382 w 321"/>
                <a:gd name="T43" fmla="*/ 229 h 597"/>
                <a:gd name="T44" fmla="*/ 378 w 321"/>
                <a:gd name="T45" fmla="*/ 241 h 597"/>
                <a:gd name="T46" fmla="*/ 362 w 321"/>
                <a:gd name="T47" fmla="*/ 282 h 597"/>
                <a:gd name="T48" fmla="*/ 334 w 321"/>
                <a:gd name="T49" fmla="*/ 298 h 597"/>
                <a:gd name="T50" fmla="*/ 304 w 321"/>
                <a:gd name="T51" fmla="*/ 312 h 597"/>
                <a:gd name="T52" fmla="*/ 270 w 321"/>
                <a:gd name="T53" fmla="*/ 358 h 597"/>
                <a:gd name="T54" fmla="*/ 256 w 321"/>
                <a:gd name="T55" fmla="*/ 375 h 597"/>
                <a:gd name="T56" fmla="*/ 149 w 321"/>
                <a:gd name="T57" fmla="*/ 404 h 597"/>
                <a:gd name="T58" fmla="*/ 112 w 321"/>
                <a:gd name="T59" fmla="*/ 438 h 597"/>
                <a:gd name="T60" fmla="*/ 71 w 321"/>
                <a:gd name="T61" fmla="*/ 472 h 597"/>
                <a:gd name="T62" fmla="*/ 34 w 321"/>
                <a:gd name="T63" fmla="*/ 500 h 597"/>
                <a:gd name="T64" fmla="*/ 0 w 321"/>
                <a:gd name="T65" fmla="*/ 521 h 5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133"/>
            <p:cNvSpPr>
              <a:spLocks/>
            </p:cNvSpPr>
            <p:nvPr/>
          </p:nvSpPr>
          <p:spPr bwMode="auto">
            <a:xfrm>
              <a:off x="3150" y="2443"/>
              <a:ext cx="277" cy="481"/>
            </a:xfrm>
            <a:custGeom>
              <a:avLst/>
              <a:gdLst>
                <a:gd name="T0" fmla="*/ 34 w 277"/>
                <a:gd name="T1" fmla="*/ 324 h 482"/>
                <a:gd name="T2" fmla="*/ 43 w 277"/>
                <a:gd name="T3" fmla="*/ 309 h 482"/>
                <a:gd name="T4" fmla="*/ 59 w 277"/>
                <a:gd name="T5" fmla="*/ 286 h 482"/>
                <a:gd name="T6" fmla="*/ 73 w 277"/>
                <a:gd name="T7" fmla="*/ 258 h 482"/>
                <a:gd name="T8" fmla="*/ 90 w 277"/>
                <a:gd name="T9" fmla="*/ 241 h 482"/>
                <a:gd name="T10" fmla="*/ 107 w 277"/>
                <a:gd name="T11" fmla="*/ 241 h 482"/>
                <a:gd name="T12" fmla="*/ 122 w 277"/>
                <a:gd name="T13" fmla="*/ 233 h 482"/>
                <a:gd name="T14" fmla="*/ 139 w 277"/>
                <a:gd name="T15" fmla="*/ 199 h 482"/>
                <a:gd name="T16" fmla="*/ 153 w 277"/>
                <a:gd name="T17" fmla="*/ 170 h 482"/>
                <a:gd name="T18" fmla="*/ 168 w 277"/>
                <a:gd name="T19" fmla="*/ 147 h 482"/>
                <a:gd name="T20" fmla="*/ 179 w 277"/>
                <a:gd name="T21" fmla="*/ 130 h 482"/>
                <a:gd name="T22" fmla="*/ 179 w 277"/>
                <a:gd name="T23" fmla="*/ 130 h 482"/>
                <a:gd name="T24" fmla="*/ 190 w 277"/>
                <a:gd name="T25" fmla="*/ 115 h 482"/>
                <a:gd name="T26" fmla="*/ 200 w 277"/>
                <a:gd name="T27" fmla="*/ 101 h 482"/>
                <a:gd name="T28" fmla="*/ 211 w 277"/>
                <a:gd name="T29" fmla="*/ 86 h 482"/>
                <a:gd name="T30" fmla="*/ 221 w 277"/>
                <a:gd name="T31" fmla="*/ 73 h 482"/>
                <a:gd name="T32" fmla="*/ 232 w 277"/>
                <a:gd name="T33" fmla="*/ 59 h 482"/>
                <a:gd name="T34" fmla="*/ 244 w 277"/>
                <a:gd name="T35" fmla="*/ 43 h 482"/>
                <a:gd name="T36" fmla="*/ 252 w 277"/>
                <a:gd name="T37" fmla="*/ 31 h 482"/>
                <a:gd name="T38" fmla="*/ 261 w 277"/>
                <a:gd name="T39" fmla="*/ 18 h 482"/>
                <a:gd name="T40" fmla="*/ 269 w 277"/>
                <a:gd name="T41" fmla="*/ 8 h 482"/>
                <a:gd name="T42" fmla="*/ 276 w 277"/>
                <a:gd name="T43" fmla="*/ 0 h 482"/>
                <a:gd name="T44" fmla="*/ 276 w 277"/>
                <a:gd name="T45" fmla="*/ 0 h 482"/>
                <a:gd name="T46" fmla="*/ 276 w 277"/>
                <a:gd name="T47" fmla="*/ 2 h 482"/>
                <a:gd name="T48" fmla="*/ 276 w 277"/>
                <a:gd name="T49" fmla="*/ 13 h 482"/>
                <a:gd name="T50" fmla="*/ 276 w 277"/>
                <a:gd name="T51" fmla="*/ 27 h 482"/>
                <a:gd name="T52" fmla="*/ 273 w 277"/>
                <a:gd name="T53" fmla="*/ 43 h 482"/>
                <a:gd name="T54" fmla="*/ 273 w 277"/>
                <a:gd name="T55" fmla="*/ 64 h 482"/>
                <a:gd name="T56" fmla="*/ 271 w 277"/>
                <a:gd name="T57" fmla="*/ 88 h 482"/>
                <a:gd name="T58" fmla="*/ 269 w 277"/>
                <a:gd name="T59" fmla="*/ 113 h 482"/>
                <a:gd name="T60" fmla="*/ 265 w 277"/>
                <a:gd name="T61" fmla="*/ 137 h 482"/>
                <a:gd name="T62" fmla="*/ 261 w 277"/>
                <a:gd name="T63" fmla="*/ 158 h 482"/>
                <a:gd name="T64" fmla="*/ 252 w 277"/>
                <a:gd name="T65" fmla="*/ 176 h 482"/>
                <a:gd name="T66" fmla="*/ 252 w 277"/>
                <a:gd name="T67" fmla="*/ 176 h 482"/>
                <a:gd name="T68" fmla="*/ 244 w 277"/>
                <a:gd name="T69" fmla="*/ 197 h 482"/>
                <a:gd name="T70" fmla="*/ 236 w 277"/>
                <a:gd name="T71" fmla="*/ 218 h 482"/>
                <a:gd name="T72" fmla="*/ 223 w 277"/>
                <a:gd name="T73" fmla="*/ 239 h 482"/>
                <a:gd name="T74" fmla="*/ 213 w 277"/>
                <a:gd name="T75" fmla="*/ 241 h 482"/>
                <a:gd name="T76" fmla="*/ 200 w 277"/>
                <a:gd name="T77" fmla="*/ 241 h 482"/>
                <a:gd name="T78" fmla="*/ 188 w 277"/>
                <a:gd name="T79" fmla="*/ 241 h 482"/>
                <a:gd name="T80" fmla="*/ 174 w 277"/>
                <a:gd name="T81" fmla="*/ 253 h 482"/>
                <a:gd name="T82" fmla="*/ 162 w 277"/>
                <a:gd name="T83" fmla="*/ 272 h 482"/>
                <a:gd name="T84" fmla="*/ 149 w 277"/>
                <a:gd name="T85" fmla="*/ 286 h 482"/>
                <a:gd name="T86" fmla="*/ 137 w 277"/>
                <a:gd name="T87" fmla="*/ 299 h 482"/>
                <a:gd name="T88" fmla="*/ 137 w 277"/>
                <a:gd name="T89" fmla="*/ 299 h 482"/>
                <a:gd name="T90" fmla="*/ 126 w 277"/>
                <a:gd name="T91" fmla="*/ 309 h 482"/>
                <a:gd name="T92" fmla="*/ 112 w 277"/>
                <a:gd name="T93" fmla="*/ 322 h 482"/>
                <a:gd name="T94" fmla="*/ 98 w 277"/>
                <a:gd name="T95" fmla="*/ 332 h 482"/>
                <a:gd name="T96" fmla="*/ 84 w 277"/>
                <a:gd name="T97" fmla="*/ 345 h 482"/>
                <a:gd name="T98" fmla="*/ 69 w 277"/>
                <a:gd name="T99" fmla="*/ 357 h 482"/>
                <a:gd name="T100" fmla="*/ 54 w 277"/>
                <a:gd name="T101" fmla="*/ 368 h 482"/>
                <a:gd name="T102" fmla="*/ 39 w 277"/>
                <a:gd name="T103" fmla="*/ 380 h 482"/>
                <a:gd name="T104" fmla="*/ 25 w 277"/>
                <a:gd name="T105" fmla="*/ 391 h 482"/>
                <a:gd name="T106" fmla="*/ 13 w 277"/>
                <a:gd name="T107" fmla="*/ 400 h 482"/>
                <a:gd name="T108" fmla="*/ 0 w 277"/>
                <a:gd name="T109" fmla="*/ 406 h 482"/>
                <a:gd name="T110" fmla="*/ 34 w 277"/>
                <a:gd name="T111" fmla="*/ 324 h 4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lnTo>
                    <a:pt x="34" y="399"/>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7" name="Freeform 134"/>
            <p:cNvSpPr>
              <a:spLocks/>
            </p:cNvSpPr>
            <p:nvPr/>
          </p:nvSpPr>
          <p:spPr bwMode="auto">
            <a:xfrm>
              <a:off x="3150" y="2443"/>
              <a:ext cx="277" cy="481"/>
            </a:xfrm>
            <a:custGeom>
              <a:avLst/>
              <a:gdLst>
                <a:gd name="T0" fmla="*/ 34 w 277"/>
                <a:gd name="T1" fmla="*/ 324 h 482"/>
                <a:gd name="T2" fmla="*/ 43 w 277"/>
                <a:gd name="T3" fmla="*/ 309 h 482"/>
                <a:gd name="T4" fmla="*/ 59 w 277"/>
                <a:gd name="T5" fmla="*/ 286 h 482"/>
                <a:gd name="T6" fmla="*/ 73 w 277"/>
                <a:gd name="T7" fmla="*/ 258 h 482"/>
                <a:gd name="T8" fmla="*/ 90 w 277"/>
                <a:gd name="T9" fmla="*/ 241 h 482"/>
                <a:gd name="T10" fmla="*/ 107 w 277"/>
                <a:gd name="T11" fmla="*/ 241 h 482"/>
                <a:gd name="T12" fmla="*/ 122 w 277"/>
                <a:gd name="T13" fmla="*/ 233 h 482"/>
                <a:gd name="T14" fmla="*/ 139 w 277"/>
                <a:gd name="T15" fmla="*/ 199 h 482"/>
                <a:gd name="T16" fmla="*/ 153 w 277"/>
                <a:gd name="T17" fmla="*/ 170 h 482"/>
                <a:gd name="T18" fmla="*/ 168 w 277"/>
                <a:gd name="T19" fmla="*/ 147 h 482"/>
                <a:gd name="T20" fmla="*/ 179 w 277"/>
                <a:gd name="T21" fmla="*/ 130 h 482"/>
                <a:gd name="T22" fmla="*/ 179 w 277"/>
                <a:gd name="T23" fmla="*/ 130 h 482"/>
                <a:gd name="T24" fmla="*/ 190 w 277"/>
                <a:gd name="T25" fmla="*/ 115 h 482"/>
                <a:gd name="T26" fmla="*/ 200 w 277"/>
                <a:gd name="T27" fmla="*/ 101 h 482"/>
                <a:gd name="T28" fmla="*/ 211 w 277"/>
                <a:gd name="T29" fmla="*/ 86 h 482"/>
                <a:gd name="T30" fmla="*/ 221 w 277"/>
                <a:gd name="T31" fmla="*/ 73 h 482"/>
                <a:gd name="T32" fmla="*/ 232 w 277"/>
                <a:gd name="T33" fmla="*/ 59 h 482"/>
                <a:gd name="T34" fmla="*/ 244 w 277"/>
                <a:gd name="T35" fmla="*/ 43 h 482"/>
                <a:gd name="T36" fmla="*/ 252 w 277"/>
                <a:gd name="T37" fmla="*/ 31 h 482"/>
                <a:gd name="T38" fmla="*/ 261 w 277"/>
                <a:gd name="T39" fmla="*/ 18 h 482"/>
                <a:gd name="T40" fmla="*/ 269 w 277"/>
                <a:gd name="T41" fmla="*/ 8 h 482"/>
                <a:gd name="T42" fmla="*/ 276 w 277"/>
                <a:gd name="T43" fmla="*/ 0 h 482"/>
                <a:gd name="T44" fmla="*/ 276 w 277"/>
                <a:gd name="T45" fmla="*/ 0 h 482"/>
                <a:gd name="T46" fmla="*/ 276 w 277"/>
                <a:gd name="T47" fmla="*/ 2 h 482"/>
                <a:gd name="T48" fmla="*/ 276 w 277"/>
                <a:gd name="T49" fmla="*/ 13 h 482"/>
                <a:gd name="T50" fmla="*/ 276 w 277"/>
                <a:gd name="T51" fmla="*/ 27 h 482"/>
                <a:gd name="T52" fmla="*/ 273 w 277"/>
                <a:gd name="T53" fmla="*/ 43 h 482"/>
                <a:gd name="T54" fmla="*/ 273 w 277"/>
                <a:gd name="T55" fmla="*/ 64 h 482"/>
                <a:gd name="T56" fmla="*/ 271 w 277"/>
                <a:gd name="T57" fmla="*/ 88 h 482"/>
                <a:gd name="T58" fmla="*/ 269 w 277"/>
                <a:gd name="T59" fmla="*/ 113 h 482"/>
                <a:gd name="T60" fmla="*/ 265 w 277"/>
                <a:gd name="T61" fmla="*/ 137 h 482"/>
                <a:gd name="T62" fmla="*/ 261 w 277"/>
                <a:gd name="T63" fmla="*/ 158 h 482"/>
                <a:gd name="T64" fmla="*/ 252 w 277"/>
                <a:gd name="T65" fmla="*/ 176 h 482"/>
                <a:gd name="T66" fmla="*/ 252 w 277"/>
                <a:gd name="T67" fmla="*/ 176 h 482"/>
                <a:gd name="T68" fmla="*/ 244 w 277"/>
                <a:gd name="T69" fmla="*/ 197 h 482"/>
                <a:gd name="T70" fmla="*/ 236 w 277"/>
                <a:gd name="T71" fmla="*/ 218 h 482"/>
                <a:gd name="T72" fmla="*/ 223 w 277"/>
                <a:gd name="T73" fmla="*/ 239 h 482"/>
                <a:gd name="T74" fmla="*/ 213 w 277"/>
                <a:gd name="T75" fmla="*/ 241 h 482"/>
                <a:gd name="T76" fmla="*/ 200 w 277"/>
                <a:gd name="T77" fmla="*/ 241 h 482"/>
                <a:gd name="T78" fmla="*/ 188 w 277"/>
                <a:gd name="T79" fmla="*/ 241 h 482"/>
                <a:gd name="T80" fmla="*/ 174 w 277"/>
                <a:gd name="T81" fmla="*/ 253 h 482"/>
                <a:gd name="T82" fmla="*/ 162 w 277"/>
                <a:gd name="T83" fmla="*/ 272 h 482"/>
                <a:gd name="T84" fmla="*/ 149 w 277"/>
                <a:gd name="T85" fmla="*/ 286 h 482"/>
                <a:gd name="T86" fmla="*/ 137 w 277"/>
                <a:gd name="T87" fmla="*/ 299 h 482"/>
                <a:gd name="T88" fmla="*/ 137 w 277"/>
                <a:gd name="T89" fmla="*/ 299 h 482"/>
                <a:gd name="T90" fmla="*/ 126 w 277"/>
                <a:gd name="T91" fmla="*/ 309 h 482"/>
                <a:gd name="T92" fmla="*/ 112 w 277"/>
                <a:gd name="T93" fmla="*/ 322 h 482"/>
                <a:gd name="T94" fmla="*/ 98 w 277"/>
                <a:gd name="T95" fmla="*/ 332 h 482"/>
                <a:gd name="T96" fmla="*/ 84 w 277"/>
                <a:gd name="T97" fmla="*/ 345 h 482"/>
                <a:gd name="T98" fmla="*/ 69 w 277"/>
                <a:gd name="T99" fmla="*/ 357 h 482"/>
                <a:gd name="T100" fmla="*/ 54 w 277"/>
                <a:gd name="T101" fmla="*/ 368 h 482"/>
                <a:gd name="T102" fmla="*/ 39 w 277"/>
                <a:gd name="T103" fmla="*/ 380 h 482"/>
                <a:gd name="T104" fmla="*/ 25 w 277"/>
                <a:gd name="T105" fmla="*/ 391 h 482"/>
                <a:gd name="T106" fmla="*/ 13 w 277"/>
                <a:gd name="T107" fmla="*/ 400 h 482"/>
                <a:gd name="T108" fmla="*/ 0 w 277"/>
                <a:gd name="T109" fmla="*/ 406 h 4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135"/>
            <p:cNvSpPr>
              <a:spLocks/>
            </p:cNvSpPr>
            <p:nvPr/>
          </p:nvSpPr>
          <p:spPr bwMode="auto">
            <a:xfrm>
              <a:off x="3130" y="2389"/>
              <a:ext cx="274" cy="485"/>
            </a:xfrm>
            <a:custGeom>
              <a:avLst/>
              <a:gdLst>
                <a:gd name="T0" fmla="*/ 33 w 275"/>
                <a:gd name="T1" fmla="*/ 401 h 485"/>
                <a:gd name="T2" fmla="*/ 44 w 275"/>
                <a:gd name="T3" fmla="*/ 385 h 485"/>
                <a:gd name="T4" fmla="*/ 56 w 275"/>
                <a:gd name="T5" fmla="*/ 364 h 485"/>
                <a:gd name="T6" fmla="*/ 73 w 275"/>
                <a:gd name="T7" fmla="*/ 334 h 485"/>
                <a:gd name="T8" fmla="*/ 88 w 275"/>
                <a:gd name="T9" fmla="*/ 302 h 485"/>
                <a:gd name="T10" fmla="*/ 105 w 275"/>
                <a:gd name="T11" fmla="*/ 269 h 485"/>
                <a:gd name="T12" fmla="*/ 122 w 275"/>
                <a:gd name="T13" fmla="*/ 233 h 485"/>
                <a:gd name="T14" fmla="*/ 136 w 275"/>
                <a:gd name="T15" fmla="*/ 200 h 485"/>
                <a:gd name="T16" fmla="*/ 137 w 275"/>
                <a:gd name="T17" fmla="*/ 170 h 485"/>
                <a:gd name="T18" fmla="*/ 137 w 275"/>
                <a:gd name="T19" fmla="*/ 147 h 485"/>
                <a:gd name="T20" fmla="*/ 137 w 275"/>
                <a:gd name="T21" fmla="*/ 130 h 485"/>
                <a:gd name="T22" fmla="*/ 137 w 275"/>
                <a:gd name="T23" fmla="*/ 130 h 485"/>
                <a:gd name="T24" fmla="*/ 137 w 275"/>
                <a:gd name="T25" fmla="*/ 115 h 485"/>
                <a:gd name="T26" fmla="*/ 137 w 275"/>
                <a:gd name="T27" fmla="*/ 101 h 485"/>
                <a:gd name="T28" fmla="*/ 137 w 275"/>
                <a:gd name="T29" fmla="*/ 88 h 485"/>
                <a:gd name="T30" fmla="*/ 146 w 275"/>
                <a:gd name="T31" fmla="*/ 73 h 485"/>
                <a:gd name="T32" fmla="*/ 156 w 275"/>
                <a:gd name="T33" fmla="*/ 58 h 485"/>
                <a:gd name="T34" fmla="*/ 167 w 275"/>
                <a:gd name="T35" fmla="*/ 46 h 485"/>
                <a:gd name="T36" fmla="*/ 178 w 275"/>
                <a:gd name="T37" fmla="*/ 31 h 485"/>
                <a:gd name="T38" fmla="*/ 185 w 275"/>
                <a:gd name="T39" fmla="*/ 18 h 485"/>
                <a:gd name="T40" fmla="*/ 192 w 275"/>
                <a:gd name="T41" fmla="*/ 8 h 485"/>
                <a:gd name="T42" fmla="*/ 199 w 275"/>
                <a:gd name="T43" fmla="*/ 0 h 485"/>
                <a:gd name="T44" fmla="*/ 199 w 275"/>
                <a:gd name="T45" fmla="*/ 0 h 485"/>
                <a:gd name="T46" fmla="*/ 199 w 275"/>
                <a:gd name="T47" fmla="*/ 2 h 485"/>
                <a:gd name="T48" fmla="*/ 199 w 275"/>
                <a:gd name="T49" fmla="*/ 12 h 485"/>
                <a:gd name="T50" fmla="*/ 199 w 275"/>
                <a:gd name="T51" fmla="*/ 27 h 485"/>
                <a:gd name="T52" fmla="*/ 199 w 275"/>
                <a:gd name="T53" fmla="*/ 46 h 485"/>
                <a:gd name="T54" fmla="*/ 199 w 275"/>
                <a:gd name="T55" fmla="*/ 67 h 485"/>
                <a:gd name="T56" fmla="*/ 196 w 275"/>
                <a:gd name="T57" fmla="*/ 88 h 485"/>
                <a:gd name="T58" fmla="*/ 194 w 275"/>
                <a:gd name="T59" fmla="*/ 113 h 485"/>
                <a:gd name="T60" fmla="*/ 190 w 275"/>
                <a:gd name="T61" fmla="*/ 136 h 485"/>
                <a:gd name="T62" fmla="*/ 183 w 275"/>
                <a:gd name="T63" fmla="*/ 157 h 485"/>
                <a:gd name="T64" fmla="*/ 178 w 275"/>
                <a:gd name="T65" fmla="*/ 179 h 485"/>
                <a:gd name="T66" fmla="*/ 178 w 275"/>
                <a:gd name="T67" fmla="*/ 179 h 485"/>
                <a:gd name="T68" fmla="*/ 169 w 275"/>
                <a:gd name="T69" fmla="*/ 198 h 485"/>
                <a:gd name="T70" fmla="*/ 158 w 275"/>
                <a:gd name="T71" fmla="*/ 218 h 485"/>
                <a:gd name="T72" fmla="*/ 148 w 275"/>
                <a:gd name="T73" fmla="*/ 239 h 485"/>
                <a:gd name="T74" fmla="*/ 137 w 275"/>
                <a:gd name="T75" fmla="*/ 262 h 485"/>
                <a:gd name="T76" fmla="*/ 137 w 275"/>
                <a:gd name="T77" fmla="*/ 286 h 485"/>
                <a:gd name="T78" fmla="*/ 137 w 275"/>
                <a:gd name="T79" fmla="*/ 309 h 485"/>
                <a:gd name="T80" fmla="*/ 137 w 275"/>
                <a:gd name="T81" fmla="*/ 327 h 485"/>
                <a:gd name="T82" fmla="*/ 137 w 275"/>
                <a:gd name="T83" fmla="*/ 347 h 485"/>
                <a:gd name="T84" fmla="*/ 137 w 275"/>
                <a:gd name="T85" fmla="*/ 364 h 485"/>
                <a:gd name="T86" fmla="*/ 136 w 275"/>
                <a:gd name="T87" fmla="*/ 376 h 485"/>
                <a:gd name="T88" fmla="*/ 136 w 275"/>
                <a:gd name="T89" fmla="*/ 376 h 485"/>
                <a:gd name="T90" fmla="*/ 124 w 275"/>
                <a:gd name="T91" fmla="*/ 385 h 485"/>
                <a:gd name="T92" fmla="*/ 111 w 275"/>
                <a:gd name="T93" fmla="*/ 398 h 485"/>
                <a:gd name="T94" fmla="*/ 99 w 275"/>
                <a:gd name="T95" fmla="*/ 410 h 485"/>
                <a:gd name="T96" fmla="*/ 81 w 275"/>
                <a:gd name="T97" fmla="*/ 421 h 485"/>
                <a:gd name="T98" fmla="*/ 67 w 275"/>
                <a:gd name="T99" fmla="*/ 433 h 485"/>
                <a:gd name="T100" fmla="*/ 52 w 275"/>
                <a:gd name="T101" fmla="*/ 444 h 485"/>
                <a:gd name="T102" fmla="*/ 37 w 275"/>
                <a:gd name="T103" fmla="*/ 456 h 485"/>
                <a:gd name="T104" fmla="*/ 25 w 275"/>
                <a:gd name="T105" fmla="*/ 467 h 485"/>
                <a:gd name="T106" fmla="*/ 9 w 275"/>
                <a:gd name="T107" fmla="*/ 475 h 485"/>
                <a:gd name="T108" fmla="*/ 0 w 275"/>
                <a:gd name="T109" fmla="*/ 484 h 485"/>
                <a:gd name="T110" fmla="*/ 33 w 275"/>
                <a:gd name="T111" fmla="*/ 401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lnTo>
                    <a:pt x="33" y="40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9" name="Freeform 136"/>
            <p:cNvSpPr>
              <a:spLocks/>
            </p:cNvSpPr>
            <p:nvPr/>
          </p:nvSpPr>
          <p:spPr bwMode="auto">
            <a:xfrm>
              <a:off x="3130" y="2389"/>
              <a:ext cx="274" cy="485"/>
            </a:xfrm>
            <a:custGeom>
              <a:avLst/>
              <a:gdLst>
                <a:gd name="T0" fmla="*/ 33 w 275"/>
                <a:gd name="T1" fmla="*/ 401 h 485"/>
                <a:gd name="T2" fmla="*/ 44 w 275"/>
                <a:gd name="T3" fmla="*/ 385 h 485"/>
                <a:gd name="T4" fmla="*/ 56 w 275"/>
                <a:gd name="T5" fmla="*/ 364 h 485"/>
                <a:gd name="T6" fmla="*/ 73 w 275"/>
                <a:gd name="T7" fmla="*/ 334 h 485"/>
                <a:gd name="T8" fmla="*/ 88 w 275"/>
                <a:gd name="T9" fmla="*/ 302 h 485"/>
                <a:gd name="T10" fmla="*/ 105 w 275"/>
                <a:gd name="T11" fmla="*/ 269 h 485"/>
                <a:gd name="T12" fmla="*/ 122 w 275"/>
                <a:gd name="T13" fmla="*/ 233 h 485"/>
                <a:gd name="T14" fmla="*/ 136 w 275"/>
                <a:gd name="T15" fmla="*/ 200 h 485"/>
                <a:gd name="T16" fmla="*/ 137 w 275"/>
                <a:gd name="T17" fmla="*/ 170 h 485"/>
                <a:gd name="T18" fmla="*/ 137 w 275"/>
                <a:gd name="T19" fmla="*/ 147 h 485"/>
                <a:gd name="T20" fmla="*/ 137 w 275"/>
                <a:gd name="T21" fmla="*/ 130 h 485"/>
                <a:gd name="T22" fmla="*/ 137 w 275"/>
                <a:gd name="T23" fmla="*/ 130 h 485"/>
                <a:gd name="T24" fmla="*/ 137 w 275"/>
                <a:gd name="T25" fmla="*/ 115 h 485"/>
                <a:gd name="T26" fmla="*/ 137 w 275"/>
                <a:gd name="T27" fmla="*/ 101 h 485"/>
                <a:gd name="T28" fmla="*/ 137 w 275"/>
                <a:gd name="T29" fmla="*/ 88 h 485"/>
                <a:gd name="T30" fmla="*/ 146 w 275"/>
                <a:gd name="T31" fmla="*/ 73 h 485"/>
                <a:gd name="T32" fmla="*/ 156 w 275"/>
                <a:gd name="T33" fmla="*/ 58 h 485"/>
                <a:gd name="T34" fmla="*/ 167 w 275"/>
                <a:gd name="T35" fmla="*/ 46 h 485"/>
                <a:gd name="T36" fmla="*/ 178 w 275"/>
                <a:gd name="T37" fmla="*/ 31 h 485"/>
                <a:gd name="T38" fmla="*/ 185 w 275"/>
                <a:gd name="T39" fmla="*/ 18 h 485"/>
                <a:gd name="T40" fmla="*/ 192 w 275"/>
                <a:gd name="T41" fmla="*/ 8 h 485"/>
                <a:gd name="T42" fmla="*/ 199 w 275"/>
                <a:gd name="T43" fmla="*/ 0 h 485"/>
                <a:gd name="T44" fmla="*/ 199 w 275"/>
                <a:gd name="T45" fmla="*/ 0 h 485"/>
                <a:gd name="T46" fmla="*/ 199 w 275"/>
                <a:gd name="T47" fmla="*/ 2 h 485"/>
                <a:gd name="T48" fmla="*/ 199 w 275"/>
                <a:gd name="T49" fmla="*/ 12 h 485"/>
                <a:gd name="T50" fmla="*/ 199 w 275"/>
                <a:gd name="T51" fmla="*/ 27 h 485"/>
                <a:gd name="T52" fmla="*/ 199 w 275"/>
                <a:gd name="T53" fmla="*/ 46 h 485"/>
                <a:gd name="T54" fmla="*/ 199 w 275"/>
                <a:gd name="T55" fmla="*/ 67 h 485"/>
                <a:gd name="T56" fmla="*/ 196 w 275"/>
                <a:gd name="T57" fmla="*/ 88 h 485"/>
                <a:gd name="T58" fmla="*/ 194 w 275"/>
                <a:gd name="T59" fmla="*/ 113 h 485"/>
                <a:gd name="T60" fmla="*/ 190 w 275"/>
                <a:gd name="T61" fmla="*/ 136 h 485"/>
                <a:gd name="T62" fmla="*/ 183 w 275"/>
                <a:gd name="T63" fmla="*/ 157 h 485"/>
                <a:gd name="T64" fmla="*/ 178 w 275"/>
                <a:gd name="T65" fmla="*/ 179 h 485"/>
                <a:gd name="T66" fmla="*/ 178 w 275"/>
                <a:gd name="T67" fmla="*/ 179 h 485"/>
                <a:gd name="T68" fmla="*/ 169 w 275"/>
                <a:gd name="T69" fmla="*/ 198 h 485"/>
                <a:gd name="T70" fmla="*/ 158 w 275"/>
                <a:gd name="T71" fmla="*/ 218 h 485"/>
                <a:gd name="T72" fmla="*/ 148 w 275"/>
                <a:gd name="T73" fmla="*/ 239 h 485"/>
                <a:gd name="T74" fmla="*/ 137 w 275"/>
                <a:gd name="T75" fmla="*/ 262 h 485"/>
                <a:gd name="T76" fmla="*/ 137 w 275"/>
                <a:gd name="T77" fmla="*/ 286 h 485"/>
                <a:gd name="T78" fmla="*/ 137 w 275"/>
                <a:gd name="T79" fmla="*/ 309 h 485"/>
                <a:gd name="T80" fmla="*/ 137 w 275"/>
                <a:gd name="T81" fmla="*/ 327 h 485"/>
                <a:gd name="T82" fmla="*/ 137 w 275"/>
                <a:gd name="T83" fmla="*/ 347 h 485"/>
                <a:gd name="T84" fmla="*/ 137 w 275"/>
                <a:gd name="T85" fmla="*/ 364 h 485"/>
                <a:gd name="T86" fmla="*/ 136 w 275"/>
                <a:gd name="T87" fmla="*/ 376 h 485"/>
                <a:gd name="T88" fmla="*/ 136 w 275"/>
                <a:gd name="T89" fmla="*/ 376 h 485"/>
                <a:gd name="T90" fmla="*/ 124 w 275"/>
                <a:gd name="T91" fmla="*/ 385 h 485"/>
                <a:gd name="T92" fmla="*/ 111 w 275"/>
                <a:gd name="T93" fmla="*/ 398 h 485"/>
                <a:gd name="T94" fmla="*/ 99 w 275"/>
                <a:gd name="T95" fmla="*/ 410 h 485"/>
                <a:gd name="T96" fmla="*/ 81 w 275"/>
                <a:gd name="T97" fmla="*/ 421 h 485"/>
                <a:gd name="T98" fmla="*/ 67 w 275"/>
                <a:gd name="T99" fmla="*/ 433 h 485"/>
                <a:gd name="T100" fmla="*/ 52 w 275"/>
                <a:gd name="T101" fmla="*/ 444 h 485"/>
                <a:gd name="T102" fmla="*/ 37 w 275"/>
                <a:gd name="T103" fmla="*/ 456 h 485"/>
                <a:gd name="T104" fmla="*/ 25 w 275"/>
                <a:gd name="T105" fmla="*/ 467 h 485"/>
                <a:gd name="T106" fmla="*/ 9 w 275"/>
                <a:gd name="T107" fmla="*/ 475 h 485"/>
                <a:gd name="T108" fmla="*/ 0 w 275"/>
                <a:gd name="T109" fmla="*/ 484 h 4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137"/>
            <p:cNvSpPr>
              <a:spLocks/>
            </p:cNvSpPr>
            <p:nvPr/>
          </p:nvSpPr>
          <p:spPr bwMode="auto">
            <a:xfrm>
              <a:off x="3065" y="2506"/>
              <a:ext cx="245" cy="446"/>
            </a:xfrm>
            <a:custGeom>
              <a:avLst/>
              <a:gdLst>
                <a:gd name="T0" fmla="*/ 0 w 247"/>
                <a:gd name="T1" fmla="*/ 287 h 447"/>
                <a:gd name="T2" fmla="*/ 12 w 247"/>
                <a:gd name="T3" fmla="*/ 276 h 447"/>
                <a:gd name="T4" fmla="*/ 29 w 247"/>
                <a:gd name="T5" fmla="*/ 264 h 447"/>
                <a:gd name="T6" fmla="*/ 46 w 247"/>
                <a:gd name="T7" fmla="*/ 249 h 447"/>
                <a:gd name="T8" fmla="*/ 61 w 247"/>
                <a:gd name="T9" fmla="*/ 232 h 447"/>
                <a:gd name="T10" fmla="*/ 61 w 247"/>
                <a:gd name="T11" fmla="*/ 223 h 447"/>
                <a:gd name="T12" fmla="*/ 61 w 247"/>
                <a:gd name="T13" fmla="*/ 223 h 447"/>
                <a:gd name="T14" fmla="*/ 61 w 247"/>
                <a:gd name="T15" fmla="*/ 223 h 447"/>
                <a:gd name="T16" fmla="*/ 61 w 247"/>
                <a:gd name="T17" fmla="*/ 223 h 447"/>
                <a:gd name="T18" fmla="*/ 69 w 247"/>
                <a:gd name="T19" fmla="*/ 210 h 447"/>
                <a:gd name="T20" fmla="*/ 82 w 247"/>
                <a:gd name="T21" fmla="*/ 192 h 447"/>
                <a:gd name="T22" fmla="*/ 82 w 247"/>
                <a:gd name="T23" fmla="*/ 192 h 447"/>
                <a:gd name="T24" fmla="*/ 90 w 247"/>
                <a:gd name="T25" fmla="*/ 172 h 447"/>
                <a:gd name="T26" fmla="*/ 99 w 247"/>
                <a:gd name="T27" fmla="*/ 153 h 447"/>
                <a:gd name="T28" fmla="*/ 107 w 247"/>
                <a:gd name="T29" fmla="*/ 132 h 447"/>
                <a:gd name="T30" fmla="*/ 113 w 247"/>
                <a:gd name="T31" fmla="*/ 114 h 447"/>
                <a:gd name="T32" fmla="*/ 116 w 247"/>
                <a:gd name="T33" fmla="*/ 93 h 447"/>
                <a:gd name="T34" fmla="*/ 119 w 247"/>
                <a:gd name="T35" fmla="*/ 73 h 447"/>
                <a:gd name="T36" fmla="*/ 121 w 247"/>
                <a:gd name="T37" fmla="*/ 54 h 447"/>
                <a:gd name="T38" fmla="*/ 123 w 247"/>
                <a:gd name="T39" fmla="*/ 34 h 447"/>
                <a:gd name="T40" fmla="*/ 124 w 247"/>
                <a:gd name="T41" fmla="*/ 17 h 447"/>
                <a:gd name="T42" fmla="*/ 125 w 247"/>
                <a:gd name="T43" fmla="*/ 0 h 447"/>
                <a:gd name="T44" fmla="*/ 125 w 247"/>
                <a:gd name="T45" fmla="*/ 0 h 447"/>
                <a:gd name="T46" fmla="*/ 125 w 247"/>
                <a:gd name="T47" fmla="*/ 4 h 447"/>
                <a:gd name="T48" fmla="*/ 127 w 247"/>
                <a:gd name="T49" fmla="*/ 13 h 447"/>
                <a:gd name="T50" fmla="*/ 130 w 247"/>
                <a:gd name="T51" fmla="*/ 25 h 447"/>
                <a:gd name="T52" fmla="*/ 132 w 247"/>
                <a:gd name="T53" fmla="*/ 42 h 447"/>
                <a:gd name="T54" fmla="*/ 135 w 247"/>
                <a:gd name="T55" fmla="*/ 59 h 447"/>
                <a:gd name="T56" fmla="*/ 137 w 247"/>
                <a:gd name="T57" fmla="*/ 80 h 447"/>
                <a:gd name="T58" fmla="*/ 139 w 247"/>
                <a:gd name="T59" fmla="*/ 101 h 447"/>
                <a:gd name="T60" fmla="*/ 140 w 247"/>
                <a:gd name="T61" fmla="*/ 121 h 447"/>
                <a:gd name="T62" fmla="*/ 139 w 247"/>
                <a:gd name="T63" fmla="*/ 143 h 447"/>
                <a:gd name="T64" fmla="*/ 138 w 247"/>
                <a:gd name="T65" fmla="*/ 160 h 447"/>
                <a:gd name="T66" fmla="*/ 138 w 247"/>
                <a:gd name="T67" fmla="*/ 160 h 447"/>
                <a:gd name="T68" fmla="*/ 135 w 247"/>
                <a:gd name="T69" fmla="*/ 179 h 447"/>
                <a:gd name="T70" fmla="*/ 132 w 247"/>
                <a:gd name="T71" fmla="*/ 197 h 447"/>
                <a:gd name="T72" fmla="*/ 127 w 247"/>
                <a:gd name="T73" fmla="*/ 218 h 447"/>
                <a:gd name="T74" fmla="*/ 121 w 247"/>
                <a:gd name="T75" fmla="*/ 223 h 447"/>
                <a:gd name="T76" fmla="*/ 116 w 247"/>
                <a:gd name="T77" fmla="*/ 223 h 447"/>
                <a:gd name="T78" fmla="*/ 109 w 247"/>
                <a:gd name="T79" fmla="*/ 223 h 447"/>
                <a:gd name="T80" fmla="*/ 95 w 247"/>
                <a:gd name="T81" fmla="*/ 228 h 447"/>
                <a:gd name="T82" fmla="*/ 82 w 247"/>
                <a:gd name="T83" fmla="*/ 244 h 447"/>
                <a:gd name="T84" fmla="*/ 69 w 247"/>
                <a:gd name="T85" fmla="*/ 262 h 447"/>
                <a:gd name="T86" fmla="*/ 61 w 247"/>
                <a:gd name="T87" fmla="*/ 276 h 447"/>
                <a:gd name="T88" fmla="*/ 61 w 247"/>
                <a:gd name="T89" fmla="*/ 276 h 447"/>
                <a:gd name="T90" fmla="*/ 61 w 247"/>
                <a:gd name="T91" fmla="*/ 287 h 447"/>
                <a:gd name="T92" fmla="*/ 61 w 247"/>
                <a:gd name="T93" fmla="*/ 299 h 447"/>
                <a:gd name="T94" fmla="*/ 61 w 247"/>
                <a:gd name="T95" fmla="*/ 312 h 447"/>
                <a:gd name="T96" fmla="*/ 61 w 247"/>
                <a:gd name="T97" fmla="*/ 322 h 447"/>
                <a:gd name="T98" fmla="*/ 60 w 247"/>
                <a:gd name="T99" fmla="*/ 333 h 447"/>
                <a:gd name="T100" fmla="*/ 48 w 247"/>
                <a:gd name="T101" fmla="*/ 343 h 447"/>
                <a:gd name="T102" fmla="*/ 35 w 247"/>
                <a:gd name="T103" fmla="*/ 352 h 447"/>
                <a:gd name="T104" fmla="*/ 25 w 247"/>
                <a:gd name="T105" fmla="*/ 361 h 447"/>
                <a:gd name="T106" fmla="*/ 14 w 247"/>
                <a:gd name="T107" fmla="*/ 366 h 447"/>
                <a:gd name="T108" fmla="*/ 4 w 247"/>
                <a:gd name="T109" fmla="*/ 371 h 447"/>
                <a:gd name="T110" fmla="*/ 0 w 247"/>
                <a:gd name="T111" fmla="*/ 287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lnTo>
                    <a:pt x="0" y="36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1" name="Freeform 138"/>
            <p:cNvSpPr>
              <a:spLocks/>
            </p:cNvSpPr>
            <p:nvPr/>
          </p:nvSpPr>
          <p:spPr bwMode="auto">
            <a:xfrm>
              <a:off x="3065" y="2506"/>
              <a:ext cx="245" cy="446"/>
            </a:xfrm>
            <a:custGeom>
              <a:avLst/>
              <a:gdLst>
                <a:gd name="T0" fmla="*/ 0 w 247"/>
                <a:gd name="T1" fmla="*/ 287 h 447"/>
                <a:gd name="T2" fmla="*/ 12 w 247"/>
                <a:gd name="T3" fmla="*/ 276 h 447"/>
                <a:gd name="T4" fmla="*/ 29 w 247"/>
                <a:gd name="T5" fmla="*/ 264 h 447"/>
                <a:gd name="T6" fmla="*/ 46 w 247"/>
                <a:gd name="T7" fmla="*/ 249 h 447"/>
                <a:gd name="T8" fmla="*/ 61 w 247"/>
                <a:gd name="T9" fmla="*/ 232 h 447"/>
                <a:gd name="T10" fmla="*/ 61 w 247"/>
                <a:gd name="T11" fmla="*/ 223 h 447"/>
                <a:gd name="T12" fmla="*/ 61 w 247"/>
                <a:gd name="T13" fmla="*/ 223 h 447"/>
                <a:gd name="T14" fmla="*/ 61 w 247"/>
                <a:gd name="T15" fmla="*/ 223 h 447"/>
                <a:gd name="T16" fmla="*/ 61 w 247"/>
                <a:gd name="T17" fmla="*/ 223 h 447"/>
                <a:gd name="T18" fmla="*/ 69 w 247"/>
                <a:gd name="T19" fmla="*/ 210 h 447"/>
                <a:gd name="T20" fmla="*/ 82 w 247"/>
                <a:gd name="T21" fmla="*/ 192 h 447"/>
                <a:gd name="T22" fmla="*/ 82 w 247"/>
                <a:gd name="T23" fmla="*/ 192 h 447"/>
                <a:gd name="T24" fmla="*/ 90 w 247"/>
                <a:gd name="T25" fmla="*/ 172 h 447"/>
                <a:gd name="T26" fmla="*/ 99 w 247"/>
                <a:gd name="T27" fmla="*/ 153 h 447"/>
                <a:gd name="T28" fmla="*/ 107 w 247"/>
                <a:gd name="T29" fmla="*/ 132 h 447"/>
                <a:gd name="T30" fmla="*/ 113 w 247"/>
                <a:gd name="T31" fmla="*/ 114 h 447"/>
                <a:gd name="T32" fmla="*/ 116 w 247"/>
                <a:gd name="T33" fmla="*/ 93 h 447"/>
                <a:gd name="T34" fmla="*/ 119 w 247"/>
                <a:gd name="T35" fmla="*/ 73 h 447"/>
                <a:gd name="T36" fmla="*/ 121 w 247"/>
                <a:gd name="T37" fmla="*/ 54 h 447"/>
                <a:gd name="T38" fmla="*/ 123 w 247"/>
                <a:gd name="T39" fmla="*/ 34 h 447"/>
                <a:gd name="T40" fmla="*/ 124 w 247"/>
                <a:gd name="T41" fmla="*/ 17 h 447"/>
                <a:gd name="T42" fmla="*/ 125 w 247"/>
                <a:gd name="T43" fmla="*/ 0 h 447"/>
                <a:gd name="T44" fmla="*/ 125 w 247"/>
                <a:gd name="T45" fmla="*/ 0 h 447"/>
                <a:gd name="T46" fmla="*/ 125 w 247"/>
                <a:gd name="T47" fmla="*/ 4 h 447"/>
                <a:gd name="T48" fmla="*/ 127 w 247"/>
                <a:gd name="T49" fmla="*/ 13 h 447"/>
                <a:gd name="T50" fmla="*/ 130 w 247"/>
                <a:gd name="T51" fmla="*/ 25 h 447"/>
                <a:gd name="T52" fmla="*/ 132 w 247"/>
                <a:gd name="T53" fmla="*/ 42 h 447"/>
                <a:gd name="T54" fmla="*/ 135 w 247"/>
                <a:gd name="T55" fmla="*/ 59 h 447"/>
                <a:gd name="T56" fmla="*/ 137 w 247"/>
                <a:gd name="T57" fmla="*/ 80 h 447"/>
                <a:gd name="T58" fmla="*/ 139 w 247"/>
                <a:gd name="T59" fmla="*/ 101 h 447"/>
                <a:gd name="T60" fmla="*/ 140 w 247"/>
                <a:gd name="T61" fmla="*/ 121 h 447"/>
                <a:gd name="T62" fmla="*/ 139 w 247"/>
                <a:gd name="T63" fmla="*/ 143 h 447"/>
                <a:gd name="T64" fmla="*/ 138 w 247"/>
                <a:gd name="T65" fmla="*/ 160 h 447"/>
                <a:gd name="T66" fmla="*/ 138 w 247"/>
                <a:gd name="T67" fmla="*/ 160 h 447"/>
                <a:gd name="T68" fmla="*/ 135 w 247"/>
                <a:gd name="T69" fmla="*/ 179 h 447"/>
                <a:gd name="T70" fmla="*/ 132 w 247"/>
                <a:gd name="T71" fmla="*/ 197 h 447"/>
                <a:gd name="T72" fmla="*/ 127 w 247"/>
                <a:gd name="T73" fmla="*/ 218 h 447"/>
                <a:gd name="T74" fmla="*/ 121 w 247"/>
                <a:gd name="T75" fmla="*/ 223 h 447"/>
                <a:gd name="T76" fmla="*/ 116 w 247"/>
                <a:gd name="T77" fmla="*/ 223 h 447"/>
                <a:gd name="T78" fmla="*/ 109 w 247"/>
                <a:gd name="T79" fmla="*/ 223 h 447"/>
                <a:gd name="T80" fmla="*/ 95 w 247"/>
                <a:gd name="T81" fmla="*/ 228 h 447"/>
                <a:gd name="T82" fmla="*/ 82 w 247"/>
                <a:gd name="T83" fmla="*/ 244 h 447"/>
                <a:gd name="T84" fmla="*/ 69 w 247"/>
                <a:gd name="T85" fmla="*/ 262 h 447"/>
                <a:gd name="T86" fmla="*/ 61 w 247"/>
                <a:gd name="T87" fmla="*/ 276 h 447"/>
                <a:gd name="T88" fmla="*/ 61 w 247"/>
                <a:gd name="T89" fmla="*/ 276 h 447"/>
                <a:gd name="T90" fmla="*/ 61 w 247"/>
                <a:gd name="T91" fmla="*/ 287 h 447"/>
                <a:gd name="T92" fmla="*/ 61 w 247"/>
                <a:gd name="T93" fmla="*/ 299 h 447"/>
                <a:gd name="T94" fmla="*/ 61 w 247"/>
                <a:gd name="T95" fmla="*/ 312 h 447"/>
                <a:gd name="T96" fmla="*/ 61 w 247"/>
                <a:gd name="T97" fmla="*/ 322 h 447"/>
                <a:gd name="T98" fmla="*/ 60 w 247"/>
                <a:gd name="T99" fmla="*/ 333 h 447"/>
                <a:gd name="T100" fmla="*/ 48 w 247"/>
                <a:gd name="T101" fmla="*/ 343 h 447"/>
                <a:gd name="T102" fmla="*/ 35 w 247"/>
                <a:gd name="T103" fmla="*/ 352 h 447"/>
                <a:gd name="T104" fmla="*/ 25 w 247"/>
                <a:gd name="T105" fmla="*/ 361 h 447"/>
                <a:gd name="T106" fmla="*/ 14 w 247"/>
                <a:gd name="T107" fmla="*/ 366 h 447"/>
                <a:gd name="T108" fmla="*/ 4 w 247"/>
                <a:gd name="T109" fmla="*/ 371 h 4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139"/>
            <p:cNvSpPr>
              <a:spLocks/>
            </p:cNvSpPr>
            <p:nvPr/>
          </p:nvSpPr>
          <p:spPr bwMode="auto">
            <a:xfrm>
              <a:off x="3074" y="2499"/>
              <a:ext cx="250" cy="447"/>
            </a:xfrm>
            <a:custGeom>
              <a:avLst/>
              <a:gdLst>
                <a:gd name="T0" fmla="*/ 0 w 248"/>
                <a:gd name="T1" fmla="*/ 361 h 447"/>
                <a:gd name="T2" fmla="*/ 12 w 248"/>
                <a:gd name="T3" fmla="*/ 350 h 447"/>
                <a:gd name="T4" fmla="*/ 29 w 248"/>
                <a:gd name="T5" fmla="*/ 338 h 447"/>
                <a:gd name="T6" fmla="*/ 46 w 248"/>
                <a:gd name="T7" fmla="*/ 324 h 447"/>
                <a:gd name="T8" fmla="*/ 137 w 248"/>
                <a:gd name="T9" fmla="*/ 306 h 447"/>
                <a:gd name="T10" fmla="*/ 157 w 248"/>
                <a:gd name="T11" fmla="*/ 287 h 447"/>
                <a:gd name="T12" fmla="*/ 176 w 248"/>
                <a:gd name="T13" fmla="*/ 266 h 447"/>
                <a:gd name="T14" fmla="*/ 198 w 248"/>
                <a:gd name="T15" fmla="*/ 248 h 447"/>
                <a:gd name="T16" fmla="*/ 230 w 248"/>
                <a:gd name="T17" fmla="*/ 228 h 447"/>
                <a:gd name="T18" fmla="*/ 258 w 248"/>
                <a:gd name="T19" fmla="*/ 207 h 447"/>
                <a:gd name="T20" fmla="*/ 280 w 248"/>
                <a:gd name="T21" fmla="*/ 188 h 447"/>
                <a:gd name="T22" fmla="*/ 280 w 248"/>
                <a:gd name="T23" fmla="*/ 188 h 447"/>
                <a:gd name="T24" fmla="*/ 296 w 248"/>
                <a:gd name="T25" fmla="*/ 172 h 447"/>
                <a:gd name="T26" fmla="*/ 316 w 248"/>
                <a:gd name="T27" fmla="*/ 151 h 447"/>
                <a:gd name="T28" fmla="*/ 343 w 248"/>
                <a:gd name="T29" fmla="*/ 131 h 447"/>
                <a:gd name="T30" fmla="*/ 356 w 248"/>
                <a:gd name="T31" fmla="*/ 113 h 447"/>
                <a:gd name="T32" fmla="*/ 367 w 248"/>
                <a:gd name="T33" fmla="*/ 92 h 447"/>
                <a:gd name="T34" fmla="*/ 377 w 248"/>
                <a:gd name="T35" fmla="*/ 71 h 447"/>
                <a:gd name="T36" fmla="*/ 383 w 248"/>
                <a:gd name="T37" fmla="*/ 52 h 447"/>
                <a:gd name="T38" fmla="*/ 388 w 248"/>
                <a:gd name="T39" fmla="*/ 34 h 447"/>
                <a:gd name="T40" fmla="*/ 395 w 248"/>
                <a:gd name="T41" fmla="*/ 16 h 447"/>
                <a:gd name="T42" fmla="*/ 395 w 248"/>
                <a:gd name="T43" fmla="*/ 0 h 447"/>
                <a:gd name="T44" fmla="*/ 395 w 248"/>
                <a:gd name="T45" fmla="*/ 0 h 447"/>
                <a:gd name="T46" fmla="*/ 395 w 248"/>
                <a:gd name="T47" fmla="*/ 2 h 447"/>
                <a:gd name="T48" fmla="*/ 401 w 248"/>
                <a:gd name="T49" fmla="*/ 9 h 447"/>
                <a:gd name="T50" fmla="*/ 409 w 248"/>
                <a:gd name="T51" fmla="*/ 23 h 447"/>
                <a:gd name="T52" fmla="*/ 415 w 248"/>
                <a:gd name="T53" fmla="*/ 39 h 447"/>
                <a:gd name="T54" fmla="*/ 425 w 248"/>
                <a:gd name="T55" fmla="*/ 58 h 447"/>
                <a:gd name="T56" fmla="*/ 430 w 248"/>
                <a:gd name="T57" fmla="*/ 80 h 447"/>
                <a:gd name="T58" fmla="*/ 436 w 248"/>
                <a:gd name="T59" fmla="*/ 101 h 447"/>
                <a:gd name="T60" fmla="*/ 442 w 248"/>
                <a:gd name="T61" fmla="*/ 121 h 447"/>
                <a:gd name="T62" fmla="*/ 442 w 248"/>
                <a:gd name="T63" fmla="*/ 142 h 447"/>
                <a:gd name="T64" fmla="*/ 436 w 248"/>
                <a:gd name="T65" fmla="*/ 159 h 447"/>
                <a:gd name="T66" fmla="*/ 436 w 248"/>
                <a:gd name="T67" fmla="*/ 159 h 447"/>
                <a:gd name="T68" fmla="*/ 427 w 248"/>
                <a:gd name="T69" fmla="*/ 179 h 447"/>
                <a:gd name="T70" fmla="*/ 415 w 248"/>
                <a:gd name="T71" fmla="*/ 197 h 447"/>
                <a:gd name="T72" fmla="*/ 401 w 248"/>
                <a:gd name="T73" fmla="*/ 218 h 447"/>
                <a:gd name="T74" fmla="*/ 386 w 248"/>
                <a:gd name="T75" fmla="*/ 239 h 447"/>
                <a:gd name="T76" fmla="*/ 367 w 248"/>
                <a:gd name="T77" fmla="*/ 260 h 447"/>
                <a:gd name="T78" fmla="*/ 349 w 248"/>
                <a:gd name="T79" fmla="*/ 281 h 447"/>
                <a:gd name="T80" fmla="*/ 310 w 248"/>
                <a:gd name="T81" fmla="*/ 300 h 447"/>
                <a:gd name="T82" fmla="*/ 280 w 248"/>
                <a:gd name="T83" fmla="*/ 319 h 447"/>
                <a:gd name="T84" fmla="*/ 254 w 248"/>
                <a:gd name="T85" fmla="*/ 336 h 447"/>
                <a:gd name="T86" fmla="*/ 230 w 248"/>
                <a:gd name="T87" fmla="*/ 349 h 447"/>
                <a:gd name="T88" fmla="*/ 230 w 248"/>
                <a:gd name="T89" fmla="*/ 349 h 447"/>
                <a:gd name="T90" fmla="*/ 198 w 248"/>
                <a:gd name="T91" fmla="*/ 361 h 447"/>
                <a:gd name="T92" fmla="*/ 178 w 248"/>
                <a:gd name="T93" fmla="*/ 374 h 447"/>
                <a:gd name="T94" fmla="*/ 165 w 248"/>
                <a:gd name="T95" fmla="*/ 386 h 447"/>
                <a:gd name="T96" fmla="*/ 151 w 248"/>
                <a:gd name="T97" fmla="*/ 397 h 447"/>
                <a:gd name="T98" fmla="*/ 137 w 248"/>
                <a:gd name="T99" fmla="*/ 407 h 447"/>
                <a:gd name="T100" fmla="*/ 50 w 248"/>
                <a:gd name="T101" fmla="*/ 418 h 447"/>
                <a:gd name="T102" fmla="*/ 37 w 248"/>
                <a:gd name="T103" fmla="*/ 426 h 447"/>
                <a:gd name="T104" fmla="*/ 25 w 248"/>
                <a:gd name="T105" fmla="*/ 435 h 447"/>
                <a:gd name="T106" fmla="*/ 14 w 248"/>
                <a:gd name="T107" fmla="*/ 441 h 447"/>
                <a:gd name="T108" fmla="*/ 4 w 248"/>
                <a:gd name="T109" fmla="*/ 446 h 447"/>
                <a:gd name="T110" fmla="*/ 0 w 248"/>
                <a:gd name="T111" fmla="*/ 361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lnTo>
                    <a:pt x="0" y="36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 name="Freeform 140"/>
            <p:cNvSpPr>
              <a:spLocks/>
            </p:cNvSpPr>
            <p:nvPr/>
          </p:nvSpPr>
          <p:spPr bwMode="auto">
            <a:xfrm>
              <a:off x="3074" y="2499"/>
              <a:ext cx="250" cy="447"/>
            </a:xfrm>
            <a:custGeom>
              <a:avLst/>
              <a:gdLst>
                <a:gd name="T0" fmla="*/ 0 w 248"/>
                <a:gd name="T1" fmla="*/ 361 h 447"/>
                <a:gd name="T2" fmla="*/ 12 w 248"/>
                <a:gd name="T3" fmla="*/ 350 h 447"/>
                <a:gd name="T4" fmla="*/ 29 w 248"/>
                <a:gd name="T5" fmla="*/ 338 h 447"/>
                <a:gd name="T6" fmla="*/ 46 w 248"/>
                <a:gd name="T7" fmla="*/ 324 h 447"/>
                <a:gd name="T8" fmla="*/ 137 w 248"/>
                <a:gd name="T9" fmla="*/ 306 h 447"/>
                <a:gd name="T10" fmla="*/ 157 w 248"/>
                <a:gd name="T11" fmla="*/ 287 h 447"/>
                <a:gd name="T12" fmla="*/ 176 w 248"/>
                <a:gd name="T13" fmla="*/ 266 h 447"/>
                <a:gd name="T14" fmla="*/ 198 w 248"/>
                <a:gd name="T15" fmla="*/ 248 h 447"/>
                <a:gd name="T16" fmla="*/ 230 w 248"/>
                <a:gd name="T17" fmla="*/ 228 h 447"/>
                <a:gd name="T18" fmla="*/ 258 w 248"/>
                <a:gd name="T19" fmla="*/ 207 h 447"/>
                <a:gd name="T20" fmla="*/ 280 w 248"/>
                <a:gd name="T21" fmla="*/ 188 h 447"/>
                <a:gd name="T22" fmla="*/ 280 w 248"/>
                <a:gd name="T23" fmla="*/ 188 h 447"/>
                <a:gd name="T24" fmla="*/ 296 w 248"/>
                <a:gd name="T25" fmla="*/ 172 h 447"/>
                <a:gd name="T26" fmla="*/ 316 w 248"/>
                <a:gd name="T27" fmla="*/ 151 h 447"/>
                <a:gd name="T28" fmla="*/ 343 w 248"/>
                <a:gd name="T29" fmla="*/ 131 h 447"/>
                <a:gd name="T30" fmla="*/ 356 w 248"/>
                <a:gd name="T31" fmla="*/ 113 h 447"/>
                <a:gd name="T32" fmla="*/ 367 w 248"/>
                <a:gd name="T33" fmla="*/ 92 h 447"/>
                <a:gd name="T34" fmla="*/ 377 w 248"/>
                <a:gd name="T35" fmla="*/ 71 h 447"/>
                <a:gd name="T36" fmla="*/ 383 w 248"/>
                <a:gd name="T37" fmla="*/ 52 h 447"/>
                <a:gd name="T38" fmla="*/ 388 w 248"/>
                <a:gd name="T39" fmla="*/ 34 h 447"/>
                <a:gd name="T40" fmla="*/ 395 w 248"/>
                <a:gd name="T41" fmla="*/ 16 h 447"/>
                <a:gd name="T42" fmla="*/ 395 w 248"/>
                <a:gd name="T43" fmla="*/ 0 h 447"/>
                <a:gd name="T44" fmla="*/ 395 w 248"/>
                <a:gd name="T45" fmla="*/ 0 h 447"/>
                <a:gd name="T46" fmla="*/ 395 w 248"/>
                <a:gd name="T47" fmla="*/ 2 h 447"/>
                <a:gd name="T48" fmla="*/ 401 w 248"/>
                <a:gd name="T49" fmla="*/ 9 h 447"/>
                <a:gd name="T50" fmla="*/ 409 w 248"/>
                <a:gd name="T51" fmla="*/ 23 h 447"/>
                <a:gd name="T52" fmla="*/ 415 w 248"/>
                <a:gd name="T53" fmla="*/ 39 h 447"/>
                <a:gd name="T54" fmla="*/ 425 w 248"/>
                <a:gd name="T55" fmla="*/ 58 h 447"/>
                <a:gd name="T56" fmla="*/ 430 w 248"/>
                <a:gd name="T57" fmla="*/ 80 h 447"/>
                <a:gd name="T58" fmla="*/ 436 w 248"/>
                <a:gd name="T59" fmla="*/ 101 h 447"/>
                <a:gd name="T60" fmla="*/ 442 w 248"/>
                <a:gd name="T61" fmla="*/ 121 h 447"/>
                <a:gd name="T62" fmla="*/ 442 w 248"/>
                <a:gd name="T63" fmla="*/ 142 h 447"/>
                <a:gd name="T64" fmla="*/ 436 w 248"/>
                <a:gd name="T65" fmla="*/ 159 h 447"/>
                <a:gd name="T66" fmla="*/ 436 w 248"/>
                <a:gd name="T67" fmla="*/ 159 h 447"/>
                <a:gd name="T68" fmla="*/ 427 w 248"/>
                <a:gd name="T69" fmla="*/ 179 h 447"/>
                <a:gd name="T70" fmla="*/ 415 w 248"/>
                <a:gd name="T71" fmla="*/ 197 h 447"/>
                <a:gd name="T72" fmla="*/ 401 w 248"/>
                <a:gd name="T73" fmla="*/ 218 h 447"/>
                <a:gd name="T74" fmla="*/ 386 w 248"/>
                <a:gd name="T75" fmla="*/ 239 h 447"/>
                <a:gd name="T76" fmla="*/ 367 w 248"/>
                <a:gd name="T77" fmla="*/ 260 h 447"/>
                <a:gd name="T78" fmla="*/ 349 w 248"/>
                <a:gd name="T79" fmla="*/ 281 h 447"/>
                <a:gd name="T80" fmla="*/ 310 w 248"/>
                <a:gd name="T81" fmla="*/ 300 h 447"/>
                <a:gd name="T82" fmla="*/ 280 w 248"/>
                <a:gd name="T83" fmla="*/ 319 h 447"/>
                <a:gd name="T84" fmla="*/ 254 w 248"/>
                <a:gd name="T85" fmla="*/ 336 h 447"/>
                <a:gd name="T86" fmla="*/ 230 w 248"/>
                <a:gd name="T87" fmla="*/ 349 h 447"/>
                <a:gd name="T88" fmla="*/ 230 w 248"/>
                <a:gd name="T89" fmla="*/ 349 h 447"/>
                <a:gd name="T90" fmla="*/ 198 w 248"/>
                <a:gd name="T91" fmla="*/ 361 h 447"/>
                <a:gd name="T92" fmla="*/ 178 w 248"/>
                <a:gd name="T93" fmla="*/ 374 h 447"/>
                <a:gd name="T94" fmla="*/ 165 w 248"/>
                <a:gd name="T95" fmla="*/ 386 h 447"/>
                <a:gd name="T96" fmla="*/ 151 w 248"/>
                <a:gd name="T97" fmla="*/ 397 h 447"/>
                <a:gd name="T98" fmla="*/ 137 w 248"/>
                <a:gd name="T99" fmla="*/ 407 h 447"/>
                <a:gd name="T100" fmla="*/ 50 w 248"/>
                <a:gd name="T101" fmla="*/ 418 h 447"/>
                <a:gd name="T102" fmla="*/ 37 w 248"/>
                <a:gd name="T103" fmla="*/ 426 h 447"/>
                <a:gd name="T104" fmla="*/ 25 w 248"/>
                <a:gd name="T105" fmla="*/ 435 h 447"/>
                <a:gd name="T106" fmla="*/ 14 w 248"/>
                <a:gd name="T107" fmla="*/ 441 h 447"/>
                <a:gd name="T108" fmla="*/ 4 w 248"/>
                <a:gd name="T109" fmla="*/ 446 h 4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141"/>
            <p:cNvSpPr>
              <a:spLocks/>
            </p:cNvSpPr>
            <p:nvPr/>
          </p:nvSpPr>
          <p:spPr bwMode="auto">
            <a:xfrm>
              <a:off x="3055" y="2607"/>
              <a:ext cx="178" cy="269"/>
            </a:xfrm>
            <a:custGeom>
              <a:avLst/>
              <a:gdLst>
                <a:gd name="T0" fmla="*/ 0 w 178"/>
                <a:gd name="T1" fmla="*/ 337 h 268"/>
                <a:gd name="T2" fmla="*/ 2 w 178"/>
                <a:gd name="T3" fmla="*/ 325 h 268"/>
                <a:gd name="T4" fmla="*/ 4 w 178"/>
                <a:gd name="T5" fmla="*/ 310 h 268"/>
                <a:gd name="T6" fmla="*/ 7 w 178"/>
                <a:gd name="T7" fmla="*/ 293 h 268"/>
                <a:gd name="T8" fmla="*/ 9 w 178"/>
                <a:gd name="T9" fmla="*/ 277 h 268"/>
                <a:gd name="T10" fmla="*/ 14 w 178"/>
                <a:gd name="T11" fmla="*/ 259 h 268"/>
                <a:gd name="T12" fmla="*/ 20 w 178"/>
                <a:gd name="T13" fmla="*/ 243 h 268"/>
                <a:gd name="T14" fmla="*/ 27 w 178"/>
                <a:gd name="T15" fmla="*/ 226 h 268"/>
                <a:gd name="T16" fmla="*/ 32 w 178"/>
                <a:gd name="T17" fmla="*/ 209 h 268"/>
                <a:gd name="T18" fmla="*/ 43 w 178"/>
                <a:gd name="T19" fmla="*/ 121 h 268"/>
                <a:gd name="T20" fmla="*/ 54 w 178"/>
                <a:gd name="T21" fmla="*/ 110 h 268"/>
                <a:gd name="T22" fmla="*/ 54 w 178"/>
                <a:gd name="T23" fmla="*/ 110 h 268"/>
                <a:gd name="T24" fmla="*/ 67 w 178"/>
                <a:gd name="T25" fmla="*/ 101 h 268"/>
                <a:gd name="T26" fmla="*/ 81 w 178"/>
                <a:gd name="T27" fmla="*/ 90 h 268"/>
                <a:gd name="T28" fmla="*/ 96 w 178"/>
                <a:gd name="T29" fmla="*/ 78 h 268"/>
                <a:gd name="T30" fmla="*/ 108 w 178"/>
                <a:gd name="T31" fmla="*/ 67 h 268"/>
                <a:gd name="T32" fmla="*/ 124 w 178"/>
                <a:gd name="T33" fmla="*/ 54 h 268"/>
                <a:gd name="T34" fmla="*/ 136 w 178"/>
                <a:gd name="T35" fmla="*/ 43 h 268"/>
                <a:gd name="T36" fmla="*/ 149 w 178"/>
                <a:gd name="T37" fmla="*/ 31 h 268"/>
                <a:gd name="T38" fmla="*/ 159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4 w 178"/>
                <a:gd name="T59" fmla="*/ 98 h 268"/>
                <a:gd name="T60" fmla="*/ 168 w 178"/>
                <a:gd name="T61" fmla="*/ 117 h 268"/>
                <a:gd name="T62" fmla="*/ 161 w 178"/>
                <a:gd name="T63" fmla="*/ 211 h 268"/>
                <a:gd name="T64" fmla="*/ 153 w 178"/>
                <a:gd name="T65" fmla="*/ 226 h 268"/>
                <a:gd name="T66" fmla="*/ 153 w 178"/>
                <a:gd name="T67" fmla="*/ 226 h 268"/>
                <a:gd name="T68" fmla="*/ 140 w 178"/>
                <a:gd name="T69" fmla="*/ 240 h 268"/>
                <a:gd name="T70" fmla="*/ 128 w 178"/>
                <a:gd name="T71" fmla="*/ 254 h 268"/>
                <a:gd name="T72" fmla="*/ 115 w 178"/>
                <a:gd name="T73" fmla="*/ 268 h 268"/>
                <a:gd name="T74" fmla="*/ 101 w 178"/>
                <a:gd name="T75" fmla="*/ 282 h 268"/>
                <a:gd name="T76" fmla="*/ 85 w 178"/>
                <a:gd name="T77" fmla="*/ 295 h 268"/>
                <a:gd name="T78" fmla="*/ 73 w 178"/>
                <a:gd name="T79" fmla="*/ 307 h 268"/>
                <a:gd name="T80" fmla="*/ 60 w 178"/>
                <a:gd name="T81" fmla="*/ 318 h 268"/>
                <a:gd name="T82" fmla="*/ 50 w 178"/>
                <a:gd name="T83" fmla="*/ 329 h 268"/>
                <a:gd name="T84" fmla="*/ 41 w 178"/>
                <a:gd name="T85" fmla="*/ 335 h 268"/>
                <a:gd name="T86" fmla="*/ 32 w 178"/>
                <a:gd name="T87" fmla="*/ 342 h 268"/>
                <a:gd name="T88" fmla="*/ 0 w 178"/>
                <a:gd name="T89" fmla="*/ 337 h 2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lnTo>
                    <a:pt x="0" y="26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5" name="Freeform 142"/>
            <p:cNvSpPr>
              <a:spLocks/>
            </p:cNvSpPr>
            <p:nvPr/>
          </p:nvSpPr>
          <p:spPr bwMode="auto">
            <a:xfrm>
              <a:off x="3055" y="2607"/>
              <a:ext cx="178" cy="269"/>
            </a:xfrm>
            <a:custGeom>
              <a:avLst/>
              <a:gdLst>
                <a:gd name="T0" fmla="*/ 0 w 178"/>
                <a:gd name="T1" fmla="*/ 337 h 268"/>
                <a:gd name="T2" fmla="*/ 2 w 178"/>
                <a:gd name="T3" fmla="*/ 325 h 268"/>
                <a:gd name="T4" fmla="*/ 4 w 178"/>
                <a:gd name="T5" fmla="*/ 310 h 268"/>
                <a:gd name="T6" fmla="*/ 7 w 178"/>
                <a:gd name="T7" fmla="*/ 293 h 268"/>
                <a:gd name="T8" fmla="*/ 9 w 178"/>
                <a:gd name="T9" fmla="*/ 277 h 268"/>
                <a:gd name="T10" fmla="*/ 14 w 178"/>
                <a:gd name="T11" fmla="*/ 259 h 268"/>
                <a:gd name="T12" fmla="*/ 20 w 178"/>
                <a:gd name="T13" fmla="*/ 243 h 268"/>
                <a:gd name="T14" fmla="*/ 27 w 178"/>
                <a:gd name="T15" fmla="*/ 226 h 268"/>
                <a:gd name="T16" fmla="*/ 32 w 178"/>
                <a:gd name="T17" fmla="*/ 209 h 268"/>
                <a:gd name="T18" fmla="*/ 43 w 178"/>
                <a:gd name="T19" fmla="*/ 121 h 268"/>
                <a:gd name="T20" fmla="*/ 54 w 178"/>
                <a:gd name="T21" fmla="*/ 110 h 268"/>
                <a:gd name="T22" fmla="*/ 54 w 178"/>
                <a:gd name="T23" fmla="*/ 110 h 268"/>
                <a:gd name="T24" fmla="*/ 67 w 178"/>
                <a:gd name="T25" fmla="*/ 101 h 268"/>
                <a:gd name="T26" fmla="*/ 81 w 178"/>
                <a:gd name="T27" fmla="*/ 90 h 268"/>
                <a:gd name="T28" fmla="*/ 96 w 178"/>
                <a:gd name="T29" fmla="*/ 78 h 268"/>
                <a:gd name="T30" fmla="*/ 108 w 178"/>
                <a:gd name="T31" fmla="*/ 67 h 268"/>
                <a:gd name="T32" fmla="*/ 124 w 178"/>
                <a:gd name="T33" fmla="*/ 54 h 268"/>
                <a:gd name="T34" fmla="*/ 136 w 178"/>
                <a:gd name="T35" fmla="*/ 43 h 268"/>
                <a:gd name="T36" fmla="*/ 149 w 178"/>
                <a:gd name="T37" fmla="*/ 31 h 268"/>
                <a:gd name="T38" fmla="*/ 159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4 w 178"/>
                <a:gd name="T59" fmla="*/ 98 h 268"/>
                <a:gd name="T60" fmla="*/ 168 w 178"/>
                <a:gd name="T61" fmla="*/ 117 h 268"/>
                <a:gd name="T62" fmla="*/ 161 w 178"/>
                <a:gd name="T63" fmla="*/ 211 h 268"/>
                <a:gd name="T64" fmla="*/ 153 w 178"/>
                <a:gd name="T65" fmla="*/ 226 h 268"/>
                <a:gd name="T66" fmla="*/ 153 w 178"/>
                <a:gd name="T67" fmla="*/ 226 h 268"/>
                <a:gd name="T68" fmla="*/ 140 w 178"/>
                <a:gd name="T69" fmla="*/ 240 h 268"/>
                <a:gd name="T70" fmla="*/ 128 w 178"/>
                <a:gd name="T71" fmla="*/ 254 h 268"/>
                <a:gd name="T72" fmla="*/ 115 w 178"/>
                <a:gd name="T73" fmla="*/ 268 h 268"/>
                <a:gd name="T74" fmla="*/ 101 w 178"/>
                <a:gd name="T75" fmla="*/ 282 h 268"/>
                <a:gd name="T76" fmla="*/ 85 w 178"/>
                <a:gd name="T77" fmla="*/ 295 h 268"/>
                <a:gd name="T78" fmla="*/ 73 w 178"/>
                <a:gd name="T79" fmla="*/ 307 h 268"/>
                <a:gd name="T80" fmla="*/ 60 w 178"/>
                <a:gd name="T81" fmla="*/ 318 h 268"/>
                <a:gd name="T82" fmla="*/ 50 w 178"/>
                <a:gd name="T83" fmla="*/ 329 h 268"/>
                <a:gd name="T84" fmla="*/ 41 w 178"/>
                <a:gd name="T85" fmla="*/ 335 h 268"/>
                <a:gd name="T86" fmla="*/ 32 w 178"/>
                <a:gd name="T87" fmla="*/ 342 h 2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143"/>
            <p:cNvSpPr>
              <a:spLocks/>
            </p:cNvSpPr>
            <p:nvPr/>
          </p:nvSpPr>
          <p:spPr bwMode="auto">
            <a:xfrm>
              <a:off x="3045" y="2619"/>
              <a:ext cx="178" cy="268"/>
            </a:xfrm>
            <a:custGeom>
              <a:avLst/>
              <a:gdLst>
                <a:gd name="T0" fmla="*/ 0 w 178"/>
                <a:gd name="T1" fmla="*/ 262 h 268"/>
                <a:gd name="T2" fmla="*/ 2 w 178"/>
                <a:gd name="T3" fmla="*/ 250 h 268"/>
                <a:gd name="T4" fmla="*/ 4 w 178"/>
                <a:gd name="T5" fmla="*/ 235 h 268"/>
                <a:gd name="T6" fmla="*/ 6 w 178"/>
                <a:gd name="T7" fmla="*/ 218 h 268"/>
                <a:gd name="T8" fmla="*/ 10 w 178"/>
                <a:gd name="T9" fmla="*/ 202 h 268"/>
                <a:gd name="T10" fmla="*/ 15 w 178"/>
                <a:gd name="T11" fmla="*/ 184 h 268"/>
                <a:gd name="T12" fmla="*/ 18 w 178"/>
                <a:gd name="T13" fmla="*/ 168 h 268"/>
                <a:gd name="T14" fmla="*/ 27 w 178"/>
                <a:gd name="T15" fmla="*/ 151 h 268"/>
                <a:gd name="T16" fmla="*/ 34 w 178"/>
                <a:gd name="T17" fmla="*/ 134 h 268"/>
                <a:gd name="T18" fmla="*/ 43 w 178"/>
                <a:gd name="T19" fmla="*/ 121 h 268"/>
                <a:gd name="T20" fmla="*/ 54 w 178"/>
                <a:gd name="T21" fmla="*/ 110 h 268"/>
                <a:gd name="T22" fmla="*/ 54 w 178"/>
                <a:gd name="T23" fmla="*/ 110 h 268"/>
                <a:gd name="T24" fmla="*/ 68 w 178"/>
                <a:gd name="T25" fmla="*/ 101 h 268"/>
                <a:gd name="T26" fmla="*/ 82 w 178"/>
                <a:gd name="T27" fmla="*/ 90 h 268"/>
                <a:gd name="T28" fmla="*/ 94 w 178"/>
                <a:gd name="T29" fmla="*/ 78 h 268"/>
                <a:gd name="T30" fmla="*/ 109 w 178"/>
                <a:gd name="T31" fmla="*/ 67 h 268"/>
                <a:gd name="T32" fmla="*/ 122 w 178"/>
                <a:gd name="T33" fmla="*/ 54 h 268"/>
                <a:gd name="T34" fmla="*/ 137 w 178"/>
                <a:gd name="T35" fmla="*/ 43 h 268"/>
                <a:gd name="T36" fmla="*/ 147 w 178"/>
                <a:gd name="T37" fmla="*/ 31 h 268"/>
                <a:gd name="T38" fmla="*/ 158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2 w 178"/>
                <a:gd name="T59" fmla="*/ 98 h 268"/>
                <a:gd name="T60" fmla="*/ 168 w 178"/>
                <a:gd name="T61" fmla="*/ 117 h 268"/>
                <a:gd name="T62" fmla="*/ 162 w 178"/>
                <a:gd name="T63" fmla="*/ 136 h 268"/>
                <a:gd name="T64" fmla="*/ 151 w 178"/>
                <a:gd name="T65" fmla="*/ 151 h 268"/>
                <a:gd name="T66" fmla="*/ 151 w 178"/>
                <a:gd name="T67" fmla="*/ 151 h 268"/>
                <a:gd name="T68" fmla="*/ 139 w 178"/>
                <a:gd name="T69" fmla="*/ 165 h 268"/>
                <a:gd name="T70" fmla="*/ 126 w 178"/>
                <a:gd name="T71" fmla="*/ 179 h 268"/>
                <a:gd name="T72" fmla="*/ 114 w 178"/>
                <a:gd name="T73" fmla="*/ 193 h 268"/>
                <a:gd name="T74" fmla="*/ 98 w 178"/>
                <a:gd name="T75" fmla="*/ 207 h 268"/>
                <a:gd name="T76" fmla="*/ 86 w 178"/>
                <a:gd name="T77" fmla="*/ 220 h 268"/>
                <a:gd name="T78" fmla="*/ 73 w 178"/>
                <a:gd name="T79" fmla="*/ 232 h 268"/>
                <a:gd name="T80" fmla="*/ 61 w 178"/>
                <a:gd name="T81" fmla="*/ 243 h 268"/>
                <a:gd name="T82" fmla="*/ 50 w 178"/>
                <a:gd name="T83" fmla="*/ 254 h 268"/>
                <a:gd name="T84" fmla="*/ 40 w 178"/>
                <a:gd name="T85" fmla="*/ 260 h 268"/>
                <a:gd name="T86" fmla="*/ 31 w 178"/>
                <a:gd name="T87" fmla="*/ 267 h 268"/>
                <a:gd name="T88" fmla="*/ 0 w 178"/>
                <a:gd name="T89" fmla="*/ 262 h 2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lnTo>
                    <a:pt x="0" y="26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7" name="Freeform 144"/>
            <p:cNvSpPr>
              <a:spLocks/>
            </p:cNvSpPr>
            <p:nvPr/>
          </p:nvSpPr>
          <p:spPr bwMode="auto">
            <a:xfrm>
              <a:off x="3045" y="2619"/>
              <a:ext cx="178" cy="268"/>
            </a:xfrm>
            <a:custGeom>
              <a:avLst/>
              <a:gdLst>
                <a:gd name="T0" fmla="*/ 0 w 178"/>
                <a:gd name="T1" fmla="*/ 262 h 268"/>
                <a:gd name="T2" fmla="*/ 2 w 178"/>
                <a:gd name="T3" fmla="*/ 250 h 268"/>
                <a:gd name="T4" fmla="*/ 4 w 178"/>
                <a:gd name="T5" fmla="*/ 235 h 268"/>
                <a:gd name="T6" fmla="*/ 6 w 178"/>
                <a:gd name="T7" fmla="*/ 218 h 268"/>
                <a:gd name="T8" fmla="*/ 10 w 178"/>
                <a:gd name="T9" fmla="*/ 202 h 268"/>
                <a:gd name="T10" fmla="*/ 15 w 178"/>
                <a:gd name="T11" fmla="*/ 184 h 268"/>
                <a:gd name="T12" fmla="*/ 18 w 178"/>
                <a:gd name="T13" fmla="*/ 168 h 268"/>
                <a:gd name="T14" fmla="*/ 27 w 178"/>
                <a:gd name="T15" fmla="*/ 151 h 268"/>
                <a:gd name="T16" fmla="*/ 34 w 178"/>
                <a:gd name="T17" fmla="*/ 134 h 268"/>
                <a:gd name="T18" fmla="*/ 43 w 178"/>
                <a:gd name="T19" fmla="*/ 121 h 268"/>
                <a:gd name="T20" fmla="*/ 54 w 178"/>
                <a:gd name="T21" fmla="*/ 110 h 268"/>
                <a:gd name="T22" fmla="*/ 54 w 178"/>
                <a:gd name="T23" fmla="*/ 110 h 268"/>
                <a:gd name="T24" fmla="*/ 68 w 178"/>
                <a:gd name="T25" fmla="*/ 101 h 268"/>
                <a:gd name="T26" fmla="*/ 82 w 178"/>
                <a:gd name="T27" fmla="*/ 90 h 268"/>
                <a:gd name="T28" fmla="*/ 94 w 178"/>
                <a:gd name="T29" fmla="*/ 78 h 268"/>
                <a:gd name="T30" fmla="*/ 109 w 178"/>
                <a:gd name="T31" fmla="*/ 67 h 268"/>
                <a:gd name="T32" fmla="*/ 122 w 178"/>
                <a:gd name="T33" fmla="*/ 54 h 268"/>
                <a:gd name="T34" fmla="*/ 137 w 178"/>
                <a:gd name="T35" fmla="*/ 43 h 268"/>
                <a:gd name="T36" fmla="*/ 147 w 178"/>
                <a:gd name="T37" fmla="*/ 31 h 268"/>
                <a:gd name="T38" fmla="*/ 158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2 w 178"/>
                <a:gd name="T59" fmla="*/ 98 h 268"/>
                <a:gd name="T60" fmla="*/ 168 w 178"/>
                <a:gd name="T61" fmla="*/ 117 h 268"/>
                <a:gd name="T62" fmla="*/ 162 w 178"/>
                <a:gd name="T63" fmla="*/ 136 h 268"/>
                <a:gd name="T64" fmla="*/ 151 w 178"/>
                <a:gd name="T65" fmla="*/ 151 h 268"/>
                <a:gd name="T66" fmla="*/ 151 w 178"/>
                <a:gd name="T67" fmla="*/ 151 h 268"/>
                <a:gd name="T68" fmla="*/ 139 w 178"/>
                <a:gd name="T69" fmla="*/ 165 h 268"/>
                <a:gd name="T70" fmla="*/ 126 w 178"/>
                <a:gd name="T71" fmla="*/ 179 h 268"/>
                <a:gd name="T72" fmla="*/ 114 w 178"/>
                <a:gd name="T73" fmla="*/ 193 h 268"/>
                <a:gd name="T74" fmla="*/ 98 w 178"/>
                <a:gd name="T75" fmla="*/ 207 h 268"/>
                <a:gd name="T76" fmla="*/ 86 w 178"/>
                <a:gd name="T77" fmla="*/ 220 h 268"/>
                <a:gd name="T78" fmla="*/ 73 w 178"/>
                <a:gd name="T79" fmla="*/ 232 h 268"/>
                <a:gd name="T80" fmla="*/ 61 w 178"/>
                <a:gd name="T81" fmla="*/ 243 h 268"/>
                <a:gd name="T82" fmla="*/ 50 w 178"/>
                <a:gd name="T83" fmla="*/ 254 h 268"/>
                <a:gd name="T84" fmla="*/ 40 w 178"/>
                <a:gd name="T85" fmla="*/ 260 h 268"/>
                <a:gd name="T86" fmla="*/ 31 w 178"/>
                <a:gd name="T87" fmla="*/ 267 h 2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145"/>
            <p:cNvSpPr>
              <a:spLocks/>
            </p:cNvSpPr>
            <p:nvPr/>
          </p:nvSpPr>
          <p:spPr bwMode="auto">
            <a:xfrm>
              <a:off x="3550" y="1896"/>
              <a:ext cx="356" cy="671"/>
            </a:xfrm>
            <a:custGeom>
              <a:avLst/>
              <a:gdLst>
                <a:gd name="T0" fmla="*/ 6 w 357"/>
                <a:gd name="T1" fmla="*/ 708 h 670"/>
                <a:gd name="T2" fmla="*/ 25 w 357"/>
                <a:gd name="T3" fmla="*/ 649 h 670"/>
                <a:gd name="T4" fmla="*/ 52 w 357"/>
                <a:gd name="T5" fmla="*/ 580 h 670"/>
                <a:gd name="T6" fmla="*/ 82 w 357"/>
                <a:gd name="T7" fmla="*/ 508 h 670"/>
                <a:gd name="T8" fmla="*/ 115 w 357"/>
                <a:gd name="T9" fmla="*/ 446 h 670"/>
                <a:gd name="T10" fmla="*/ 132 w 357"/>
                <a:gd name="T11" fmla="*/ 419 h 670"/>
                <a:gd name="T12" fmla="*/ 163 w 357"/>
                <a:gd name="T13" fmla="*/ 300 h 670"/>
                <a:gd name="T14" fmla="*/ 178 w 357"/>
                <a:gd name="T15" fmla="*/ 258 h 670"/>
                <a:gd name="T16" fmla="*/ 178 w 357"/>
                <a:gd name="T17" fmla="*/ 220 h 670"/>
                <a:gd name="T18" fmla="*/ 178 w 357"/>
                <a:gd name="T19" fmla="*/ 184 h 670"/>
                <a:gd name="T20" fmla="*/ 178 w 357"/>
                <a:gd name="T21" fmla="*/ 150 h 670"/>
                <a:gd name="T22" fmla="*/ 178 w 357"/>
                <a:gd name="T23" fmla="*/ 134 h 670"/>
                <a:gd name="T24" fmla="*/ 178 w 357"/>
                <a:gd name="T25" fmla="*/ 97 h 670"/>
                <a:gd name="T26" fmla="*/ 194 w 357"/>
                <a:gd name="T27" fmla="*/ 60 h 670"/>
                <a:gd name="T28" fmla="*/ 219 w 357"/>
                <a:gd name="T29" fmla="*/ 26 h 670"/>
                <a:gd name="T30" fmla="*/ 249 w 357"/>
                <a:gd name="T31" fmla="*/ 3 h 670"/>
                <a:gd name="T32" fmla="*/ 263 w 357"/>
                <a:gd name="T33" fmla="*/ 0 h 670"/>
                <a:gd name="T34" fmla="*/ 263 w 357"/>
                <a:gd name="T35" fmla="*/ 7 h 670"/>
                <a:gd name="T36" fmla="*/ 270 w 357"/>
                <a:gd name="T37" fmla="*/ 33 h 670"/>
                <a:gd name="T38" fmla="*/ 274 w 357"/>
                <a:gd name="T39" fmla="*/ 67 h 670"/>
                <a:gd name="T40" fmla="*/ 281 w 357"/>
                <a:gd name="T41" fmla="*/ 104 h 670"/>
                <a:gd name="T42" fmla="*/ 281 w 357"/>
                <a:gd name="T43" fmla="*/ 140 h 670"/>
                <a:gd name="T44" fmla="*/ 281 w 357"/>
                <a:gd name="T45" fmla="*/ 159 h 670"/>
                <a:gd name="T46" fmla="*/ 281 w 357"/>
                <a:gd name="T47" fmla="*/ 203 h 670"/>
                <a:gd name="T48" fmla="*/ 276 w 357"/>
                <a:gd name="T49" fmla="*/ 254 h 670"/>
                <a:gd name="T50" fmla="*/ 267 w 357"/>
                <a:gd name="T51" fmla="*/ 304 h 670"/>
                <a:gd name="T52" fmla="*/ 257 w 357"/>
                <a:gd name="T53" fmla="*/ 426 h 670"/>
                <a:gd name="T54" fmla="*/ 251 w 357"/>
                <a:gd name="T55" fmla="*/ 446 h 670"/>
                <a:gd name="T56" fmla="*/ 223 w 357"/>
                <a:gd name="T57" fmla="*/ 495 h 670"/>
                <a:gd name="T58" fmla="*/ 178 w 357"/>
                <a:gd name="T59" fmla="*/ 566 h 670"/>
                <a:gd name="T60" fmla="*/ 178 w 357"/>
                <a:gd name="T61" fmla="*/ 638 h 670"/>
                <a:gd name="T62" fmla="*/ 113 w 357"/>
                <a:gd name="T63" fmla="*/ 704 h 670"/>
                <a:gd name="T64" fmla="*/ 57 w 357"/>
                <a:gd name="T65" fmla="*/ 744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lnTo>
                    <a:pt x="0" y="65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9" name="Freeform 146"/>
            <p:cNvSpPr>
              <a:spLocks/>
            </p:cNvSpPr>
            <p:nvPr/>
          </p:nvSpPr>
          <p:spPr bwMode="auto">
            <a:xfrm>
              <a:off x="3550" y="1896"/>
              <a:ext cx="356" cy="671"/>
            </a:xfrm>
            <a:custGeom>
              <a:avLst/>
              <a:gdLst>
                <a:gd name="T0" fmla="*/ 6 w 357"/>
                <a:gd name="T1" fmla="*/ 708 h 670"/>
                <a:gd name="T2" fmla="*/ 25 w 357"/>
                <a:gd name="T3" fmla="*/ 649 h 670"/>
                <a:gd name="T4" fmla="*/ 52 w 357"/>
                <a:gd name="T5" fmla="*/ 580 h 670"/>
                <a:gd name="T6" fmla="*/ 82 w 357"/>
                <a:gd name="T7" fmla="*/ 508 h 670"/>
                <a:gd name="T8" fmla="*/ 115 w 357"/>
                <a:gd name="T9" fmla="*/ 446 h 670"/>
                <a:gd name="T10" fmla="*/ 132 w 357"/>
                <a:gd name="T11" fmla="*/ 419 h 670"/>
                <a:gd name="T12" fmla="*/ 163 w 357"/>
                <a:gd name="T13" fmla="*/ 300 h 670"/>
                <a:gd name="T14" fmla="*/ 178 w 357"/>
                <a:gd name="T15" fmla="*/ 258 h 670"/>
                <a:gd name="T16" fmla="*/ 178 w 357"/>
                <a:gd name="T17" fmla="*/ 220 h 670"/>
                <a:gd name="T18" fmla="*/ 178 w 357"/>
                <a:gd name="T19" fmla="*/ 184 h 670"/>
                <a:gd name="T20" fmla="*/ 178 w 357"/>
                <a:gd name="T21" fmla="*/ 150 h 670"/>
                <a:gd name="T22" fmla="*/ 178 w 357"/>
                <a:gd name="T23" fmla="*/ 134 h 670"/>
                <a:gd name="T24" fmla="*/ 178 w 357"/>
                <a:gd name="T25" fmla="*/ 97 h 670"/>
                <a:gd name="T26" fmla="*/ 194 w 357"/>
                <a:gd name="T27" fmla="*/ 60 h 670"/>
                <a:gd name="T28" fmla="*/ 219 w 357"/>
                <a:gd name="T29" fmla="*/ 26 h 670"/>
                <a:gd name="T30" fmla="*/ 249 w 357"/>
                <a:gd name="T31" fmla="*/ 3 h 670"/>
                <a:gd name="T32" fmla="*/ 263 w 357"/>
                <a:gd name="T33" fmla="*/ 0 h 670"/>
                <a:gd name="T34" fmla="*/ 263 w 357"/>
                <a:gd name="T35" fmla="*/ 7 h 670"/>
                <a:gd name="T36" fmla="*/ 270 w 357"/>
                <a:gd name="T37" fmla="*/ 33 h 670"/>
                <a:gd name="T38" fmla="*/ 274 w 357"/>
                <a:gd name="T39" fmla="*/ 67 h 670"/>
                <a:gd name="T40" fmla="*/ 281 w 357"/>
                <a:gd name="T41" fmla="*/ 104 h 670"/>
                <a:gd name="T42" fmla="*/ 281 w 357"/>
                <a:gd name="T43" fmla="*/ 140 h 670"/>
                <a:gd name="T44" fmla="*/ 281 w 357"/>
                <a:gd name="T45" fmla="*/ 159 h 670"/>
                <a:gd name="T46" fmla="*/ 281 w 357"/>
                <a:gd name="T47" fmla="*/ 203 h 670"/>
                <a:gd name="T48" fmla="*/ 276 w 357"/>
                <a:gd name="T49" fmla="*/ 254 h 670"/>
                <a:gd name="T50" fmla="*/ 267 w 357"/>
                <a:gd name="T51" fmla="*/ 304 h 670"/>
                <a:gd name="T52" fmla="*/ 257 w 357"/>
                <a:gd name="T53" fmla="*/ 426 h 670"/>
                <a:gd name="T54" fmla="*/ 251 w 357"/>
                <a:gd name="T55" fmla="*/ 446 h 670"/>
                <a:gd name="T56" fmla="*/ 223 w 357"/>
                <a:gd name="T57" fmla="*/ 495 h 670"/>
                <a:gd name="T58" fmla="*/ 178 w 357"/>
                <a:gd name="T59" fmla="*/ 566 h 670"/>
                <a:gd name="T60" fmla="*/ 178 w 357"/>
                <a:gd name="T61" fmla="*/ 638 h 670"/>
                <a:gd name="T62" fmla="*/ 113 w 357"/>
                <a:gd name="T63" fmla="*/ 704 h 670"/>
                <a:gd name="T64" fmla="*/ 57 w 357"/>
                <a:gd name="T65" fmla="*/ 744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147"/>
            <p:cNvSpPr>
              <a:spLocks/>
            </p:cNvSpPr>
            <p:nvPr/>
          </p:nvSpPr>
          <p:spPr bwMode="auto">
            <a:xfrm>
              <a:off x="3540" y="1877"/>
              <a:ext cx="359" cy="672"/>
            </a:xfrm>
            <a:custGeom>
              <a:avLst/>
              <a:gdLst>
                <a:gd name="T0" fmla="*/ 7 w 359"/>
                <a:gd name="T1" fmla="*/ 783 h 670"/>
                <a:gd name="T2" fmla="*/ 26 w 359"/>
                <a:gd name="T3" fmla="*/ 724 h 670"/>
                <a:gd name="T4" fmla="*/ 51 w 359"/>
                <a:gd name="T5" fmla="*/ 655 h 670"/>
                <a:gd name="T6" fmla="*/ 83 w 359"/>
                <a:gd name="T7" fmla="*/ 513 h 670"/>
                <a:gd name="T8" fmla="*/ 117 w 359"/>
                <a:gd name="T9" fmla="*/ 446 h 670"/>
                <a:gd name="T10" fmla="*/ 134 w 359"/>
                <a:gd name="T11" fmla="*/ 419 h 670"/>
                <a:gd name="T12" fmla="*/ 166 w 359"/>
                <a:gd name="T13" fmla="*/ 375 h 670"/>
                <a:gd name="T14" fmla="*/ 189 w 359"/>
                <a:gd name="T15" fmla="*/ 333 h 670"/>
                <a:gd name="T16" fmla="*/ 208 w 359"/>
                <a:gd name="T17" fmla="*/ 295 h 670"/>
                <a:gd name="T18" fmla="*/ 219 w 359"/>
                <a:gd name="T19" fmla="*/ 259 h 670"/>
                <a:gd name="T20" fmla="*/ 226 w 359"/>
                <a:gd name="T21" fmla="*/ 150 h 670"/>
                <a:gd name="T22" fmla="*/ 231 w 359"/>
                <a:gd name="T23" fmla="*/ 134 h 670"/>
                <a:gd name="T24" fmla="*/ 248 w 359"/>
                <a:gd name="T25" fmla="*/ 97 h 670"/>
                <a:gd name="T26" fmla="*/ 269 w 359"/>
                <a:gd name="T27" fmla="*/ 60 h 670"/>
                <a:gd name="T28" fmla="*/ 297 w 359"/>
                <a:gd name="T29" fmla="*/ 26 h 670"/>
                <a:gd name="T30" fmla="*/ 324 w 359"/>
                <a:gd name="T31" fmla="*/ 3 h 670"/>
                <a:gd name="T32" fmla="*/ 339 w 359"/>
                <a:gd name="T33" fmla="*/ 0 h 670"/>
                <a:gd name="T34" fmla="*/ 341 w 359"/>
                <a:gd name="T35" fmla="*/ 7 h 670"/>
                <a:gd name="T36" fmla="*/ 348 w 359"/>
                <a:gd name="T37" fmla="*/ 33 h 670"/>
                <a:gd name="T38" fmla="*/ 351 w 359"/>
                <a:gd name="T39" fmla="*/ 67 h 670"/>
                <a:gd name="T40" fmla="*/ 355 w 359"/>
                <a:gd name="T41" fmla="*/ 104 h 670"/>
                <a:gd name="T42" fmla="*/ 358 w 359"/>
                <a:gd name="T43" fmla="*/ 140 h 670"/>
                <a:gd name="T44" fmla="*/ 358 w 359"/>
                <a:gd name="T45" fmla="*/ 159 h 670"/>
                <a:gd name="T46" fmla="*/ 355 w 359"/>
                <a:gd name="T47" fmla="*/ 278 h 670"/>
                <a:gd name="T48" fmla="*/ 351 w 359"/>
                <a:gd name="T49" fmla="*/ 329 h 670"/>
                <a:gd name="T50" fmla="*/ 345 w 359"/>
                <a:gd name="T51" fmla="*/ 379 h 670"/>
                <a:gd name="T52" fmla="*/ 334 w 359"/>
                <a:gd name="T53" fmla="*/ 426 h 670"/>
                <a:gd name="T54" fmla="*/ 328 w 359"/>
                <a:gd name="T55" fmla="*/ 446 h 670"/>
                <a:gd name="T56" fmla="*/ 299 w 359"/>
                <a:gd name="T57" fmla="*/ 495 h 670"/>
                <a:gd name="T58" fmla="*/ 246 w 359"/>
                <a:gd name="T59" fmla="*/ 629 h 670"/>
                <a:gd name="T60" fmla="*/ 180 w 359"/>
                <a:gd name="T61" fmla="*/ 713 h 670"/>
                <a:gd name="T62" fmla="*/ 113 w 359"/>
                <a:gd name="T63" fmla="*/ 779 h 670"/>
                <a:gd name="T64" fmla="*/ 56 w 359"/>
                <a:gd name="T65" fmla="*/ 819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lnTo>
                    <a:pt x="0" y="65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1" name="Freeform 148"/>
            <p:cNvSpPr>
              <a:spLocks/>
            </p:cNvSpPr>
            <p:nvPr/>
          </p:nvSpPr>
          <p:spPr bwMode="auto">
            <a:xfrm>
              <a:off x="3540" y="1877"/>
              <a:ext cx="359" cy="672"/>
            </a:xfrm>
            <a:custGeom>
              <a:avLst/>
              <a:gdLst>
                <a:gd name="T0" fmla="*/ 7 w 359"/>
                <a:gd name="T1" fmla="*/ 783 h 670"/>
                <a:gd name="T2" fmla="*/ 26 w 359"/>
                <a:gd name="T3" fmla="*/ 724 h 670"/>
                <a:gd name="T4" fmla="*/ 51 w 359"/>
                <a:gd name="T5" fmla="*/ 655 h 670"/>
                <a:gd name="T6" fmla="*/ 83 w 359"/>
                <a:gd name="T7" fmla="*/ 513 h 670"/>
                <a:gd name="T8" fmla="*/ 117 w 359"/>
                <a:gd name="T9" fmla="*/ 446 h 670"/>
                <a:gd name="T10" fmla="*/ 134 w 359"/>
                <a:gd name="T11" fmla="*/ 419 h 670"/>
                <a:gd name="T12" fmla="*/ 166 w 359"/>
                <a:gd name="T13" fmla="*/ 375 h 670"/>
                <a:gd name="T14" fmla="*/ 189 w 359"/>
                <a:gd name="T15" fmla="*/ 333 h 670"/>
                <a:gd name="T16" fmla="*/ 208 w 359"/>
                <a:gd name="T17" fmla="*/ 295 h 670"/>
                <a:gd name="T18" fmla="*/ 219 w 359"/>
                <a:gd name="T19" fmla="*/ 259 h 670"/>
                <a:gd name="T20" fmla="*/ 226 w 359"/>
                <a:gd name="T21" fmla="*/ 150 h 670"/>
                <a:gd name="T22" fmla="*/ 231 w 359"/>
                <a:gd name="T23" fmla="*/ 134 h 670"/>
                <a:gd name="T24" fmla="*/ 248 w 359"/>
                <a:gd name="T25" fmla="*/ 97 h 670"/>
                <a:gd name="T26" fmla="*/ 269 w 359"/>
                <a:gd name="T27" fmla="*/ 60 h 670"/>
                <a:gd name="T28" fmla="*/ 297 w 359"/>
                <a:gd name="T29" fmla="*/ 26 h 670"/>
                <a:gd name="T30" fmla="*/ 324 w 359"/>
                <a:gd name="T31" fmla="*/ 3 h 670"/>
                <a:gd name="T32" fmla="*/ 339 w 359"/>
                <a:gd name="T33" fmla="*/ 0 h 670"/>
                <a:gd name="T34" fmla="*/ 341 w 359"/>
                <a:gd name="T35" fmla="*/ 7 h 670"/>
                <a:gd name="T36" fmla="*/ 348 w 359"/>
                <a:gd name="T37" fmla="*/ 33 h 670"/>
                <a:gd name="T38" fmla="*/ 351 w 359"/>
                <a:gd name="T39" fmla="*/ 67 h 670"/>
                <a:gd name="T40" fmla="*/ 355 w 359"/>
                <a:gd name="T41" fmla="*/ 104 h 670"/>
                <a:gd name="T42" fmla="*/ 358 w 359"/>
                <a:gd name="T43" fmla="*/ 140 h 670"/>
                <a:gd name="T44" fmla="*/ 358 w 359"/>
                <a:gd name="T45" fmla="*/ 159 h 670"/>
                <a:gd name="T46" fmla="*/ 355 w 359"/>
                <a:gd name="T47" fmla="*/ 278 h 670"/>
                <a:gd name="T48" fmla="*/ 351 w 359"/>
                <a:gd name="T49" fmla="*/ 329 h 670"/>
                <a:gd name="T50" fmla="*/ 345 w 359"/>
                <a:gd name="T51" fmla="*/ 379 h 670"/>
                <a:gd name="T52" fmla="*/ 334 w 359"/>
                <a:gd name="T53" fmla="*/ 426 h 670"/>
                <a:gd name="T54" fmla="*/ 328 w 359"/>
                <a:gd name="T55" fmla="*/ 446 h 670"/>
                <a:gd name="T56" fmla="*/ 299 w 359"/>
                <a:gd name="T57" fmla="*/ 495 h 670"/>
                <a:gd name="T58" fmla="*/ 246 w 359"/>
                <a:gd name="T59" fmla="*/ 629 h 670"/>
                <a:gd name="T60" fmla="*/ 180 w 359"/>
                <a:gd name="T61" fmla="*/ 713 h 670"/>
                <a:gd name="T62" fmla="*/ 113 w 359"/>
                <a:gd name="T63" fmla="*/ 779 h 670"/>
                <a:gd name="T64" fmla="*/ 56 w 359"/>
                <a:gd name="T65" fmla="*/ 819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149"/>
            <p:cNvSpPr>
              <a:spLocks/>
            </p:cNvSpPr>
            <p:nvPr/>
          </p:nvSpPr>
          <p:spPr bwMode="auto">
            <a:xfrm>
              <a:off x="3477" y="2063"/>
              <a:ext cx="451" cy="596"/>
            </a:xfrm>
            <a:custGeom>
              <a:avLst/>
              <a:gdLst>
                <a:gd name="T0" fmla="*/ 0 w 451"/>
                <a:gd name="T1" fmla="*/ 595 h 596"/>
                <a:gd name="T2" fmla="*/ 12 w 451"/>
                <a:gd name="T3" fmla="*/ 574 h 596"/>
                <a:gd name="T4" fmla="*/ 29 w 451"/>
                <a:gd name="T5" fmla="*/ 548 h 596"/>
                <a:gd name="T6" fmla="*/ 48 w 451"/>
                <a:gd name="T7" fmla="*/ 518 h 596"/>
                <a:gd name="T8" fmla="*/ 73 w 451"/>
                <a:gd name="T9" fmla="*/ 483 h 596"/>
                <a:gd name="T10" fmla="*/ 99 w 451"/>
                <a:gd name="T11" fmla="*/ 449 h 596"/>
                <a:gd name="T12" fmla="*/ 126 w 451"/>
                <a:gd name="T13" fmla="*/ 414 h 596"/>
                <a:gd name="T14" fmla="*/ 156 w 451"/>
                <a:gd name="T15" fmla="*/ 380 h 596"/>
                <a:gd name="T16" fmla="*/ 186 w 451"/>
                <a:gd name="T17" fmla="*/ 348 h 596"/>
                <a:gd name="T18" fmla="*/ 217 w 451"/>
                <a:gd name="T19" fmla="*/ 322 h 596"/>
                <a:gd name="T20" fmla="*/ 249 w 451"/>
                <a:gd name="T21" fmla="*/ 298 h 596"/>
                <a:gd name="T22" fmla="*/ 249 w 451"/>
                <a:gd name="T23" fmla="*/ 298 h 596"/>
                <a:gd name="T24" fmla="*/ 251 w 451"/>
                <a:gd name="T25" fmla="*/ 296 h 596"/>
                <a:gd name="T26" fmla="*/ 258 w 451"/>
                <a:gd name="T27" fmla="*/ 290 h 596"/>
                <a:gd name="T28" fmla="*/ 268 w 451"/>
                <a:gd name="T29" fmla="*/ 281 h 596"/>
                <a:gd name="T30" fmla="*/ 281 w 451"/>
                <a:gd name="T31" fmla="*/ 269 h 596"/>
                <a:gd name="T32" fmla="*/ 293 w 451"/>
                <a:gd name="T33" fmla="*/ 251 h 596"/>
                <a:gd name="T34" fmla="*/ 311 w 451"/>
                <a:gd name="T35" fmla="*/ 235 h 596"/>
                <a:gd name="T36" fmla="*/ 327 w 451"/>
                <a:gd name="T37" fmla="*/ 216 h 596"/>
                <a:gd name="T38" fmla="*/ 341 w 451"/>
                <a:gd name="T39" fmla="*/ 195 h 596"/>
                <a:gd name="T40" fmla="*/ 357 w 451"/>
                <a:gd name="T41" fmla="*/ 174 h 596"/>
                <a:gd name="T42" fmla="*/ 367 w 451"/>
                <a:gd name="T43" fmla="*/ 152 h 596"/>
                <a:gd name="T44" fmla="*/ 367 w 451"/>
                <a:gd name="T45" fmla="*/ 152 h 596"/>
                <a:gd name="T46" fmla="*/ 378 w 451"/>
                <a:gd name="T47" fmla="*/ 131 h 596"/>
                <a:gd name="T48" fmla="*/ 389 w 451"/>
                <a:gd name="T49" fmla="*/ 113 h 596"/>
                <a:gd name="T50" fmla="*/ 399 w 451"/>
                <a:gd name="T51" fmla="*/ 98 h 596"/>
                <a:gd name="T52" fmla="*/ 408 w 451"/>
                <a:gd name="T53" fmla="*/ 83 h 596"/>
                <a:gd name="T54" fmla="*/ 413 w 451"/>
                <a:gd name="T55" fmla="*/ 69 h 596"/>
                <a:gd name="T56" fmla="*/ 422 w 451"/>
                <a:gd name="T57" fmla="*/ 56 h 596"/>
                <a:gd name="T58" fmla="*/ 426 w 451"/>
                <a:gd name="T59" fmla="*/ 43 h 596"/>
                <a:gd name="T60" fmla="*/ 433 w 451"/>
                <a:gd name="T61" fmla="*/ 30 h 596"/>
                <a:gd name="T62" fmla="*/ 437 w 451"/>
                <a:gd name="T63" fmla="*/ 16 h 596"/>
                <a:gd name="T64" fmla="*/ 438 w 451"/>
                <a:gd name="T65" fmla="*/ 0 h 596"/>
                <a:gd name="T66" fmla="*/ 438 w 451"/>
                <a:gd name="T67" fmla="*/ 0 h 596"/>
                <a:gd name="T68" fmla="*/ 438 w 451"/>
                <a:gd name="T69" fmla="*/ 5 h 596"/>
                <a:gd name="T70" fmla="*/ 443 w 451"/>
                <a:gd name="T71" fmla="*/ 25 h 596"/>
                <a:gd name="T72" fmla="*/ 445 w 451"/>
                <a:gd name="T73" fmla="*/ 50 h 596"/>
                <a:gd name="T74" fmla="*/ 447 w 451"/>
                <a:gd name="T75" fmla="*/ 83 h 596"/>
                <a:gd name="T76" fmla="*/ 450 w 451"/>
                <a:gd name="T77" fmla="*/ 122 h 596"/>
                <a:gd name="T78" fmla="*/ 450 w 451"/>
                <a:gd name="T79" fmla="*/ 161 h 596"/>
                <a:gd name="T80" fmla="*/ 447 w 451"/>
                <a:gd name="T81" fmla="*/ 203 h 596"/>
                <a:gd name="T82" fmla="*/ 443 w 451"/>
                <a:gd name="T83" fmla="*/ 244 h 596"/>
                <a:gd name="T84" fmla="*/ 435 w 451"/>
                <a:gd name="T85" fmla="*/ 277 h 596"/>
                <a:gd name="T86" fmla="*/ 420 w 451"/>
                <a:gd name="T87" fmla="*/ 309 h 596"/>
                <a:gd name="T88" fmla="*/ 420 w 451"/>
                <a:gd name="T89" fmla="*/ 309 h 596"/>
                <a:gd name="T90" fmla="*/ 401 w 451"/>
                <a:gd name="T91" fmla="*/ 336 h 596"/>
                <a:gd name="T92" fmla="*/ 373 w 451"/>
                <a:gd name="T93" fmla="*/ 366 h 596"/>
                <a:gd name="T94" fmla="*/ 341 w 451"/>
                <a:gd name="T95" fmla="*/ 397 h 596"/>
                <a:gd name="T96" fmla="*/ 306 w 451"/>
                <a:gd name="T97" fmla="*/ 426 h 596"/>
                <a:gd name="T98" fmla="*/ 268 w 451"/>
                <a:gd name="T99" fmla="*/ 454 h 596"/>
                <a:gd name="T100" fmla="*/ 232 w 451"/>
                <a:gd name="T101" fmla="*/ 481 h 596"/>
                <a:gd name="T102" fmla="*/ 194 w 451"/>
                <a:gd name="T103" fmla="*/ 504 h 596"/>
                <a:gd name="T104" fmla="*/ 162 w 451"/>
                <a:gd name="T105" fmla="*/ 525 h 596"/>
                <a:gd name="T106" fmla="*/ 135 w 451"/>
                <a:gd name="T107" fmla="*/ 541 h 596"/>
                <a:gd name="T108" fmla="*/ 113 w 451"/>
                <a:gd name="T109" fmla="*/ 551 h 596"/>
                <a:gd name="T110" fmla="*/ 0 w 451"/>
                <a:gd name="T111" fmla="*/ 595 h 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lnTo>
                    <a:pt x="0" y="595"/>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3" name="Freeform 150"/>
            <p:cNvSpPr>
              <a:spLocks/>
            </p:cNvSpPr>
            <p:nvPr/>
          </p:nvSpPr>
          <p:spPr bwMode="auto">
            <a:xfrm>
              <a:off x="3477" y="2063"/>
              <a:ext cx="451" cy="596"/>
            </a:xfrm>
            <a:custGeom>
              <a:avLst/>
              <a:gdLst>
                <a:gd name="T0" fmla="*/ 0 w 451"/>
                <a:gd name="T1" fmla="*/ 595 h 596"/>
                <a:gd name="T2" fmla="*/ 12 w 451"/>
                <a:gd name="T3" fmla="*/ 574 h 596"/>
                <a:gd name="T4" fmla="*/ 29 w 451"/>
                <a:gd name="T5" fmla="*/ 548 h 596"/>
                <a:gd name="T6" fmla="*/ 48 w 451"/>
                <a:gd name="T7" fmla="*/ 518 h 596"/>
                <a:gd name="T8" fmla="*/ 73 w 451"/>
                <a:gd name="T9" fmla="*/ 483 h 596"/>
                <a:gd name="T10" fmla="*/ 99 w 451"/>
                <a:gd name="T11" fmla="*/ 449 h 596"/>
                <a:gd name="T12" fmla="*/ 126 w 451"/>
                <a:gd name="T13" fmla="*/ 414 h 596"/>
                <a:gd name="T14" fmla="*/ 156 w 451"/>
                <a:gd name="T15" fmla="*/ 380 h 596"/>
                <a:gd name="T16" fmla="*/ 186 w 451"/>
                <a:gd name="T17" fmla="*/ 348 h 596"/>
                <a:gd name="T18" fmla="*/ 217 w 451"/>
                <a:gd name="T19" fmla="*/ 322 h 596"/>
                <a:gd name="T20" fmla="*/ 249 w 451"/>
                <a:gd name="T21" fmla="*/ 298 h 596"/>
                <a:gd name="T22" fmla="*/ 249 w 451"/>
                <a:gd name="T23" fmla="*/ 298 h 596"/>
                <a:gd name="T24" fmla="*/ 251 w 451"/>
                <a:gd name="T25" fmla="*/ 296 h 596"/>
                <a:gd name="T26" fmla="*/ 258 w 451"/>
                <a:gd name="T27" fmla="*/ 290 h 596"/>
                <a:gd name="T28" fmla="*/ 268 w 451"/>
                <a:gd name="T29" fmla="*/ 281 h 596"/>
                <a:gd name="T30" fmla="*/ 281 w 451"/>
                <a:gd name="T31" fmla="*/ 269 h 596"/>
                <a:gd name="T32" fmla="*/ 293 w 451"/>
                <a:gd name="T33" fmla="*/ 251 h 596"/>
                <a:gd name="T34" fmla="*/ 311 w 451"/>
                <a:gd name="T35" fmla="*/ 235 h 596"/>
                <a:gd name="T36" fmla="*/ 327 w 451"/>
                <a:gd name="T37" fmla="*/ 216 h 596"/>
                <a:gd name="T38" fmla="*/ 341 w 451"/>
                <a:gd name="T39" fmla="*/ 195 h 596"/>
                <a:gd name="T40" fmla="*/ 357 w 451"/>
                <a:gd name="T41" fmla="*/ 174 h 596"/>
                <a:gd name="T42" fmla="*/ 367 w 451"/>
                <a:gd name="T43" fmla="*/ 152 h 596"/>
                <a:gd name="T44" fmla="*/ 367 w 451"/>
                <a:gd name="T45" fmla="*/ 152 h 596"/>
                <a:gd name="T46" fmla="*/ 378 w 451"/>
                <a:gd name="T47" fmla="*/ 131 h 596"/>
                <a:gd name="T48" fmla="*/ 389 w 451"/>
                <a:gd name="T49" fmla="*/ 113 h 596"/>
                <a:gd name="T50" fmla="*/ 399 w 451"/>
                <a:gd name="T51" fmla="*/ 98 h 596"/>
                <a:gd name="T52" fmla="*/ 408 w 451"/>
                <a:gd name="T53" fmla="*/ 83 h 596"/>
                <a:gd name="T54" fmla="*/ 413 w 451"/>
                <a:gd name="T55" fmla="*/ 69 h 596"/>
                <a:gd name="T56" fmla="*/ 422 w 451"/>
                <a:gd name="T57" fmla="*/ 56 h 596"/>
                <a:gd name="T58" fmla="*/ 426 w 451"/>
                <a:gd name="T59" fmla="*/ 43 h 596"/>
                <a:gd name="T60" fmla="*/ 433 w 451"/>
                <a:gd name="T61" fmla="*/ 30 h 596"/>
                <a:gd name="T62" fmla="*/ 437 w 451"/>
                <a:gd name="T63" fmla="*/ 16 h 596"/>
                <a:gd name="T64" fmla="*/ 438 w 451"/>
                <a:gd name="T65" fmla="*/ 0 h 596"/>
                <a:gd name="T66" fmla="*/ 438 w 451"/>
                <a:gd name="T67" fmla="*/ 0 h 596"/>
                <a:gd name="T68" fmla="*/ 438 w 451"/>
                <a:gd name="T69" fmla="*/ 5 h 596"/>
                <a:gd name="T70" fmla="*/ 443 w 451"/>
                <a:gd name="T71" fmla="*/ 25 h 596"/>
                <a:gd name="T72" fmla="*/ 445 w 451"/>
                <a:gd name="T73" fmla="*/ 50 h 596"/>
                <a:gd name="T74" fmla="*/ 447 w 451"/>
                <a:gd name="T75" fmla="*/ 83 h 596"/>
                <a:gd name="T76" fmla="*/ 450 w 451"/>
                <a:gd name="T77" fmla="*/ 122 h 596"/>
                <a:gd name="T78" fmla="*/ 450 w 451"/>
                <a:gd name="T79" fmla="*/ 161 h 596"/>
                <a:gd name="T80" fmla="*/ 447 w 451"/>
                <a:gd name="T81" fmla="*/ 203 h 596"/>
                <a:gd name="T82" fmla="*/ 443 w 451"/>
                <a:gd name="T83" fmla="*/ 244 h 596"/>
                <a:gd name="T84" fmla="*/ 435 w 451"/>
                <a:gd name="T85" fmla="*/ 277 h 596"/>
                <a:gd name="T86" fmla="*/ 420 w 451"/>
                <a:gd name="T87" fmla="*/ 309 h 596"/>
                <a:gd name="T88" fmla="*/ 420 w 451"/>
                <a:gd name="T89" fmla="*/ 309 h 596"/>
                <a:gd name="T90" fmla="*/ 401 w 451"/>
                <a:gd name="T91" fmla="*/ 336 h 596"/>
                <a:gd name="T92" fmla="*/ 373 w 451"/>
                <a:gd name="T93" fmla="*/ 366 h 596"/>
                <a:gd name="T94" fmla="*/ 341 w 451"/>
                <a:gd name="T95" fmla="*/ 397 h 596"/>
                <a:gd name="T96" fmla="*/ 306 w 451"/>
                <a:gd name="T97" fmla="*/ 426 h 596"/>
                <a:gd name="T98" fmla="*/ 268 w 451"/>
                <a:gd name="T99" fmla="*/ 454 h 596"/>
                <a:gd name="T100" fmla="*/ 232 w 451"/>
                <a:gd name="T101" fmla="*/ 481 h 596"/>
                <a:gd name="T102" fmla="*/ 194 w 451"/>
                <a:gd name="T103" fmla="*/ 504 h 596"/>
                <a:gd name="T104" fmla="*/ 162 w 451"/>
                <a:gd name="T105" fmla="*/ 525 h 596"/>
                <a:gd name="T106" fmla="*/ 135 w 451"/>
                <a:gd name="T107" fmla="*/ 541 h 596"/>
                <a:gd name="T108" fmla="*/ 113 w 451"/>
                <a:gd name="T109" fmla="*/ 551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151"/>
            <p:cNvSpPr>
              <a:spLocks/>
            </p:cNvSpPr>
            <p:nvPr/>
          </p:nvSpPr>
          <p:spPr bwMode="auto">
            <a:xfrm>
              <a:off x="3463" y="2059"/>
              <a:ext cx="452" cy="596"/>
            </a:xfrm>
            <a:custGeom>
              <a:avLst/>
              <a:gdLst>
                <a:gd name="T0" fmla="*/ 0 w 453"/>
                <a:gd name="T1" fmla="*/ 595 h 596"/>
                <a:gd name="T2" fmla="*/ 15 w 453"/>
                <a:gd name="T3" fmla="*/ 574 h 596"/>
                <a:gd name="T4" fmla="*/ 31 w 453"/>
                <a:gd name="T5" fmla="*/ 548 h 596"/>
                <a:gd name="T6" fmla="*/ 50 w 453"/>
                <a:gd name="T7" fmla="*/ 518 h 596"/>
                <a:gd name="T8" fmla="*/ 74 w 453"/>
                <a:gd name="T9" fmla="*/ 483 h 596"/>
                <a:gd name="T10" fmla="*/ 100 w 453"/>
                <a:gd name="T11" fmla="*/ 449 h 596"/>
                <a:gd name="T12" fmla="*/ 128 w 453"/>
                <a:gd name="T13" fmla="*/ 414 h 596"/>
                <a:gd name="T14" fmla="*/ 158 w 453"/>
                <a:gd name="T15" fmla="*/ 380 h 596"/>
                <a:gd name="T16" fmla="*/ 188 w 453"/>
                <a:gd name="T17" fmla="*/ 348 h 596"/>
                <a:gd name="T18" fmla="*/ 220 w 453"/>
                <a:gd name="T19" fmla="*/ 322 h 596"/>
                <a:gd name="T20" fmla="*/ 226 w 453"/>
                <a:gd name="T21" fmla="*/ 298 h 596"/>
                <a:gd name="T22" fmla="*/ 226 w 453"/>
                <a:gd name="T23" fmla="*/ 298 h 596"/>
                <a:gd name="T24" fmla="*/ 226 w 453"/>
                <a:gd name="T25" fmla="*/ 296 h 596"/>
                <a:gd name="T26" fmla="*/ 226 w 453"/>
                <a:gd name="T27" fmla="*/ 290 h 596"/>
                <a:gd name="T28" fmla="*/ 226 w 453"/>
                <a:gd name="T29" fmla="*/ 281 h 596"/>
                <a:gd name="T30" fmla="*/ 226 w 453"/>
                <a:gd name="T31" fmla="*/ 269 h 596"/>
                <a:gd name="T32" fmla="*/ 226 w 453"/>
                <a:gd name="T33" fmla="*/ 251 h 596"/>
                <a:gd name="T34" fmla="*/ 238 w 453"/>
                <a:gd name="T35" fmla="*/ 235 h 596"/>
                <a:gd name="T36" fmla="*/ 252 w 453"/>
                <a:gd name="T37" fmla="*/ 216 h 596"/>
                <a:gd name="T38" fmla="*/ 270 w 453"/>
                <a:gd name="T39" fmla="*/ 195 h 596"/>
                <a:gd name="T40" fmla="*/ 282 w 453"/>
                <a:gd name="T41" fmla="*/ 174 h 596"/>
                <a:gd name="T42" fmla="*/ 295 w 453"/>
                <a:gd name="T43" fmla="*/ 152 h 596"/>
                <a:gd name="T44" fmla="*/ 295 w 453"/>
                <a:gd name="T45" fmla="*/ 152 h 596"/>
                <a:gd name="T46" fmla="*/ 305 w 453"/>
                <a:gd name="T47" fmla="*/ 131 h 596"/>
                <a:gd name="T48" fmla="*/ 316 w 453"/>
                <a:gd name="T49" fmla="*/ 113 h 596"/>
                <a:gd name="T50" fmla="*/ 325 w 453"/>
                <a:gd name="T51" fmla="*/ 98 h 596"/>
                <a:gd name="T52" fmla="*/ 332 w 453"/>
                <a:gd name="T53" fmla="*/ 83 h 596"/>
                <a:gd name="T54" fmla="*/ 341 w 453"/>
                <a:gd name="T55" fmla="*/ 69 h 596"/>
                <a:gd name="T56" fmla="*/ 348 w 453"/>
                <a:gd name="T57" fmla="*/ 56 h 596"/>
                <a:gd name="T58" fmla="*/ 353 w 453"/>
                <a:gd name="T59" fmla="*/ 43 h 596"/>
                <a:gd name="T60" fmla="*/ 360 w 453"/>
                <a:gd name="T61" fmla="*/ 30 h 596"/>
                <a:gd name="T62" fmla="*/ 364 w 453"/>
                <a:gd name="T63" fmla="*/ 16 h 596"/>
                <a:gd name="T64" fmla="*/ 367 w 453"/>
                <a:gd name="T65" fmla="*/ 0 h 596"/>
                <a:gd name="T66" fmla="*/ 367 w 453"/>
                <a:gd name="T67" fmla="*/ 0 h 596"/>
                <a:gd name="T68" fmla="*/ 367 w 453"/>
                <a:gd name="T69" fmla="*/ 5 h 596"/>
                <a:gd name="T70" fmla="*/ 369 w 453"/>
                <a:gd name="T71" fmla="*/ 25 h 596"/>
                <a:gd name="T72" fmla="*/ 373 w 453"/>
                <a:gd name="T73" fmla="*/ 50 h 596"/>
                <a:gd name="T74" fmla="*/ 375 w 453"/>
                <a:gd name="T75" fmla="*/ 83 h 596"/>
                <a:gd name="T76" fmla="*/ 377 w 453"/>
                <a:gd name="T77" fmla="*/ 122 h 596"/>
                <a:gd name="T78" fmla="*/ 377 w 453"/>
                <a:gd name="T79" fmla="*/ 161 h 596"/>
                <a:gd name="T80" fmla="*/ 375 w 453"/>
                <a:gd name="T81" fmla="*/ 203 h 596"/>
                <a:gd name="T82" fmla="*/ 369 w 453"/>
                <a:gd name="T83" fmla="*/ 244 h 596"/>
                <a:gd name="T84" fmla="*/ 360 w 453"/>
                <a:gd name="T85" fmla="*/ 277 h 596"/>
                <a:gd name="T86" fmla="*/ 348 w 453"/>
                <a:gd name="T87" fmla="*/ 309 h 596"/>
                <a:gd name="T88" fmla="*/ 348 w 453"/>
                <a:gd name="T89" fmla="*/ 309 h 596"/>
                <a:gd name="T90" fmla="*/ 328 w 453"/>
                <a:gd name="T91" fmla="*/ 336 h 596"/>
                <a:gd name="T92" fmla="*/ 302 w 453"/>
                <a:gd name="T93" fmla="*/ 366 h 596"/>
                <a:gd name="T94" fmla="*/ 270 w 453"/>
                <a:gd name="T95" fmla="*/ 397 h 596"/>
                <a:gd name="T96" fmla="*/ 233 w 453"/>
                <a:gd name="T97" fmla="*/ 426 h 596"/>
                <a:gd name="T98" fmla="*/ 226 w 453"/>
                <a:gd name="T99" fmla="*/ 454 h 596"/>
                <a:gd name="T100" fmla="*/ 226 w 453"/>
                <a:gd name="T101" fmla="*/ 481 h 596"/>
                <a:gd name="T102" fmla="*/ 197 w 453"/>
                <a:gd name="T103" fmla="*/ 504 h 596"/>
                <a:gd name="T104" fmla="*/ 165 w 453"/>
                <a:gd name="T105" fmla="*/ 525 h 596"/>
                <a:gd name="T106" fmla="*/ 137 w 453"/>
                <a:gd name="T107" fmla="*/ 541 h 596"/>
                <a:gd name="T108" fmla="*/ 116 w 453"/>
                <a:gd name="T109" fmla="*/ 551 h 596"/>
                <a:gd name="T110" fmla="*/ 0 w 453"/>
                <a:gd name="T111" fmla="*/ 595 h 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lnTo>
                    <a:pt x="0" y="59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5" name="Freeform 152"/>
            <p:cNvSpPr>
              <a:spLocks/>
            </p:cNvSpPr>
            <p:nvPr/>
          </p:nvSpPr>
          <p:spPr bwMode="auto">
            <a:xfrm>
              <a:off x="3463" y="2059"/>
              <a:ext cx="452" cy="596"/>
            </a:xfrm>
            <a:custGeom>
              <a:avLst/>
              <a:gdLst>
                <a:gd name="T0" fmla="*/ 0 w 453"/>
                <a:gd name="T1" fmla="*/ 595 h 596"/>
                <a:gd name="T2" fmla="*/ 15 w 453"/>
                <a:gd name="T3" fmla="*/ 574 h 596"/>
                <a:gd name="T4" fmla="*/ 31 w 453"/>
                <a:gd name="T5" fmla="*/ 548 h 596"/>
                <a:gd name="T6" fmla="*/ 50 w 453"/>
                <a:gd name="T7" fmla="*/ 518 h 596"/>
                <a:gd name="T8" fmla="*/ 74 w 453"/>
                <a:gd name="T9" fmla="*/ 483 h 596"/>
                <a:gd name="T10" fmla="*/ 100 w 453"/>
                <a:gd name="T11" fmla="*/ 449 h 596"/>
                <a:gd name="T12" fmla="*/ 128 w 453"/>
                <a:gd name="T13" fmla="*/ 414 h 596"/>
                <a:gd name="T14" fmla="*/ 158 w 453"/>
                <a:gd name="T15" fmla="*/ 380 h 596"/>
                <a:gd name="T16" fmla="*/ 188 w 453"/>
                <a:gd name="T17" fmla="*/ 348 h 596"/>
                <a:gd name="T18" fmla="*/ 220 w 453"/>
                <a:gd name="T19" fmla="*/ 322 h 596"/>
                <a:gd name="T20" fmla="*/ 226 w 453"/>
                <a:gd name="T21" fmla="*/ 298 h 596"/>
                <a:gd name="T22" fmla="*/ 226 w 453"/>
                <a:gd name="T23" fmla="*/ 298 h 596"/>
                <a:gd name="T24" fmla="*/ 226 w 453"/>
                <a:gd name="T25" fmla="*/ 296 h 596"/>
                <a:gd name="T26" fmla="*/ 226 w 453"/>
                <a:gd name="T27" fmla="*/ 290 h 596"/>
                <a:gd name="T28" fmla="*/ 226 w 453"/>
                <a:gd name="T29" fmla="*/ 281 h 596"/>
                <a:gd name="T30" fmla="*/ 226 w 453"/>
                <a:gd name="T31" fmla="*/ 269 h 596"/>
                <a:gd name="T32" fmla="*/ 226 w 453"/>
                <a:gd name="T33" fmla="*/ 251 h 596"/>
                <a:gd name="T34" fmla="*/ 238 w 453"/>
                <a:gd name="T35" fmla="*/ 235 h 596"/>
                <a:gd name="T36" fmla="*/ 252 w 453"/>
                <a:gd name="T37" fmla="*/ 216 h 596"/>
                <a:gd name="T38" fmla="*/ 270 w 453"/>
                <a:gd name="T39" fmla="*/ 195 h 596"/>
                <a:gd name="T40" fmla="*/ 282 w 453"/>
                <a:gd name="T41" fmla="*/ 174 h 596"/>
                <a:gd name="T42" fmla="*/ 295 w 453"/>
                <a:gd name="T43" fmla="*/ 152 h 596"/>
                <a:gd name="T44" fmla="*/ 295 w 453"/>
                <a:gd name="T45" fmla="*/ 152 h 596"/>
                <a:gd name="T46" fmla="*/ 305 w 453"/>
                <a:gd name="T47" fmla="*/ 131 h 596"/>
                <a:gd name="T48" fmla="*/ 316 w 453"/>
                <a:gd name="T49" fmla="*/ 113 h 596"/>
                <a:gd name="T50" fmla="*/ 325 w 453"/>
                <a:gd name="T51" fmla="*/ 98 h 596"/>
                <a:gd name="T52" fmla="*/ 332 w 453"/>
                <a:gd name="T53" fmla="*/ 83 h 596"/>
                <a:gd name="T54" fmla="*/ 341 w 453"/>
                <a:gd name="T55" fmla="*/ 69 h 596"/>
                <a:gd name="T56" fmla="*/ 348 w 453"/>
                <a:gd name="T57" fmla="*/ 56 h 596"/>
                <a:gd name="T58" fmla="*/ 353 w 453"/>
                <a:gd name="T59" fmla="*/ 43 h 596"/>
                <a:gd name="T60" fmla="*/ 360 w 453"/>
                <a:gd name="T61" fmla="*/ 30 h 596"/>
                <a:gd name="T62" fmla="*/ 364 w 453"/>
                <a:gd name="T63" fmla="*/ 16 h 596"/>
                <a:gd name="T64" fmla="*/ 367 w 453"/>
                <a:gd name="T65" fmla="*/ 0 h 596"/>
                <a:gd name="T66" fmla="*/ 367 w 453"/>
                <a:gd name="T67" fmla="*/ 0 h 596"/>
                <a:gd name="T68" fmla="*/ 367 w 453"/>
                <a:gd name="T69" fmla="*/ 5 h 596"/>
                <a:gd name="T70" fmla="*/ 369 w 453"/>
                <a:gd name="T71" fmla="*/ 25 h 596"/>
                <a:gd name="T72" fmla="*/ 373 w 453"/>
                <a:gd name="T73" fmla="*/ 50 h 596"/>
                <a:gd name="T74" fmla="*/ 375 w 453"/>
                <a:gd name="T75" fmla="*/ 83 h 596"/>
                <a:gd name="T76" fmla="*/ 377 w 453"/>
                <a:gd name="T77" fmla="*/ 122 h 596"/>
                <a:gd name="T78" fmla="*/ 377 w 453"/>
                <a:gd name="T79" fmla="*/ 161 h 596"/>
                <a:gd name="T80" fmla="*/ 375 w 453"/>
                <a:gd name="T81" fmla="*/ 203 h 596"/>
                <a:gd name="T82" fmla="*/ 369 w 453"/>
                <a:gd name="T83" fmla="*/ 244 h 596"/>
                <a:gd name="T84" fmla="*/ 360 w 453"/>
                <a:gd name="T85" fmla="*/ 277 h 596"/>
                <a:gd name="T86" fmla="*/ 348 w 453"/>
                <a:gd name="T87" fmla="*/ 309 h 596"/>
                <a:gd name="T88" fmla="*/ 348 w 453"/>
                <a:gd name="T89" fmla="*/ 309 h 596"/>
                <a:gd name="T90" fmla="*/ 328 w 453"/>
                <a:gd name="T91" fmla="*/ 336 h 596"/>
                <a:gd name="T92" fmla="*/ 302 w 453"/>
                <a:gd name="T93" fmla="*/ 366 h 596"/>
                <a:gd name="T94" fmla="*/ 270 w 453"/>
                <a:gd name="T95" fmla="*/ 397 h 596"/>
                <a:gd name="T96" fmla="*/ 233 w 453"/>
                <a:gd name="T97" fmla="*/ 426 h 596"/>
                <a:gd name="T98" fmla="*/ 226 w 453"/>
                <a:gd name="T99" fmla="*/ 454 h 596"/>
                <a:gd name="T100" fmla="*/ 226 w 453"/>
                <a:gd name="T101" fmla="*/ 481 h 596"/>
                <a:gd name="T102" fmla="*/ 197 w 453"/>
                <a:gd name="T103" fmla="*/ 504 h 596"/>
                <a:gd name="T104" fmla="*/ 165 w 453"/>
                <a:gd name="T105" fmla="*/ 525 h 596"/>
                <a:gd name="T106" fmla="*/ 137 w 453"/>
                <a:gd name="T107" fmla="*/ 541 h 596"/>
                <a:gd name="T108" fmla="*/ 116 w 453"/>
                <a:gd name="T109" fmla="*/ 551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153"/>
            <p:cNvSpPr>
              <a:spLocks/>
            </p:cNvSpPr>
            <p:nvPr/>
          </p:nvSpPr>
          <p:spPr bwMode="auto">
            <a:xfrm>
              <a:off x="3348" y="2290"/>
              <a:ext cx="553" cy="523"/>
            </a:xfrm>
            <a:custGeom>
              <a:avLst/>
              <a:gdLst>
                <a:gd name="T0" fmla="*/ 14 w 554"/>
                <a:gd name="T1" fmla="*/ 498 h 523"/>
                <a:gd name="T2" fmla="*/ 55 w 554"/>
                <a:gd name="T3" fmla="*/ 441 h 523"/>
                <a:gd name="T4" fmla="*/ 107 w 554"/>
                <a:gd name="T5" fmla="*/ 379 h 523"/>
                <a:gd name="T6" fmla="*/ 168 w 554"/>
                <a:gd name="T7" fmla="*/ 315 h 523"/>
                <a:gd name="T8" fmla="*/ 234 w 554"/>
                <a:gd name="T9" fmla="*/ 261 h 523"/>
                <a:gd name="T10" fmla="*/ 267 w 554"/>
                <a:gd name="T11" fmla="*/ 238 h 523"/>
                <a:gd name="T12" fmla="*/ 277 w 554"/>
                <a:gd name="T13" fmla="*/ 197 h 523"/>
                <a:gd name="T14" fmla="*/ 328 w 554"/>
                <a:gd name="T15" fmla="*/ 151 h 523"/>
                <a:gd name="T16" fmla="*/ 389 w 554"/>
                <a:gd name="T17" fmla="*/ 103 h 523"/>
                <a:gd name="T18" fmla="*/ 438 w 554"/>
                <a:gd name="T19" fmla="*/ 52 h 523"/>
                <a:gd name="T20" fmla="*/ 471 w 554"/>
                <a:gd name="T21" fmla="*/ 0 h 523"/>
                <a:gd name="T22" fmla="*/ 471 w 554"/>
                <a:gd name="T23" fmla="*/ 2 h 523"/>
                <a:gd name="T24" fmla="*/ 473 w 554"/>
                <a:gd name="T25" fmla="*/ 15 h 523"/>
                <a:gd name="T26" fmla="*/ 478 w 554"/>
                <a:gd name="T27" fmla="*/ 38 h 523"/>
                <a:gd name="T28" fmla="*/ 478 w 554"/>
                <a:gd name="T29" fmla="*/ 68 h 523"/>
                <a:gd name="T30" fmla="*/ 475 w 554"/>
                <a:gd name="T31" fmla="*/ 96 h 523"/>
                <a:gd name="T32" fmla="*/ 471 w 554"/>
                <a:gd name="T33" fmla="*/ 112 h 523"/>
                <a:gd name="T34" fmla="*/ 461 w 554"/>
                <a:gd name="T35" fmla="*/ 143 h 523"/>
                <a:gd name="T36" fmla="*/ 446 w 554"/>
                <a:gd name="T37" fmla="*/ 176 h 523"/>
                <a:gd name="T38" fmla="*/ 429 w 554"/>
                <a:gd name="T39" fmla="*/ 210 h 523"/>
                <a:gd name="T40" fmla="*/ 406 w 554"/>
                <a:gd name="T41" fmla="*/ 242 h 523"/>
                <a:gd name="T42" fmla="*/ 378 w 554"/>
                <a:gd name="T43" fmla="*/ 267 h 523"/>
                <a:gd name="T44" fmla="*/ 360 w 554"/>
                <a:gd name="T45" fmla="*/ 280 h 523"/>
                <a:gd name="T46" fmla="*/ 307 w 554"/>
                <a:gd name="T47" fmla="*/ 312 h 523"/>
                <a:gd name="T48" fmla="*/ 277 w 554"/>
                <a:gd name="T49" fmla="*/ 345 h 523"/>
                <a:gd name="T50" fmla="*/ 255 w 554"/>
                <a:gd name="T51" fmla="*/ 381 h 523"/>
                <a:gd name="T52" fmla="*/ 200 w 554"/>
                <a:gd name="T53" fmla="*/ 408 h 523"/>
                <a:gd name="T54" fmla="*/ 181 w 554"/>
                <a:gd name="T55" fmla="*/ 420 h 523"/>
                <a:gd name="T56" fmla="*/ 147 w 554"/>
                <a:gd name="T57" fmla="*/ 441 h 523"/>
                <a:gd name="T58" fmla="*/ 113 w 554"/>
                <a:gd name="T59" fmla="*/ 462 h 523"/>
                <a:gd name="T60" fmla="*/ 84 w 554"/>
                <a:gd name="T61" fmla="*/ 482 h 523"/>
                <a:gd name="T62" fmla="*/ 61 w 554"/>
                <a:gd name="T63" fmla="*/ 498 h 523"/>
                <a:gd name="T64" fmla="*/ 46 w 554"/>
                <a:gd name="T65" fmla="*/ 511 h 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lnTo>
                    <a:pt x="0" y="522"/>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7" name="Freeform 154"/>
            <p:cNvSpPr>
              <a:spLocks/>
            </p:cNvSpPr>
            <p:nvPr/>
          </p:nvSpPr>
          <p:spPr bwMode="auto">
            <a:xfrm>
              <a:off x="3348" y="2290"/>
              <a:ext cx="553" cy="523"/>
            </a:xfrm>
            <a:custGeom>
              <a:avLst/>
              <a:gdLst>
                <a:gd name="T0" fmla="*/ 14 w 554"/>
                <a:gd name="T1" fmla="*/ 498 h 523"/>
                <a:gd name="T2" fmla="*/ 55 w 554"/>
                <a:gd name="T3" fmla="*/ 441 h 523"/>
                <a:gd name="T4" fmla="*/ 107 w 554"/>
                <a:gd name="T5" fmla="*/ 379 h 523"/>
                <a:gd name="T6" fmla="*/ 168 w 554"/>
                <a:gd name="T7" fmla="*/ 315 h 523"/>
                <a:gd name="T8" fmla="*/ 234 w 554"/>
                <a:gd name="T9" fmla="*/ 261 h 523"/>
                <a:gd name="T10" fmla="*/ 267 w 554"/>
                <a:gd name="T11" fmla="*/ 238 h 523"/>
                <a:gd name="T12" fmla="*/ 277 w 554"/>
                <a:gd name="T13" fmla="*/ 197 h 523"/>
                <a:gd name="T14" fmla="*/ 328 w 554"/>
                <a:gd name="T15" fmla="*/ 151 h 523"/>
                <a:gd name="T16" fmla="*/ 389 w 554"/>
                <a:gd name="T17" fmla="*/ 103 h 523"/>
                <a:gd name="T18" fmla="*/ 438 w 554"/>
                <a:gd name="T19" fmla="*/ 52 h 523"/>
                <a:gd name="T20" fmla="*/ 471 w 554"/>
                <a:gd name="T21" fmla="*/ 0 h 523"/>
                <a:gd name="T22" fmla="*/ 471 w 554"/>
                <a:gd name="T23" fmla="*/ 2 h 523"/>
                <a:gd name="T24" fmla="*/ 473 w 554"/>
                <a:gd name="T25" fmla="*/ 15 h 523"/>
                <a:gd name="T26" fmla="*/ 478 w 554"/>
                <a:gd name="T27" fmla="*/ 38 h 523"/>
                <a:gd name="T28" fmla="*/ 478 w 554"/>
                <a:gd name="T29" fmla="*/ 68 h 523"/>
                <a:gd name="T30" fmla="*/ 475 w 554"/>
                <a:gd name="T31" fmla="*/ 96 h 523"/>
                <a:gd name="T32" fmla="*/ 471 w 554"/>
                <a:gd name="T33" fmla="*/ 112 h 523"/>
                <a:gd name="T34" fmla="*/ 461 w 554"/>
                <a:gd name="T35" fmla="*/ 143 h 523"/>
                <a:gd name="T36" fmla="*/ 446 w 554"/>
                <a:gd name="T37" fmla="*/ 176 h 523"/>
                <a:gd name="T38" fmla="*/ 429 w 554"/>
                <a:gd name="T39" fmla="*/ 210 h 523"/>
                <a:gd name="T40" fmla="*/ 406 w 554"/>
                <a:gd name="T41" fmla="*/ 242 h 523"/>
                <a:gd name="T42" fmla="*/ 378 w 554"/>
                <a:gd name="T43" fmla="*/ 267 h 523"/>
                <a:gd name="T44" fmla="*/ 360 w 554"/>
                <a:gd name="T45" fmla="*/ 280 h 523"/>
                <a:gd name="T46" fmla="*/ 307 w 554"/>
                <a:gd name="T47" fmla="*/ 312 h 523"/>
                <a:gd name="T48" fmla="*/ 277 w 554"/>
                <a:gd name="T49" fmla="*/ 345 h 523"/>
                <a:gd name="T50" fmla="*/ 255 w 554"/>
                <a:gd name="T51" fmla="*/ 381 h 523"/>
                <a:gd name="T52" fmla="*/ 200 w 554"/>
                <a:gd name="T53" fmla="*/ 408 h 523"/>
                <a:gd name="T54" fmla="*/ 181 w 554"/>
                <a:gd name="T55" fmla="*/ 420 h 523"/>
                <a:gd name="T56" fmla="*/ 147 w 554"/>
                <a:gd name="T57" fmla="*/ 441 h 523"/>
                <a:gd name="T58" fmla="*/ 113 w 554"/>
                <a:gd name="T59" fmla="*/ 462 h 523"/>
                <a:gd name="T60" fmla="*/ 84 w 554"/>
                <a:gd name="T61" fmla="*/ 482 h 523"/>
                <a:gd name="T62" fmla="*/ 61 w 554"/>
                <a:gd name="T63" fmla="*/ 498 h 523"/>
                <a:gd name="T64" fmla="*/ 46 w 554"/>
                <a:gd name="T65" fmla="*/ 511 h 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155"/>
            <p:cNvSpPr>
              <a:spLocks/>
            </p:cNvSpPr>
            <p:nvPr/>
          </p:nvSpPr>
          <p:spPr bwMode="auto">
            <a:xfrm>
              <a:off x="3339" y="2266"/>
              <a:ext cx="552" cy="523"/>
            </a:xfrm>
            <a:custGeom>
              <a:avLst/>
              <a:gdLst>
                <a:gd name="T0" fmla="*/ 15 w 553"/>
                <a:gd name="T1" fmla="*/ 424 h 524"/>
                <a:gd name="T2" fmla="*/ 54 w 553"/>
                <a:gd name="T3" fmla="*/ 367 h 524"/>
                <a:gd name="T4" fmla="*/ 107 w 553"/>
                <a:gd name="T5" fmla="*/ 304 h 524"/>
                <a:gd name="T6" fmla="*/ 168 w 553"/>
                <a:gd name="T7" fmla="*/ 262 h 524"/>
                <a:gd name="T8" fmla="*/ 234 w 553"/>
                <a:gd name="T9" fmla="*/ 260 h 524"/>
                <a:gd name="T10" fmla="*/ 268 w 553"/>
                <a:gd name="T11" fmla="*/ 237 h 524"/>
                <a:gd name="T12" fmla="*/ 276 w 553"/>
                <a:gd name="T13" fmla="*/ 195 h 524"/>
                <a:gd name="T14" fmla="*/ 327 w 553"/>
                <a:gd name="T15" fmla="*/ 151 h 524"/>
                <a:gd name="T16" fmla="*/ 389 w 553"/>
                <a:gd name="T17" fmla="*/ 103 h 524"/>
                <a:gd name="T18" fmla="*/ 439 w 553"/>
                <a:gd name="T19" fmla="*/ 52 h 524"/>
                <a:gd name="T20" fmla="*/ 472 w 553"/>
                <a:gd name="T21" fmla="*/ 0 h 524"/>
                <a:gd name="T22" fmla="*/ 472 w 553"/>
                <a:gd name="T23" fmla="*/ 2 h 524"/>
                <a:gd name="T24" fmla="*/ 474 w 553"/>
                <a:gd name="T25" fmla="*/ 14 h 524"/>
                <a:gd name="T26" fmla="*/ 477 w 553"/>
                <a:gd name="T27" fmla="*/ 37 h 524"/>
                <a:gd name="T28" fmla="*/ 477 w 553"/>
                <a:gd name="T29" fmla="*/ 64 h 524"/>
                <a:gd name="T30" fmla="*/ 474 w 553"/>
                <a:gd name="T31" fmla="*/ 96 h 524"/>
                <a:gd name="T32" fmla="*/ 472 w 553"/>
                <a:gd name="T33" fmla="*/ 111 h 524"/>
                <a:gd name="T34" fmla="*/ 460 w 553"/>
                <a:gd name="T35" fmla="*/ 143 h 524"/>
                <a:gd name="T36" fmla="*/ 447 w 553"/>
                <a:gd name="T37" fmla="*/ 177 h 524"/>
                <a:gd name="T38" fmla="*/ 428 w 553"/>
                <a:gd name="T39" fmla="*/ 210 h 524"/>
                <a:gd name="T40" fmla="*/ 407 w 553"/>
                <a:gd name="T41" fmla="*/ 242 h 524"/>
                <a:gd name="T42" fmla="*/ 378 w 553"/>
                <a:gd name="T43" fmla="*/ 262 h 524"/>
                <a:gd name="T44" fmla="*/ 359 w 553"/>
                <a:gd name="T45" fmla="*/ 262 h 524"/>
                <a:gd name="T46" fmla="*/ 306 w 553"/>
                <a:gd name="T47" fmla="*/ 262 h 524"/>
                <a:gd name="T48" fmla="*/ 276 w 553"/>
                <a:gd name="T49" fmla="*/ 270 h 524"/>
                <a:gd name="T50" fmla="*/ 255 w 553"/>
                <a:gd name="T51" fmla="*/ 304 h 524"/>
                <a:gd name="T52" fmla="*/ 202 w 553"/>
                <a:gd name="T53" fmla="*/ 335 h 524"/>
                <a:gd name="T54" fmla="*/ 181 w 553"/>
                <a:gd name="T55" fmla="*/ 346 h 524"/>
                <a:gd name="T56" fmla="*/ 147 w 553"/>
                <a:gd name="T57" fmla="*/ 367 h 524"/>
                <a:gd name="T58" fmla="*/ 116 w 553"/>
                <a:gd name="T59" fmla="*/ 388 h 524"/>
                <a:gd name="T60" fmla="*/ 84 w 553"/>
                <a:gd name="T61" fmla="*/ 407 h 524"/>
                <a:gd name="T62" fmla="*/ 63 w 553"/>
                <a:gd name="T63" fmla="*/ 424 h 524"/>
                <a:gd name="T64" fmla="*/ 48 w 553"/>
                <a:gd name="T65" fmla="*/ 434 h 5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lnTo>
                    <a:pt x="0" y="52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9" name="Freeform 156"/>
            <p:cNvSpPr>
              <a:spLocks/>
            </p:cNvSpPr>
            <p:nvPr/>
          </p:nvSpPr>
          <p:spPr bwMode="auto">
            <a:xfrm>
              <a:off x="3339" y="2266"/>
              <a:ext cx="552" cy="523"/>
            </a:xfrm>
            <a:custGeom>
              <a:avLst/>
              <a:gdLst>
                <a:gd name="T0" fmla="*/ 15 w 553"/>
                <a:gd name="T1" fmla="*/ 424 h 524"/>
                <a:gd name="T2" fmla="*/ 54 w 553"/>
                <a:gd name="T3" fmla="*/ 367 h 524"/>
                <a:gd name="T4" fmla="*/ 107 w 553"/>
                <a:gd name="T5" fmla="*/ 304 h 524"/>
                <a:gd name="T6" fmla="*/ 168 w 553"/>
                <a:gd name="T7" fmla="*/ 262 h 524"/>
                <a:gd name="T8" fmla="*/ 234 w 553"/>
                <a:gd name="T9" fmla="*/ 260 h 524"/>
                <a:gd name="T10" fmla="*/ 268 w 553"/>
                <a:gd name="T11" fmla="*/ 237 h 524"/>
                <a:gd name="T12" fmla="*/ 276 w 553"/>
                <a:gd name="T13" fmla="*/ 195 h 524"/>
                <a:gd name="T14" fmla="*/ 327 w 553"/>
                <a:gd name="T15" fmla="*/ 151 h 524"/>
                <a:gd name="T16" fmla="*/ 389 w 553"/>
                <a:gd name="T17" fmla="*/ 103 h 524"/>
                <a:gd name="T18" fmla="*/ 439 w 553"/>
                <a:gd name="T19" fmla="*/ 52 h 524"/>
                <a:gd name="T20" fmla="*/ 472 w 553"/>
                <a:gd name="T21" fmla="*/ 0 h 524"/>
                <a:gd name="T22" fmla="*/ 472 w 553"/>
                <a:gd name="T23" fmla="*/ 2 h 524"/>
                <a:gd name="T24" fmla="*/ 474 w 553"/>
                <a:gd name="T25" fmla="*/ 14 h 524"/>
                <a:gd name="T26" fmla="*/ 477 w 553"/>
                <a:gd name="T27" fmla="*/ 37 h 524"/>
                <a:gd name="T28" fmla="*/ 477 w 553"/>
                <a:gd name="T29" fmla="*/ 64 h 524"/>
                <a:gd name="T30" fmla="*/ 474 w 553"/>
                <a:gd name="T31" fmla="*/ 96 h 524"/>
                <a:gd name="T32" fmla="*/ 472 w 553"/>
                <a:gd name="T33" fmla="*/ 111 h 524"/>
                <a:gd name="T34" fmla="*/ 460 w 553"/>
                <a:gd name="T35" fmla="*/ 143 h 524"/>
                <a:gd name="T36" fmla="*/ 447 w 553"/>
                <a:gd name="T37" fmla="*/ 177 h 524"/>
                <a:gd name="T38" fmla="*/ 428 w 553"/>
                <a:gd name="T39" fmla="*/ 210 h 524"/>
                <a:gd name="T40" fmla="*/ 407 w 553"/>
                <a:gd name="T41" fmla="*/ 242 h 524"/>
                <a:gd name="T42" fmla="*/ 378 w 553"/>
                <a:gd name="T43" fmla="*/ 262 h 524"/>
                <a:gd name="T44" fmla="*/ 359 w 553"/>
                <a:gd name="T45" fmla="*/ 262 h 524"/>
                <a:gd name="T46" fmla="*/ 306 w 553"/>
                <a:gd name="T47" fmla="*/ 262 h 524"/>
                <a:gd name="T48" fmla="*/ 276 w 553"/>
                <a:gd name="T49" fmla="*/ 270 h 524"/>
                <a:gd name="T50" fmla="*/ 255 w 553"/>
                <a:gd name="T51" fmla="*/ 304 h 524"/>
                <a:gd name="T52" fmla="*/ 202 w 553"/>
                <a:gd name="T53" fmla="*/ 335 h 524"/>
                <a:gd name="T54" fmla="*/ 181 w 553"/>
                <a:gd name="T55" fmla="*/ 346 h 524"/>
                <a:gd name="T56" fmla="*/ 147 w 553"/>
                <a:gd name="T57" fmla="*/ 367 h 524"/>
                <a:gd name="T58" fmla="*/ 116 w 553"/>
                <a:gd name="T59" fmla="*/ 388 h 524"/>
                <a:gd name="T60" fmla="*/ 84 w 553"/>
                <a:gd name="T61" fmla="*/ 407 h 524"/>
                <a:gd name="T62" fmla="*/ 63 w 553"/>
                <a:gd name="T63" fmla="*/ 424 h 524"/>
                <a:gd name="T64" fmla="*/ 48 w 553"/>
                <a:gd name="T65" fmla="*/ 434 h 5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157"/>
            <p:cNvSpPr>
              <a:spLocks/>
            </p:cNvSpPr>
            <p:nvPr/>
          </p:nvSpPr>
          <p:spPr bwMode="auto">
            <a:xfrm>
              <a:off x="3281" y="2482"/>
              <a:ext cx="562" cy="365"/>
            </a:xfrm>
            <a:custGeom>
              <a:avLst/>
              <a:gdLst>
                <a:gd name="T0" fmla="*/ 0 w 565"/>
                <a:gd name="T1" fmla="*/ 290 h 366"/>
                <a:gd name="T2" fmla="*/ 16 w 565"/>
                <a:gd name="T3" fmla="*/ 274 h 366"/>
                <a:gd name="T4" fmla="*/ 39 w 565"/>
                <a:gd name="T5" fmla="*/ 255 h 366"/>
                <a:gd name="T6" fmla="*/ 64 w 565"/>
                <a:gd name="T7" fmla="*/ 235 h 366"/>
                <a:gd name="T8" fmla="*/ 92 w 565"/>
                <a:gd name="T9" fmla="*/ 211 h 366"/>
                <a:gd name="T10" fmla="*/ 94 w 565"/>
                <a:gd name="T11" fmla="*/ 191 h 366"/>
                <a:gd name="T12" fmla="*/ 94 w 565"/>
                <a:gd name="T13" fmla="*/ 183 h 366"/>
                <a:gd name="T14" fmla="*/ 108 w 565"/>
                <a:gd name="T15" fmla="*/ 183 h 366"/>
                <a:gd name="T16" fmla="*/ 137 w 565"/>
                <a:gd name="T17" fmla="*/ 183 h 366"/>
                <a:gd name="T18" fmla="*/ 162 w 565"/>
                <a:gd name="T19" fmla="*/ 183 h 366"/>
                <a:gd name="T20" fmla="*/ 187 w 565"/>
                <a:gd name="T21" fmla="*/ 174 h 366"/>
                <a:gd name="T22" fmla="*/ 187 w 565"/>
                <a:gd name="T23" fmla="*/ 174 h 366"/>
                <a:gd name="T24" fmla="*/ 210 w 565"/>
                <a:gd name="T25" fmla="*/ 164 h 366"/>
                <a:gd name="T26" fmla="*/ 225 w 565"/>
                <a:gd name="T27" fmla="*/ 151 h 366"/>
                <a:gd name="T28" fmla="*/ 240 w 565"/>
                <a:gd name="T29" fmla="*/ 137 h 366"/>
                <a:gd name="T30" fmla="*/ 257 w 565"/>
                <a:gd name="T31" fmla="*/ 120 h 366"/>
                <a:gd name="T32" fmla="*/ 274 w 565"/>
                <a:gd name="T33" fmla="*/ 103 h 366"/>
                <a:gd name="T34" fmla="*/ 300 w 565"/>
                <a:gd name="T35" fmla="*/ 84 h 366"/>
                <a:gd name="T36" fmla="*/ 329 w 565"/>
                <a:gd name="T37" fmla="*/ 63 h 366"/>
                <a:gd name="T38" fmla="*/ 348 w 565"/>
                <a:gd name="T39" fmla="*/ 45 h 366"/>
                <a:gd name="T40" fmla="*/ 365 w 565"/>
                <a:gd name="T41" fmla="*/ 21 h 366"/>
                <a:gd name="T42" fmla="*/ 380 w 565"/>
                <a:gd name="T43" fmla="*/ 0 h 366"/>
                <a:gd name="T44" fmla="*/ 380 w 565"/>
                <a:gd name="T45" fmla="*/ 0 h 366"/>
                <a:gd name="T46" fmla="*/ 380 w 565"/>
                <a:gd name="T47" fmla="*/ 4 h 366"/>
                <a:gd name="T48" fmla="*/ 380 w 565"/>
                <a:gd name="T49" fmla="*/ 10 h 366"/>
                <a:gd name="T50" fmla="*/ 382 w 565"/>
                <a:gd name="T51" fmla="*/ 21 h 366"/>
                <a:gd name="T52" fmla="*/ 382 w 565"/>
                <a:gd name="T53" fmla="*/ 38 h 366"/>
                <a:gd name="T54" fmla="*/ 382 w 565"/>
                <a:gd name="T55" fmla="*/ 54 h 366"/>
                <a:gd name="T56" fmla="*/ 382 w 565"/>
                <a:gd name="T57" fmla="*/ 72 h 366"/>
                <a:gd name="T58" fmla="*/ 380 w 565"/>
                <a:gd name="T59" fmla="*/ 91 h 366"/>
                <a:gd name="T60" fmla="*/ 378 w 565"/>
                <a:gd name="T61" fmla="*/ 109 h 366"/>
                <a:gd name="T62" fmla="*/ 374 w 565"/>
                <a:gd name="T63" fmla="*/ 126 h 366"/>
                <a:gd name="T64" fmla="*/ 368 w 565"/>
                <a:gd name="T65" fmla="*/ 141 h 366"/>
                <a:gd name="T66" fmla="*/ 368 w 565"/>
                <a:gd name="T67" fmla="*/ 141 h 366"/>
                <a:gd name="T68" fmla="*/ 360 w 565"/>
                <a:gd name="T69" fmla="*/ 156 h 366"/>
                <a:gd name="T70" fmla="*/ 350 w 565"/>
                <a:gd name="T71" fmla="*/ 171 h 366"/>
                <a:gd name="T72" fmla="*/ 340 w 565"/>
                <a:gd name="T73" fmla="*/ 183 h 366"/>
                <a:gd name="T74" fmla="*/ 328 w 565"/>
                <a:gd name="T75" fmla="*/ 183 h 366"/>
                <a:gd name="T76" fmla="*/ 312 w 565"/>
                <a:gd name="T77" fmla="*/ 183 h 366"/>
                <a:gd name="T78" fmla="*/ 291 w 565"/>
                <a:gd name="T79" fmla="*/ 183 h 366"/>
                <a:gd name="T80" fmla="*/ 276 w 565"/>
                <a:gd name="T81" fmla="*/ 183 h 366"/>
                <a:gd name="T82" fmla="*/ 266 w 565"/>
                <a:gd name="T83" fmla="*/ 186 h 366"/>
                <a:gd name="T84" fmla="*/ 255 w 565"/>
                <a:gd name="T85" fmla="*/ 196 h 366"/>
                <a:gd name="T86" fmla="*/ 245 w 565"/>
                <a:gd name="T87" fmla="*/ 205 h 366"/>
                <a:gd name="T88" fmla="*/ 245 w 565"/>
                <a:gd name="T89" fmla="*/ 205 h 366"/>
                <a:gd name="T90" fmla="*/ 235 w 565"/>
                <a:gd name="T91" fmla="*/ 211 h 366"/>
                <a:gd name="T92" fmla="*/ 221 w 565"/>
                <a:gd name="T93" fmla="*/ 218 h 366"/>
                <a:gd name="T94" fmla="*/ 203 w 565"/>
                <a:gd name="T95" fmla="*/ 226 h 366"/>
                <a:gd name="T96" fmla="*/ 166 w 565"/>
                <a:gd name="T97" fmla="*/ 232 h 366"/>
                <a:gd name="T98" fmla="*/ 133 w 565"/>
                <a:gd name="T99" fmla="*/ 242 h 366"/>
                <a:gd name="T100" fmla="*/ 95 w 565"/>
                <a:gd name="T101" fmla="*/ 251 h 366"/>
                <a:gd name="T102" fmla="*/ 94 w 565"/>
                <a:gd name="T103" fmla="*/ 260 h 366"/>
                <a:gd name="T104" fmla="*/ 94 w 565"/>
                <a:gd name="T105" fmla="*/ 270 h 366"/>
                <a:gd name="T106" fmla="*/ 80 w 565"/>
                <a:gd name="T107" fmla="*/ 281 h 366"/>
                <a:gd name="T108" fmla="*/ 59 w 565"/>
                <a:gd name="T109" fmla="*/ 290 h 366"/>
                <a:gd name="T110" fmla="*/ 0 w 565"/>
                <a:gd name="T111" fmla="*/ 290 h 3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lnTo>
                    <a:pt x="0" y="365"/>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1" name="Freeform 158"/>
            <p:cNvSpPr>
              <a:spLocks/>
            </p:cNvSpPr>
            <p:nvPr/>
          </p:nvSpPr>
          <p:spPr bwMode="auto">
            <a:xfrm>
              <a:off x="3281" y="2482"/>
              <a:ext cx="562" cy="365"/>
            </a:xfrm>
            <a:custGeom>
              <a:avLst/>
              <a:gdLst>
                <a:gd name="T0" fmla="*/ 0 w 565"/>
                <a:gd name="T1" fmla="*/ 290 h 366"/>
                <a:gd name="T2" fmla="*/ 16 w 565"/>
                <a:gd name="T3" fmla="*/ 274 h 366"/>
                <a:gd name="T4" fmla="*/ 39 w 565"/>
                <a:gd name="T5" fmla="*/ 255 h 366"/>
                <a:gd name="T6" fmla="*/ 64 w 565"/>
                <a:gd name="T7" fmla="*/ 235 h 366"/>
                <a:gd name="T8" fmla="*/ 92 w 565"/>
                <a:gd name="T9" fmla="*/ 211 h 366"/>
                <a:gd name="T10" fmla="*/ 94 w 565"/>
                <a:gd name="T11" fmla="*/ 191 h 366"/>
                <a:gd name="T12" fmla="*/ 94 w 565"/>
                <a:gd name="T13" fmla="*/ 183 h 366"/>
                <a:gd name="T14" fmla="*/ 108 w 565"/>
                <a:gd name="T15" fmla="*/ 183 h 366"/>
                <a:gd name="T16" fmla="*/ 137 w 565"/>
                <a:gd name="T17" fmla="*/ 183 h 366"/>
                <a:gd name="T18" fmla="*/ 162 w 565"/>
                <a:gd name="T19" fmla="*/ 183 h 366"/>
                <a:gd name="T20" fmla="*/ 187 w 565"/>
                <a:gd name="T21" fmla="*/ 174 h 366"/>
                <a:gd name="T22" fmla="*/ 187 w 565"/>
                <a:gd name="T23" fmla="*/ 174 h 366"/>
                <a:gd name="T24" fmla="*/ 210 w 565"/>
                <a:gd name="T25" fmla="*/ 164 h 366"/>
                <a:gd name="T26" fmla="*/ 225 w 565"/>
                <a:gd name="T27" fmla="*/ 151 h 366"/>
                <a:gd name="T28" fmla="*/ 240 w 565"/>
                <a:gd name="T29" fmla="*/ 137 h 366"/>
                <a:gd name="T30" fmla="*/ 257 w 565"/>
                <a:gd name="T31" fmla="*/ 120 h 366"/>
                <a:gd name="T32" fmla="*/ 274 w 565"/>
                <a:gd name="T33" fmla="*/ 103 h 366"/>
                <a:gd name="T34" fmla="*/ 300 w 565"/>
                <a:gd name="T35" fmla="*/ 84 h 366"/>
                <a:gd name="T36" fmla="*/ 329 w 565"/>
                <a:gd name="T37" fmla="*/ 63 h 366"/>
                <a:gd name="T38" fmla="*/ 348 w 565"/>
                <a:gd name="T39" fmla="*/ 45 h 366"/>
                <a:gd name="T40" fmla="*/ 365 w 565"/>
                <a:gd name="T41" fmla="*/ 21 h 366"/>
                <a:gd name="T42" fmla="*/ 380 w 565"/>
                <a:gd name="T43" fmla="*/ 0 h 366"/>
                <a:gd name="T44" fmla="*/ 380 w 565"/>
                <a:gd name="T45" fmla="*/ 0 h 366"/>
                <a:gd name="T46" fmla="*/ 380 w 565"/>
                <a:gd name="T47" fmla="*/ 4 h 366"/>
                <a:gd name="T48" fmla="*/ 380 w 565"/>
                <a:gd name="T49" fmla="*/ 10 h 366"/>
                <a:gd name="T50" fmla="*/ 382 w 565"/>
                <a:gd name="T51" fmla="*/ 21 h 366"/>
                <a:gd name="T52" fmla="*/ 382 w 565"/>
                <a:gd name="T53" fmla="*/ 38 h 366"/>
                <a:gd name="T54" fmla="*/ 382 w 565"/>
                <a:gd name="T55" fmla="*/ 54 h 366"/>
                <a:gd name="T56" fmla="*/ 382 w 565"/>
                <a:gd name="T57" fmla="*/ 72 h 366"/>
                <a:gd name="T58" fmla="*/ 380 w 565"/>
                <a:gd name="T59" fmla="*/ 91 h 366"/>
                <a:gd name="T60" fmla="*/ 378 w 565"/>
                <a:gd name="T61" fmla="*/ 109 h 366"/>
                <a:gd name="T62" fmla="*/ 374 w 565"/>
                <a:gd name="T63" fmla="*/ 126 h 366"/>
                <a:gd name="T64" fmla="*/ 368 w 565"/>
                <a:gd name="T65" fmla="*/ 141 h 366"/>
                <a:gd name="T66" fmla="*/ 368 w 565"/>
                <a:gd name="T67" fmla="*/ 141 h 366"/>
                <a:gd name="T68" fmla="*/ 360 w 565"/>
                <a:gd name="T69" fmla="*/ 156 h 366"/>
                <a:gd name="T70" fmla="*/ 350 w 565"/>
                <a:gd name="T71" fmla="*/ 171 h 366"/>
                <a:gd name="T72" fmla="*/ 340 w 565"/>
                <a:gd name="T73" fmla="*/ 183 h 366"/>
                <a:gd name="T74" fmla="*/ 328 w 565"/>
                <a:gd name="T75" fmla="*/ 183 h 366"/>
                <a:gd name="T76" fmla="*/ 312 w 565"/>
                <a:gd name="T77" fmla="*/ 183 h 366"/>
                <a:gd name="T78" fmla="*/ 291 w 565"/>
                <a:gd name="T79" fmla="*/ 183 h 366"/>
                <a:gd name="T80" fmla="*/ 276 w 565"/>
                <a:gd name="T81" fmla="*/ 183 h 366"/>
                <a:gd name="T82" fmla="*/ 266 w 565"/>
                <a:gd name="T83" fmla="*/ 186 h 366"/>
                <a:gd name="T84" fmla="*/ 255 w 565"/>
                <a:gd name="T85" fmla="*/ 196 h 366"/>
                <a:gd name="T86" fmla="*/ 245 w 565"/>
                <a:gd name="T87" fmla="*/ 205 h 366"/>
                <a:gd name="T88" fmla="*/ 245 w 565"/>
                <a:gd name="T89" fmla="*/ 205 h 366"/>
                <a:gd name="T90" fmla="*/ 235 w 565"/>
                <a:gd name="T91" fmla="*/ 211 h 366"/>
                <a:gd name="T92" fmla="*/ 221 w 565"/>
                <a:gd name="T93" fmla="*/ 218 h 366"/>
                <a:gd name="T94" fmla="*/ 203 w 565"/>
                <a:gd name="T95" fmla="*/ 226 h 366"/>
                <a:gd name="T96" fmla="*/ 166 w 565"/>
                <a:gd name="T97" fmla="*/ 232 h 366"/>
                <a:gd name="T98" fmla="*/ 133 w 565"/>
                <a:gd name="T99" fmla="*/ 242 h 366"/>
                <a:gd name="T100" fmla="*/ 95 w 565"/>
                <a:gd name="T101" fmla="*/ 251 h 366"/>
                <a:gd name="T102" fmla="*/ 94 w 565"/>
                <a:gd name="T103" fmla="*/ 260 h 366"/>
                <a:gd name="T104" fmla="*/ 94 w 565"/>
                <a:gd name="T105" fmla="*/ 270 h 366"/>
                <a:gd name="T106" fmla="*/ 80 w 565"/>
                <a:gd name="T107" fmla="*/ 281 h 366"/>
                <a:gd name="T108" fmla="*/ 59 w 565"/>
                <a:gd name="T109" fmla="*/ 290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59"/>
            <p:cNvSpPr>
              <a:spLocks/>
            </p:cNvSpPr>
            <p:nvPr/>
          </p:nvSpPr>
          <p:spPr bwMode="auto">
            <a:xfrm>
              <a:off x="3271" y="2477"/>
              <a:ext cx="567" cy="365"/>
            </a:xfrm>
            <a:custGeom>
              <a:avLst/>
              <a:gdLst>
                <a:gd name="T0" fmla="*/ 0 w 567"/>
                <a:gd name="T1" fmla="*/ 364 h 365"/>
                <a:gd name="T2" fmla="*/ 18 w 567"/>
                <a:gd name="T3" fmla="*/ 347 h 365"/>
                <a:gd name="T4" fmla="*/ 39 w 567"/>
                <a:gd name="T5" fmla="*/ 327 h 365"/>
                <a:gd name="T6" fmla="*/ 64 w 567"/>
                <a:gd name="T7" fmla="*/ 306 h 365"/>
                <a:gd name="T8" fmla="*/ 92 w 567"/>
                <a:gd name="T9" fmla="*/ 285 h 365"/>
                <a:gd name="T10" fmla="*/ 122 w 567"/>
                <a:gd name="T11" fmla="*/ 262 h 365"/>
                <a:gd name="T12" fmla="*/ 151 w 567"/>
                <a:gd name="T13" fmla="*/ 241 h 365"/>
                <a:gd name="T14" fmla="*/ 183 w 567"/>
                <a:gd name="T15" fmla="*/ 221 h 365"/>
                <a:gd name="T16" fmla="*/ 213 w 567"/>
                <a:gd name="T17" fmla="*/ 201 h 365"/>
                <a:gd name="T18" fmla="*/ 240 w 567"/>
                <a:gd name="T19" fmla="*/ 184 h 365"/>
                <a:gd name="T20" fmla="*/ 264 w 567"/>
                <a:gd name="T21" fmla="*/ 172 h 365"/>
                <a:gd name="T22" fmla="*/ 264 w 567"/>
                <a:gd name="T23" fmla="*/ 172 h 365"/>
                <a:gd name="T24" fmla="*/ 290 w 567"/>
                <a:gd name="T25" fmla="*/ 161 h 365"/>
                <a:gd name="T26" fmla="*/ 318 w 567"/>
                <a:gd name="T27" fmla="*/ 149 h 365"/>
                <a:gd name="T28" fmla="*/ 352 w 567"/>
                <a:gd name="T29" fmla="*/ 134 h 365"/>
                <a:gd name="T30" fmla="*/ 386 w 567"/>
                <a:gd name="T31" fmla="*/ 119 h 365"/>
                <a:gd name="T32" fmla="*/ 419 w 567"/>
                <a:gd name="T33" fmla="*/ 101 h 365"/>
                <a:gd name="T34" fmla="*/ 453 w 567"/>
                <a:gd name="T35" fmla="*/ 81 h 365"/>
                <a:gd name="T36" fmla="*/ 485 w 567"/>
                <a:gd name="T37" fmla="*/ 62 h 365"/>
                <a:gd name="T38" fmla="*/ 515 w 567"/>
                <a:gd name="T39" fmla="*/ 41 h 365"/>
                <a:gd name="T40" fmla="*/ 541 w 567"/>
                <a:gd name="T41" fmla="*/ 20 h 365"/>
                <a:gd name="T42" fmla="*/ 563 w 567"/>
                <a:gd name="T43" fmla="*/ 0 h 365"/>
                <a:gd name="T44" fmla="*/ 563 w 567"/>
                <a:gd name="T45" fmla="*/ 0 h 365"/>
                <a:gd name="T46" fmla="*/ 563 w 567"/>
                <a:gd name="T47" fmla="*/ 2 h 365"/>
                <a:gd name="T48" fmla="*/ 563 w 567"/>
                <a:gd name="T49" fmla="*/ 9 h 365"/>
                <a:gd name="T50" fmla="*/ 566 w 567"/>
                <a:gd name="T51" fmla="*/ 20 h 365"/>
                <a:gd name="T52" fmla="*/ 566 w 567"/>
                <a:gd name="T53" fmla="*/ 35 h 365"/>
                <a:gd name="T54" fmla="*/ 566 w 567"/>
                <a:gd name="T55" fmla="*/ 52 h 365"/>
                <a:gd name="T56" fmla="*/ 566 w 567"/>
                <a:gd name="T57" fmla="*/ 71 h 365"/>
                <a:gd name="T58" fmla="*/ 563 w 567"/>
                <a:gd name="T59" fmla="*/ 90 h 365"/>
                <a:gd name="T60" fmla="*/ 559 w 567"/>
                <a:gd name="T61" fmla="*/ 108 h 365"/>
                <a:gd name="T62" fmla="*/ 552 w 567"/>
                <a:gd name="T63" fmla="*/ 126 h 365"/>
                <a:gd name="T64" fmla="*/ 543 w 567"/>
                <a:gd name="T65" fmla="*/ 140 h 365"/>
                <a:gd name="T66" fmla="*/ 543 w 567"/>
                <a:gd name="T67" fmla="*/ 140 h 365"/>
                <a:gd name="T68" fmla="*/ 534 w 567"/>
                <a:gd name="T69" fmla="*/ 155 h 365"/>
                <a:gd name="T70" fmla="*/ 518 w 567"/>
                <a:gd name="T71" fmla="*/ 170 h 365"/>
                <a:gd name="T72" fmla="*/ 502 w 567"/>
                <a:gd name="T73" fmla="*/ 184 h 365"/>
                <a:gd name="T74" fmla="*/ 483 w 567"/>
                <a:gd name="T75" fmla="*/ 203 h 365"/>
                <a:gd name="T76" fmla="*/ 464 w 567"/>
                <a:gd name="T77" fmla="*/ 218 h 365"/>
                <a:gd name="T78" fmla="*/ 442 w 567"/>
                <a:gd name="T79" fmla="*/ 233 h 365"/>
                <a:gd name="T80" fmla="*/ 421 w 567"/>
                <a:gd name="T81" fmla="*/ 248 h 365"/>
                <a:gd name="T82" fmla="*/ 400 w 567"/>
                <a:gd name="T83" fmla="*/ 260 h 365"/>
                <a:gd name="T84" fmla="*/ 382 w 567"/>
                <a:gd name="T85" fmla="*/ 271 h 365"/>
                <a:gd name="T86" fmla="*/ 363 w 567"/>
                <a:gd name="T87" fmla="*/ 277 h 365"/>
                <a:gd name="T88" fmla="*/ 363 w 567"/>
                <a:gd name="T89" fmla="*/ 277 h 365"/>
                <a:gd name="T90" fmla="*/ 340 w 567"/>
                <a:gd name="T91" fmla="*/ 283 h 365"/>
                <a:gd name="T92" fmla="*/ 310 w 567"/>
                <a:gd name="T93" fmla="*/ 290 h 365"/>
                <a:gd name="T94" fmla="*/ 278 w 567"/>
                <a:gd name="T95" fmla="*/ 299 h 365"/>
                <a:gd name="T96" fmla="*/ 244 w 567"/>
                <a:gd name="T97" fmla="*/ 306 h 365"/>
                <a:gd name="T98" fmla="*/ 209 w 567"/>
                <a:gd name="T99" fmla="*/ 315 h 365"/>
                <a:gd name="T100" fmla="*/ 172 w 567"/>
                <a:gd name="T101" fmla="*/ 323 h 365"/>
                <a:gd name="T102" fmla="*/ 137 w 567"/>
                <a:gd name="T103" fmla="*/ 334 h 365"/>
                <a:gd name="T104" fmla="*/ 105 w 567"/>
                <a:gd name="T105" fmla="*/ 343 h 365"/>
                <a:gd name="T106" fmla="*/ 80 w 567"/>
                <a:gd name="T107" fmla="*/ 353 h 365"/>
                <a:gd name="T108" fmla="*/ 59 w 567"/>
                <a:gd name="T109" fmla="*/ 364 h 365"/>
                <a:gd name="T110" fmla="*/ 0 w 567"/>
                <a:gd name="T111" fmla="*/ 364 h 3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lnTo>
                    <a:pt x="0" y="36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 name="Freeform 160"/>
            <p:cNvSpPr>
              <a:spLocks/>
            </p:cNvSpPr>
            <p:nvPr/>
          </p:nvSpPr>
          <p:spPr bwMode="auto">
            <a:xfrm>
              <a:off x="3271" y="2477"/>
              <a:ext cx="567" cy="365"/>
            </a:xfrm>
            <a:custGeom>
              <a:avLst/>
              <a:gdLst>
                <a:gd name="T0" fmla="*/ 0 w 567"/>
                <a:gd name="T1" fmla="*/ 364 h 365"/>
                <a:gd name="T2" fmla="*/ 18 w 567"/>
                <a:gd name="T3" fmla="*/ 347 h 365"/>
                <a:gd name="T4" fmla="*/ 39 w 567"/>
                <a:gd name="T5" fmla="*/ 327 h 365"/>
                <a:gd name="T6" fmla="*/ 64 w 567"/>
                <a:gd name="T7" fmla="*/ 306 h 365"/>
                <a:gd name="T8" fmla="*/ 92 w 567"/>
                <a:gd name="T9" fmla="*/ 285 h 365"/>
                <a:gd name="T10" fmla="*/ 122 w 567"/>
                <a:gd name="T11" fmla="*/ 262 h 365"/>
                <a:gd name="T12" fmla="*/ 151 w 567"/>
                <a:gd name="T13" fmla="*/ 241 h 365"/>
                <a:gd name="T14" fmla="*/ 183 w 567"/>
                <a:gd name="T15" fmla="*/ 221 h 365"/>
                <a:gd name="T16" fmla="*/ 213 w 567"/>
                <a:gd name="T17" fmla="*/ 201 h 365"/>
                <a:gd name="T18" fmla="*/ 240 w 567"/>
                <a:gd name="T19" fmla="*/ 184 h 365"/>
                <a:gd name="T20" fmla="*/ 264 w 567"/>
                <a:gd name="T21" fmla="*/ 172 h 365"/>
                <a:gd name="T22" fmla="*/ 264 w 567"/>
                <a:gd name="T23" fmla="*/ 172 h 365"/>
                <a:gd name="T24" fmla="*/ 290 w 567"/>
                <a:gd name="T25" fmla="*/ 161 h 365"/>
                <a:gd name="T26" fmla="*/ 318 w 567"/>
                <a:gd name="T27" fmla="*/ 149 h 365"/>
                <a:gd name="T28" fmla="*/ 352 w 567"/>
                <a:gd name="T29" fmla="*/ 134 h 365"/>
                <a:gd name="T30" fmla="*/ 386 w 567"/>
                <a:gd name="T31" fmla="*/ 119 h 365"/>
                <a:gd name="T32" fmla="*/ 419 w 567"/>
                <a:gd name="T33" fmla="*/ 101 h 365"/>
                <a:gd name="T34" fmla="*/ 453 w 567"/>
                <a:gd name="T35" fmla="*/ 81 h 365"/>
                <a:gd name="T36" fmla="*/ 485 w 567"/>
                <a:gd name="T37" fmla="*/ 62 h 365"/>
                <a:gd name="T38" fmla="*/ 515 w 567"/>
                <a:gd name="T39" fmla="*/ 41 h 365"/>
                <a:gd name="T40" fmla="*/ 541 w 567"/>
                <a:gd name="T41" fmla="*/ 20 h 365"/>
                <a:gd name="T42" fmla="*/ 563 w 567"/>
                <a:gd name="T43" fmla="*/ 0 h 365"/>
                <a:gd name="T44" fmla="*/ 563 w 567"/>
                <a:gd name="T45" fmla="*/ 0 h 365"/>
                <a:gd name="T46" fmla="*/ 563 w 567"/>
                <a:gd name="T47" fmla="*/ 2 h 365"/>
                <a:gd name="T48" fmla="*/ 563 w 567"/>
                <a:gd name="T49" fmla="*/ 9 h 365"/>
                <a:gd name="T50" fmla="*/ 566 w 567"/>
                <a:gd name="T51" fmla="*/ 20 h 365"/>
                <a:gd name="T52" fmla="*/ 566 w 567"/>
                <a:gd name="T53" fmla="*/ 35 h 365"/>
                <a:gd name="T54" fmla="*/ 566 w 567"/>
                <a:gd name="T55" fmla="*/ 52 h 365"/>
                <a:gd name="T56" fmla="*/ 566 w 567"/>
                <a:gd name="T57" fmla="*/ 71 h 365"/>
                <a:gd name="T58" fmla="*/ 563 w 567"/>
                <a:gd name="T59" fmla="*/ 90 h 365"/>
                <a:gd name="T60" fmla="*/ 559 w 567"/>
                <a:gd name="T61" fmla="*/ 108 h 365"/>
                <a:gd name="T62" fmla="*/ 552 w 567"/>
                <a:gd name="T63" fmla="*/ 126 h 365"/>
                <a:gd name="T64" fmla="*/ 543 w 567"/>
                <a:gd name="T65" fmla="*/ 140 h 365"/>
                <a:gd name="T66" fmla="*/ 543 w 567"/>
                <a:gd name="T67" fmla="*/ 140 h 365"/>
                <a:gd name="T68" fmla="*/ 534 w 567"/>
                <a:gd name="T69" fmla="*/ 155 h 365"/>
                <a:gd name="T70" fmla="*/ 518 w 567"/>
                <a:gd name="T71" fmla="*/ 170 h 365"/>
                <a:gd name="T72" fmla="*/ 502 w 567"/>
                <a:gd name="T73" fmla="*/ 184 h 365"/>
                <a:gd name="T74" fmla="*/ 483 w 567"/>
                <a:gd name="T75" fmla="*/ 203 h 365"/>
                <a:gd name="T76" fmla="*/ 464 w 567"/>
                <a:gd name="T77" fmla="*/ 218 h 365"/>
                <a:gd name="T78" fmla="*/ 442 w 567"/>
                <a:gd name="T79" fmla="*/ 233 h 365"/>
                <a:gd name="T80" fmla="*/ 421 w 567"/>
                <a:gd name="T81" fmla="*/ 248 h 365"/>
                <a:gd name="T82" fmla="*/ 400 w 567"/>
                <a:gd name="T83" fmla="*/ 260 h 365"/>
                <a:gd name="T84" fmla="*/ 382 w 567"/>
                <a:gd name="T85" fmla="*/ 271 h 365"/>
                <a:gd name="T86" fmla="*/ 363 w 567"/>
                <a:gd name="T87" fmla="*/ 277 h 365"/>
                <a:gd name="T88" fmla="*/ 363 w 567"/>
                <a:gd name="T89" fmla="*/ 277 h 365"/>
                <a:gd name="T90" fmla="*/ 340 w 567"/>
                <a:gd name="T91" fmla="*/ 283 h 365"/>
                <a:gd name="T92" fmla="*/ 310 w 567"/>
                <a:gd name="T93" fmla="*/ 290 h 365"/>
                <a:gd name="T94" fmla="*/ 278 w 567"/>
                <a:gd name="T95" fmla="*/ 299 h 365"/>
                <a:gd name="T96" fmla="*/ 244 w 567"/>
                <a:gd name="T97" fmla="*/ 306 h 365"/>
                <a:gd name="T98" fmla="*/ 209 w 567"/>
                <a:gd name="T99" fmla="*/ 315 h 365"/>
                <a:gd name="T100" fmla="*/ 172 w 567"/>
                <a:gd name="T101" fmla="*/ 323 h 365"/>
                <a:gd name="T102" fmla="*/ 137 w 567"/>
                <a:gd name="T103" fmla="*/ 334 h 365"/>
                <a:gd name="T104" fmla="*/ 105 w 567"/>
                <a:gd name="T105" fmla="*/ 343 h 365"/>
                <a:gd name="T106" fmla="*/ 80 w 567"/>
                <a:gd name="T107" fmla="*/ 353 h 365"/>
                <a:gd name="T108" fmla="*/ 59 w 567"/>
                <a:gd name="T109" fmla="*/ 364 h 3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161"/>
            <p:cNvSpPr>
              <a:spLocks/>
            </p:cNvSpPr>
            <p:nvPr/>
          </p:nvSpPr>
          <p:spPr bwMode="auto">
            <a:xfrm>
              <a:off x="3161" y="2582"/>
              <a:ext cx="668" cy="361"/>
            </a:xfrm>
            <a:custGeom>
              <a:avLst/>
              <a:gdLst>
                <a:gd name="T0" fmla="*/ 15 w 668"/>
                <a:gd name="T1" fmla="*/ 235 h 363"/>
                <a:gd name="T2" fmla="*/ 52 w 668"/>
                <a:gd name="T3" fmla="*/ 218 h 363"/>
                <a:gd name="T4" fmla="*/ 101 w 668"/>
                <a:gd name="T5" fmla="*/ 200 h 363"/>
                <a:gd name="T6" fmla="*/ 156 w 668"/>
                <a:gd name="T7" fmla="*/ 170 h 363"/>
                <a:gd name="T8" fmla="*/ 209 w 668"/>
                <a:gd name="T9" fmla="*/ 145 h 363"/>
                <a:gd name="T10" fmla="*/ 234 w 668"/>
                <a:gd name="T11" fmla="*/ 137 h 363"/>
                <a:gd name="T12" fmla="*/ 289 w 668"/>
                <a:gd name="T13" fmla="*/ 124 h 363"/>
                <a:gd name="T14" fmla="*/ 346 w 668"/>
                <a:gd name="T15" fmla="*/ 109 h 363"/>
                <a:gd name="T16" fmla="*/ 401 w 668"/>
                <a:gd name="T17" fmla="*/ 96 h 363"/>
                <a:gd name="T18" fmla="*/ 453 w 668"/>
                <a:gd name="T19" fmla="*/ 90 h 363"/>
                <a:gd name="T20" fmla="*/ 496 w 668"/>
                <a:gd name="T21" fmla="*/ 90 h 363"/>
                <a:gd name="T22" fmla="*/ 515 w 668"/>
                <a:gd name="T23" fmla="*/ 90 h 363"/>
                <a:gd name="T24" fmla="*/ 554 w 668"/>
                <a:gd name="T25" fmla="*/ 90 h 363"/>
                <a:gd name="T26" fmla="*/ 595 w 668"/>
                <a:gd name="T27" fmla="*/ 74 h 363"/>
                <a:gd name="T28" fmla="*/ 630 w 668"/>
                <a:gd name="T29" fmla="*/ 46 h 363"/>
                <a:gd name="T30" fmla="*/ 658 w 668"/>
                <a:gd name="T31" fmla="*/ 14 h 363"/>
                <a:gd name="T32" fmla="*/ 667 w 668"/>
                <a:gd name="T33" fmla="*/ 0 h 363"/>
                <a:gd name="T34" fmla="*/ 664 w 668"/>
                <a:gd name="T35" fmla="*/ 7 h 363"/>
                <a:gd name="T36" fmla="*/ 658 w 668"/>
                <a:gd name="T37" fmla="*/ 30 h 363"/>
                <a:gd name="T38" fmla="*/ 648 w 668"/>
                <a:gd name="T39" fmla="*/ 62 h 363"/>
                <a:gd name="T40" fmla="*/ 637 w 668"/>
                <a:gd name="T41" fmla="*/ 90 h 363"/>
                <a:gd name="T42" fmla="*/ 622 w 668"/>
                <a:gd name="T43" fmla="*/ 90 h 363"/>
                <a:gd name="T44" fmla="*/ 616 w 668"/>
                <a:gd name="T45" fmla="*/ 90 h 363"/>
                <a:gd name="T46" fmla="*/ 599 w 668"/>
                <a:gd name="T47" fmla="*/ 91 h 363"/>
                <a:gd name="T48" fmla="*/ 577 w 668"/>
                <a:gd name="T49" fmla="*/ 116 h 363"/>
                <a:gd name="T50" fmla="*/ 554 w 668"/>
                <a:gd name="T51" fmla="*/ 141 h 363"/>
                <a:gd name="T52" fmla="*/ 529 w 668"/>
                <a:gd name="T53" fmla="*/ 162 h 363"/>
                <a:gd name="T54" fmla="*/ 519 w 668"/>
                <a:gd name="T55" fmla="*/ 174 h 363"/>
                <a:gd name="T56" fmla="*/ 478 w 668"/>
                <a:gd name="T57" fmla="*/ 195 h 363"/>
                <a:gd name="T58" fmla="*/ 420 w 668"/>
                <a:gd name="T59" fmla="*/ 207 h 363"/>
                <a:gd name="T60" fmla="*/ 351 w 668"/>
                <a:gd name="T61" fmla="*/ 216 h 363"/>
                <a:gd name="T62" fmla="*/ 287 w 668"/>
                <a:gd name="T63" fmla="*/ 223 h 363"/>
                <a:gd name="T64" fmla="*/ 238 w 668"/>
                <a:gd name="T65" fmla="*/ 227 h 363"/>
                <a:gd name="T66" fmla="*/ 220 w 668"/>
                <a:gd name="T67" fmla="*/ 227 h 363"/>
                <a:gd name="T68" fmla="*/ 179 w 668"/>
                <a:gd name="T69" fmla="*/ 228 h 363"/>
                <a:gd name="T70" fmla="*/ 135 w 668"/>
                <a:gd name="T71" fmla="*/ 230 h 363"/>
                <a:gd name="T72" fmla="*/ 97 w 668"/>
                <a:gd name="T73" fmla="*/ 233 h 363"/>
                <a:gd name="T74" fmla="*/ 63 w 668"/>
                <a:gd name="T75" fmla="*/ 237 h 363"/>
                <a:gd name="T76" fmla="*/ 0 w 668"/>
                <a:gd name="T77" fmla="*/ 242 h 3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lnTo>
                    <a:pt x="0" y="36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5" name="Freeform 162"/>
            <p:cNvSpPr>
              <a:spLocks/>
            </p:cNvSpPr>
            <p:nvPr/>
          </p:nvSpPr>
          <p:spPr bwMode="auto">
            <a:xfrm>
              <a:off x="3161" y="2582"/>
              <a:ext cx="668" cy="361"/>
            </a:xfrm>
            <a:custGeom>
              <a:avLst/>
              <a:gdLst>
                <a:gd name="T0" fmla="*/ 15 w 668"/>
                <a:gd name="T1" fmla="*/ 235 h 363"/>
                <a:gd name="T2" fmla="*/ 52 w 668"/>
                <a:gd name="T3" fmla="*/ 218 h 363"/>
                <a:gd name="T4" fmla="*/ 101 w 668"/>
                <a:gd name="T5" fmla="*/ 200 h 363"/>
                <a:gd name="T6" fmla="*/ 156 w 668"/>
                <a:gd name="T7" fmla="*/ 170 h 363"/>
                <a:gd name="T8" fmla="*/ 209 w 668"/>
                <a:gd name="T9" fmla="*/ 145 h 363"/>
                <a:gd name="T10" fmla="*/ 234 w 668"/>
                <a:gd name="T11" fmla="*/ 137 h 363"/>
                <a:gd name="T12" fmla="*/ 289 w 668"/>
                <a:gd name="T13" fmla="*/ 124 h 363"/>
                <a:gd name="T14" fmla="*/ 346 w 668"/>
                <a:gd name="T15" fmla="*/ 109 h 363"/>
                <a:gd name="T16" fmla="*/ 401 w 668"/>
                <a:gd name="T17" fmla="*/ 96 h 363"/>
                <a:gd name="T18" fmla="*/ 453 w 668"/>
                <a:gd name="T19" fmla="*/ 90 h 363"/>
                <a:gd name="T20" fmla="*/ 496 w 668"/>
                <a:gd name="T21" fmla="*/ 90 h 363"/>
                <a:gd name="T22" fmla="*/ 515 w 668"/>
                <a:gd name="T23" fmla="*/ 90 h 363"/>
                <a:gd name="T24" fmla="*/ 554 w 668"/>
                <a:gd name="T25" fmla="*/ 90 h 363"/>
                <a:gd name="T26" fmla="*/ 595 w 668"/>
                <a:gd name="T27" fmla="*/ 74 h 363"/>
                <a:gd name="T28" fmla="*/ 630 w 668"/>
                <a:gd name="T29" fmla="*/ 46 h 363"/>
                <a:gd name="T30" fmla="*/ 658 w 668"/>
                <a:gd name="T31" fmla="*/ 14 h 363"/>
                <a:gd name="T32" fmla="*/ 667 w 668"/>
                <a:gd name="T33" fmla="*/ 0 h 363"/>
                <a:gd name="T34" fmla="*/ 664 w 668"/>
                <a:gd name="T35" fmla="*/ 7 h 363"/>
                <a:gd name="T36" fmla="*/ 658 w 668"/>
                <a:gd name="T37" fmla="*/ 30 h 363"/>
                <a:gd name="T38" fmla="*/ 648 w 668"/>
                <a:gd name="T39" fmla="*/ 62 h 363"/>
                <a:gd name="T40" fmla="*/ 637 w 668"/>
                <a:gd name="T41" fmla="*/ 90 h 363"/>
                <a:gd name="T42" fmla="*/ 622 w 668"/>
                <a:gd name="T43" fmla="*/ 90 h 363"/>
                <a:gd name="T44" fmla="*/ 616 w 668"/>
                <a:gd name="T45" fmla="*/ 90 h 363"/>
                <a:gd name="T46" fmla="*/ 599 w 668"/>
                <a:gd name="T47" fmla="*/ 91 h 363"/>
                <a:gd name="T48" fmla="*/ 577 w 668"/>
                <a:gd name="T49" fmla="*/ 116 h 363"/>
                <a:gd name="T50" fmla="*/ 554 w 668"/>
                <a:gd name="T51" fmla="*/ 141 h 363"/>
                <a:gd name="T52" fmla="*/ 529 w 668"/>
                <a:gd name="T53" fmla="*/ 162 h 363"/>
                <a:gd name="T54" fmla="*/ 519 w 668"/>
                <a:gd name="T55" fmla="*/ 174 h 363"/>
                <a:gd name="T56" fmla="*/ 478 w 668"/>
                <a:gd name="T57" fmla="*/ 195 h 363"/>
                <a:gd name="T58" fmla="*/ 420 w 668"/>
                <a:gd name="T59" fmla="*/ 207 h 363"/>
                <a:gd name="T60" fmla="*/ 351 w 668"/>
                <a:gd name="T61" fmla="*/ 216 h 363"/>
                <a:gd name="T62" fmla="*/ 287 w 668"/>
                <a:gd name="T63" fmla="*/ 223 h 363"/>
                <a:gd name="T64" fmla="*/ 238 w 668"/>
                <a:gd name="T65" fmla="*/ 227 h 363"/>
                <a:gd name="T66" fmla="*/ 220 w 668"/>
                <a:gd name="T67" fmla="*/ 227 h 363"/>
                <a:gd name="T68" fmla="*/ 179 w 668"/>
                <a:gd name="T69" fmla="*/ 228 h 363"/>
                <a:gd name="T70" fmla="*/ 135 w 668"/>
                <a:gd name="T71" fmla="*/ 230 h 363"/>
                <a:gd name="T72" fmla="*/ 97 w 668"/>
                <a:gd name="T73" fmla="*/ 233 h 363"/>
                <a:gd name="T74" fmla="*/ 63 w 668"/>
                <a:gd name="T75" fmla="*/ 237 h 3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163"/>
            <p:cNvSpPr>
              <a:spLocks/>
            </p:cNvSpPr>
            <p:nvPr/>
          </p:nvSpPr>
          <p:spPr bwMode="auto">
            <a:xfrm>
              <a:off x="3168" y="2566"/>
              <a:ext cx="667" cy="360"/>
            </a:xfrm>
            <a:custGeom>
              <a:avLst/>
              <a:gdLst>
                <a:gd name="T0" fmla="*/ 13 w 667"/>
                <a:gd name="T1" fmla="*/ 346 h 360"/>
                <a:gd name="T2" fmla="*/ 50 w 667"/>
                <a:gd name="T3" fmla="*/ 315 h 360"/>
                <a:gd name="T4" fmla="*/ 101 w 667"/>
                <a:gd name="T5" fmla="*/ 279 h 360"/>
                <a:gd name="T6" fmla="*/ 153 w 667"/>
                <a:gd name="T7" fmla="*/ 245 h 360"/>
                <a:gd name="T8" fmla="*/ 208 w 667"/>
                <a:gd name="T9" fmla="*/ 218 h 360"/>
                <a:gd name="T10" fmla="*/ 234 w 667"/>
                <a:gd name="T11" fmla="*/ 211 h 360"/>
                <a:gd name="T12" fmla="*/ 286 w 667"/>
                <a:gd name="T13" fmla="*/ 199 h 360"/>
                <a:gd name="T14" fmla="*/ 346 w 667"/>
                <a:gd name="T15" fmla="*/ 186 h 360"/>
                <a:gd name="T16" fmla="*/ 400 w 667"/>
                <a:gd name="T17" fmla="*/ 170 h 360"/>
                <a:gd name="T18" fmla="*/ 452 w 667"/>
                <a:gd name="T19" fmla="*/ 155 h 360"/>
                <a:gd name="T20" fmla="*/ 495 w 667"/>
                <a:gd name="T21" fmla="*/ 137 h 360"/>
                <a:gd name="T22" fmla="*/ 514 w 667"/>
                <a:gd name="T23" fmla="*/ 128 h 360"/>
                <a:gd name="T24" fmla="*/ 553 w 667"/>
                <a:gd name="T25" fmla="*/ 103 h 360"/>
                <a:gd name="T26" fmla="*/ 594 w 667"/>
                <a:gd name="T27" fmla="*/ 75 h 360"/>
                <a:gd name="T28" fmla="*/ 627 w 667"/>
                <a:gd name="T29" fmla="*/ 46 h 360"/>
                <a:gd name="T30" fmla="*/ 657 w 667"/>
                <a:gd name="T31" fmla="*/ 15 h 360"/>
                <a:gd name="T32" fmla="*/ 666 w 667"/>
                <a:gd name="T33" fmla="*/ 0 h 360"/>
                <a:gd name="T34" fmla="*/ 663 w 667"/>
                <a:gd name="T35" fmla="*/ 8 h 360"/>
                <a:gd name="T36" fmla="*/ 657 w 667"/>
                <a:gd name="T37" fmla="*/ 31 h 360"/>
                <a:gd name="T38" fmla="*/ 647 w 667"/>
                <a:gd name="T39" fmla="*/ 63 h 360"/>
                <a:gd name="T40" fmla="*/ 634 w 667"/>
                <a:gd name="T41" fmla="*/ 96 h 360"/>
                <a:gd name="T42" fmla="*/ 622 w 667"/>
                <a:gd name="T43" fmla="*/ 126 h 360"/>
                <a:gd name="T44" fmla="*/ 615 w 667"/>
                <a:gd name="T45" fmla="*/ 140 h 360"/>
                <a:gd name="T46" fmla="*/ 596 w 667"/>
                <a:gd name="T47" fmla="*/ 165 h 360"/>
                <a:gd name="T48" fmla="*/ 576 w 667"/>
                <a:gd name="T49" fmla="*/ 191 h 360"/>
                <a:gd name="T50" fmla="*/ 553 w 667"/>
                <a:gd name="T51" fmla="*/ 216 h 360"/>
                <a:gd name="T52" fmla="*/ 528 w 667"/>
                <a:gd name="T53" fmla="*/ 239 h 360"/>
                <a:gd name="T54" fmla="*/ 516 w 667"/>
                <a:gd name="T55" fmla="*/ 248 h 360"/>
                <a:gd name="T56" fmla="*/ 478 w 667"/>
                <a:gd name="T57" fmla="*/ 268 h 360"/>
                <a:gd name="T58" fmla="*/ 417 w 667"/>
                <a:gd name="T59" fmla="*/ 292 h 360"/>
                <a:gd name="T60" fmla="*/ 349 w 667"/>
                <a:gd name="T61" fmla="*/ 310 h 360"/>
                <a:gd name="T62" fmla="*/ 286 w 667"/>
                <a:gd name="T63" fmla="*/ 326 h 360"/>
                <a:gd name="T64" fmla="*/ 238 w 667"/>
                <a:gd name="T65" fmla="*/ 330 h 360"/>
                <a:gd name="T66" fmla="*/ 219 w 667"/>
                <a:gd name="T67" fmla="*/ 330 h 360"/>
                <a:gd name="T68" fmla="*/ 179 w 667"/>
                <a:gd name="T69" fmla="*/ 333 h 360"/>
                <a:gd name="T70" fmla="*/ 135 w 667"/>
                <a:gd name="T71" fmla="*/ 338 h 360"/>
                <a:gd name="T72" fmla="*/ 95 w 667"/>
                <a:gd name="T73" fmla="*/ 344 h 360"/>
                <a:gd name="T74" fmla="*/ 63 w 667"/>
                <a:gd name="T75" fmla="*/ 353 h 360"/>
                <a:gd name="T76" fmla="*/ 0 w 667"/>
                <a:gd name="T77" fmla="*/ 359 h 3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lnTo>
                    <a:pt x="0" y="35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7" name="Freeform 164"/>
            <p:cNvSpPr>
              <a:spLocks/>
            </p:cNvSpPr>
            <p:nvPr/>
          </p:nvSpPr>
          <p:spPr bwMode="auto">
            <a:xfrm>
              <a:off x="3168" y="2566"/>
              <a:ext cx="667" cy="360"/>
            </a:xfrm>
            <a:custGeom>
              <a:avLst/>
              <a:gdLst>
                <a:gd name="T0" fmla="*/ 13 w 667"/>
                <a:gd name="T1" fmla="*/ 346 h 360"/>
                <a:gd name="T2" fmla="*/ 50 w 667"/>
                <a:gd name="T3" fmla="*/ 315 h 360"/>
                <a:gd name="T4" fmla="*/ 101 w 667"/>
                <a:gd name="T5" fmla="*/ 279 h 360"/>
                <a:gd name="T6" fmla="*/ 153 w 667"/>
                <a:gd name="T7" fmla="*/ 245 h 360"/>
                <a:gd name="T8" fmla="*/ 208 w 667"/>
                <a:gd name="T9" fmla="*/ 218 h 360"/>
                <a:gd name="T10" fmla="*/ 234 w 667"/>
                <a:gd name="T11" fmla="*/ 211 h 360"/>
                <a:gd name="T12" fmla="*/ 286 w 667"/>
                <a:gd name="T13" fmla="*/ 199 h 360"/>
                <a:gd name="T14" fmla="*/ 346 w 667"/>
                <a:gd name="T15" fmla="*/ 186 h 360"/>
                <a:gd name="T16" fmla="*/ 400 w 667"/>
                <a:gd name="T17" fmla="*/ 170 h 360"/>
                <a:gd name="T18" fmla="*/ 452 w 667"/>
                <a:gd name="T19" fmla="*/ 155 h 360"/>
                <a:gd name="T20" fmla="*/ 495 w 667"/>
                <a:gd name="T21" fmla="*/ 137 h 360"/>
                <a:gd name="T22" fmla="*/ 514 w 667"/>
                <a:gd name="T23" fmla="*/ 128 h 360"/>
                <a:gd name="T24" fmla="*/ 553 w 667"/>
                <a:gd name="T25" fmla="*/ 103 h 360"/>
                <a:gd name="T26" fmla="*/ 594 w 667"/>
                <a:gd name="T27" fmla="*/ 75 h 360"/>
                <a:gd name="T28" fmla="*/ 627 w 667"/>
                <a:gd name="T29" fmla="*/ 46 h 360"/>
                <a:gd name="T30" fmla="*/ 657 w 667"/>
                <a:gd name="T31" fmla="*/ 15 h 360"/>
                <a:gd name="T32" fmla="*/ 666 w 667"/>
                <a:gd name="T33" fmla="*/ 0 h 360"/>
                <a:gd name="T34" fmla="*/ 663 w 667"/>
                <a:gd name="T35" fmla="*/ 8 h 360"/>
                <a:gd name="T36" fmla="*/ 657 w 667"/>
                <a:gd name="T37" fmla="*/ 31 h 360"/>
                <a:gd name="T38" fmla="*/ 647 w 667"/>
                <a:gd name="T39" fmla="*/ 63 h 360"/>
                <a:gd name="T40" fmla="*/ 634 w 667"/>
                <a:gd name="T41" fmla="*/ 96 h 360"/>
                <a:gd name="T42" fmla="*/ 622 w 667"/>
                <a:gd name="T43" fmla="*/ 126 h 360"/>
                <a:gd name="T44" fmla="*/ 615 w 667"/>
                <a:gd name="T45" fmla="*/ 140 h 360"/>
                <a:gd name="T46" fmla="*/ 596 w 667"/>
                <a:gd name="T47" fmla="*/ 165 h 360"/>
                <a:gd name="T48" fmla="*/ 576 w 667"/>
                <a:gd name="T49" fmla="*/ 191 h 360"/>
                <a:gd name="T50" fmla="*/ 553 w 667"/>
                <a:gd name="T51" fmla="*/ 216 h 360"/>
                <a:gd name="T52" fmla="*/ 528 w 667"/>
                <a:gd name="T53" fmla="*/ 239 h 360"/>
                <a:gd name="T54" fmla="*/ 516 w 667"/>
                <a:gd name="T55" fmla="*/ 248 h 360"/>
                <a:gd name="T56" fmla="*/ 478 w 667"/>
                <a:gd name="T57" fmla="*/ 268 h 360"/>
                <a:gd name="T58" fmla="*/ 417 w 667"/>
                <a:gd name="T59" fmla="*/ 292 h 360"/>
                <a:gd name="T60" fmla="*/ 349 w 667"/>
                <a:gd name="T61" fmla="*/ 310 h 360"/>
                <a:gd name="T62" fmla="*/ 286 w 667"/>
                <a:gd name="T63" fmla="*/ 326 h 360"/>
                <a:gd name="T64" fmla="*/ 238 w 667"/>
                <a:gd name="T65" fmla="*/ 330 h 360"/>
                <a:gd name="T66" fmla="*/ 219 w 667"/>
                <a:gd name="T67" fmla="*/ 330 h 360"/>
                <a:gd name="T68" fmla="*/ 179 w 667"/>
                <a:gd name="T69" fmla="*/ 333 h 360"/>
                <a:gd name="T70" fmla="*/ 135 w 667"/>
                <a:gd name="T71" fmla="*/ 338 h 360"/>
                <a:gd name="T72" fmla="*/ 95 w 667"/>
                <a:gd name="T73" fmla="*/ 344 h 360"/>
                <a:gd name="T74" fmla="*/ 63 w 667"/>
                <a:gd name="T75" fmla="*/ 353 h 3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165"/>
            <p:cNvSpPr>
              <a:spLocks/>
            </p:cNvSpPr>
            <p:nvPr/>
          </p:nvSpPr>
          <p:spPr bwMode="auto">
            <a:xfrm>
              <a:off x="3060" y="2788"/>
              <a:ext cx="610" cy="221"/>
            </a:xfrm>
            <a:custGeom>
              <a:avLst/>
              <a:gdLst>
                <a:gd name="T0" fmla="*/ 13 w 609"/>
                <a:gd name="T1" fmla="*/ 220 h 220"/>
                <a:gd name="T2" fmla="*/ 45 w 609"/>
                <a:gd name="T3" fmla="*/ 199 h 220"/>
                <a:gd name="T4" fmla="*/ 84 w 609"/>
                <a:gd name="T5" fmla="*/ 100 h 220"/>
                <a:gd name="T6" fmla="*/ 131 w 609"/>
                <a:gd name="T7" fmla="*/ 77 h 220"/>
                <a:gd name="T8" fmla="*/ 181 w 609"/>
                <a:gd name="T9" fmla="*/ 60 h 220"/>
                <a:gd name="T10" fmla="*/ 204 w 609"/>
                <a:gd name="T11" fmla="*/ 53 h 220"/>
                <a:gd name="T12" fmla="*/ 259 w 609"/>
                <a:gd name="T13" fmla="*/ 46 h 220"/>
                <a:gd name="T14" fmla="*/ 397 w 609"/>
                <a:gd name="T15" fmla="*/ 41 h 220"/>
                <a:gd name="T16" fmla="*/ 459 w 609"/>
                <a:gd name="T17" fmla="*/ 37 h 220"/>
                <a:gd name="T18" fmla="*/ 516 w 609"/>
                <a:gd name="T19" fmla="*/ 33 h 220"/>
                <a:gd name="T20" fmla="*/ 560 w 609"/>
                <a:gd name="T21" fmla="*/ 33 h 220"/>
                <a:gd name="T22" fmla="*/ 577 w 609"/>
                <a:gd name="T23" fmla="*/ 33 h 220"/>
                <a:gd name="T24" fmla="*/ 609 w 609"/>
                <a:gd name="T25" fmla="*/ 30 h 220"/>
                <a:gd name="T26" fmla="*/ 634 w 609"/>
                <a:gd name="T27" fmla="*/ 25 h 220"/>
                <a:gd name="T28" fmla="*/ 655 w 609"/>
                <a:gd name="T29" fmla="*/ 18 h 220"/>
                <a:gd name="T30" fmla="*/ 674 w 609"/>
                <a:gd name="T31" fmla="*/ 7 h 220"/>
                <a:gd name="T32" fmla="*/ 683 w 609"/>
                <a:gd name="T33" fmla="*/ 0 h 220"/>
                <a:gd name="T34" fmla="*/ 680 w 609"/>
                <a:gd name="T35" fmla="*/ 7 h 220"/>
                <a:gd name="T36" fmla="*/ 673 w 609"/>
                <a:gd name="T37" fmla="*/ 25 h 220"/>
                <a:gd name="T38" fmla="*/ 662 w 609"/>
                <a:gd name="T39" fmla="*/ 50 h 220"/>
                <a:gd name="T40" fmla="*/ 647 w 609"/>
                <a:gd name="T41" fmla="*/ 73 h 220"/>
                <a:gd name="T42" fmla="*/ 627 w 609"/>
                <a:gd name="T43" fmla="*/ 92 h 220"/>
                <a:gd name="T44" fmla="*/ 618 w 609"/>
                <a:gd name="T45" fmla="*/ 100 h 220"/>
                <a:gd name="T46" fmla="*/ 588 w 609"/>
                <a:gd name="T47" fmla="*/ 192 h 220"/>
                <a:gd name="T48" fmla="*/ 548 w 609"/>
                <a:gd name="T49" fmla="*/ 211 h 220"/>
                <a:gd name="T50" fmla="*/ 491 w 609"/>
                <a:gd name="T51" fmla="*/ 225 h 220"/>
                <a:gd name="T52" fmla="*/ 413 w 609"/>
                <a:gd name="T53" fmla="*/ 232 h 220"/>
                <a:gd name="T54" fmla="*/ 291 w 609"/>
                <a:gd name="T55" fmla="*/ 230 h 220"/>
                <a:gd name="T56" fmla="*/ 200 w 609"/>
                <a:gd name="T57" fmla="*/ 230 h 220"/>
                <a:gd name="T58" fmla="*/ 126 w 609"/>
                <a:gd name="T59" fmla="*/ 241 h 220"/>
                <a:gd name="T60" fmla="*/ 70 w 609"/>
                <a:gd name="T61" fmla="*/ 257 h 220"/>
                <a:gd name="T62" fmla="*/ 31 w 609"/>
                <a:gd name="T63" fmla="*/ 276 h 220"/>
                <a:gd name="T64" fmla="*/ 8 w 609"/>
                <a:gd name="T65" fmla="*/ 294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lnTo>
                    <a:pt x="0" y="15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9" name="Freeform 166"/>
            <p:cNvSpPr>
              <a:spLocks/>
            </p:cNvSpPr>
            <p:nvPr/>
          </p:nvSpPr>
          <p:spPr bwMode="auto">
            <a:xfrm>
              <a:off x="3060" y="2788"/>
              <a:ext cx="610" cy="221"/>
            </a:xfrm>
            <a:custGeom>
              <a:avLst/>
              <a:gdLst>
                <a:gd name="T0" fmla="*/ 13 w 609"/>
                <a:gd name="T1" fmla="*/ 220 h 220"/>
                <a:gd name="T2" fmla="*/ 45 w 609"/>
                <a:gd name="T3" fmla="*/ 199 h 220"/>
                <a:gd name="T4" fmla="*/ 84 w 609"/>
                <a:gd name="T5" fmla="*/ 100 h 220"/>
                <a:gd name="T6" fmla="*/ 131 w 609"/>
                <a:gd name="T7" fmla="*/ 77 h 220"/>
                <a:gd name="T8" fmla="*/ 181 w 609"/>
                <a:gd name="T9" fmla="*/ 60 h 220"/>
                <a:gd name="T10" fmla="*/ 204 w 609"/>
                <a:gd name="T11" fmla="*/ 53 h 220"/>
                <a:gd name="T12" fmla="*/ 259 w 609"/>
                <a:gd name="T13" fmla="*/ 46 h 220"/>
                <a:gd name="T14" fmla="*/ 397 w 609"/>
                <a:gd name="T15" fmla="*/ 41 h 220"/>
                <a:gd name="T16" fmla="*/ 459 w 609"/>
                <a:gd name="T17" fmla="*/ 37 h 220"/>
                <a:gd name="T18" fmla="*/ 516 w 609"/>
                <a:gd name="T19" fmla="*/ 33 h 220"/>
                <a:gd name="T20" fmla="*/ 560 w 609"/>
                <a:gd name="T21" fmla="*/ 33 h 220"/>
                <a:gd name="T22" fmla="*/ 577 w 609"/>
                <a:gd name="T23" fmla="*/ 33 h 220"/>
                <a:gd name="T24" fmla="*/ 609 w 609"/>
                <a:gd name="T25" fmla="*/ 30 h 220"/>
                <a:gd name="T26" fmla="*/ 634 w 609"/>
                <a:gd name="T27" fmla="*/ 25 h 220"/>
                <a:gd name="T28" fmla="*/ 655 w 609"/>
                <a:gd name="T29" fmla="*/ 18 h 220"/>
                <a:gd name="T30" fmla="*/ 674 w 609"/>
                <a:gd name="T31" fmla="*/ 7 h 220"/>
                <a:gd name="T32" fmla="*/ 683 w 609"/>
                <a:gd name="T33" fmla="*/ 0 h 220"/>
                <a:gd name="T34" fmla="*/ 680 w 609"/>
                <a:gd name="T35" fmla="*/ 7 h 220"/>
                <a:gd name="T36" fmla="*/ 673 w 609"/>
                <a:gd name="T37" fmla="*/ 25 h 220"/>
                <a:gd name="T38" fmla="*/ 662 w 609"/>
                <a:gd name="T39" fmla="*/ 50 h 220"/>
                <a:gd name="T40" fmla="*/ 647 w 609"/>
                <a:gd name="T41" fmla="*/ 73 h 220"/>
                <a:gd name="T42" fmla="*/ 627 w 609"/>
                <a:gd name="T43" fmla="*/ 92 h 220"/>
                <a:gd name="T44" fmla="*/ 618 w 609"/>
                <a:gd name="T45" fmla="*/ 100 h 220"/>
                <a:gd name="T46" fmla="*/ 588 w 609"/>
                <a:gd name="T47" fmla="*/ 192 h 220"/>
                <a:gd name="T48" fmla="*/ 548 w 609"/>
                <a:gd name="T49" fmla="*/ 211 h 220"/>
                <a:gd name="T50" fmla="*/ 491 w 609"/>
                <a:gd name="T51" fmla="*/ 225 h 220"/>
                <a:gd name="T52" fmla="*/ 413 w 609"/>
                <a:gd name="T53" fmla="*/ 232 h 220"/>
                <a:gd name="T54" fmla="*/ 291 w 609"/>
                <a:gd name="T55" fmla="*/ 230 h 220"/>
                <a:gd name="T56" fmla="*/ 200 w 609"/>
                <a:gd name="T57" fmla="*/ 230 h 220"/>
                <a:gd name="T58" fmla="*/ 126 w 609"/>
                <a:gd name="T59" fmla="*/ 241 h 220"/>
                <a:gd name="T60" fmla="*/ 70 w 609"/>
                <a:gd name="T61" fmla="*/ 257 h 220"/>
                <a:gd name="T62" fmla="*/ 31 w 609"/>
                <a:gd name="T63" fmla="*/ 276 h 220"/>
                <a:gd name="T64" fmla="*/ 8 w 609"/>
                <a:gd name="T65" fmla="*/ 294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167"/>
            <p:cNvSpPr>
              <a:spLocks/>
            </p:cNvSpPr>
            <p:nvPr/>
          </p:nvSpPr>
          <p:spPr bwMode="auto">
            <a:xfrm>
              <a:off x="3069" y="2804"/>
              <a:ext cx="609" cy="220"/>
            </a:xfrm>
            <a:custGeom>
              <a:avLst/>
              <a:gdLst>
                <a:gd name="T0" fmla="*/ 10 w 608"/>
                <a:gd name="T1" fmla="*/ 143 h 220"/>
                <a:gd name="T2" fmla="*/ 43 w 608"/>
                <a:gd name="T3" fmla="*/ 124 h 220"/>
                <a:gd name="T4" fmla="*/ 84 w 608"/>
                <a:gd name="T5" fmla="*/ 101 h 220"/>
                <a:gd name="T6" fmla="*/ 130 w 608"/>
                <a:gd name="T7" fmla="*/ 78 h 220"/>
                <a:gd name="T8" fmla="*/ 181 w 608"/>
                <a:gd name="T9" fmla="*/ 61 h 220"/>
                <a:gd name="T10" fmla="*/ 204 w 608"/>
                <a:gd name="T11" fmla="*/ 55 h 220"/>
                <a:gd name="T12" fmla="*/ 259 w 608"/>
                <a:gd name="T13" fmla="*/ 46 h 220"/>
                <a:gd name="T14" fmla="*/ 397 w 608"/>
                <a:gd name="T15" fmla="*/ 39 h 220"/>
                <a:gd name="T16" fmla="*/ 458 w 608"/>
                <a:gd name="T17" fmla="*/ 36 h 220"/>
                <a:gd name="T18" fmla="*/ 515 w 608"/>
                <a:gd name="T19" fmla="*/ 34 h 220"/>
                <a:gd name="T20" fmla="*/ 559 w 608"/>
                <a:gd name="T21" fmla="*/ 31 h 220"/>
                <a:gd name="T22" fmla="*/ 576 w 608"/>
                <a:gd name="T23" fmla="*/ 31 h 220"/>
                <a:gd name="T24" fmla="*/ 608 w 608"/>
                <a:gd name="T25" fmla="*/ 31 h 220"/>
                <a:gd name="T26" fmla="*/ 633 w 608"/>
                <a:gd name="T27" fmla="*/ 25 h 220"/>
                <a:gd name="T28" fmla="*/ 654 w 608"/>
                <a:gd name="T29" fmla="*/ 18 h 220"/>
                <a:gd name="T30" fmla="*/ 673 w 608"/>
                <a:gd name="T31" fmla="*/ 6 h 220"/>
                <a:gd name="T32" fmla="*/ 682 w 608"/>
                <a:gd name="T33" fmla="*/ 0 h 220"/>
                <a:gd name="T34" fmla="*/ 679 w 608"/>
                <a:gd name="T35" fmla="*/ 6 h 220"/>
                <a:gd name="T36" fmla="*/ 671 w 608"/>
                <a:gd name="T37" fmla="*/ 25 h 220"/>
                <a:gd name="T38" fmla="*/ 661 w 608"/>
                <a:gd name="T39" fmla="*/ 50 h 220"/>
                <a:gd name="T40" fmla="*/ 643 w 608"/>
                <a:gd name="T41" fmla="*/ 73 h 220"/>
                <a:gd name="T42" fmla="*/ 624 w 608"/>
                <a:gd name="T43" fmla="*/ 92 h 220"/>
                <a:gd name="T44" fmla="*/ 614 w 608"/>
                <a:gd name="T45" fmla="*/ 101 h 220"/>
                <a:gd name="T46" fmla="*/ 587 w 608"/>
                <a:gd name="T47" fmla="*/ 117 h 220"/>
                <a:gd name="T48" fmla="*/ 546 w 608"/>
                <a:gd name="T49" fmla="*/ 136 h 220"/>
                <a:gd name="T50" fmla="*/ 488 w 608"/>
                <a:gd name="T51" fmla="*/ 151 h 220"/>
                <a:gd name="T52" fmla="*/ 412 w 608"/>
                <a:gd name="T53" fmla="*/ 156 h 220"/>
                <a:gd name="T54" fmla="*/ 291 w 608"/>
                <a:gd name="T55" fmla="*/ 156 h 220"/>
                <a:gd name="T56" fmla="*/ 197 w 608"/>
                <a:gd name="T57" fmla="*/ 156 h 220"/>
                <a:gd name="T58" fmla="*/ 126 w 608"/>
                <a:gd name="T59" fmla="*/ 163 h 220"/>
                <a:gd name="T60" fmla="*/ 69 w 608"/>
                <a:gd name="T61" fmla="*/ 183 h 220"/>
                <a:gd name="T62" fmla="*/ 31 w 608"/>
                <a:gd name="T63" fmla="*/ 202 h 220"/>
                <a:gd name="T64" fmla="*/ 6 w 608"/>
                <a:gd name="T65" fmla="*/ 219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lnTo>
                    <a:pt x="0" y="15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1" name="Freeform 168"/>
            <p:cNvSpPr>
              <a:spLocks/>
            </p:cNvSpPr>
            <p:nvPr/>
          </p:nvSpPr>
          <p:spPr bwMode="auto">
            <a:xfrm>
              <a:off x="3069" y="2804"/>
              <a:ext cx="609" cy="220"/>
            </a:xfrm>
            <a:custGeom>
              <a:avLst/>
              <a:gdLst>
                <a:gd name="T0" fmla="*/ 10 w 608"/>
                <a:gd name="T1" fmla="*/ 143 h 220"/>
                <a:gd name="T2" fmla="*/ 43 w 608"/>
                <a:gd name="T3" fmla="*/ 124 h 220"/>
                <a:gd name="T4" fmla="*/ 84 w 608"/>
                <a:gd name="T5" fmla="*/ 101 h 220"/>
                <a:gd name="T6" fmla="*/ 130 w 608"/>
                <a:gd name="T7" fmla="*/ 78 h 220"/>
                <a:gd name="T8" fmla="*/ 181 w 608"/>
                <a:gd name="T9" fmla="*/ 61 h 220"/>
                <a:gd name="T10" fmla="*/ 204 w 608"/>
                <a:gd name="T11" fmla="*/ 55 h 220"/>
                <a:gd name="T12" fmla="*/ 259 w 608"/>
                <a:gd name="T13" fmla="*/ 46 h 220"/>
                <a:gd name="T14" fmla="*/ 397 w 608"/>
                <a:gd name="T15" fmla="*/ 39 h 220"/>
                <a:gd name="T16" fmla="*/ 458 w 608"/>
                <a:gd name="T17" fmla="*/ 36 h 220"/>
                <a:gd name="T18" fmla="*/ 515 w 608"/>
                <a:gd name="T19" fmla="*/ 34 h 220"/>
                <a:gd name="T20" fmla="*/ 559 w 608"/>
                <a:gd name="T21" fmla="*/ 31 h 220"/>
                <a:gd name="T22" fmla="*/ 576 w 608"/>
                <a:gd name="T23" fmla="*/ 31 h 220"/>
                <a:gd name="T24" fmla="*/ 608 w 608"/>
                <a:gd name="T25" fmla="*/ 31 h 220"/>
                <a:gd name="T26" fmla="*/ 633 w 608"/>
                <a:gd name="T27" fmla="*/ 25 h 220"/>
                <a:gd name="T28" fmla="*/ 654 w 608"/>
                <a:gd name="T29" fmla="*/ 18 h 220"/>
                <a:gd name="T30" fmla="*/ 673 w 608"/>
                <a:gd name="T31" fmla="*/ 6 h 220"/>
                <a:gd name="T32" fmla="*/ 682 w 608"/>
                <a:gd name="T33" fmla="*/ 0 h 220"/>
                <a:gd name="T34" fmla="*/ 679 w 608"/>
                <a:gd name="T35" fmla="*/ 6 h 220"/>
                <a:gd name="T36" fmla="*/ 671 w 608"/>
                <a:gd name="T37" fmla="*/ 25 h 220"/>
                <a:gd name="T38" fmla="*/ 661 w 608"/>
                <a:gd name="T39" fmla="*/ 50 h 220"/>
                <a:gd name="T40" fmla="*/ 643 w 608"/>
                <a:gd name="T41" fmla="*/ 73 h 220"/>
                <a:gd name="T42" fmla="*/ 624 w 608"/>
                <a:gd name="T43" fmla="*/ 92 h 220"/>
                <a:gd name="T44" fmla="*/ 614 w 608"/>
                <a:gd name="T45" fmla="*/ 101 h 220"/>
                <a:gd name="T46" fmla="*/ 587 w 608"/>
                <a:gd name="T47" fmla="*/ 117 h 220"/>
                <a:gd name="T48" fmla="*/ 546 w 608"/>
                <a:gd name="T49" fmla="*/ 136 h 220"/>
                <a:gd name="T50" fmla="*/ 488 w 608"/>
                <a:gd name="T51" fmla="*/ 151 h 220"/>
                <a:gd name="T52" fmla="*/ 412 w 608"/>
                <a:gd name="T53" fmla="*/ 156 h 220"/>
                <a:gd name="T54" fmla="*/ 291 w 608"/>
                <a:gd name="T55" fmla="*/ 156 h 220"/>
                <a:gd name="T56" fmla="*/ 197 w 608"/>
                <a:gd name="T57" fmla="*/ 156 h 220"/>
                <a:gd name="T58" fmla="*/ 126 w 608"/>
                <a:gd name="T59" fmla="*/ 163 h 220"/>
                <a:gd name="T60" fmla="*/ 69 w 608"/>
                <a:gd name="T61" fmla="*/ 183 h 220"/>
                <a:gd name="T62" fmla="*/ 31 w 608"/>
                <a:gd name="T63" fmla="*/ 202 h 220"/>
                <a:gd name="T64" fmla="*/ 6 w 608"/>
                <a:gd name="T65" fmla="*/ 219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169"/>
            <p:cNvSpPr>
              <a:spLocks/>
            </p:cNvSpPr>
            <p:nvPr/>
          </p:nvSpPr>
          <p:spPr bwMode="auto">
            <a:xfrm>
              <a:off x="3082" y="2938"/>
              <a:ext cx="482" cy="147"/>
            </a:xfrm>
            <a:custGeom>
              <a:avLst/>
              <a:gdLst>
                <a:gd name="T0" fmla="*/ 0 w 482"/>
                <a:gd name="T1" fmla="*/ 157 h 146"/>
                <a:gd name="T2" fmla="*/ 7 w 482"/>
                <a:gd name="T3" fmla="*/ 150 h 146"/>
                <a:gd name="T4" fmla="*/ 16 w 482"/>
                <a:gd name="T5" fmla="*/ 69 h 146"/>
                <a:gd name="T6" fmla="*/ 27 w 482"/>
                <a:gd name="T7" fmla="*/ 60 h 146"/>
                <a:gd name="T8" fmla="*/ 37 w 482"/>
                <a:gd name="T9" fmla="*/ 52 h 146"/>
                <a:gd name="T10" fmla="*/ 48 w 482"/>
                <a:gd name="T11" fmla="*/ 46 h 146"/>
                <a:gd name="T12" fmla="*/ 60 w 482"/>
                <a:gd name="T13" fmla="*/ 37 h 146"/>
                <a:gd name="T14" fmla="*/ 71 w 482"/>
                <a:gd name="T15" fmla="*/ 31 h 146"/>
                <a:gd name="T16" fmla="*/ 85 w 482"/>
                <a:gd name="T17" fmla="*/ 25 h 146"/>
                <a:gd name="T18" fmla="*/ 101 w 482"/>
                <a:gd name="T19" fmla="*/ 20 h 146"/>
                <a:gd name="T20" fmla="*/ 115 w 482"/>
                <a:gd name="T21" fmla="*/ 16 h 146"/>
                <a:gd name="T22" fmla="*/ 115 w 482"/>
                <a:gd name="T23" fmla="*/ 16 h 146"/>
                <a:gd name="T24" fmla="*/ 134 w 482"/>
                <a:gd name="T25" fmla="*/ 16 h 146"/>
                <a:gd name="T26" fmla="*/ 156 w 482"/>
                <a:gd name="T27" fmla="*/ 14 h 146"/>
                <a:gd name="T28" fmla="*/ 179 w 482"/>
                <a:gd name="T29" fmla="*/ 14 h 146"/>
                <a:gd name="T30" fmla="*/ 206 w 482"/>
                <a:gd name="T31" fmla="*/ 16 h 146"/>
                <a:gd name="T32" fmla="*/ 233 w 482"/>
                <a:gd name="T33" fmla="*/ 16 h 146"/>
                <a:gd name="T34" fmla="*/ 260 w 482"/>
                <a:gd name="T35" fmla="*/ 16 h 146"/>
                <a:gd name="T36" fmla="*/ 286 w 482"/>
                <a:gd name="T37" fmla="*/ 18 h 146"/>
                <a:gd name="T38" fmla="*/ 307 w 482"/>
                <a:gd name="T39" fmla="*/ 18 h 146"/>
                <a:gd name="T40" fmla="*/ 329 w 482"/>
                <a:gd name="T41" fmla="*/ 18 h 146"/>
                <a:gd name="T42" fmla="*/ 343 w 482"/>
                <a:gd name="T43" fmla="*/ 16 h 146"/>
                <a:gd name="T44" fmla="*/ 343 w 482"/>
                <a:gd name="T45" fmla="*/ 16 h 146"/>
                <a:gd name="T46" fmla="*/ 356 w 482"/>
                <a:gd name="T47" fmla="*/ 16 h 146"/>
                <a:gd name="T48" fmla="*/ 368 w 482"/>
                <a:gd name="T49" fmla="*/ 16 h 146"/>
                <a:gd name="T50" fmla="*/ 383 w 482"/>
                <a:gd name="T51" fmla="*/ 14 h 146"/>
                <a:gd name="T52" fmla="*/ 398 w 482"/>
                <a:gd name="T53" fmla="*/ 14 h 146"/>
                <a:gd name="T54" fmla="*/ 410 w 482"/>
                <a:gd name="T55" fmla="*/ 12 h 146"/>
                <a:gd name="T56" fmla="*/ 425 w 482"/>
                <a:gd name="T57" fmla="*/ 12 h 146"/>
                <a:gd name="T58" fmla="*/ 440 w 482"/>
                <a:gd name="T59" fmla="*/ 8 h 146"/>
                <a:gd name="T60" fmla="*/ 455 w 482"/>
                <a:gd name="T61" fmla="*/ 6 h 146"/>
                <a:gd name="T62" fmla="*/ 467 w 482"/>
                <a:gd name="T63" fmla="*/ 4 h 146"/>
                <a:gd name="T64" fmla="*/ 481 w 482"/>
                <a:gd name="T65" fmla="*/ 0 h 146"/>
                <a:gd name="T66" fmla="*/ 481 w 482"/>
                <a:gd name="T67" fmla="*/ 0 h 146"/>
                <a:gd name="T68" fmla="*/ 478 w 482"/>
                <a:gd name="T69" fmla="*/ 2 h 146"/>
                <a:gd name="T70" fmla="*/ 467 w 482"/>
                <a:gd name="T71" fmla="*/ 8 h 146"/>
                <a:gd name="T72" fmla="*/ 453 w 482"/>
                <a:gd name="T73" fmla="*/ 20 h 146"/>
                <a:gd name="T74" fmla="*/ 432 w 482"/>
                <a:gd name="T75" fmla="*/ 34 h 146"/>
                <a:gd name="T76" fmla="*/ 410 w 482"/>
                <a:gd name="T77" fmla="*/ 48 h 146"/>
                <a:gd name="T78" fmla="*/ 385 w 482"/>
                <a:gd name="T79" fmla="*/ 64 h 146"/>
                <a:gd name="T80" fmla="*/ 357 w 482"/>
                <a:gd name="T81" fmla="*/ 152 h 146"/>
                <a:gd name="T82" fmla="*/ 331 w 482"/>
                <a:gd name="T83" fmla="*/ 167 h 146"/>
                <a:gd name="T84" fmla="*/ 303 w 482"/>
                <a:gd name="T85" fmla="*/ 178 h 146"/>
                <a:gd name="T86" fmla="*/ 280 w 482"/>
                <a:gd name="T87" fmla="*/ 185 h 146"/>
                <a:gd name="T88" fmla="*/ 280 w 482"/>
                <a:gd name="T89" fmla="*/ 185 h 146"/>
                <a:gd name="T90" fmla="*/ 255 w 482"/>
                <a:gd name="T91" fmla="*/ 192 h 146"/>
                <a:gd name="T92" fmla="*/ 227 w 482"/>
                <a:gd name="T93" fmla="*/ 199 h 146"/>
                <a:gd name="T94" fmla="*/ 200 w 482"/>
                <a:gd name="T95" fmla="*/ 205 h 146"/>
                <a:gd name="T96" fmla="*/ 170 w 482"/>
                <a:gd name="T97" fmla="*/ 209 h 146"/>
                <a:gd name="T98" fmla="*/ 140 w 482"/>
                <a:gd name="T99" fmla="*/ 215 h 146"/>
                <a:gd name="T100" fmla="*/ 113 w 482"/>
                <a:gd name="T101" fmla="*/ 217 h 146"/>
                <a:gd name="T102" fmla="*/ 88 w 482"/>
                <a:gd name="T103" fmla="*/ 221 h 146"/>
                <a:gd name="T104" fmla="*/ 62 w 482"/>
                <a:gd name="T105" fmla="*/ 221 h 146"/>
                <a:gd name="T106" fmla="*/ 41 w 482"/>
                <a:gd name="T107" fmla="*/ 215 h 146"/>
                <a:gd name="T108" fmla="*/ 27 w 482"/>
                <a:gd name="T109" fmla="*/ 206 h 146"/>
                <a:gd name="T110" fmla="*/ 0 w 482"/>
                <a:gd name="T111" fmla="*/ 157 h 1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lnTo>
                    <a:pt x="0" y="8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3" name="Freeform 170"/>
            <p:cNvSpPr>
              <a:spLocks/>
            </p:cNvSpPr>
            <p:nvPr/>
          </p:nvSpPr>
          <p:spPr bwMode="auto">
            <a:xfrm>
              <a:off x="3082" y="2938"/>
              <a:ext cx="482" cy="147"/>
            </a:xfrm>
            <a:custGeom>
              <a:avLst/>
              <a:gdLst>
                <a:gd name="T0" fmla="*/ 0 w 482"/>
                <a:gd name="T1" fmla="*/ 157 h 146"/>
                <a:gd name="T2" fmla="*/ 7 w 482"/>
                <a:gd name="T3" fmla="*/ 150 h 146"/>
                <a:gd name="T4" fmla="*/ 16 w 482"/>
                <a:gd name="T5" fmla="*/ 69 h 146"/>
                <a:gd name="T6" fmla="*/ 27 w 482"/>
                <a:gd name="T7" fmla="*/ 60 h 146"/>
                <a:gd name="T8" fmla="*/ 37 w 482"/>
                <a:gd name="T9" fmla="*/ 52 h 146"/>
                <a:gd name="T10" fmla="*/ 48 w 482"/>
                <a:gd name="T11" fmla="*/ 46 h 146"/>
                <a:gd name="T12" fmla="*/ 60 w 482"/>
                <a:gd name="T13" fmla="*/ 37 h 146"/>
                <a:gd name="T14" fmla="*/ 71 w 482"/>
                <a:gd name="T15" fmla="*/ 31 h 146"/>
                <a:gd name="T16" fmla="*/ 85 w 482"/>
                <a:gd name="T17" fmla="*/ 25 h 146"/>
                <a:gd name="T18" fmla="*/ 101 w 482"/>
                <a:gd name="T19" fmla="*/ 20 h 146"/>
                <a:gd name="T20" fmla="*/ 115 w 482"/>
                <a:gd name="T21" fmla="*/ 16 h 146"/>
                <a:gd name="T22" fmla="*/ 115 w 482"/>
                <a:gd name="T23" fmla="*/ 16 h 146"/>
                <a:gd name="T24" fmla="*/ 134 w 482"/>
                <a:gd name="T25" fmla="*/ 16 h 146"/>
                <a:gd name="T26" fmla="*/ 156 w 482"/>
                <a:gd name="T27" fmla="*/ 14 h 146"/>
                <a:gd name="T28" fmla="*/ 179 w 482"/>
                <a:gd name="T29" fmla="*/ 14 h 146"/>
                <a:gd name="T30" fmla="*/ 206 w 482"/>
                <a:gd name="T31" fmla="*/ 16 h 146"/>
                <a:gd name="T32" fmla="*/ 233 w 482"/>
                <a:gd name="T33" fmla="*/ 16 h 146"/>
                <a:gd name="T34" fmla="*/ 260 w 482"/>
                <a:gd name="T35" fmla="*/ 16 h 146"/>
                <a:gd name="T36" fmla="*/ 286 w 482"/>
                <a:gd name="T37" fmla="*/ 18 h 146"/>
                <a:gd name="T38" fmla="*/ 307 w 482"/>
                <a:gd name="T39" fmla="*/ 18 h 146"/>
                <a:gd name="T40" fmla="*/ 329 w 482"/>
                <a:gd name="T41" fmla="*/ 18 h 146"/>
                <a:gd name="T42" fmla="*/ 343 w 482"/>
                <a:gd name="T43" fmla="*/ 16 h 146"/>
                <a:gd name="T44" fmla="*/ 343 w 482"/>
                <a:gd name="T45" fmla="*/ 16 h 146"/>
                <a:gd name="T46" fmla="*/ 356 w 482"/>
                <a:gd name="T47" fmla="*/ 16 h 146"/>
                <a:gd name="T48" fmla="*/ 368 w 482"/>
                <a:gd name="T49" fmla="*/ 16 h 146"/>
                <a:gd name="T50" fmla="*/ 383 w 482"/>
                <a:gd name="T51" fmla="*/ 14 h 146"/>
                <a:gd name="T52" fmla="*/ 398 w 482"/>
                <a:gd name="T53" fmla="*/ 14 h 146"/>
                <a:gd name="T54" fmla="*/ 410 w 482"/>
                <a:gd name="T55" fmla="*/ 12 h 146"/>
                <a:gd name="T56" fmla="*/ 425 w 482"/>
                <a:gd name="T57" fmla="*/ 12 h 146"/>
                <a:gd name="T58" fmla="*/ 440 w 482"/>
                <a:gd name="T59" fmla="*/ 8 h 146"/>
                <a:gd name="T60" fmla="*/ 455 w 482"/>
                <a:gd name="T61" fmla="*/ 6 h 146"/>
                <a:gd name="T62" fmla="*/ 467 w 482"/>
                <a:gd name="T63" fmla="*/ 4 h 146"/>
                <a:gd name="T64" fmla="*/ 481 w 482"/>
                <a:gd name="T65" fmla="*/ 0 h 146"/>
                <a:gd name="T66" fmla="*/ 481 w 482"/>
                <a:gd name="T67" fmla="*/ 0 h 146"/>
                <a:gd name="T68" fmla="*/ 478 w 482"/>
                <a:gd name="T69" fmla="*/ 2 h 146"/>
                <a:gd name="T70" fmla="*/ 467 w 482"/>
                <a:gd name="T71" fmla="*/ 8 h 146"/>
                <a:gd name="T72" fmla="*/ 453 w 482"/>
                <a:gd name="T73" fmla="*/ 20 h 146"/>
                <a:gd name="T74" fmla="*/ 432 w 482"/>
                <a:gd name="T75" fmla="*/ 34 h 146"/>
                <a:gd name="T76" fmla="*/ 410 w 482"/>
                <a:gd name="T77" fmla="*/ 48 h 146"/>
                <a:gd name="T78" fmla="*/ 385 w 482"/>
                <a:gd name="T79" fmla="*/ 64 h 146"/>
                <a:gd name="T80" fmla="*/ 357 w 482"/>
                <a:gd name="T81" fmla="*/ 152 h 146"/>
                <a:gd name="T82" fmla="*/ 331 w 482"/>
                <a:gd name="T83" fmla="*/ 167 h 146"/>
                <a:gd name="T84" fmla="*/ 303 w 482"/>
                <a:gd name="T85" fmla="*/ 178 h 146"/>
                <a:gd name="T86" fmla="*/ 280 w 482"/>
                <a:gd name="T87" fmla="*/ 185 h 146"/>
                <a:gd name="T88" fmla="*/ 280 w 482"/>
                <a:gd name="T89" fmla="*/ 185 h 146"/>
                <a:gd name="T90" fmla="*/ 255 w 482"/>
                <a:gd name="T91" fmla="*/ 192 h 146"/>
                <a:gd name="T92" fmla="*/ 227 w 482"/>
                <a:gd name="T93" fmla="*/ 199 h 146"/>
                <a:gd name="T94" fmla="*/ 200 w 482"/>
                <a:gd name="T95" fmla="*/ 205 h 146"/>
                <a:gd name="T96" fmla="*/ 170 w 482"/>
                <a:gd name="T97" fmla="*/ 209 h 146"/>
                <a:gd name="T98" fmla="*/ 140 w 482"/>
                <a:gd name="T99" fmla="*/ 215 h 146"/>
                <a:gd name="T100" fmla="*/ 113 w 482"/>
                <a:gd name="T101" fmla="*/ 217 h 146"/>
                <a:gd name="T102" fmla="*/ 88 w 482"/>
                <a:gd name="T103" fmla="*/ 221 h 146"/>
                <a:gd name="T104" fmla="*/ 62 w 482"/>
                <a:gd name="T105" fmla="*/ 221 h 146"/>
                <a:gd name="T106" fmla="*/ 41 w 482"/>
                <a:gd name="T107" fmla="*/ 215 h 146"/>
                <a:gd name="T108" fmla="*/ 27 w 482"/>
                <a:gd name="T109" fmla="*/ 206 h 1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171"/>
            <p:cNvSpPr>
              <a:spLocks/>
            </p:cNvSpPr>
            <p:nvPr/>
          </p:nvSpPr>
          <p:spPr bwMode="auto">
            <a:xfrm>
              <a:off x="3065" y="2924"/>
              <a:ext cx="480" cy="148"/>
            </a:xfrm>
            <a:custGeom>
              <a:avLst/>
              <a:gdLst>
                <a:gd name="T0" fmla="*/ 0 w 482"/>
                <a:gd name="T1" fmla="*/ 214 h 146"/>
                <a:gd name="T2" fmla="*/ 8 w 482"/>
                <a:gd name="T3" fmla="*/ 193 h 146"/>
                <a:gd name="T4" fmla="*/ 16 w 482"/>
                <a:gd name="T5" fmla="*/ 178 h 146"/>
                <a:gd name="T6" fmla="*/ 25 w 482"/>
                <a:gd name="T7" fmla="*/ 162 h 146"/>
                <a:gd name="T8" fmla="*/ 36 w 482"/>
                <a:gd name="T9" fmla="*/ 148 h 146"/>
                <a:gd name="T10" fmla="*/ 48 w 482"/>
                <a:gd name="T11" fmla="*/ 132 h 146"/>
                <a:gd name="T12" fmla="*/ 59 w 482"/>
                <a:gd name="T13" fmla="*/ 116 h 146"/>
                <a:gd name="T14" fmla="*/ 71 w 482"/>
                <a:gd name="T15" fmla="*/ 34 h 146"/>
                <a:gd name="T16" fmla="*/ 86 w 482"/>
                <a:gd name="T17" fmla="*/ 27 h 146"/>
                <a:gd name="T18" fmla="*/ 101 w 482"/>
                <a:gd name="T19" fmla="*/ 20 h 146"/>
                <a:gd name="T20" fmla="*/ 115 w 482"/>
                <a:gd name="T21" fmla="*/ 18 h 146"/>
                <a:gd name="T22" fmla="*/ 115 w 482"/>
                <a:gd name="T23" fmla="*/ 18 h 146"/>
                <a:gd name="T24" fmla="*/ 120 w 482"/>
                <a:gd name="T25" fmla="*/ 17 h 146"/>
                <a:gd name="T26" fmla="*/ 120 w 482"/>
                <a:gd name="T27" fmla="*/ 17 h 146"/>
                <a:gd name="T28" fmla="*/ 120 w 482"/>
                <a:gd name="T29" fmla="*/ 17 h 146"/>
                <a:gd name="T30" fmla="*/ 131 w 482"/>
                <a:gd name="T31" fmla="*/ 17 h 146"/>
                <a:gd name="T32" fmla="*/ 157 w 482"/>
                <a:gd name="T33" fmla="*/ 17 h 146"/>
                <a:gd name="T34" fmla="*/ 184 w 482"/>
                <a:gd name="T35" fmla="*/ 18 h 146"/>
                <a:gd name="T36" fmla="*/ 210 w 482"/>
                <a:gd name="T37" fmla="*/ 18 h 146"/>
                <a:gd name="T38" fmla="*/ 233 w 482"/>
                <a:gd name="T39" fmla="*/ 18 h 146"/>
                <a:gd name="T40" fmla="*/ 251 w 482"/>
                <a:gd name="T41" fmla="*/ 18 h 146"/>
                <a:gd name="T42" fmla="*/ 266 w 482"/>
                <a:gd name="T43" fmla="*/ 18 h 146"/>
                <a:gd name="T44" fmla="*/ 266 w 482"/>
                <a:gd name="T45" fmla="*/ 18 h 146"/>
                <a:gd name="T46" fmla="*/ 279 w 482"/>
                <a:gd name="T47" fmla="*/ 17 h 146"/>
                <a:gd name="T48" fmla="*/ 289 w 482"/>
                <a:gd name="T49" fmla="*/ 17 h 146"/>
                <a:gd name="T50" fmla="*/ 296 w 482"/>
                <a:gd name="T51" fmla="*/ 17 h 146"/>
                <a:gd name="T52" fmla="*/ 303 w 482"/>
                <a:gd name="T53" fmla="*/ 15 h 146"/>
                <a:gd name="T54" fmla="*/ 311 w 482"/>
                <a:gd name="T55" fmla="*/ 15 h 146"/>
                <a:gd name="T56" fmla="*/ 318 w 482"/>
                <a:gd name="T57" fmla="*/ 13 h 146"/>
                <a:gd name="T58" fmla="*/ 325 w 482"/>
                <a:gd name="T59" fmla="*/ 10 h 146"/>
                <a:gd name="T60" fmla="*/ 332 w 482"/>
                <a:gd name="T61" fmla="*/ 8 h 146"/>
                <a:gd name="T62" fmla="*/ 339 w 482"/>
                <a:gd name="T63" fmla="*/ 4 h 146"/>
                <a:gd name="T64" fmla="*/ 346 w 482"/>
                <a:gd name="T65" fmla="*/ 0 h 146"/>
                <a:gd name="T66" fmla="*/ 346 w 482"/>
                <a:gd name="T67" fmla="*/ 0 h 146"/>
                <a:gd name="T68" fmla="*/ 343 w 482"/>
                <a:gd name="T69" fmla="*/ 4 h 146"/>
                <a:gd name="T70" fmla="*/ 338 w 482"/>
                <a:gd name="T71" fmla="*/ 10 h 146"/>
                <a:gd name="T72" fmla="*/ 331 w 482"/>
                <a:gd name="T73" fmla="*/ 20 h 146"/>
                <a:gd name="T74" fmla="*/ 321 w 482"/>
                <a:gd name="T75" fmla="*/ 34 h 146"/>
                <a:gd name="T76" fmla="*/ 310 w 482"/>
                <a:gd name="T77" fmla="*/ 136 h 146"/>
                <a:gd name="T78" fmla="*/ 297 w 482"/>
                <a:gd name="T79" fmla="*/ 170 h 146"/>
                <a:gd name="T80" fmla="*/ 281 w 482"/>
                <a:gd name="T81" fmla="*/ 208 h 146"/>
                <a:gd name="T82" fmla="*/ 254 w 482"/>
                <a:gd name="T83" fmla="*/ 250 h 146"/>
                <a:gd name="T84" fmla="*/ 228 w 482"/>
                <a:gd name="T85" fmla="*/ 292 h 146"/>
                <a:gd name="T86" fmla="*/ 203 w 482"/>
                <a:gd name="T87" fmla="*/ 316 h 146"/>
                <a:gd name="T88" fmla="*/ 203 w 482"/>
                <a:gd name="T89" fmla="*/ 316 h 146"/>
                <a:gd name="T90" fmla="*/ 180 w 482"/>
                <a:gd name="T91" fmla="*/ 326 h 146"/>
                <a:gd name="T92" fmla="*/ 152 w 482"/>
                <a:gd name="T93" fmla="*/ 342 h 146"/>
                <a:gd name="T94" fmla="*/ 123 w 482"/>
                <a:gd name="T95" fmla="*/ 357 h 146"/>
                <a:gd name="T96" fmla="*/ 120 w 482"/>
                <a:gd name="T97" fmla="*/ 375 h 146"/>
                <a:gd name="T98" fmla="*/ 120 w 482"/>
                <a:gd name="T99" fmla="*/ 382 h 146"/>
                <a:gd name="T100" fmla="*/ 113 w 482"/>
                <a:gd name="T101" fmla="*/ 395 h 146"/>
                <a:gd name="T102" fmla="*/ 86 w 482"/>
                <a:gd name="T103" fmla="*/ 395 h 146"/>
                <a:gd name="T104" fmla="*/ 62 w 482"/>
                <a:gd name="T105" fmla="*/ 395 h 146"/>
                <a:gd name="T106" fmla="*/ 41 w 482"/>
                <a:gd name="T107" fmla="*/ 382 h 146"/>
                <a:gd name="T108" fmla="*/ 25 w 482"/>
                <a:gd name="T109" fmla="*/ 370 h 146"/>
                <a:gd name="T110" fmla="*/ 0 w 482"/>
                <a:gd name="T111" fmla="*/ 214 h 1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lnTo>
                    <a:pt x="0" y="8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 name="Freeform 172"/>
            <p:cNvSpPr>
              <a:spLocks/>
            </p:cNvSpPr>
            <p:nvPr/>
          </p:nvSpPr>
          <p:spPr bwMode="auto">
            <a:xfrm>
              <a:off x="3065" y="2924"/>
              <a:ext cx="480" cy="148"/>
            </a:xfrm>
            <a:custGeom>
              <a:avLst/>
              <a:gdLst>
                <a:gd name="T0" fmla="*/ 0 w 482"/>
                <a:gd name="T1" fmla="*/ 214 h 146"/>
                <a:gd name="T2" fmla="*/ 8 w 482"/>
                <a:gd name="T3" fmla="*/ 193 h 146"/>
                <a:gd name="T4" fmla="*/ 16 w 482"/>
                <a:gd name="T5" fmla="*/ 178 h 146"/>
                <a:gd name="T6" fmla="*/ 25 w 482"/>
                <a:gd name="T7" fmla="*/ 162 h 146"/>
                <a:gd name="T8" fmla="*/ 36 w 482"/>
                <a:gd name="T9" fmla="*/ 148 h 146"/>
                <a:gd name="T10" fmla="*/ 48 w 482"/>
                <a:gd name="T11" fmla="*/ 132 h 146"/>
                <a:gd name="T12" fmla="*/ 59 w 482"/>
                <a:gd name="T13" fmla="*/ 116 h 146"/>
                <a:gd name="T14" fmla="*/ 71 w 482"/>
                <a:gd name="T15" fmla="*/ 34 h 146"/>
                <a:gd name="T16" fmla="*/ 86 w 482"/>
                <a:gd name="T17" fmla="*/ 27 h 146"/>
                <a:gd name="T18" fmla="*/ 101 w 482"/>
                <a:gd name="T19" fmla="*/ 20 h 146"/>
                <a:gd name="T20" fmla="*/ 115 w 482"/>
                <a:gd name="T21" fmla="*/ 18 h 146"/>
                <a:gd name="T22" fmla="*/ 115 w 482"/>
                <a:gd name="T23" fmla="*/ 18 h 146"/>
                <a:gd name="T24" fmla="*/ 120 w 482"/>
                <a:gd name="T25" fmla="*/ 17 h 146"/>
                <a:gd name="T26" fmla="*/ 120 w 482"/>
                <a:gd name="T27" fmla="*/ 17 h 146"/>
                <a:gd name="T28" fmla="*/ 120 w 482"/>
                <a:gd name="T29" fmla="*/ 17 h 146"/>
                <a:gd name="T30" fmla="*/ 131 w 482"/>
                <a:gd name="T31" fmla="*/ 17 h 146"/>
                <a:gd name="T32" fmla="*/ 157 w 482"/>
                <a:gd name="T33" fmla="*/ 17 h 146"/>
                <a:gd name="T34" fmla="*/ 184 w 482"/>
                <a:gd name="T35" fmla="*/ 18 h 146"/>
                <a:gd name="T36" fmla="*/ 210 w 482"/>
                <a:gd name="T37" fmla="*/ 18 h 146"/>
                <a:gd name="T38" fmla="*/ 233 w 482"/>
                <a:gd name="T39" fmla="*/ 18 h 146"/>
                <a:gd name="T40" fmla="*/ 251 w 482"/>
                <a:gd name="T41" fmla="*/ 18 h 146"/>
                <a:gd name="T42" fmla="*/ 266 w 482"/>
                <a:gd name="T43" fmla="*/ 18 h 146"/>
                <a:gd name="T44" fmla="*/ 266 w 482"/>
                <a:gd name="T45" fmla="*/ 18 h 146"/>
                <a:gd name="T46" fmla="*/ 279 w 482"/>
                <a:gd name="T47" fmla="*/ 17 h 146"/>
                <a:gd name="T48" fmla="*/ 289 w 482"/>
                <a:gd name="T49" fmla="*/ 17 h 146"/>
                <a:gd name="T50" fmla="*/ 296 w 482"/>
                <a:gd name="T51" fmla="*/ 17 h 146"/>
                <a:gd name="T52" fmla="*/ 303 w 482"/>
                <a:gd name="T53" fmla="*/ 15 h 146"/>
                <a:gd name="T54" fmla="*/ 311 w 482"/>
                <a:gd name="T55" fmla="*/ 15 h 146"/>
                <a:gd name="T56" fmla="*/ 318 w 482"/>
                <a:gd name="T57" fmla="*/ 13 h 146"/>
                <a:gd name="T58" fmla="*/ 325 w 482"/>
                <a:gd name="T59" fmla="*/ 10 h 146"/>
                <a:gd name="T60" fmla="*/ 332 w 482"/>
                <a:gd name="T61" fmla="*/ 8 h 146"/>
                <a:gd name="T62" fmla="*/ 339 w 482"/>
                <a:gd name="T63" fmla="*/ 4 h 146"/>
                <a:gd name="T64" fmla="*/ 346 w 482"/>
                <a:gd name="T65" fmla="*/ 0 h 146"/>
                <a:gd name="T66" fmla="*/ 346 w 482"/>
                <a:gd name="T67" fmla="*/ 0 h 146"/>
                <a:gd name="T68" fmla="*/ 343 w 482"/>
                <a:gd name="T69" fmla="*/ 4 h 146"/>
                <a:gd name="T70" fmla="*/ 338 w 482"/>
                <a:gd name="T71" fmla="*/ 10 h 146"/>
                <a:gd name="T72" fmla="*/ 331 w 482"/>
                <a:gd name="T73" fmla="*/ 20 h 146"/>
                <a:gd name="T74" fmla="*/ 321 w 482"/>
                <a:gd name="T75" fmla="*/ 34 h 146"/>
                <a:gd name="T76" fmla="*/ 310 w 482"/>
                <a:gd name="T77" fmla="*/ 136 h 146"/>
                <a:gd name="T78" fmla="*/ 297 w 482"/>
                <a:gd name="T79" fmla="*/ 170 h 146"/>
                <a:gd name="T80" fmla="*/ 281 w 482"/>
                <a:gd name="T81" fmla="*/ 208 h 146"/>
                <a:gd name="T82" fmla="*/ 254 w 482"/>
                <a:gd name="T83" fmla="*/ 250 h 146"/>
                <a:gd name="T84" fmla="*/ 228 w 482"/>
                <a:gd name="T85" fmla="*/ 292 h 146"/>
                <a:gd name="T86" fmla="*/ 203 w 482"/>
                <a:gd name="T87" fmla="*/ 316 h 146"/>
                <a:gd name="T88" fmla="*/ 203 w 482"/>
                <a:gd name="T89" fmla="*/ 316 h 146"/>
                <a:gd name="T90" fmla="*/ 180 w 482"/>
                <a:gd name="T91" fmla="*/ 326 h 146"/>
                <a:gd name="T92" fmla="*/ 152 w 482"/>
                <a:gd name="T93" fmla="*/ 342 h 146"/>
                <a:gd name="T94" fmla="*/ 123 w 482"/>
                <a:gd name="T95" fmla="*/ 357 h 146"/>
                <a:gd name="T96" fmla="*/ 120 w 482"/>
                <a:gd name="T97" fmla="*/ 375 h 146"/>
                <a:gd name="T98" fmla="*/ 120 w 482"/>
                <a:gd name="T99" fmla="*/ 382 h 146"/>
                <a:gd name="T100" fmla="*/ 113 w 482"/>
                <a:gd name="T101" fmla="*/ 395 h 146"/>
                <a:gd name="T102" fmla="*/ 86 w 482"/>
                <a:gd name="T103" fmla="*/ 395 h 146"/>
                <a:gd name="T104" fmla="*/ 62 w 482"/>
                <a:gd name="T105" fmla="*/ 395 h 146"/>
                <a:gd name="T106" fmla="*/ 41 w 482"/>
                <a:gd name="T107" fmla="*/ 382 h 146"/>
                <a:gd name="T108" fmla="*/ 25 w 482"/>
                <a:gd name="T109" fmla="*/ 370 h 1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173"/>
            <p:cNvSpPr>
              <a:spLocks/>
            </p:cNvSpPr>
            <p:nvPr/>
          </p:nvSpPr>
          <p:spPr bwMode="auto">
            <a:xfrm>
              <a:off x="3709" y="1675"/>
              <a:ext cx="115" cy="389"/>
            </a:xfrm>
            <a:custGeom>
              <a:avLst/>
              <a:gdLst>
                <a:gd name="T0" fmla="*/ 286 w 113"/>
                <a:gd name="T1" fmla="*/ 388 h 389"/>
                <a:gd name="T2" fmla="*/ 317 w 113"/>
                <a:gd name="T3" fmla="*/ 367 h 389"/>
                <a:gd name="T4" fmla="*/ 347 w 113"/>
                <a:gd name="T5" fmla="*/ 337 h 389"/>
                <a:gd name="T6" fmla="*/ 365 w 113"/>
                <a:gd name="T7" fmla="*/ 302 h 389"/>
                <a:gd name="T8" fmla="*/ 385 w 113"/>
                <a:gd name="T9" fmla="*/ 261 h 389"/>
                <a:gd name="T10" fmla="*/ 399 w 113"/>
                <a:gd name="T11" fmla="*/ 219 h 389"/>
                <a:gd name="T12" fmla="*/ 411 w 113"/>
                <a:gd name="T13" fmla="*/ 173 h 389"/>
                <a:gd name="T14" fmla="*/ 392 w 113"/>
                <a:gd name="T15" fmla="*/ 126 h 389"/>
                <a:gd name="T16" fmla="*/ 365 w 113"/>
                <a:gd name="T17" fmla="*/ 82 h 389"/>
                <a:gd name="T18" fmla="*/ 317 w 113"/>
                <a:gd name="T19" fmla="*/ 40 h 389"/>
                <a:gd name="T20" fmla="*/ 220 w 113"/>
                <a:gd name="T21" fmla="*/ 0 h 389"/>
                <a:gd name="T22" fmla="*/ 220 w 113"/>
                <a:gd name="T23" fmla="*/ 0 h 389"/>
                <a:gd name="T24" fmla="*/ 220 w 113"/>
                <a:gd name="T25" fmla="*/ 2 h 389"/>
                <a:gd name="T26" fmla="*/ 200 w 113"/>
                <a:gd name="T27" fmla="*/ 8 h 389"/>
                <a:gd name="T28" fmla="*/ 179 w 113"/>
                <a:gd name="T29" fmla="*/ 15 h 389"/>
                <a:gd name="T30" fmla="*/ 158 w 113"/>
                <a:gd name="T31" fmla="*/ 27 h 389"/>
                <a:gd name="T32" fmla="*/ 131 w 113"/>
                <a:gd name="T33" fmla="*/ 40 h 389"/>
                <a:gd name="T34" fmla="*/ 25 w 113"/>
                <a:gd name="T35" fmla="*/ 57 h 389"/>
                <a:gd name="T36" fmla="*/ 16 w 113"/>
                <a:gd name="T37" fmla="*/ 76 h 389"/>
                <a:gd name="T38" fmla="*/ 9 w 113"/>
                <a:gd name="T39" fmla="*/ 94 h 389"/>
                <a:gd name="T40" fmla="*/ 3 w 113"/>
                <a:gd name="T41" fmla="*/ 117 h 389"/>
                <a:gd name="T42" fmla="*/ 0 w 113"/>
                <a:gd name="T43" fmla="*/ 143 h 389"/>
                <a:gd name="T44" fmla="*/ 286 w 113"/>
                <a:gd name="T45" fmla="*/ 388 h 3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2"/>
                  </a:lnTo>
                  <a:lnTo>
                    <a:pt x="58" y="8"/>
                  </a:lnTo>
                  <a:lnTo>
                    <a:pt x="51" y="15"/>
                  </a:lnTo>
                  <a:lnTo>
                    <a:pt x="44" y="27"/>
                  </a:lnTo>
                  <a:lnTo>
                    <a:pt x="33" y="40"/>
                  </a:lnTo>
                  <a:lnTo>
                    <a:pt x="25" y="57"/>
                  </a:lnTo>
                  <a:lnTo>
                    <a:pt x="16" y="76"/>
                  </a:lnTo>
                  <a:lnTo>
                    <a:pt x="9" y="94"/>
                  </a:lnTo>
                  <a:lnTo>
                    <a:pt x="3" y="117"/>
                  </a:lnTo>
                  <a:lnTo>
                    <a:pt x="0" y="143"/>
                  </a:lnTo>
                  <a:lnTo>
                    <a:pt x="78" y="388"/>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7" name="Freeform 174"/>
            <p:cNvSpPr>
              <a:spLocks/>
            </p:cNvSpPr>
            <p:nvPr/>
          </p:nvSpPr>
          <p:spPr bwMode="auto">
            <a:xfrm>
              <a:off x="3709" y="1675"/>
              <a:ext cx="115" cy="389"/>
            </a:xfrm>
            <a:custGeom>
              <a:avLst/>
              <a:gdLst>
                <a:gd name="T0" fmla="*/ 286 w 113"/>
                <a:gd name="T1" fmla="*/ 388 h 389"/>
                <a:gd name="T2" fmla="*/ 317 w 113"/>
                <a:gd name="T3" fmla="*/ 367 h 389"/>
                <a:gd name="T4" fmla="*/ 347 w 113"/>
                <a:gd name="T5" fmla="*/ 337 h 389"/>
                <a:gd name="T6" fmla="*/ 365 w 113"/>
                <a:gd name="T7" fmla="*/ 302 h 389"/>
                <a:gd name="T8" fmla="*/ 385 w 113"/>
                <a:gd name="T9" fmla="*/ 261 h 389"/>
                <a:gd name="T10" fmla="*/ 399 w 113"/>
                <a:gd name="T11" fmla="*/ 219 h 389"/>
                <a:gd name="T12" fmla="*/ 411 w 113"/>
                <a:gd name="T13" fmla="*/ 173 h 389"/>
                <a:gd name="T14" fmla="*/ 392 w 113"/>
                <a:gd name="T15" fmla="*/ 126 h 389"/>
                <a:gd name="T16" fmla="*/ 365 w 113"/>
                <a:gd name="T17" fmla="*/ 82 h 389"/>
                <a:gd name="T18" fmla="*/ 317 w 113"/>
                <a:gd name="T19" fmla="*/ 40 h 389"/>
                <a:gd name="T20" fmla="*/ 220 w 113"/>
                <a:gd name="T21" fmla="*/ 0 h 389"/>
                <a:gd name="T22" fmla="*/ 220 w 113"/>
                <a:gd name="T23" fmla="*/ 0 h 389"/>
                <a:gd name="T24" fmla="*/ 220 w 113"/>
                <a:gd name="T25" fmla="*/ 2 h 389"/>
                <a:gd name="T26" fmla="*/ 200 w 113"/>
                <a:gd name="T27" fmla="*/ 8 h 389"/>
                <a:gd name="T28" fmla="*/ 179 w 113"/>
                <a:gd name="T29" fmla="*/ 15 h 389"/>
                <a:gd name="T30" fmla="*/ 158 w 113"/>
                <a:gd name="T31" fmla="*/ 27 h 389"/>
                <a:gd name="T32" fmla="*/ 131 w 113"/>
                <a:gd name="T33" fmla="*/ 40 h 389"/>
                <a:gd name="T34" fmla="*/ 25 w 113"/>
                <a:gd name="T35" fmla="*/ 57 h 389"/>
                <a:gd name="T36" fmla="*/ 16 w 113"/>
                <a:gd name="T37" fmla="*/ 76 h 389"/>
                <a:gd name="T38" fmla="*/ 9 w 113"/>
                <a:gd name="T39" fmla="*/ 94 h 389"/>
                <a:gd name="T40" fmla="*/ 3 w 113"/>
                <a:gd name="T41" fmla="*/ 117 h 389"/>
                <a:gd name="T42" fmla="*/ 0 w 113"/>
                <a:gd name="T43" fmla="*/ 143 h 3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2"/>
                  </a:lnTo>
                  <a:lnTo>
                    <a:pt x="58" y="8"/>
                  </a:lnTo>
                  <a:lnTo>
                    <a:pt x="51" y="15"/>
                  </a:lnTo>
                  <a:lnTo>
                    <a:pt x="44" y="27"/>
                  </a:lnTo>
                  <a:lnTo>
                    <a:pt x="33" y="40"/>
                  </a:lnTo>
                  <a:lnTo>
                    <a:pt x="25" y="57"/>
                  </a:lnTo>
                  <a:lnTo>
                    <a:pt x="16" y="76"/>
                  </a:lnTo>
                  <a:lnTo>
                    <a:pt x="9" y="94"/>
                  </a:lnTo>
                  <a:lnTo>
                    <a:pt x="3" y="117"/>
                  </a:lnTo>
                  <a:lnTo>
                    <a:pt x="0" y="14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175"/>
            <p:cNvSpPr>
              <a:spLocks/>
            </p:cNvSpPr>
            <p:nvPr/>
          </p:nvSpPr>
          <p:spPr bwMode="auto">
            <a:xfrm>
              <a:off x="3632" y="1555"/>
              <a:ext cx="149" cy="331"/>
            </a:xfrm>
            <a:custGeom>
              <a:avLst/>
              <a:gdLst>
                <a:gd name="T0" fmla="*/ 215 w 148"/>
                <a:gd name="T1" fmla="*/ 256 h 332"/>
                <a:gd name="T2" fmla="*/ 219 w 148"/>
                <a:gd name="T3" fmla="*/ 235 h 332"/>
                <a:gd name="T4" fmla="*/ 222 w 148"/>
                <a:gd name="T5" fmla="*/ 205 h 332"/>
                <a:gd name="T6" fmla="*/ 222 w 148"/>
                <a:gd name="T7" fmla="*/ 173 h 332"/>
                <a:gd name="T8" fmla="*/ 222 w 148"/>
                <a:gd name="T9" fmla="*/ 166 h 332"/>
                <a:gd name="T10" fmla="*/ 219 w 148"/>
                <a:gd name="T11" fmla="*/ 166 h 332"/>
                <a:gd name="T12" fmla="*/ 211 w 148"/>
                <a:gd name="T13" fmla="*/ 137 h 332"/>
                <a:gd name="T14" fmla="*/ 203 w 148"/>
                <a:gd name="T15" fmla="*/ 98 h 332"/>
                <a:gd name="T16" fmla="*/ 185 w 148"/>
                <a:gd name="T17" fmla="*/ 61 h 332"/>
                <a:gd name="T18" fmla="*/ 167 w 148"/>
                <a:gd name="T19" fmla="*/ 29 h 332"/>
                <a:gd name="T20" fmla="*/ 66 w 148"/>
                <a:gd name="T21" fmla="*/ 0 h 332"/>
                <a:gd name="T22" fmla="*/ 66 w 148"/>
                <a:gd name="T23" fmla="*/ 0 h 332"/>
                <a:gd name="T24" fmla="*/ 64 w 148"/>
                <a:gd name="T25" fmla="*/ 2 h 332"/>
                <a:gd name="T26" fmla="*/ 58 w 148"/>
                <a:gd name="T27" fmla="*/ 4 h 332"/>
                <a:gd name="T28" fmla="*/ 52 w 148"/>
                <a:gd name="T29" fmla="*/ 10 h 332"/>
                <a:gd name="T30" fmla="*/ 43 w 148"/>
                <a:gd name="T31" fmla="*/ 19 h 332"/>
                <a:gd name="T32" fmla="*/ 32 w 148"/>
                <a:gd name="T33" fmla="*/ 27 h 332"/>
                <a:gd name="T34" fmla="*/ 25 w 148"/>
                <a:gd name="T35" fmla="*/ 38 h 332"/>
                <a:gd name="T36" fmla="*/ 14 w 148"/>
                <a:gd name="T37" fmla="*/ 50 h 332"/>
                <a:gd name="T38" fmla="*/ 7 w 148"/>
                <a:gd name="T39" fmla="*/ 61 h 332"/>
                <a:gd name="T40" fmla="*/ 2 w 148"/>
                <a:gd name="T41" fmla="*/ 75 h 332"/>
                <a:gd name="T42" fmla="*/ 0 w 148"/>
                <a:gd name="T43" fmla="*/ 89 h 332"/>
                <a:gd name="T44" fmla="*/ 215 w 148"/>
                <a:gd name="T45" fmla="*/ 256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4" y="2"/>
                  </a:lnTo>
                  <a:lnTo>
                    <a:pt x="58" y="4"/>
                  </a:lnTo>
                  <a:lnTo>
                    <a:pt x="52" y="10"/>
                  </a:lnTo>
                  <a:lnTo>
                    <a:pt x="43" y="19"/>
                  </a:lnTo>
                  <a:lnTo>
                    <a:pt x="32" y="27"/>
                  </a:lnTo>
                  <a:lnTo>
                    <a:pt x="25" y="38"/>
                  </a:lnTo>
                  <a:lnTo>
                    <a:pt x="14" y="50"/>
                  </a:lnTo>
                  <a:lnTo>
                    <a:pt x="7" y="61"/>
                  </a:lnTo>
                  <a:lnTo>
                    <a:pt x="2" y="75"/>
                  </a:lnTo>
                  <a:lnTo>
                    <a:pt x="0" y="89"/>
                  </a:lnTo>
                  <a:lnTo>
                    <a:pt x="140" y="331"/>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9" name="Freeform 176"/>
            <p:cNvSpPr>
              <a:spLocks/>
            </p:cNvSpPr>
            <p:nvPr/>
          </p:nvSpPr>
          <p:spPr bwMode="auto">
            <a:xfrm>
              <a:off x="3632" y="1555"/>
              <a:ext cx="149" cy="331"/>
            </a:xfrm>
            <a:custGeom>
              <a:avLst/>
              <a:gdLst>
                <a:gd name="T0" fmla="*/ 215 w 148"/>
                <a:gd name="T1" fmla="*/ 256 h 332"/>
                <a:gd name="T2" fmla="*/ 219 w 148"/>
                <a:gd name="T3" fmla="*/ 235 h 332"/>
                <a:gd name="T4" fmla="*/ 222 w 148"/>
                <a:gd name="T5" fmla="*/ 205 h 332"/>
                <a:gd name="T6" fmla="*/ 222 w 148"/>
                <a:gd name="T7" fmla="*/ 173 h 332"/>
                <a:gd name="T8" fmla="*/ 222 w 148"/>
                <a:gd name="T9" fmla="*/ 166 h 332"/>
                <a:gd name="T10" fmla="*/ 219 w 148"/>
                <a:gd name="T11" fmla="*/ 166 h 332"/>
                <a:gd name="T12" fmla="*/ 211 w 148"/>
                <a:gd name="T13" fmla="*/ 137 h 332"/>
                <a:gd name="T14" fmla="*/ 203 w 148"/>
                <a:gd name="T15" fmla="*/ 98 h 332"/>
                <a:gd name="T16" fmla="*/ 185 w 148"/>
                <a:gd name="T17" fmla="*/ 61 h 332"/>
                <a:gd name="T18" fmla="*/ 167 w 148"/>
                <a:gd name="T19" fmla="*/ 29 h 332"/>
                <a:gd name="T20" fmla="*/ 66 w 148"/>
                <a:gd name="T21" fmla="*/ 0 h 332"/>
                <a:gd name="T22" fmla="*/ 66 w 148"/>
                <a:gd name="T23" fmla="*/ 0 h 332"/>
                <a:gd name="T24" fmla="*/ 64 w 148"/>
                <a:gd name="T25" fmla="*/ 2 h 332"/>
                <a:gd name="T26" fmla="*/ 58 w 148"/>
                <a:gd name="T27" fmla="*/ 4 h 332"/>
                <a:gd name="T28" fmla="*/ 52 w 148"/>
                <a:gd name="T29" fmla="*/ 10 h 332"/>
                <a:gd name="T30" fmla="*/ 43 w 148"/>
                <a:gd name="T31" fmla="*/ 19 h 332"/>
                <a:gd name="T32" fmla="*/ 32 w 148"/>
                <a:gd name="T33" fmla="*/ 27 h 332"/>
                <a:gd name="T34" fmla="*/ 25 w 148"/>
                <a:gd name="T35" fmla="*/ 38 h 332"/>
                <a:gd name="T36" fmla="*/ 14 w 148"/>
                <a:gd name="T37" fmla="*/ 50 h 332"/>
                <a:gd name="T38" fmla="*/ 7 w 148"/>
                <a:gd name="T39" fmla="*/ 61 h 332"/>
                <a:gd name="T40" fmla="*/ 2 w 148"/>
                <a:gd name="T41" fmla="*/ 75 h 332"/>
                <a:gd name="T42" fmla="*/ 0 w 148"/>
                <a:gd name="T43" fmla="*/ 89 h 3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4" y="2"/>
                  </a:lnTo>
                  <a:lnTo>
                    <a:pt x="58" y="4"/>
                  </a:lnTo>
                  <a:lnTo>
                    <a:pt x="52" y="10"/>
                  </a:lnTo>
                  <a:lnTo>
                    <a:pt x="43" y="19"/>
                  </a:lnTo>
                  <a:lnTo>
                    <a:pt x="32" y="27"/>
                  </a:lnTo>
                  <a:lnTo>
                    <a:pt x="25" y="38"/>
                  </a:lnTo>
                  <a:lnTo>
                    <a:pt x="14" y="50"/>
                  </a:lnTo>
                  <a:lnTo>
                    <a:pt x="7" y="61"/>
                  </a:lnTo>
                  <a:lnTo>
                    <a:pt x="2" y="75"/>
                  </a:lnTo>
                  <a:lnTo>
                    <a:pt x="0" y="8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177"/>
            <p:cNvSpPr>
              <a:spLocks/>
            </p:cNvSpPr>
            <p:nvPr/>
          </p:nvSpPr>
          <p:spPr bwMode="auto">
            <a:xfrm>
              <a:off x="3555" y="1462"/>
              <a:ext cx="139" cy="269"/>
            </a:xfrm>
            <a:custGeom>
              <a:avLst/>
              <a:gdLst>
                <a:gd name="T0" fmla="*/ 70 w 140"/>
                <a:gd name="T1" fmla="*/ 342 h 268"/>
                <a:gd name="T2" fmla="*/ 70 w 140"/>
                <a:gd name="T3" fmla="*/ 325 h 268"/>
                <a:gd name="T4" fmla="*/ 70 w 140"/>
                <a:gd name="T5" fmla="*/ 304 h 268"/>
                <a:gd name="T6" fmla="*/ 70 w 140"/>
                <a:gd name="T7" fmla="*/ 277 h 268"/>
                <a:gd name="T8" fmla="*/ 70 w 140"/>
                <a:gd name="T9" fmla="*/ 249 h 268"/>
                <a:gd name="T10" fmla="*/ 70 w 140"/>
                <a:gd name="T11" fmla="*/ 217 h 268"/>
                <a:gd name="T12" fmla="*/ 70 w 140"/>
                <a:gd name="T13" fmla="*/ 112 h 268"/>
                <a:gd name="T14" fmla="*/ 70 w 140"/>
                <a:gd name="T15" fmla="*/ 80 h 268"/>
                <a:gd name="T16" fmla="*/ 70 w 140"/>
                <a:gd name="T17" fmla="*/ 50 h 268"/>
                <a:gd name="T18" fmla="*/ 70 w 140"/>
                <a:gd name="T19" fmla="*/ 23 h 268"/>
                <a:gd name="T20" fmla="*/ 60 w 140"/>
                <a:gd name="T21" fmla="*/ 0 h 268"/>
                <a:gd name="T22" fmla="*/ 60 w 140"/>
                <a:gd name="T23" fmla="*/ 0 h 268"/>
                <a:gd name="T24" fmla="*/ 62 w 140"/>
                <a:gd name="T25" fmla="*/ 4 h 268"/>
                <a:gd name="T26" fmla="*/ 58 w 140"/>
                <a:gd name="T27" fmla="*/ 8 h 268"/>
                <a:gd name="T28" fmla="*/ 52 w 140"/>
                <a:gd name="T29" fmla="*/ 13 h 268"/>
                <a:gd name="T30" fmla="*/ 44 w 140"/>
                <a:gd name="T31" fmla="*/ 20 h 268"/>
                <a:gd name="T32" fmla="*/ 33 w 140"/>
                <a:gd name="T33" fmla="*/ 29 h 268"/>
                <a:gd name="T34" fmla="*/ 23 w 140"/>
                <a:gd name="T35" fmla="*/ 40 h 268"/>
                <a:gd name="T36" fmla="*/ 14 w 140"/>
                <a:gd name="T37" fmla="*/ 50 h 268"/>
                <a:gd name="T38" fmla="*/ 6 w 140"/>
                <a:gd name="T39" fmla="*/ 63 h 268"/>
                <a:gd name="T40" fmla="*/ 2 w 140"/>
                <a:gd name="T41" fmla="*/ 80 h 268"/>
                <a:gd name="T42" fmla="*/ 0 w 140"/>
                <a:gd name="T43" fmla="*/ 94 h 268"/>
                <a:gd name="T44" fmla="*/ 70 w 140"/>
                <a:gd name="T45" fmla="*/ 342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2" y="4"/>
                  </a:lnTo>
                  <a:lnTo>
                    <a:pt x="58" y="8"/>
                  </a:lnTo>
                  <a:lnTo>
                    <a:pt x="52" y="13"/>
                  </a:lnTo>
                  <a:lnTo>
                    <a:pt x="44" y="20"/>
                  </a:lnTo>
                  <a:lnTo>
                    <a:pt x="33" y="29"/>
                  </a:lnTo>
                  <a:lnTo>
                    <a:pt x="23" y="40"/>
                  </a:lnTo>
                  <a:lnTo>
                    <a:pt x="14" y="50"/>
                  </a:lnTo>
                  <a:lnTo>
                    <a:pt x="6" y="63"/>
                  </a:lnTo>
                  <a:lnTo>
                    <a:pt x="2" y="80"/>
                  </a:lnTo>
                  <a:lnTo>
                    <a:pt x="0" y="94"/>
                  </a:lnTo>
                  <a:lnTo>
                    <a:pt x="131" y="267"/>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1" name="Freeform 178"/>
            <p:cNvSpPr>
              <a:spLocks/>
            </p:cNvSpPr>
            <p:nvPr/>
          </p:nvSpPr>
          <p:spPr bwMode="auto">
            <a:xfrm>
              <a:off x="3555" y="1462"/>
              <a:ext cx="139" cy="269"/>
            </a:xfrm>
            <a:custGeom>
              <a:avLst/>
              <a:gdLst>
                <a:gd name="T0" fmla="*/ 70 w 140"/>
                <a:gd name="T1" fmla="*/ 342 h 268"/>
                <a:gd name="T2" fmla="*/ 70 w 140"/>
                <a:gd name="T3" fmla="*/ 325 h 268"/>
                <a:gd name="T4" fmla="*/ 70 w 140"/>
                <a:gd name="T5" fmla="*/ 304 h 268"/>
                <a:gd name="T6" fmla="*/ 70 w 140"/>
                <a:gd name="T7" fmla="*/ 277 h 268"/>
                <a:gd name="T8" fmla="*/ 70 w 140"/>
                <a:gd name="T9" fmla="*/ 249 h 268"/>
                <a:gd name="T10" fmla="*/ 70 w 140"/>
                <a:gd name="T11" fmla="*/ 217 h 268"/>
                <a:gd name="T12" fmla="*/ 70 w 140"/>
                <a:gd name="T13" fmla="*/ 112 h 268"/>
                <a:gd name="T14" fmla="*/ 70 w 140"/>
                <a:gd name="T15" fmla="*/ 80 h 268"/>
                <a:gd name="T16" fmla="*/ 70 w 140"/>
                <a:gd name="T17" fmla="*/ 50 h 268"/>
                <a:gd name="T18" fmla="*/ 70 w 140"/>
                <a:gd name="T19" fmla="*/ 23 h 268"/>
                <a:gd name="T20" fmla="*/ 60 w 140"/>
                <a:gd name="T21" fmla="*/ 0 h 268"/>
                <a:gd name="T22" fmla="*/ 60 w 140"/>
                <a:gd name="T23" fmla="*/ 0 h 268"/>
                <a:gd name="T24" fmla="*/ 62 w 140"/>
                <a:gd name="T25" fmla="*/ 4 h 268"/>
                <a:gd name="T26" fmla="*/ 58 w 140"/>
                <a:gd name="T27" fmla="*/ 8 h 268"/>
                <a:gd name="T28" fmla="*/ 52 w 140"/>
                <a:gd name="T29" fmla="*/ 13 h 268"/>
                <a:gd name="T30" fmla="*/ 44 w 140"/>
                <a:gd name="T31" fmla="*/ 20 h 268"/>
                <a:gd name="T32" fmla="*/ 33 w 140"/>
                <a:gd name="T33" fmla="*/ 29 h 268"/>
                <a:gd name="T34" fmla="*/ 23 w 140"/>
                <a:gd name="T35" fmla="*/ 40 h 268"/>
                <a:gd name="T36" fmla="*/ 14 w 140"/>
                <a:gd name="T37" fmla="*/ 50 h 268"/>
                <a:gd name="T38" fmla="*/ 6 w 140"/>
                <a:gd name="T39" fmla="*/ 63 h 268"/>
                <a:gd name="T40" fmla="*/ 2 w 140"/>
                <a:gd name="T41" fmla="*/ 80 h 268"/>
                <a:gd name="T42" fmla="*/ 0 w 140"/>
                <a:gd name="T43" fmla="*/ 94 h 2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2" y="4"/>
                  </a:lnTo>
                  <a:lnTo>
                    <a:pt x="58" y="8"/>
                  </a:lnTo>
                  <a:lnTo>
                    <a:pt x="52" y="13"/>
                  </a:lnTo>
                  <a:lnTo>
                    <a:pt x="44" y="20"/>
                  </a:lnTo>
                  <a:lnTo>
                    <a:pt x="33" y="29"/>
                  </a:lnTo>
                  <a:lnTo>
                    <a:pt x="23" y="40"/>
                  </a:lnTo>
                  <a:lnTo>
                    <a:pt x="14" y="50"/>
                  </a:lnTo>
                  <a:lnTo>
                    <a:pt x="6" y="63"/>
                  </a:lnTo>
                  <a:lnTo>
                    <a:pt x="2" y="80"/>
                  </a:lnTo>
                  <a:lnTo>
                    <a:pt x="0" y="9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179"/>
            <p:cNvSpPr>
              <a:spLocks/>
            </p:cNvSpPr>
            <p:nvPr/>
          </p:nvSpPr>
          <p:spPr bwMode="auto">
            <a:xfrm>
              <a:off x="3339" y="1320"/>
              <a:ext cx="254" cy="268"/>
            </a:xfrm>
            <a:custGeom>
              <a:avLst/>
              <a:gdLst>
                <a:gd name="T0" fmla="*/ 436 w 252"/>
                <a:gd name="T1" fmla="*/ 267 h 268"/>
                <a:gd name="T2" fmla="*/ 445 w 252"/>
                <a:gd name="T3" fmla="*/ 249 h 268"/>
                <a:gd name="T4" fmla="*/ 445 w 252"/>
                <a:gd name="T5" fmla="*/ 230 h 268"/>
                <a:gd name="T6" fmla="*/ 445 w 252"/>
                <a:gd name="T7" fmla="*/ 207 h 268"/>
                <a:gd name="T8" fmla="*/ 439 w 252"/>
                <a:gd name="T9" fmla="*/ 184 h 268"/>
                <a:gd name="T10" fmla="*/ 433 w 252"/>
                <a:gd name="T11" fmla="*/ 161 h 268"/>
                <a:gd name="T12" fmla="*/ 429 w 252"/>
                <a:gd name="T13" fmla="*/ 138 h 268"/>
                <a:gd name="T14" fmla="*/ 415 w 252"/>
                <a:gd name="T15" fmla="*/ 115 h 268"/>
                <a:gd name="T16" fmla="*/ 402 w 252"/>
                <a:gd name="T17" fmla="*/ 92 h 268"/>
                <a:gd name="T18" fmla="*/ 384 w 252"/>
                <a:gd name="T19" fmla="*/ 71 h 268"/>
                <a:gd name="T20" fmla="*/ 364 w 252"/>
                <a:gd name="T21" fmla="*/ 52 h 268"/>
                <a:gd name="T22" fmla="*/ 364 w 252"/>
                <a:gd name="T23" fmla="*/ 52 h 268"/>
                <a:gd name="T24" fmla="*/ 333 w 252"/>
                <a:gd name="T25" fmla="*/ 35 h 268"/>
                <a:gd name="T26" fmla="*/ 297 w 252"/>
                <a:gd name="T27" fmla="*/ 23 h 268"/>
                <a:gd name="T28" fmla="*/ 263 w 252"/>
                <a:gd name="T29" fmla="*/ 12 h 268"/>
                <a:gd name="T30" fmla="*/ 235 w 252"/>
                <a:gd name="T31" fmla="*/ 5 h 268"/>
                <a:gd name="T32" fmla="*/ 199 w 252"/>
                <a:gd name="T33" fmla="*/ 2 h 268"/>
                <a:gd name="T34" fmla="*/ 180 w 252"/>
                <a:gd name="T35" fmla="*/ 0 h 268"/>
                <a:gd name="T36" fmla="*/ 164 w 252"/>
                <a:gd name="T37" fmla="*/ 0 h 268"/>
                <a:gd name="T38" fmla="*/ 146 w 252"/>
                <a:gd name="T39" fmla="*/ 0 h 268"/>
                <a:gd name="T40" fmla="*/ 57 w 252"/>
                <a:gd name="T41" fmla="*/ 3 h 268"/>
                <a:gd name="T42" fmla="*/ 41 w 252"/>
                <a:gd name="T43" fmla="*/ 5 h 268"/>
                <a:gd name="T44" fmla="*/ 41 w 252"/>
                <a:gd name="T45" fmla="*/ 5 h 268"/>
                <a:gd name="T46" fmla="*/ 39 w 252"/>
                <a:gd name="T47" fmla="*/ 7 h 268"/>
                <a:gd name="T48" fmla="*/ 36 w 252"/>
                <a:gd name="T49" fmla="*/ 12 h 268"/>
                <a:gd name="T50" fmla="*/ 31 w 252"/>
                <a:gd name="T51" fmla="*/ 18 h 268"/>
                <a:gd name="T52" fmla="*/ 25 w 252"/>
                <a:gd name="T53" fmla="*/ 25 h 268"/>
                <a:gd name="T54" fmla="*/ 18 w 252"/>
                <a:gd name="T55" fmla="*/ 35 h 268"/>
                <a:gd name="T56" fmla="*/ 13 w 252"/>
                <a:gd name="T57" fmla="*/ 43 h 268"/>
                <a:gd name="T58" fmla="*/ 6 w 252"/>
                <a:gd name="T59" fmla="*/ 56 h 268"/>
                <a:gd name="T60" fmla="*/ 2 w 252"/>
                <a:gd name="T61" fmla="*/ 67 h 268"/>
                <a:gd name="T62" fmla="*/ 0 w 252"/>
                <a:gd name="T63" fmla="*/ 79 h 268"/>
                <a:gd name="T64" fmla="*/ 2 w 252"/>
                <a:gd name="T65" fmla="*/ 92 h 268"/>
                <a:gd name="T66" fmla="*/ 436 w 252"/>
                <a:gd name="T67" fmla="*/ 267 h 2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39" y="7"/>
                  </a:lnTo>
                  <a:lnTo>
                    <a:pt x="36" y="12"/>
                  </a:lnTo>
                  <a:lnTo>
                    <a:pt x="31" y="18"/>
                  </a:lnTo>
                  <a:lnTo>
                    <a:pt x="25" y="25"/>
                  </a:lnTo>
                  <a:lnTo>
                    <a:pt x="18" y="35"/>
                  </a:lnTo>
                  <a:lnTo>
                    <a:pt x="13" y="43"/>
                  </a:lnTo>
                  <a:lnTo>
                    <a:pt x="6" y="56"/>
                  </a:lnTo>
                  <a:lnTo>
                    <a:pt x="2" y="67"/>
                  </a:lnTo>
                  <a:lnTo>
                    <a:pt x="0" y="79"/>
                  </a:lnTo>
                  <a:lnTo>
                    <a:pt x="2" y="92"/>
                  </a:lnTo>
                  <a:lnTo>
                    <a:pt x="246" y="267"/>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3" name="Freeform 180"/>
            <p:cNvSpPr>
              <a:spLocks/>
            </p:cNvSpPr>
            <p:nvPr/>
          </p:nvSpPr>
          <p:spPr bwMode="auto">
            <a:xfrm>
              <a:off x="3339" y="1320"/>
              <a:ext cx="254" cy="268"/>
            </a:xfrm>
            <a:custGeom>
              <a:avLst/>
              <a:gdLst>
                <a:gd name="T0" fmla="*/ 436 w 252"/>
                <a:gd name="T1" fmla="*/ 267 h 268"/>
                <a:gd name="T2" fmla="*/ 445 w 252"/>
                <a:gd name="T3" fmla="*/ 249 h 268"/>
                <a:gd name="T4" fmla="*/ 445 w 252"/>
                <a:gd name="T5" fmla="*/ 230 h 268"/>
                <a:gd name="T6" fmla="*/ 445 w 252"/>
                <a:gd name="T7" fmla="*/ 207 h 268"/>
                <a:gd name="T8" fmla="*/ 439 w 252"/>
                <a:gd name="T9" fmla="*/ 184 h 268"/>
                <a:gd name="T10" fmla="*/ 433 w 252"/>
                <a:gd name="T11" fmla="*/ 161 h 268"/>
                <a:gd name="T12" fmla="*/ 429 w 252"/>
                <a:gd name="T13" fmla="*/ 138 h 268"/>
                <a:gd name="T14" fmla="*/ 415 w 252"/>
                <a:gd name="T15" fmla="*/ 115 h 268"/>
                <a:gd name="T16" fmla="*/ 402 w 252"/>
                <a:gd name="T17" fmla="*/ 92 h 268"/>
                <a:gd name="T18" fmla="*/ 384 w 252"/>
                <a:gd name="T19" fmla="*/ 71 h 268"/>
                <a:gd name="T20" fmla="*/ 364 w 252"/>
                <a:gd name="T21" fmla="*/ 52 h 268"/>
                <a:gd name="T22" fmla="*/ 364 w 252"/>
                <a:gd name="T23" fmla="*/ 52 h 268"/>
                <a:gd name="T24" fmla="*/ 333 w 252"/>
                <a:gd name="T25" fmla="*/ 35 h 268"/>
                <a:gd name="T26" fmla="*/ 297 w 252"/>
                <a:gd name="T27" fmla="*/ 23 h 268"/>
                <a:gd name="T28" fmla="*/ 263 w 252"/>
                <a:gd name="T29" fmla="*/ 12 h 268"/>
                <a:gd name="T30" fmla="*/ 235 w 252"/>
                <a:gd name="T31" fmla="*/ 5 h 268"/>
                <a:gd name="T32" fmla="*/ 199 w 252"/>
                <a:gd name="T33" fmla="*/ 2 h 268"/>
                <a:gd name="T34" fmla="*/ 180 w 252"/>
                <a:gd name="T35" fmla="*/ 0 h 268"/>
                <a:gd name="T36" fmla="*/ 164 w 252"/>
                <a:gd name="T37" fmla="*/ 0 h 268"/>
                <a:gd name="T38" fmla="*/ 146 w 252"/>
                <a:gd name="T39" fmla="*/ 0 h 268"/>
                <a:gd name="T40" fmla="*/ 57 w 252"/>
                <a:gd name="T41" fmla="*/ 3 h 268"/>
                <a:gd name="T42" fmla="*/ 41 w 252"/>
                <a:gd name="T43" fmla="*/ 5 h 268"/>
                <a:gd name="T44" fmla="*/ 41 w 252"/>
                <a:gd name="T45" fmla="*/ 5 h 268"/>
                <a:gd name="T46" fmla="*/ 39 w 252"/>
                <a:gd name="T47" fmla="*/ 7 h 268"/>
                <a:gd name="T48" fmla="*/ 36 w 252"/>
                <a:gd name="T49" fmla="*/ 12 h 268"/>
                <a:gd name="T50" fmla="*/ 31 w 252"/>
                <a:gd name="T51" fmla="*/ 18 h 268"/>
                <a:gd name="T52" fmla="*/ 25 w 252"/>
                <a:gd name="T53" fmla="*/ 25 h 268"/>
                <a:gd name="T54" fmla="*/ 18 w 252"/>
                <a:gd name="T55" fmla="*/ 35 h 268"/>
                <a:gd name="T56" fmla="*/ 13 w 252"/>
                <a:gd name="T57" fmla="*/ 43 h 268"/>
                <a:gd name="T58" fmla="*/ 6 w 252"/>
                <a:gd name="T59" fmla="*/ 56 h 268"/>
                <a:gd name="T60" fmla="*/ 2 w 252"/>
                <a:gd name="T61" fmla="*/ 67 h 268"/>
                <a:gd name="T62" fmla="*/ 0 w 252"/>
                <a:gd name="T63" fmla="*/ 79 h 268"/>
                <a:gd name="T64" fmla="*/ 2 w 252"/>
                <a:gd name="T65" fmla="*/ 92 h 2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39" y="7"/>
                  </a:lnTo>
                  <a:lnTo>
                    <a:pt x="36" y="12"/>
                  </a:lnTo>
                  <a:lnTo>
                    <a:pt x="31" y="18"/>
                  </a:lnTo>
                  <a:lnTo>
                    <a:pt x="25" y="25"/>
                  </a:lnTo>
                  <a:lnTo>
                    <a:pt x="18" y="35"/>
                  </a:lnTo>
                  <a:lnTo>
                    <a:pt x="13" y="43"/>
                  </a:lnTo>
                  <a:lnTo>
                    <a:pt x="6" y="56"/>
                  </a:lnTo>
                  <a:lnTo>
                    <a:pt x="2" y="67"/>
                  </a:lnTo>
                  <a:lnTo>
                    <a:pt x="0" y="79"/>
                  </a:lnTo>
                  <a:lnTo>
                    <a:pt x="2" y="9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181"/>
            <p:cNvSpPr>
              <a:spLocks/>
            </p:cNvSpPr>
            <p:nvPr/>
          </p:nvSpPr>
          <p:spPr bwMode="auto">
            <a:xfrm>
              <a:off x="3305" y="1272"/>
              <a:ext cx="192" cy="216"/>
            </a:xfrm>
            <a:custGeom>
              <a:avLst/>
              <a:gdLst>
                <a:gd name="T0" fmla="*/ 65 w 195"/>
                <a:gd name="T1" fmla="*/ 115 h 218"/>
                <a:gd name="T2" fmla="*/ 65 w 195"/>
                <a:gd name="T3" fmla="*/ 104 h 218"/>
                <a:gd name="T4" fmla="*/ 63 w 195"/>
                <a:gd name="T5" fmla="*/ 91 h 218"/>
                <a:gd name="T6" fmla="*/ 61 w 195"/>
                <a:gd name="T7" fmla="*/ 68 h 218"/>
                <a:gd name="T8" fmla="*/ 58 w 195"/>
                <a:gd name="T9" fmla="*/ 54 h 218"/>
                <a:gd name="T10" fmla="*/ 53 w 195"/>
                <a:gd name="T11" fmla="*/ 54 h 218"/>
                <a:gd name="T12" fmla="*/ 44 w 195"/>
                <a:gd name="T13" fmla="*/ 54 h 218"/>
                <a:gd name="T14" fmla="*/ 32 w 195"/>
                <a:gd name="T15" fmla="*/ 37 h 218"/>
                <a:gd name="T16" fmla="*/ 32 w 195"/>
                <a:gd name="T17" fmla="*/ 18 h 218"/>
                <a:gd name="T18" fmla="*/ 32 w 195"/>
                <a:gd name="T19" fmla="*/ 6 h 218"/>
                <a:gd name="T20" fmla="*/ 18 w 195"/>
                <a:gd name="T21" fmla="*/ 0 h 218"/>
                <a:gd name="T22" fmla="*/ 18 w 195"/>
                <a:gd name="T23" fmla="*/ 0 h 218"/>
                <a:gd name="T24" fmla="*/ 18 w 195"/>
                <a:gd name="T25" fmla="*/ 2 h 218"/>
                <a:gd name="T26" fmla="*/ 16 w 195"/>
                <a:gd name="T27" fmla="*/ 6 h 218"/>
                <a:gd name="T28" fmla="*/ 14 w 195"/>
                <a:gd name="T29" fmla="*/ 12 h 218"/>
                <a:gd name="T30" fmla="*/ 12 w 195"/>
                <a:gd name="T31" fmla="*/ 18 h 218"/>
                <a:gd name="T32" fmla="*/ 8 w 195"/>
                <a:gd name="T33" fmla="*/ 29 h 218"/>
                <a:gd name="T34" fmla="*/ 6 w 195"/>
                <a:gd name="T35" fmla="*/ 39 h 218"/>
                <a:gd name="T36" fmla="*/ 2 w 195"/>
                <a:gd name="T37" fmla="*/ 52 h 218"/>
                <a:gd name="T38" fmla="*/ 2 w 195"/>
                <a:gd name="T39" fmla="*/ 54 h 218"/>
                <a:gd name="T40" fmla="*/ 0 w 195"/>
                <a:gd name="T41" fmla="*/ 54 h 218"/>
                <a:gd name="T42" fmla="*/ 0 w 195"/>
                <a:gd name="T43" fmla="*/ 54 h 218"/>
                <a:gd name="T44" fmla="*/ 65 w 195"/>
                <a:gd name="T45" fmla="*/ 115 h 2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2"/>
                  </a:lnTo>
                  <a:lnTo>
                    <a:pt x="16" y="6"/>
                  </a:lnTo>
                  <a:lnTo>
                    <a:pt x="14" y="12"/>
                  </a:lnTo>
                  <a:lnTo>
                    <a:pt x="12" y="18"/>
                  </a:lnTo>
                  <a:lnTo>
                    <a:pt x="8" y="29"/>
                  </a:lnTo>
                  <a:lnTo>
                    <a:pt x="6" y="39"/>
                  </a:lnTo>
                  <a:lnTo>
                    <a:pt x="2" y="52"/>
                  </a:lnTo>
                  <a:lnTo>
                    <a:pt x="2" y="67"/>
                  </a:lnTo>
                  <a:lnTo>
                    <a:pt x="0" y="80"/>
                  </a:lnTo>
                  <a:lnTo>
                    <a:pt x="0" y="92"/>
                  </a:lnTo>
                  <a:lnTo>
                    <a:pt x="194" y="217"/>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 name="Freeform 182"/>
            <p:cNvSpPr>
              <a:spLocks/>
            </p:cNvSpPr>
            <p:nvPr/>
          </p:nvSpPr>
          <p:spPr bwMode="auto">
            <a:xfrm>
              <a:off x="3305" y="1272"/>
              <a:ext cx="192" cy="216"/>
            </a:xfrm>
            <a:custGeom>
              <a:avLst/>
              <a:gdLst>
                <a:gd name="T0" fmla="*/ 65 w 195"/>
                <a:gd name="T1" fmla="*/ 115 h 218"/>
                <a:gd name="T2" fmla="*/ 65 w 195"/>
                <a:gd name="T3" fmla="*/ 104 h 218"/>
                <a:gd name="T4" fmla="*/ 63 w 195"/>
                <a:gd name="T5" fmla="*/ 91 h 218"/>
                <a:gd name="T6" fmla="*/ 61 w 195"/>
                <a:gd name="T7" fmla="*/ 68 h 218"/>
                <a:gd name="T8" fmla="*/ 58 w 195"/>
                <a:gd name="T9" fmla="*/ 54 h 218"/>
                <a:gd name="T10" fmla="*/ 53 w 195"/>
                <a:gd name="T11" fmla="*/ 54 h 218"/>
                <a:gd name="T12" fmla="*/ 44 w 195"/>
                <a:gd name="T13" fmla="*/ 54 h 218"/>
                <a:gd name="T14" fmla="*/ 32 w 195"/>
                <a:gd name="T15" fmla="*/ 37 h 218"/>
                <a:gd name="T16" fmla="*/ 32 w 195"/>
                <a:gd name="T17" fmla="*/ 18 h 218"/>
                <a:gd name="T18" fmla="*/ 32 w 195"/>
                <a:gd name="T19" fmla="*/ 6 h 218"/>
                <a:gd name="T20" fmla="*/ 18 w 195"/>
                <a:gd name="T21" fmla="*/ 0 h 218"/>
                <a:gd name="T22" fmla="*/ 18 w 195"/>
                <a:gd name="T23" fmla="*/ 0 h 218"/>
                <a:gd name="T24" fmla="*/ 18 w 195"/>
                <a:gd name="T25" fmla="*/ 2 h 218"/>
                <a:gd name="T26" fmla="*/ 16 w 195"/>
                <a:gd name="T27" fmla="*/ 6 h 218"/>
                <a:gd name="T28" fmla="*/ 14 w 195"/>
                <a:gd name="T29" fmla="*/ 12 h 218"/>
                <a:gd name="T30" fmla="*/ 12 w 195"/>
                <a:gd name="T31" fmla="*/ 18 h 218"/>
                <a:gd name="T32" fmla="*/ 8 w 195"/>
                <a:gd name="T33" fmla="*/ 29 h 218"/>
                <a:gd name="T34" fmla="*/ 6 w 195"/>
                <a:gd name="T35" fmla="*/ 39 h 218"/>
                <a:gd name="T36" fmla="*/ 2 w 195"/>
                <a:gd name="T37" fmla="*/ 52 h 218"/>
                <a:gd name="T38" fmla="*/ 2 w 195"/>
                <a:gd name="T39" fmla="*/ 54 h 218"/>
                <a:gd name="T40" fmla="*/ 0 w 195"/>
                <a:gd name="T41" fmla="*/ 54 h 218"/>
                <a:gd name="T42" fmla="*/ 0 w 195"/>
                <a:gd name="T43" fmla="*/ 54 h 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2"/>
                  </a:lnTo>
                  <a:lnTo>
                    <a:pt x="16" y="6"/>
                  </a:lnTo>
                  <a:lnTo>
                    <a:pt x="14" y="12"/>
                  </a:lnTo>
                  <a:lnTo>
                    <a:pt x="12" y="18"/>
                  </a:lnTo>
                  <a:lnTo>
                    <a:pt x="8" y="29"/>
                  </a:lnTo>
                  <a:lnTo>
                    <a:pt x="6" y="39"/>
                  </a:lnTo>
                  <a:lnTo>
                    <a:pt x="2" y="52"/>
                  </a:lnTo>
                  <a:lnTo>
                    <a:pt x="2" y="67"/>
                  </a:lnTo>
                  <a:lnTo>
                    <a:pt x="0" y="80"/>
                  </a:lnTo>
                  <a:lnTo>
                    <a:pt x="0" y="9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183"/>
            <p:cNvSpPr>
              <a:spLocks/>
            </p:cNvSpPr>
            <p:nvPr/>
          </p:nvSpPr>
          <p:spPr bwMode="auto">
            <a:xfrm>
              <a:off x="3218" y="1209"/>
              <a:ext cx="193" cy="225"/>
            </a:xfrm>
            <a:custGeom>
              <a:avLst/>
              <a:gdLst>
                <a:gd name="T0" fmla="*/ 118 w 194"/>
                <a:gd name="T1" fmla="*/ 427 h 223"/>
                <a:gd name="T2" fmla="*/ 114 w 194"/>
                <a:gd name="T3" fmla="*/ 390 h 223"/>
                <a:gd name="T4" fmla="*/ 108 w 194"/>
                <a:gd name="T5" fmla="*/ 355 h 223"/>
                <a:gd name="T6" fmla="*/ 97 w 194"/>
                <a:gd name="T7" fmla="*/ 304 h 223"/>
                <a:gd name="T8" fmla="*/ 97 w 194"/>
                <a:gd name="T9" fmla="*/ 244 h 223"/>
                <a:gd name="T10" fmla="*/ 97 w 194"/>
                <a:gd name="T11" fmla="*/ 194 h 223"/>
                <a:gd name="T12" fmla="*/ 97 w 194"/>
                <a:gd name="T13" fmla="*/ 156 h 223"/>
                <a:gd name="T14" fmla="*/ 97 w 194"/>
                <a:gd name="T15" fmla="*/ 131 h 223"/>
                <a:gd name="T16" fmla="*/ 75 w 194"/>
                <a:gd name="T17" fmla="*/ 35 h 223"/>
                <a:gd name="T18" fmla="*/ 46 w 194"/>
                <a:gd name="T19" fmla="*/ 16 h 223"/>
                <a:gd name="T20" fmla="*/ 13 w 194"/>
                <a:gd name="T21" fmla="*/ 0 h 223"/>
                <a:gd name="T22" fmla="*/ 13 w 194"/>
                <a:gd name="T23" fmla="*/ 0 h 223"/>
                <a:gd name="T24" fmla="*/ 13 w 194"/>
                <a:gd name="T25" fmla="*/ 1 h 223"/>
                <a:gd name="T26" fmla="*/ 8 w 194"/>
                <a:gd name="T27" fmla="*/ 7 h 223"/>
                <a:gd name="T28" fmla="*/ 6 w 194"/>
                <a:gd name="T29" fmla="*/ 16 h 223"/>
                <a:gd name="T30" fmla="*/ 4 w 194"/>
                <a:gd name="T31" fmla="*/ 26 h 223"/>
                <a:gd name="T32" fmla="*/ 2 w 194"/>
                <a:gd name="T33" fmla="*/ 41 h 223"/>
                <a:gd name="T34" fmla="*/ 0 w 194"/>
                <a:gd name="T35" fmla="*/ 131 h 223"/>
                <a:gd name="T36" fmla="*/ 0 w 194"/>
                <a:gd name="T37" fmla="*/ 148 h 223"/>
                <a:gd name="T38" fmla="*/ 0 w 194"/>
                <a:gd name="T39" fmla="*/ 165 h 223"/>
                <a:gd name="T40" fmla="*/ 4 w 194"/>
                <a:gd name="T41" fmla="*/ 198 h 223"/>
                <a:gd name="T42" fmla="*/ 8 w 194"/>
                <a:gd name="T43" fmla="*/ 232 h 223"/>
                <a:gd name="T44" fmla="*/ 118 w 194"/>
                <a:gd name="T45" fmla="*/ 427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1"/>
                  </a:lnTo>
                  <a:lnTo>
                    <a:pt x="8" y="7"/>
                  </a:lnTo>
                  <a:lnTo>
                    <a:pt x="6" y="16"/>
                  </a:lnTo>
                  <a:lnTo>
                    <a:pt x="4" y="26"/>
                  </a:lnTo>
                  <a:lnTo>
                    <a:pt x="2" y="41"/>
                  </a:lnTo>
                  <a:lnTo>
                    <a:pt x="0" y="56"/>
                  </a:lnTo>
                  <a:lnTo>
                    <a:pt x="0" y="73"/>
                  </a:lnTo>
                  <a:lnTo>
                    <a:pt x="0" y="90"/>
                  </a:lnTo>
                  <a:lnTo>
                    <a:pt x="4" y="108"/>
                  </a:lnTo>
                  <a:lnTo>
                    <a:pt x="8" y="125"/>
                  </a:lnTo>
                  <a:lnTo>
                    <a:pt x="193" y="22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7" name="Freeform 184"/>
            <p:cNvSpPr>
              <a:spLocks/>
            </p:cNvSpPr>
            <p:nvPr/>
          </p:nvSpPr>
          <p:spPr bwMode="auto">
            <a:xfrm>
              <a:off x="3218" y="1209"/>
              <a:ext cx="193" cy="225"/>
            </a:xfrm>
            <a:custGeom>
              <a:avLst/>
              <a:gdLst>
                <a:gd name="T0" fmla="*/ 118 w 194"/>
                <a:gd name="T1" fmla="*/ 427 h 223"/>
                <a:gd name="T2" fmla="*/ 114 w 194"/>
                <a:gd name="T3" fmla="*/ 390 h 223"/>
                <a:gd name="T4" fmla="*/ 108 w 194"/>
                <a:gd name="T5" fmla="*/ 355 h 223"/>
                <a:gd name="T6" fmla="*/ 97 w 194"/>
                <a:gd name="T7" fmla="*/ 304 h 223"/>
                <a:gd name="T8" fmla="*/ 97 w 194"/>
                <a:gd name="T9" fmla="*/ 244 h 223"/>
                <a:gd name="T10" fmla="*/ 97 w 194"/>
                <a:gd name="T11" fmla="*/ 194 h 223"/>
                <a:gd name="T12" fmla="*/ 97 w 194"/>
                <a:gd name="T13" fmla="*/ 156 h 223"/>
                <a:gd name="T14" fmla="*/ 97 w 194"/>
                <a:gd name="T15" fmla="*/ 131 h 223"/>
                <a:gd name="T16" fmla="*/ 75 w 194"/>
                <a:gd name="T17" fmla="*/ 35 h 223"/>
                <a:gd name="T18" fmla="*/ 46 w 194"/>
                <a:gd name="T19" fmla="*/ 16 h 223"/>
                <a:gd name="T20" fmla="*/ 13 w 194"/>
                <a:gd name="T21" fmla="*/ 0 h 223"/>
                <a:gd name="T22" fmla="*/ 13 w 194"/>
                <a:gd name="T23" fmla="*/ 0 h 223"/>
                <a:gd name="T24" fmla="*/ 13 w 194"/>
                <a:gd name="T25" fmla="*/ 1 h 223"/>
                <a:gd name="T26" fmla="*/ 8 w 194"/>
                <a:gd name="T27" fmla="*/ 7 h 223"/>
                <a:gd name="T28" fmla="*/ 6 w 194"/>
                <a:gd name="T29" fmla="*/ 16 h 223"/>
                <a:gd name="T30" fmla="*/ 4 w 194"/>
                <a:gd name="T31" fmla="*/ 26 h 223"/>
                <a:gd name="T32" fmla="*/ 2 w 194"/>
                <a:gd name="T33" fmla="*/ 41 h 223"/>
                <a:gd name="T34" fmla="*/ 0 w 194"/>
                <a:gd name="T35" fmla="*/ 131 h 223"/>
                <a:gd name="T36" fmla="*/ 0 w 194"/>
                <a:gd name="T37" fmla="*/ 148 h 223"/>
                <a:gd name="T38" fmla="*/ 0 w 194"/>
                <a:gd name="T39" fmla="*/ 165 h 223"/>
                <a:gd name="T40" fmla="*/ 4 w 194"/>
                <a:gd name="T41" fmla="*/ 198 h 223"/>
                <a:gd name="T42" fmla="*/ 8 w 194"/>
                <a:gd name="T43" fmla="*/ 232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1"/>
                  </a:lnTo>
                  <a:lnTo>
                    <a:pt x="8" y="7"/>
                  </a:lnTo>
                  <a:lnTo>
                    <a:pt x="6" y="16"/>
                  </a:lnTo>
                  <a:lnTo>
                    <a:pt x="4" y="26"/>
                  </a:lnTo>
                  <a:lnTo>
                    <a:pt x="2" y="41"/>
                  </a:lnTo>
                  <a:lnTo>
                    <a:pt x="0" y="56"/>
                  </a:lnTo>
                  <a:lnTo>
                    <a:pt x="0" y="73"/>
                  </a:lnTo>
                  <a:lnTo>
                    <a:pt x="0" y="90"/>
                  </a:lnTo>
                  <a:lnTo>
                    <a:pt x="4" y="108"/>
                  </a:lnTo>
                  <a:lnTo>
                    <a:pt x="8" y="1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185"/>
            <p:cNvSpPr>
              <a:spLocks/>
            </p:cNvSpPr>
            <p:nvPr/>
          </p:nvSpPr>
          <p:spPr bwMode="auto">
            <a:xfrm>
              <a:off x="3055" y="1195"/>
              <a:ext cx="231" cy="158"/>
            </a:xfrm>
            <a:custGeom>
              <a:avLst/>
              <a:gdLst>
                <a:gd name="T0" fmla="*/ 156 w 232"/>
                <a:gd name="T1" fmla="*/ 64 h 160"/>
                <a:gd name="T2" fmla="*/ 152 w 232"/>
                <a:gd name="T3" fmla="*/ 57 h 160"/>
                <a:gd name="T4" fmla="*/ 143 w 232"/>
                <a:gd name="T5" fmla="*/ 49 h 160"/>
                <a:gd name="T6" fmla="*/ 139 w 232"/>
                <a:gd name="T7" fmla="*/ 40 h 160"/>
                <a:gd name="T8" fmla="*/ 130 w 232"/>
                <a:gd name="T9" fmla="*/ 40 h 160"/>
                <a:gd name="T10" fmla="*/ 123 w 232"/>
                <a:gd name="T11" fmla="*/ 40 h 160"/>
                <a:gd name="T12" fmla="*/ 116 w 232"/>
                <a:gd name="T13" fmla="*/ 40 h 160"/>
                <a:gd name="T14" fmla="*/ 116 w 232"/>
                <a:gd name="T15" fmla="*/ 40 h 160"/>
                <a:gd name="T16" fmla="*/ 116 w 232"/>
                <a:gd name="T17" fmla="*/ 40 h 160"/>
                <a:gd name="T18" fmla="*/ 116 w 232"/>
                <a:gd name="T19" fmla="*/ 40 h 160"/>
                <a:gd name="T20" fmla="*/ 116 w 232"/>
                <a:gd name="T21" fmla="*/ 40 h 160"/>
                <a:gd name="T22" fmla="*/ 116 w 232"/>
                <a:gd name="T23" fmla="*/ 40 h 160"/>
                <a:gd name="T24" fmla="*/ 116 w 232"/>
                <a:gd name="T25" fmla="*/ 33 h 160"/>
                <a:gd name="T26" fmla="*/ 116 w 232"/>
                <a:gd name="T27" fmla="*/ 27 h 160"/>
                <a:gd name="T28" fmla="*/ 104 w 232"/>
                <a:gd name="T29" fmla="*/ 20 h 160"/>
                <a:gd name="T30" fmla="*/ 90 w 232"/>
                <a:gd name="T31" fmla="*/ 14 h 160"/>
                <a:gd name="T32" fmla="*/ 75 w 232"/>
                <a:gd name="T33" fmla="*/ 10 h 160"/>
                <a:gd name="T34" fmla="*/ 60 w 232"/>
                <a:gd name="T35" fmla="*/ 6 h 160"/>
                <a:gd name="T36" fmla="*/ 46 w 232"/>
                <a:gd name="T37" fmla="*/ 4 h 160"/>
                <a:gd name="T38" fmla="*/ 30 w 232"/>
                <a:gd name="T39" fmla="*/ 2 h 160"/>
                <a:gd name="T40" fmla="*/ 18 w 232"/>
                <a:gd name="T41" fmla="*/ 0 h 160"/>
                <a:gd name="T42" fmla="*/ 5 w 232"/>
                <a:gd name="T43" fmla="*/ 0 h 160"/>
                <a:gd name="T44" fmla="*/ 5 w 232"/>
                <a:gd name="T45" fmla="*/ 0 h 160"/>
                <a:gd name="T46" fmla="*/ 4 w 232"/>
                <a:gd name="T47" fmla="*/ 2 h 160"/>
                <a:gd name="T48" fmla="*/ 4 w 232"/>
                <a:gd name="T49" fmla="*/ 6 h 160"/>
                <a:gd name="T50" fmla="*/ 2 w 232"/>
                <a:gd name="T51" fmla="*/ 12 h 160"/>
                <a:gd name="T52" fmla="*/ 2 w 232"/>
                <a:gd name="T53" fmla="*/ 20 h 160"/>
                <a:gd name="T54" fmla="*/ 0 w 232"/>
                <a:gd name="T55" fmla="*/ 29 h 160"/>
                <a:gd name="T56" fmla="*/ 0 w 232"/>
                <a:gd name="T57" fmla="*/ 40 h 160"/>
                <a:gd name="T58" fmla="*/ 0 w 232"/>
                <a:gd name="T59" fmla="*/ 40 h 160"/>
                <a:gd name="T60" fmla="*/ 2 w 232"/>
                <a:gd name="T61" fmla="*/ 40 h 160"/>
                <a:gd name="T62" fmla="*/ 4 w 232"/>
                <a:gd name="T63" fmla="*/ 40 h 160"/>
                <a:gd name="T64" fmla="*/ 7 w 232"/>
                <a:gd name="T65" fmla="*/ 40 h 160"/>
                <a:gd name="T66" fmla="*/ 156 w 232"/>
                <a:gd name="T67" fmla="*/ 64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4" y="2"/>
                  </a:lnTo>
                  <a:lnTo>
                    <a:pt x="4" y="6"/>
                  </a:lnTo>
                  <a:lnTo>
                    <a:pt x="2" y="12"/>
                  </a:lnTo>
                  <a:lnTo>
                    <a:pt x="2" y="20"/>
                  </a:lnTo>
                  <a:lnTo>
                    <a:pt x="0" y="29"/>
                  </a:lnTo>
                  <a:lnTo>
                    <a:pt x="0" y="41"/>
                  </a:lnTo>
                  <a:lnTo>
                    <a:pt x="0" y="52"/>
                  </a:lnTo>
                  <a:lnTo>
                    <a:pt x="2" y="62"/>
                  </a:lnTo>
                  <a:lnTo>
                    <a:pt x="4" y="75"/>
                  </a:lnTo>
                  <a:lnTo>
                    <a:pt x="7" y="85"/>
                  </a:lnTo>
                  <a:lnTo>
                    <a:pt x="231" y="15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9" name="Freeform 186"/>
            <p:cNvSpPr>
              <a:spLocks/>
            </p:cNvSpPr>
            <p:nvPr/>
          </p:nvSpPr>
          <p:spPr bwMode="auto">
            <a:xfrm>
              <a:off x="3055" y="1195"/>
              <a:ext cx="231" cy="158"/>
            </a:xfrm>
            <a:custGeom>
              <a:avLst/>
              <a:gdLst>
                <a:gd name="T0" fmla="*/ 156 w 232"/>
                <a:gd name="T1" fmla="*/ 64 h 160"/>
                <a:gd name="T2" fmla="*/ 152 w 232"/>
                <a:gd name="T3" fmla="*/ 57 h 160"/>
                <a:gd name="T4" fmla="*/ 143 w 232"/>
                <a:gd name="T5" fmla="*/ 49 h 160"/>
                <a:gd name="T6" fmla="*/ 139 w 232"/>
                <a:gd name="T7" fmla="*/ 40 h 160"/>
                <a:gd name="T8" fmla="*/ 130 w 232"/>
                <a:gd name="T9" fmla="*/ 40 h 160"/>
                <a:gd name="T10" fmla="*/ 123 w 232"/>
                <a:gd name="T11" fmla="*/ 40 h 160"/>
                <a:gd name="T12" fmla="*/ 116 w 232"/>
                <a:gd name="T13" fmla="*/ 40 h 160"/>
                <a:gd name="T14" fmla="*/ 116 w 232"/>
                <a:gd name="T15" fmla="*/ 40 h 160"/>
                <a:gd name="T16" fmla="*/ 116 w 232"/>
                <a:gd name="T17" fmla="*/ 40 h 160"/>
                <a:gd name="T18" fmla="*/ 116 w 232"/>
                <a:gd name="T19" fmla="*/ 40 h 160"/>
                <a:gd name="T20" fmla="*/ 116 w 232"/>
                <a:gd name="T21" fmla="*/ 40 h 160"/>
                <a:gd name="T22" fmla="*/ 116 w 232"/>
                <a:gd name="T23" fmla="*/ 40 h 160"/>
                <a:gd name="T24" fmla="*/ 116 w 232"/>
                <a:gd name="T25" fmla="*/ 33 h 160"/>
                <a:gd name="T26" fmla="*/ 116 w 232"/>
                <a:gd name="T27" fmla="*/ 27 h 160"/>
                <a:gd name="T28" fmla="*/ 104 w 232"/>
                <a:gd name="T29" fmla="*/ 20 h 160"/>
                <a:gd name="T30" fmla="*/ 90 w 232"/>
                <a:gd name="T31" fmla="*/ 14 h 160"/>
                <a:gd name="T32" fmla="*/ 75 w 232"/>
                <a:gd name="T33" fmla="*/ 10 h 160"/>
                <a:gd name="T34" fmla="*/ 60 w 232"/>
                <a:gd name="T35" fmla="*/ 6 h 160"/>
                <a:gd name="T36" fmla="*/ 46 w 232"/>
                <a:gd name="T37" fmla="*/ 4 h 160"/>
                <a:gd name="T38" fmla="*/ 30 w 232"/>
                <a:gd name="T39" fmla="*/ 2 h 160"/>
                <a:gd name="T40" fmla="*/ 18 w 232"/>
                <a:gd name="T41" fmla="*/ 0 h 160"/>
                <a:gd name="T42" fmla="*/ 5 w 232"/>
                <a:gd name="T43" fmla="*/ 0 h 160"/>
                <a:gd name="T44" fmla="*/ 5 w 232"/>
                <a:gd name="T45" fmla="*/ 0 h 160"/>
                <a:gd name="T46" fmla="*/ 4 w 232"/>
                <a:gd name="T47" fmla="*/ 2 h 160"/>
                <a:gd name="T48" fmla="*/ 4 w 232"/>
                <a:gd name="T49" fmla="*/ 6 h 160"/>
                <a:gd name="T50" fmla="*/ 2 w 232"/>
                <a:gd name="T51" fmla="*/ 12 h 160"/>
                <a:gd name="T52" fmla="*/ 2 w 232"/>
                <a:gd name="T53" fmla="*/ 20 h 160"/>
                <a:gd name="T54" fmla="*/ 0 w 232"/>
                <a:gd name="T55" fmla="*/ 29 h 160"/>
                <a:gd name="T56" fmla="*/ 0 w 232"/>
                <a:gd name="T57" fmla="*/ 40 h 160"/>
                <a:gd name="T58" fmla="*/ 0 w 232"/>
                <a:gd name="T59" fmla="*/ 40 h 160"/>
                <a:gd name="T60" fmla="*/ 2 w 232"/>
                <a:gd name="T61" fmla="*/ 40 h 160"/>
                <a:gd name="T62" fmla="*/ 4 w 232"/>
                <a:gd name="T63" fmla="*/ 40 h 160"/>
                <a:gd name="T64" fmla="*/ 7 w 2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4" y="2"/>
                  </a:lnTo>
                  <a:lnTo>
                    <a:pt x="4" y="6"/>
                  </a:lnTo>
                  <a:lnTo>
                    <a:pt x="2" y="12"/>
                  </a:lnTo>
                  <a:lnTo>
                    <a:pt x="2" y="20"/>
                  </a:lnTo>
                  <a:lnTo>
                    <a:pt x="0" y="29"/>
                  </a:lnTo>
                  <a:lnTo>
                    <a:pt x="0" y="41"/>
                  </a:lnTo>
                  <a:lnTo>
                    <a:pt x="0" y="52"/>
                  </a:lnTo>
                  <a:lnTo>
                    <a:pt x="2" y="62"/>
                  </a:lnTo>
                  <a:lnTo>
                    <a:pt x="4" y="75"/>
                  </a:lnTo>
                  <a:lnTo>
                    <a:pt x="7" y="8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187"/>
            <p:cNvSpPr>
              <a:spLocks/>
            </p:cNvSpPr>
            <p:nvPr/>
          </p:nvSpPr>
          <p:spPr bwMode="auto">
            <a:xfrm>
              <a:off x="3722" y="1693"/>
              <a:ext cx="112" cy="385"/>
            </a:xfrm>
            <a:custGeom>
              <a:avLst/>
              <a:gdLst>
                <a:gd name="T0" fmla="*/ 56 w 113"/>
                <a:gd name="T1" fmla="*/ 384 h 385"/>
                <a:gd name="T2" fmla="*/ 56 w 113"/>
                <a:gd name="T3" fmla="*/ 363 h 385"/>
                <a:gd name="T4" fmla="*/ 56 w 113"/>
                <a:gd name="T5" fmla="*/ 333 h 385"/>
                <a:gd name="T6" fmla="*/ 56 w 113"/>
                <a:gd name="T7" fmla="*/ 298 h 385"/>
                <a:gd name="T8" fmla="*/ 56 w 113"/>
                <a:gd name="T9" fmla="*/ 257 h 385"/>
                <a:gd name="T10" fmla="*/ 56 w 113"/>
                <a:gd name="T11" fmla="*/ 216 h 385"/>
                <a:gd name="T12" fmla="*/ 56 w 113"/>
                <a:gd name="T13" fmla="*/ 170 h 385"/>
                <a:gd name="T14" fmla="*/ 56 w 113"/>
                <a:gd name="T15" fmla="*/ 123 h 385"/>
                <a:gd name="T16" fmla="*/ 56 w 113"/>
                <a:gd name="T17" fmla="*/ 80 h 385"/>
                <a:gd name="T18" fmla="*/ 56 w 113"/>
                <a:gd name="T19" fmla="*/ 37 h 385"/>
                <a:gd name="T20" fmla="*/ 56 w 113"/>
                <a:gd name="T21" fmla="*/ 0 h 385"/>
                <a:gd name="T22" fmla="*/ 56 w 113"/>
                <a:gd name="T23" fmla="*/ 0 h 385"/>
                <a:gd name="T24" fmla="*/ 56 w 113"/>
                <a:gd name="T25" fmla="*/ 0 h 385"/>
                <a:gd name="T26" fmla="*/ 56 w 113"/>
                <a:gd name="T27" fmla="*/ 6 h 385"/>
                <a:gd name="T28" fmla="*/ 50 w 113"/>
                <a:gd name="T29" fmla="*/ 12 h 385"/>
                <a:gd name="T30" fmla="*/ 43 w 113"/>
                <a:gd name="T31" fmla="*/ 25 h 385"/>
                <a:gd name="T32" fmla="*/ 36 w 113"/>
                <a:gd name="T33" fmla="*/ 37 h 385"/>
                <a:gd name="T34" fmla="*/ 25 w 113"/>
                <a:gd name="T35" fmla="*/ 54 h 385"/>
                <a:gd name="T36" fmla="*/ 17 w 113"/>
                <a:gd name="T37" fmla="*/ 73 h 385"/>
                <a:gd name="T38" fmla="*/ 8 w 113"/>
                <a:gd name="T39" fmla="*/ 94 h 385"/>
                <a:gd name="T40" fmla="*/ 4 w 113"/>
                <a:gd name="T41" fmla="*/ 115 h 385"/>
                <a:gd name="T42" fmla="*/ 0 w 113"/>
                <a:gd name="T43" fmla="*/ 140 h 385"/>
                <a:gd name="T44" fmla="*/ 56 w 113"/>
                <a:gd name="T45" fmla="*/ 384 h 3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1" y="0"/>
                  </a:lnTo>
                  <a:lnTo>
                    <a:pt x="57" y="6"/>
                  </a:lnTo>
                  <a:lnTo>
                    <a:pt x="50" y="12"/>
                  </a:lnTo>
                  <a:lnTo>
                    <a:pt x="43" y="25"/>
                  </a:lnTo>
                  <a:lnTo>
                    <a:pt x="36" y="37"/>
                  </a:lnTo>
                  <a:lnTo>
                    <a:pt x="25" y="54"/>
                  </a:lnTo>
                  <a:lnTo>
                    <a:pt x="17" y="73"/>
                  </a:lnTo>
                  <a:lnTo>
                    <a:pt x="8" y="94"/>
                  </a:lnTo>
                  <a:lnTo>
                    <a:pt x="4" y="115"/>
                  </a:lnTo>
                  <a:lnTo>
                    <a:pt x="0" y="140"/>
                  </a:lnTo>
                  <a:lnTo>
                    <a:pt x="77" y="38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1" name="Freeform 188"/>
            <p:cNvSpPr>
              <a:spLocks/>
            </p:cNvSpPr>
            <p:nvPr/>
          </p:nvSpPr>
          <p:spPr bwMode="auto">
            <a:xfrm>
              <a:off x="3722" y="1693"/>
              <a:ext cx="112" cy="385"/>
            </a:xfrm>
            <a:custGeom>
              <a:avLst/>
              <a:gdLst>
                <a:gd name="T0" fmla="*/ 56 w 113"/>
                <a:gd name="T1" fmla="*/ 384 h 385"/>
                <a:gd name="T2" fmla="*/ 56 w 113"/>
                <a:gd name="T3" fmla="*/ 363 h 385"/>
                <a:gd name="T4" fmla="*/ 56 w 113"/>
                <a:gd name="T5" fmla="*/ 333 h 385"/>
                <a:gd name="T6" fmla="*/ 56 w 113"/>
                <a:gd name="T7" fmla="*/ 298 h 385"/>
                <a:gd name="T8" fmla="*/ 56 w 113"/>
                <a:gd name="T9" fmla="*/ 257 h 385"/>
                <a:gd name="T10" fmla="*/ 56 w 113"/>
                <a:gd name="T11" fmla="*/ 216 h 385"/>
                <a:gd name="T12" fmla="*/ 56 w 113"/>
                <a:gd name="T13" fmla="*/ 170 h 385"/>
                <a:gd name="T14" fmla="*/ 56 w 113"/>
                <a:gd name="T15" fmla="*/ 123 h 385"/>
                <a:gd name="T16" fmla="*/ 56 w 113"/>
                <a:gd name="T17" fmla="*/ 80 h 385"/>
                <a:gd name="T18" fmla="*/ 56 w 113"/>
                <a:gd name="T19" fmla="*/ 37 h 385"/>
                <a:gd name="T20" fmla="*/ 56 w 113"/>
                <a:gd name="T21" fmla="*/ 0 h 385"/>
                <a:gd name="T22" fmla="*/ 56 w 113"/>
                <a:gd name="T23" fmla="*/ 0 h 385"/>
                <a:gd name="T24" fmla="*/ 56 w 113"/>
                <a:gd name="T25" fmla="*/ 0 h 385"/>
                <a:gd name="T26" fmla="*/ 56 w 113"/>
                <a:gd name="T27" fmla="*/ 6 h 385"/>
                <a:gd name="T28" fmla="*/ 50 w 113"/>
                <a:gd name="T29" fmla="*/ 12 h 385"/>
                <a:gd name="T30" fmla="*/ 43 w 113"/>
                <a:gd name="T31" fmla="*/ 25 h 385"/>
                <a:gd name="T32" fmla="*/ 36 w 113"/>
                <a:gd name="T33" fmla="*/ 37 h 385"/>
                <a:gd name="T34" fmla="*/ 25 w 113"/>
                <a:gd name="T35" fmla="*/ 54 h 385"/>
                <a:gd name="T36" fmla="*/ 17 w 113"/>
                <a:gd name="T37" fmla="*/ 73 h 385"/>
                <a:gd name="T38" fmla="*/ 8 w 113"/>
                <a:gd name="T39" fmla="*/ 94 h 385"/>
                <a:gd name="T40" fmla="*/ 4 w 113"/>
                <a:gd name="T41" fmla="*/ 115 h 385"/>
                <a:gd name="T42" fmla="*/ 0 w 113"/>
                <a:gd name="T43" fmla="*/ 140 h 3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1" y="0"/>
                  </a:lnTo>
                  <a:lnTo>
                    <a:pt x="57" y="6"/>
                  </a:lnTo>
                  <a:lnTo>
                    <a:pt x="50" y="12"/>
                  </a:lnTo>
                  <a:lnTo>
                    <a:pt x="43" y="25"/>
                  </a:lnTo>
                  <a:lnTo>
                    <a:pt x="36" y="37"/>
                  </a:lnTo>
                  <a:lnTo>
                    <a:pt x="25" y="54"/>
                  </a:lnTo>
                  <a:lnTo>
                    <a:pt x="17" y="73"/>
                  </a:lnTo>
                  <a:lnTo>
                    <a:pt x="8" y="94"/>
                  </a:lnTo>
                  <a:lnTo>
                    <a:pt x="4" y="115"/>
                  </a:lnTo>
                  <a:lnTo>
                    <a:pt x="0" y="14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189"/>
            <p:cNvSpPr>
              <a:spLocks/>
            </p:cNvSpPr>
            <p:nvPr/>
          </p:nvSpPr>
          <p:spPr bwMode="auto">
            <a:xfrm>
              <a:off x="3612" y="1530"/>
              <a:ext cx="154" cy="331"/>
            </a:xfrm>
            <a:custGeom>
              <a:avLst/>
              <a:gdLst>
                <a:gd name="T0" fmla="*/ 613 w 151"/>
                <a:gd name="T1" fmla="*/ 330 h 331"/>
                <a:gd name="T2" fmla="*/ 628 w 151"/>
                <a:gd name="T3" fmla="*/ 309 h 331"/>
                <a:gd name="T4" fmla="*/ 637 w 151"/>
                <a:gd name="T5" fmla="*/ 280 h 331"/>
                <a:gd name="T6" fmla="*/ 650 w 151"/>
                <a:gd name="T7" fmla="*/ 248 h 331"/>
                <a:gd name="T8" fmla="*/ 650 w 151"/>
                <a:gd name="T9" fmla="*/ 212 h 331"/>
                <a:gd name="T10" fmla="*/ 628 w 151"/>
                <a:gd name="T11" fmla="*/ 174 h 331"/>
                <a:gd name="T12" fmla="*/ 611 w 151"/>
                <a:gd name="T13" fmla="*/ 136 h 331"/>
                <a:gd name="T14" fmla="*/ 567 w 151"/>
                <a:gd name="T15" fmla="*/ 99 h 331"/>
                <a:gd name="T16" fmla="*/ 494 w 151"/>
                <a:gd name="T17" fmla="*/ 62 h 331"/>
                <a:gd name="T18" fmla="*/ 398 w 151"/>
                <a:gd name="T19" fmla="*/ 29 h 331"/>
                <a:gd name="T20" fmla="*/ 285 w 151"/>
                <a:gd name="T21" fmla="*/ 0 h 331"/>
                <a:gd name="T22" fmla="*/ 285 w 151"/>
                <a:gd name="T23" fmla="*/ 0 h 331"/>
                <a:gd name="T24" fmla="*/ 274 w 151"/>
                <a:gd name="T25" fmla="*/ 0 h 331"/>
                <a:gd name="T26" fmla="*/ 254 w 151"/>
                <a:gd name="T27" fmla="*/ 4 h 331"/>
                <a:gd name="T28" fmla="*/ 225 w 151"/>
                <a:gd name="T29" fmla="*/ 11 h 331"/>
                <a:gd name="T30" fmla="*/ 181 w 151"/>
                <a:gd name="T31" fmla="*/ 16 h 331"/>
                <a:gd name="T32" fmla="*/ 156 w 151"/>
                <a:gd name="T33" fmla="*/ 27 h 331"/>
                <a:gd name="T34" fmla="*/ 25 w 151"/>
                <a:gd name="T35" fmla="*/ 37 h 331"/>
                <a:gd name="T36" fmla="*/ 16 w 151"/>
                <a:gd name="T37" fmla="*/ 50 h 331"/>
                <a:gd name="T38" fmla="*/ 8 w 151"/>
                <a:gd name="T39" fmla="*/ 62 h 331"/>
                <a:gd name="T40" fmla="*/ 4 w 151"/>
                <a:gd name="T41" fmla="*/ 75 h 331"/>
                <a:gd name="T42" fmla="*/ 0 w 151"/>
                <a:gd name="T43" fmla="*/ 88 h 331"/>
                <a:gd name="T44" fmla="*/ 613 w 151"/>
                <a:gd name="T45" fmla="*/ 330 h 3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5" y="0"/>
                  </a:lnTo>
                  <a:lnTo>
                    <a:pt x="61" y="4"/>
                  </a:lnTo>
                  <a:lnTo>
                    <a:pt x="55" y="11"/>
                  </a:lnTo>
                  <a:lnTo>
                    <a:pt x="44" y="16"/>
                  </a:lnTo>
                  <a:lnTo>
                    <a:pt x="36" y="27"/>
                  </a:lnTo>
                  <a:lnTo>
                    <a:pt x="25" y="37"/>
                  </a:lnTo>
                  <a:lnTo>
                    <a:pt x="16" y="50"/>
                  </a:lnTo>
                  <a:lnTo>
                    <a:pt x="8" y="62"/>
                  </a:lnTo>
                  <a:lnTo>
                    <a:pt x="4" y="75"/>
                  </a:lnTo>
                  <a:lnTo>
                    <a:pt x="0" y="88"/>
                  </a:lnTo>
                  <a:lnTo>
                    <a:pt x="141" y="33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3" name="Freeform 190"/>
            <p:cNvSpPr>
              <a:spLocks/>
            </p:cNvSpPr>
            <p:nvPr/>
          </p:nvSpPr>
          <p:spPr bwMode="auto">
            <a:xfrm>
              <a:off x="3612" y="1530"/>
              <a:ext cx="154" cy="331"/>
            </a:xfrm>
            <a:custGeom>
              <a:avLst/>
              <a:gdLst>
                <a:gd name="T0" fmla="*/ 613 w 151"/>
                <a:gd name="T1" fmla="*/ 330 h 331"/>
                <a:gd name="T2" fmla="*/ 628 w 151"/>
                <a:gd name="T3" fmla="*/ 309 h 331"/>
                <a:gd name="T4" fmla="*/ 637 w 151"/>
                <a:gd name="T5" fmla="*/ 280 h 331"/>
                <a:gd name="T6" fmla="*/ 650 w 151"/>
                <a:gd name="T7" fmla="*/ 248 h 331"/>
                <a:gd name="T8" fmla="*/ 650 w 151"/>
                <a:gd name="T9" fmla="*/ 212 h 331"/>
                <a:gd name="T10" fmla="*/ 628 w 151"/>
                <a:gd name="T11" fmla="*/ 174 h 331"/>
                <a:gd name="T12" fmla="*/ 611 w 151"/>
                <a:gd name="T13" fmla="*/ 136 h 331"/>
                <a:gd name="T14" fmla="*/ 567 w 151"/>
                <a:gd name="T15" fmla="*/ 99 h 331"/>
                <a:gd name="T16" fmla="*/ 494 w 151"/>
                <a:gd name="T17" fmla="*/ 62 h 331"/>
                <a:gd name="T18" fmla="*/ 398 w 151"/>
                <a:gd name="T19" fmla="*/ 29 h 331"/>
                <a:gd name="T20" fmla="*/ 285 w 151"/>
                <a:gd name="T21" fmla="*/ 0 h 331"/>
                <a:gd name="T22" fmla="*/ 285 w 151"/>
                <a:gd name="T23" fmla="*/ 0 h 331"/>
                <a:gd name="T24" fmla="*/ 274 w 151"/>
                <a:gd name="T25" fmla="*/ 0 h 331"/>
                <a:gd name="T26" fmla="*/ 254 w 151"/>
                <a:gd name="T27" fmla="*/ 4 h 331"/>
                <a:gd name="T28" fmla="*/ 225 w 151"/>
                <a:gd name="T29" fmla="*/ 11 h 331"/>
                <a:gd name="T30" fmla="*/ 181 w 151"/>
                <a:gd name="T31" fmla="*/ 16 h 331"/>
                <a:gd name="T32" fmla="*/ 156 w 151"/>
                <a:gd name="T33" fmla="*/ 27 h 331"/>
                <a:gd name="T34" fmla="*/ 25 w 151"/>
                <a:gd name="T35" fmla="*/ 37 h 331"/>
                <a:gd name="T36" fmla="*/ 16 w 151"/>
                <a:gd name="T37" fmla="*/ 50 h 331"/>
                <a:gd name="T38" fmla="*/ 8 w 151"/>
                <a:gd name="T39" fmla="*/ 62 h 331"/>
                <a:gd name="T40" fmla="*/ 4 w 151"/>
                <a:gd name="T41" fmla="*/ 75 h 331"/>
                <a:gd name="T42" fmla="*/ 0 w 151"/>
                <a:gd name="T43" fmla="*/ 88 h 3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5" y="0"/>
                  </a:lnTo>
                  <a:lnTo>
                    <a:pt x="61" y="4"/>
                  </a:lnTo>
                  <a:lnTo>
                    <a:pt x="55" y="11"/>
                  </a:lnTo>
                  <a:lnTo>
                    <a:pt x="44" y="16"/>
                  </a:lnTo>
                  <a:lnTo>
                    <a:pt x="36" y="27"/>
                  </a:lnTo>
                  <a:lnTo>
                    <a:pt x="25" y="37"/>
                  </a:lnTo>
                  <a:lnTo>
                    <a:pt x="16" y="50"/>
                  </a:lnTo>
                  <a:lnTo>
                    <a:pt x="8" y="62"/>
                  </a:lnTo>
                  <a:lnTo>
                    <a:pt x="4" y="75"/>
                  </a:lnTo>
                  <a:lnTo>
                    <a:pt x="0" y="8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191"/>
            <p:cNvSpPr>
              <a:spLocks/>
            </p:cNvSpPr>
            <p:nvPr/>
          </p:nvSpPr>
          <p:spPr bwMode="auto">
            <a:xfrm>
              <a:off x="3548" y="1449"/>
              <a:ext cx="141" cy="269"/>
            </a:xfrm>
            <a:custGeom>
              <a:avLst/>
              <a:gdLst>
                <a:gd name="T0" fmla="*/ 131 w 141"/>
                <a:gd name="T1" fmla="*/ 161 h 271"/>
                <a:gd name="T2" fmla="*/ 135 w 141"/>
                <a:gd name="T3" fmla="*/ 153 h 271"/>
                <a:gd name="T4" fmla="*/ 137 w 141"/>
                <a:gd name="T5" fmla="*/ 142 h 271"/>
                <a:gd name="T6" fmla="*/ 140 w 141"/>
                <a:gd name="T7" fmla="*/ 128 h 271"/>
                <a:gd name="T8" fmla="*/ 137 w 141"/>
                <a:gd name="T9" fmla="*/ 100 h 271"/>
                <a:gd name="T10" fmla="*/ 133 w 141"/>
                <a:gd name="T11" fmla="*/ 68 h 271"/>
                <a:gd name="T12" fmla="*/ 126 w 141"/>
                <a:gd name="T13" fmla="*/ 67 h 271"/>
                <a:gd name="T14" fmla="*/ 116 w 141"/>
                <a:gd name="T15" fmla="*/ 67 h 271"/>
                <a:gd name="T16" fmla="*/ 103 w 141"/>
                <a:gd name="T17" fmla="*/ 50 h 271"/>
                <a:gd name="T18" fmla="*/ 84 w 141"/>
                <a:gd name="T19" fmla="*/ 23 h 271"/>
                <a:gd name="T20" fmla="*/ 61 w 141"/>
                <a:gd name="T21" fmla="*/ 0 h 271"/>
                <a:gd name="T22" fmla="*/ 61 w 141"/>
                <a:gd name="T23" fmla="*/ 0 h 271"/>
                <a:gd name="T24" fmla="*/ 55 w 141"/>
                <a:gd name="T25" fmla="*/ 4 h 271"/>
                <a:gd name="T26" fmla="*/ 46 w 141"/>
                <a:gd name="T27" fmla="*/ 9 h 271"/>
                <a:gd name="T28" fmla="*/ 40 w 141"/>
                <a:gd name="T29" fmla="*/ 16 h 271"/>
                <a:gd name="T30" fmla="*/ 31 w 141"/>
                <a:gd name="T31" fmla="*/ 23 h 271"/>
                <a:gd name="T32" fmla="*/ 23 w 141"/>
                <a:gd name="T33" fmla="*/ 31 h 271"/>
                <a:gd name="T34" fmla="*/ 15 w 141"/>
                <a:gd name="T35" fmla="*/ 41 h 271"/>
                <a:gd name="T36" fmla="*/ 8 w 141"/>
                <a:gd name="T37" fmla="*/ 52 h 271"/>
                <a:gd name="T38" fmla="*/ 4 w 141"/>
                <a:gd name="T39" fmla="*/ 65 h 271"/>
                <a:gd name="T40" fmla="*/ 0 w 141"/>
                <a:gd name="T41" fmla="*/ 67 h 271"/>
                <a:gd name="T42" fmla="*/ 0 w 141"/>
                <a:gd name="T43" fmla="*/ 67 h 271"/>
                <a:gd name="T44" fmla="*/ 131 w 141"/>
                <a:gd name="T45" fmla="*/ 161 h 2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55" y="4"/>
                  </a:lnTo>
                  <a:lnTo>
                    <a:pt x="46" y="9"/>
                  </a:lnTo>
                  <a:lnTo>
                    <a:pt x="40" y="16"/>
                  </a:lnTo>
                  <a:lnTo>
                    <a:pt x="31" y="23"/>
                  </a:lnTo>
                  <a:lnTo>
                    <a:pt x="23" y="31"/>
                  </a:lnTo>
                  <a:lnTo>
                    <a:pt x="15" y="41"/>
                  </a:lnTo>
                  <a:lnTo>
                    <a:pt x="8" y="52"/>
                  </a:lnTo>
                  <a:lnTo>
                    <a:pt x="4" y="65"/>
                  </a:lnTo>
                  <a:lnTo>
                    <a:pt x="0" y="80"/>
                  </a:lnTo>
                  <a:lnTo>
                    <a:pt x="0" y="99"/>
                  </a:lnTo>
                  <a:lnTo>
                    <a:pt x="131" y="27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 name="Freeform 192"/>
            <p:cNvSpPr>
              <a:spLocks/>
            </p:cNvSpPr>
            <p:nvPr/>
          </p:nvSpPr>
          <p:spPr bwMode="auto">
            <a:xfrm>
              <a:off x="3548" y="1449"/>
              <a:ext cx="141" cy="269"/>
            </a:xfrm>
            <a:custGeom>
              <a:avLst/>
              <a:gdLst>
                <a:gd name="T0" fmla="*/ 131 w 141"/>
                <a:gd name="T1" fmla="*/ 161 h 271"/>
                <a:gd name="T2" fmla="*/ 135 w 141"/>
                <a:gd name="T3" fmla="*/ 153 h 271"/>
                <a:gd name="T4" fmla="*/ 137 w 141"/>
                <a:gd name="T5" fmla="*/ 142 h 271"/>
                <a:gd name="T6" fmla="*/ 140 w 141"/>
                <a:gd name="T7" fmla="*/ 128 h 271"/>
                <a:gd name="T8" fmla="*/ 137 w 141"/>
                <a:gd name="T9" fmla="*/ 100 h 271"/>
                <a:gd name="T10" fmla="*/ 133 w 141"/>
                <a:gd name="T11" fmla="*/ 68 h 271"/>
                <a:gd name="T12" fmla="*/ 126 w 141"/>
                <a:gd name="T13" fmla="*/ 67 h 271"/>
                <a:gd name="T14" fmla="*/ 116 w 141"/>
                <a:gd name="T15" fmla="*/ 67 h 271"/>
                <a:gd name="T16" fmla="*/ 103 w 141"/>
                <a:gd name="T17" fmla="*/ 50 h 271"/>
                <a:gd name="T18" fmla="*/ 84 w 141"/>
                <a:gd name="T19" fmla="*/ 23 h 271"/>
                <a:gd name="T20" fmla="*/ 61 w 141"/>
                <a:gd name="T21" fmla="*/ 0 h 271"/>
                <a:gd name="T22" fmla="*/ 61 w 141"/>
                <a:gd name="T23" fmla="*/ 0 h 271"/>
                <a:gd name="T24" fmla="*/ 55 w 141"/>
                <a:gd name="T25" fmla="*/ 4 h 271"/>
                <a:gd name="T26" fmla="*/ 46 w 141"/>
                <a:gd name="T27" fmla="*/ 9 h 271"/>
                <a:gd name="T28" fmla="*/ 40 w 141"/>
                <a:gd name="T29" fmla="*/ 16 h 271"/>
                <a:gd name="T30" fmla="*/ 31 w 141"/>
                <a:gd name="T31" fmla="*/ 23 h 271"/>
                <a:gd name="T32" fmla="*/ 23 w 141"/>
                <a:gd name="T33" fmla="*/ 31 h 271"/>
                <a:gd name="T34" fmla="*/ 15 w 141"/>
                <a:gd name="T35" fmla="*/ 41 h 271"/>
                <a:gd name="T36" fmla="*/ 8 w 141"/>
                <a:gd name="T37" fmla="*/ 52 h 271"/>
                <a:gd name="T38" fmla="*/ 4 w 141"/>
                <a:gd name="T39" fmla="*/ 65 h 271"/>
                <a:gd name="T40" fmla="*/ 0 w 141"/>
                <a:gd name="T41" fmla="*/ 67 h 271"/>
                <a:gd name="T42" fmla="*/ 0 w 141"/>
                <a:gd name="T43" fmla="*/ 67 h 2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55" y="4"/>
                  </a:lnTo>
                  <a:lnTo>
                    <a:pt x="46" y="9"/>
                  </a:lnTo>
                  <a:lnTo>
                    <a:pt x="40" y="16"/>
                  </a:lnTo>
                  <a:lnTo>
                    <a:pt x="31" y="23"/>
                  </a:lnTo>
                  <a:lnTo>
                    <a:pt x="23" y="31"/>
                  </a:lnTo>
                  <a:lnTo>
                    <a:pt x="15" y="41"/>
                  </a:lnTo>
                  <a:lnTo>
                    <a:pt x="8" y="52"/>
                  </a:lnTo>
                  <a:lnTo>
                    <a:pt x="4" y="65"/>
                  </a:lnTo>
                  <a:lnTo>
                    <a:pt x="0" y="80"/>
                  </a:lnTo>
                  <a:lnTo>
                    <a:pt x="0" y="9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193"/>
            <p:cNvSpPr>
              <a:spLocks/>
            </p:cNvSpPr>
            <p:nvPr/>
          </p:nvSpPr>
          <p:spPr bwMode="auto">
            <a:xfrm>
              <a:off x="3310" y="1296"/>
              <a:ext cx="250" cy="268"/>
            </a:xfrm>
            <a:custGeom>
              <a:avLst/>
              <a:gdLst>
                <a:gd name="T0" fmla="*/ 142 w 252"/>
                <a:gd name="T1" fmla="*/ 160 h 270"/>
                <a:gd name="T2" fmla="*/ 143 w 252"/>
                <a:gd name="T3" fmla="*/ 152 h 270"/>
                <a:gd name="T4" fmla="*/ 145 w 252"/>
                <a:gd name="T5" fmla="*/ 142 h 270"/>
                <a:gd name="T6" fmla="*/ 143 w 252"/>
                <a:gd name="T7" fmla="*/ 131 h 270"/>
                <a:gd name="T8" fmla="*/ 142 w 252"/>
                <a:gd name="T9" fmla="*/ 112 h 270"/>
                <a:gd name="T10" fmla="*/ 141 w 252"/>
                <a:gd name="T11" fmla="*/ 88 h 270"/>
                <a:gd name="T12" fmla="*/ 138 w 252"/>
                <a:gd name="T13" fmla="*/ 67 h 270"/>
                <a:gd name="T14" fmla="*/ 135 w 252"/>
                <a:gd name="T15" fmla="*/ 67 h 270"/>
                <a:gd name="T16" fmla="*/ 130 w 252"/>
                <a:gd name="T17" fmla="*/ 67 h 270"/>
                <a:gd name="T18" fmla="*/ 124 w 252"/>
                <a:gd name="T19" fmla="*/ 67 h 270"/>
                <a:gd name="T20" fmla="*/ 118 w 252"/>
                <a:gd name="T21" fmla="*/ 52 h 270"/>
                <a:gd name="T22" fmla="*/ 118 w 252"/>
                <a:gd name="T23" fmla="*/ 52 h 270"/>
                <a:gd name="T24" fmla="*/ 107 w 252"/>
                <a:gd name="T25" fmla="*/ 38 h 270"/>
                <a:gd name="T26" fmla="*/ 91 w 252"/>
                <a:gd name="T27" fmla="*/ 25 h 270"/>
                <a:gd name="T28" fmla="*/ 75 w 252"/>
                <a:gd name="T29" fmla="*/ 15 h 270"/>
                <a:gd name="T30" fmla="*/ 63 w 252"/>
                <a:gd name="T31" fmla="*/ 8 h 270"/>
                <a:gd name="T32" fmla="*/ 63 w 252"/>
                <a:gd name="T33" fmla="*/ 4 h 270"/>
                <a:gd name="T34" fmla="*/ 63 w 252"/>
                <a:gd name="T35" fmla="*/ 0 h 270"/>
                <a:gd name="T36" fmla="*/ 63 w 252"/>
                <a:gd name="T37" fmla="*/ 0 h 270"/>
                <a:gd name="T38" fmla="*/ 63 w 252"/>
                <a:gd name="T39" fmla="*/ 2 h 270"/>
                <a:gd name="T40" fmla="*/ 56 w 252"/>
                <a:gd name="T41" fmla="*/ 4 h 270"/>
                <a:gd name="T42" fmla="*/ 41 w 252"/>
                <a:gd name="T43" fmla="*/ 8 h 270"/>
                <a:gd name="T44" fmla="*/ 41 w 252"/>
                <a:gd name="T45" fmla="*/ 8 h 270"/>
                <a:gd name="T46" fmla="*/ 39 w 252"/>
                <a:gd name="T47" fmla="*/ 10 h 270"/>
                <a:gd name="T48" fmla="*/ 35 w 252"/>
                <a:gd name="T49" fmla="*/ 13 h 270"/>
                <a:gd name="T50" fmla="*/ 30 w 252"/>
                <a:gd name="T51" fmla="*/ 18 h 270"/>
                <a:gd name="T52" fmla="*/ 25 w 252"/>
                <a:gd name="T53" fmla="*/ 27 h 270"/>
                <a:gd name="T54" fmla="*/ 18 w 252"/>
                <a:gd name="T55" fmla="*/ 36 h 270"/>
                <a:gd name="T56" fmla="*/ 12 w 252"/>
                <a:gd name="T57" fmla="*/ 46 h 270"/>
                <a:gd name="T58" fmla="*/ 5 w 252"/>
                <a:gd name="T59" fmla="*/ 57 h 270"/>
                <a:gd name="T60" fmla="*/ 1 w 252"/>
                <a:gd name="T61" fmla="*/ 67 h 270"/>
                <a:gd name="T62" fmla="*/ 0 w 252"/>
                <a:gd name="T63" fmla="*/ 67 h 270"/>
                <a:gd name="T64" fmla="*/ 0 w 252"/>
                <a:gd name="T65" fmla="*/ 67 h 270"/>
                <a:gd name="T66" fmla="*/ 142 w 252"/>
                <a:gd name="T67" fmla="*/ 160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39" y="10"/>
                  </a:lnTo>
                  <a:lnTo>
                    <a:pt x="35" y="13"/>
                  </a:lnTo>
                  <a:lnTo>
                    <a:pt x="30" y="18"/>
                  </a:lnTo>
                  <a:lnTo>
                    <a:pt x="25" y="27"/>
                  </a:lnTo>
                  <a:lnTo>
                    <a:pt x="18" y="36"/>
                  </a:lnTo>
                  <a:lnTo>
                    <a:pt x="12" y="46"/>
                  </a:lnTo>
                  <a:lnTo>
                    <a:pt x="5" y="57"/>
                  </a:lnTo>
                  <a:lnTo>
                    <a:pt x="1" y="69"/>
                  </a:lnTo>
                  <a:lnTo>
                    <a:pt x="0" y="82"/>
                  </a:lnTo>
                  <a:lnTo>
                    <a:pt x="0" y="94"/>
                  </a:lnTo>
                  <a:lnTo>
                    <a:pt x="246" y="26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7" name="Freeform 194"/>
            <p:cNvSpPr>
              <a:spLocks/>
            </p:cNvSpPr>
            <p:nvPr/>
          </p:nvSpPr>
          <p:spPr bwMode="auto">
            <a:xfrm>
              <a:off x="3310" y="1296"/>
              <a:ext cx="250" cy="268"/>
            </a:xfrm>
            <a:custGeom>
              <a:avLst/>
              <a:gdLst>
                <a:gd name="T0" fmla="*/ 142 w 252"/>
                <a:gd name="T1" fmla="*/ 160 h 270"/>
                <a:gd name="T2" fmla="*/ 143 w 252"/>
                <a:gd name="T3" fmla="*/ 152 h 270"/>
                <a:gd name="T4" fmla="*/ 145 w 252"/>
                <a:gd name="T5" fmla="*/ 142 h 270"/>
                <a:gd name="T6" fmla="*/ 143 w 252"/>
                <a:gd name="T7" fmla="*/ 131 h 270"/>
                <a:gd name="T8" fmla="*/ 142 w 252"/>
                <a:gd name="T9" fmla="*/ 112 h 270"/>
                <a:gd name="T10" fmla="*/ 141 w 252"/>
                <a:gd name="T11" fmla="*/ 88 h 270"/>
                <a:gd name="T12" fmla="*/ 138 w 252"/>
                <a:gd name="T13" fmla="*/ 67 h 270"/>
                <a:gd name="T14" fmla="*/ 135 w 252"/>
                <a:gd name="T15" fmla="*/ 67 h 270"/>
                <a:gd name="T16" fmla="*/ 130 w 252"/>
                <a:gd name="T17" fmla="*/ 67 h 270"/>
                <a:gd name="T18" fmla="*/ 124 w 252"/>
                <a:gd name="T19" fmla="*/ 67 h 270"/>
                <a:gd name="T20" fmla="*/ 118 w 252"/>
                <a:gd name="T21" fmla="*/ 52 h 270"/>
                <a:gd name="T22" fmla="*/ 118 w 252"/>
                <a:gd name="T23" fmla="*/ 52 h 270"/>
                <a:gd name="T24" fmla="*/ 107 w 252"/>
                <a:gd name="T25" fmla="*/ 38 h 270"/>
                <a:gd name="T26" fmla="*/ 91 w 252"/>
                <a:gd name="T27" fmla="*/ 25 h 270"/>
                <a:gd name="T28" fmla="*/ 75 w 252"/>
                <a:gd name="T29" fmla="*/ 15 h 270"/>
                <a:gd name="T30" fmla="*/ 63 w 252"/>
                <a:gd name="T31" fmla="*/ 8 h 270"/>
                <a:gd name="T32" fmla="*/ 63 w 252"/>
                <a:gd name="T33" fmla="*/ 4 h 270"/>
                <a:gd name="T34" fmla="*/ 63 w 252"/>
                <a:gd name="T35" fmla="*/ 0 h 270"/>
                <a:gd name="T36" fmla="*/ 63 w 252"/>
                <a:gd name="T37" fmla="*/ 0 h 270"/>
                <a:gd name="T38" fmla="*/ 63 w 252"/>
                <a:gd name="T39" fmla="*/ 2 h 270"/>
                <a:gd name="T40" fmla="*/ 56 w 252"/>
                <a:gd name="T41" fmla="*/ 4 h 270"/>
                <a:gd name="T42" fmla="*/ 41 w 252"/>
                <a:gd name="T43" fmla="*/ 8 h 270"/>
                <a:gd name="T44" fmla="*/ 41 w 252"/>
                <a:gd name="T45" fmla="*/ 8 h 270"/>
                <a:gd name="T46" fmla="*/ 39 w 252"/>
                <a:gd name="T47" fmla="*/ 10 h 270"/>
                <a:gd name="T48" fmla="*/ 35 w 252"/>
                <a:gd name="T49" fmla="*/ 13 h 270"/>
                <a:gd name="T50" fmla="*/ 30 w 252"/>
                <a:gd name="T51" fmla="*/ 18 h 270"/>
                <a:gd name="T52" fmla="*/ 25 w 252"/>
                <a:gd name="T53" fmla="*/ 27 h 270"/>
                <a:gd name="T54" fmla="*/ 18 w 252"/>
                <a:gd name="T55" fmla="*/ 36 h 270"/>
                <a:gd name="T56" fmla="*/ 12 w 252"/>
                <a:gd name="T57" fmla="*/ 46 h 270"/>
                <a:gd name="T58" fmla="*/ 5 w 252"/>
                <a:gd name="T59" fmla="*/ 57 h 270"/>
                <a:gd name="T60" fmla="*/ 1 w 252"/>
                <a:gd name="T61" fmla="*/ 67 h 270"/>
                <a:gd name="T62" fmla="*/ 0 w 252"/>
                <a:gd name="T63" fmla="*/ 67 h 270"/>
                <a:gd name="T64" fmla="*/ 0 w 252"/>
                <a:gd name="T65" fmla="*/ 67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39" y="10"/>
                  </a:lnTo>
                  <a:lnTo>
                    <a:pt x="35" y="13"/>
                  </a:lnTo>
                  <a:lnTo>
                    <a:pt x="30" y="18"/>
                  </a:lnTo>
                  <a:lnTo>
                    <a:pt x="25" y="27"/>
                  </a:lnTo>
                  <a:lnTo>
                    <a:pt x="18" y="36"/>
                  </a:lnTo>
                  <a:lnTo>
                    <a:pt x="12" y="46"/>
                  </a:lnTo>
                  <a:lnTo>
                    <a:pt x="5" y="57"/>
                  </a:lnTo>
                  <a:lnTo>
                    <a:pt x="1" y="69"/>
                  </a:lnTo>
                  <a:lnTo>
                    <a:pt x="0" y="82"/>
                  </a:lnTo>
                  <a:lnTo>
                    <a:pt x="0" y="9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195"/>
            <p:cNvSpPr>
              <a:spLocks/>
            </p:cNvSpPr>
            <p:nvPr/>
          </p:nvSpPr>
          <p:spPr bwMode="auto">
            <a:xfrm>
              <a:off x="3290" y="1262"/>
              <a:ext cx="196" cy="216"/>
            </a:xfrm>
            <a:custGeom>
              <a:avLst/>
              <a:gdLst>
                <a:gd name="T0" fmla="*/ 269 w 195"/>
                <a:gd name="T1" fmla="*/ 115 h 218"/>
                <a:gd name="T2" fmla="*/ 269 w 195"/>
                <a:gd name="T3" fmla="*/ 104 h 218"/>
                <a:gd name="T4" fmla="*/ 264 w 195"/>
                <a:gd name="T5" fmla="*/ 91 h 218"/>
                <a:gd name="T6" fmla="*/ 258 w 195"/>
                <a:gd name="T7" fmla="*/ 68 h 218"/>
                <a:gd name="T8" fmla="*/ 248 w 195"/>
                <a:gd name="T9" fmla="*/ 54 h 218"/>
                <a:gd name="T10" fmla="*/ 235 w 195"/>
                <a:gd name="T11" fmla="*/ 54 h 218"/>
                <a:gd name="T12" fmla="*/ 216 w 195"/>
                <a:gd name="T13" fmla="*/ 54 h 218"/>
                <a:gd name="T14" fmla="*/ 195 w 195"/>
                <a:gd name="T15" fmla="*/ 38 h 218"/>
                <a:gd name="T16" fmla="*/ 90 w 195"/>
                <a:gd name="T17" fmla="*/ 19 h 218"/>
                <a:gd name="T18" fmla="*/ 59 w 195"/>
                <a:gd name="T19" fmla="*/ 6 h 218"/>
                <a:gd name="T20" fmla="*/ 19 w 195"/>
                <a:gd name="T21" fmla="*/ 0 h 218"/>
                <a:gd name="T22" fmla="*/ 19 w 195"/>
                <a:gd name="T23" fmla="*/ 0 h 218"/>
                <a:gd name="T24" fmla="*/ 19 w 195"/>
                <a:gd name="T25" fmla="*/ 2 h 218"/>
                <a:gd name="T26" fmla="*/ 17 w 195"/>
                <a:gd name="T27" fmla="*/ 6 h 218"/>
                <a:gd name="T28" fmla="*/ 15 w 195"/>
                <a:gd name="T29" fmla="*/ 13 h 218"/>
                <a:gd name="T30" fmla="*/ 10 w 195"/>
                <a:gd name="T31" fmla="*/ 21 h 218"/>
                <a:gd name="T32" fmla="*/ 8 w 195"/>
                <a:gd name="T33" fmla="*/ 29 h 218"/>
                <a:gd name="T34" fmla="*/ 4 w 195"/>
                <a:gd name="T35" fmla="*/ 42 h 218"/>
                <a:gd name="T36" fmla="*/ 2 w 195"/>
                <a:gd name="T37" fmla="*/ 52 h 218"/>
                <a:gd name="T38" fmla="*/ 0 w 195"/>
                <a:gd name="T39" fmla="*/ 54 h 218"/>
                <a:gd name="T40" fmla="*/ 0 w 195"/>
                <a:gd name="T41" fmla="*/ 54 h 218"/>
                <a:gd name="T42" fmla="*/ 0 w 195"/>
                <a:gd name="T43" fmla="*/ 54 h 218"/>
                <a:gd name="T44" fmla="*/ 269 w 195"/>
                <a:gd name="T45" fmla="*/ 115 h 2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2"/>
                  </a:lnTo>
                  <a:lnTo>
                    <a:pt x="17" y="6"/>
                  </a:lnTo>
                  <a:lnTo>
                    <a:pt x="15" y="13"/>
                  </a:lnTo>
                  <a:lnTo>
                    <a:pt x="10" y="21"/>
                  </a:lnTo>
                  <a:lnTo>
                    <a:pt x="8" y="29"/>
                  </a:lnTo>
                  <a:lnTo>
                    <a:pt x="4" y="42"/>
                  </a:lnTo>
                  <a:lnTo>
                    <a:pt x="2" y="52"/>
                  </a:lnTo>
                  <a:lnTo>
                    <a:pt x="0" y="67"/>
                  </a:lnTo>
                  <a:lnTo>
                    <a:pt x="0" y="80"/>
                  </a:lnTo>
                  <a:lnTo>
                    <a:pt x="0" y="93"/>
                  </a:lnTo>
                  <a:lnTo>
                    <a:pt x="194" y="21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9" name="Freeform 196"/>
            <p:cNvSpPr>
              <a:spLocks/>
            </p:cNvSpPr>
            <p:nvPr/>
          </p:nvSpPr>
          <p:spPr bwMode="auto">
            <a:xfrm>
              <a:off x="3290" y="1262"/>
              <a:ext cx="196" cy="216"/>
            </a:xfrm>
            <a:custGeom>
              <a:avLst/>
              <a:gdLst>
                <a:gd name="T0" fmla="*/ 269 w 195"/>
                <a:gd name="T1" fmla="*/ 115 h 218"/>
                <a:gd name="T2" fmla="*/ 269 w 195"/>
                <a:gd name="T3" fmla="*/ 104 h 218"/>
                <a:gd name="T4" fmla="*/ 264 w 195"/>
                <a:gd name="T5" fmla="*/ 91 h 218"/>
                <a:gd name="T6" fmla="*/ 258 w 195"/>
                <a:gd name="T7" fmla="*/ 68 h 218"/>
                <a:gd name="T8" fmla="*/ 248 w 195"/>
                <a:gd name="T9" fmla="*/ 54 h 218"/>
                <a:gd name="T10" fmla="*/ 235 w 195"/>
                <a:gd name="T11" fmla="*/ 54 h 218"/>
                <a:gd name="T12" fmla="*/ 216 w 195"/>
                <a:gd name="T13" fmla="*/ 54 h 218"/>
                <a:gd name="T14" fmla="*/ 195 w 195"/>
                <a:gd name="T15" fmla="*/ 38 h 218"/>
                <a:gd name="T16" fmla="*/ 90 w 195"/>
                <a:gd name="T17" fmla="*/ 19 h 218"/>
                <a:gd name="T18" fmla="*/ 59 w 195"/>
                <a:gd name="T19" fmla="*/ 6 h 218"/>
                <a:gd name="T20" fmla="*/ 19 w 195"/>
                <a:gd name="T21" fmla="*/ 0 h 218"/>
                <a:gd name="T22" fmla="*/ 19 w 195"/>
                <a:gd name="T23" fmla="*/ 0 h 218"/>
                <a:gd name="T24" fmla="*/ 19 w 195"/>
                <a:gd name="T25" fmla="*/ 2 h 218"/>
                <a:gd name="T26" fmla="*/ 17 w 195"/>
                <a:gd name="T27" fmla="*/ 6 h 218"/>
                <a:gd name="T28" fmla="*/ 15 w 195"/>
                <a:gd name="T29" fmla="*/ 13 h 218"/>
                <a:gd name="T30" fmla="*/ 10 w 195"/>
                <a:gd name="T31" fmla="*/ 21 h 218"/>
                <a:gd name="T32" fmla="*/ 8 w 195"/>
                <a:gd name="T33" fmla="*/ 29 h 218"/>
                <a:gd name="T34" fmla="*/ 4 w 195"/>
                <a:gd name="T35" fmla="*/ 42 h 218"/>
                <a:gd name="T36" fmla="*/ 2 w 195"/>
                <a:gd name="T37" fmla="*/ 52 h 218"/>
                <a:gd name="T38" fmla="*/ 0 w 195"/>
                <a:gd name="T39" fmla="*/ 54 h 218"/>
                <a:gd name="T40" fmla="*/ 0 w 195"/>
                <a:gd name="T41" fmla="*/ 54 h 218"/>
                <a:gd name="T42" fmla="*/ 0 w 195"/>
                <a:gd name="T43" fmla="*/ 54 h 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2"/>
                  </a:lnTo>
                  <a:lnTo>
                    <a:pt x="17" y="6"/>
                  </a:lnTo>
                  <a:lnTo>
                    <a:pt x="15" y="13"/>
                  </a:lnTo>
                  <a:lnTo>
                    <a:pt x="10" y="21"/>
                  </a:lnTo>
                  <a:lnTo>
                    <a:pt x="8" y="29"/>
                  </a:lnTo>
                  <a:lnTo>
                    <a:pt x="4" y="42"/>
                  </a:lnTo>
                  <a:lnTo>
                    <a:pt x="2" y="52"/>
                  </a:lnTo>
                  <a:lnTo>
                    <a:pt x="0" y="67"/>
                  </a:lnTo>
                  <a:lnTo>
                    <a:pt x="0" y="80"/>
                  </a:lnTo>
                  <a:lnTo>
                    <a:pt x="0" y="9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197"/>
            <p:cNvSpPr>
              <a:spLocks/>
            </p:cNvSpPr>
            <p:nvPr/>
          </p:nvSpPr>
          <p:spPr bwMode="auto">
            <a:xfrm>
              <a:off x="3190" y="1180"/>
              <a:ext cx="192" cy="226"/>
            </a:xfrm>
            <a:custGeom>
              <a:avLst/>
              <a:gdLst>
                <a:gd name="T0" fmla="*/ 65 w 195"/>
                <a:gd name="T1" fmla="*/ 428 h 224"/>
                <a:gd name="T2" fmla="*/ 63 w 195"/>
                <a:gd name="T3" fmla="*/ 391 h 224"/>
                <a:gd name="T4" fmla="*/ 61 w 195"/>
                <a:gd name="T5" fmla="*/ 356 h 224"/>
                <a:gd name="T6" fmla="*/ 58 w 195"/>
                <a:gd name="T7" fmla="*/ 307 h 224"/>
                <a:gd name="T8" fmla="*/ 53 w 195"/>
                <a:gd name="T9" fmla="*/ 242 h 224"/>
                <a:gd name="T10" fmla="*/ 46 w 195"/>
                <a:gd name="T11" fmla="*/ 192 h 224"/>
                <a:gd name="T12" fmla="*/ 36 w 195"/>
                <a:gd name="T13" fmla="*/ 155 h 224"/>
                <a:gd name="T14" fmla="*/ 32 w 195"/>
                <a:gd name="T15" fmla="*/ 132 h 224"/>
                <a:gd name="T16" fmla="*/ 32 w 195"/>
                <a:gd name="T17" fmla="*/ 34 h 224"/>
                <a:gd name="T18" fmla="*/ 32 w 195"/>
                <a:gd name="T19" fmla="*/ 14 h 224"/>
                <a:gd name="T20" fmla="*/ 12 w 195"/>
                <a:gd name="T21" fmla="*/ 0 h 224"/>
                <a:gd name="T22" fmla="*/ 12 w 195"/>
                <a:gd name="T23" fmla="*/ 0 h 224"/>
                <a:gd name="T24" fmla="*/ 12 w 195"/>
                <a:gd name="T25" fmla="*/ 2 h 224"/>
                <a:gd name="T26" fmla="*/ 9 w 195"/>
                <a:gd name="T27" fmla="*/ 6 h 224"/>
                <a:gd name="T28" fmla="*/ 6 w 195"/>
                <a:gd name="T29" fmla="*/ 14 h 224"/>
                <a:gd name="T30" fmla="*/ 4 w 195"/>
                <a:gd name="T31" fmla="*/ 27 h 224"/>
                <a:gd name="T32" fmla="*/ 2 w 195"/>
                <a:gd name="T33" fmla="*/ 41 h 224"/>
                <a:gd name="T34" fmla="*/ 0 w 195"/>
                <a:gd name="T35" fmla="*/ 132 h 224"/>
                <a:gd name="T36" fmla="*/ 0 w 195"/>
                <a:gd name="T37" fmla="*/ 148 h 224"/>
                <a:gd name="T38" fmla="*/ 0 w 195"/>
                <a:gd name="T39" fmla="*/ 165 h 224"/>
                <a:gd name="T40" fmla="*/ 4 w 195"/>
                <a:gd name="T41" fmla="*/ 200 h 224"/>
                <a:gd name="T42" fmla="*/ 8 w 195"/>
                <a:gd name="T43" fmla="*/ 234 h 224"/>
                <a:gd name="T44" fmla="*/ 65 w 195"/>
                <a:gd name="T45" fmla="*/ 428 h 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2"/>
                  </a:lnTo>
                  <a:lnTo>
                    <a:pt x="9" y="6"/>
                  </a:lnTo>
                  <a:lnTo>
                    <a:pt x="6" y="14"/>
                  </a:lnTo>
                  <a:lnTo>
                    <a:pt x="4" y="27"/>
                  </a:lnTo>
                  <a:lnTo>
                    <a:pt x="2" y="41"/>
                  </a:lnTo>
                  <a:lnTo>
                    <a:pt x="0" y="57"/>
                  </a:lnTo>
                  <a:lnTo>
                    <a:pt x="0" y="73"/>
                  </a:lnTo>
                  <a:lnTo>
                    <a:pt x="0" y="90"/>
                  </a:lnTo>
                  <a:lnTo>
                    <a:pt x="4" y="109"/>
                  </a:lnTo>
                  <a:lnTo>
                    <a:pt x="8" y="126"/>
                  </a:lnTo>
                  <a:lnTo>
                    <a:pt x="194" y="22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1" name="Freeform 198"/>
            <p:cNvSpPr>
              <a:spLocks/>
            </p:cNvSpPr>
            <p:nvPr/>
          </p:nvSpPr>
          <p:spPr bwMode="auto">
            <a:xfrm>
              <a:off x="3190" y="1180"/>
              <a:ext cx="192" cy="226"/>
            </a:xfrm>
            <a:custGeom>
              <a:avLst/>
              <a:gdLst>
                <a:gd name="T0" fmla="*/ 65 w 195"/>
                <a:gd name="T1" fmla="*/ 428 h 224"/>
                <a:gd name="T2" fmla="*/ 63 w 195"/>
                <a:gd name="T3" fmla="*/ 391 h 224"/>
                <a:gd name="T4" fmla="*/ 61 w 195"/>
                <a:gd name="T5" fmla="*/ 356 h 224"/>
                <a:gd name="T6" fmla="*/ 58 w 195"/>
                <a:gd name="T7" fmla="*/ 307 h 224"/>
                <a:gd name="T8" fmla="*/ 53 w 195"/>
                <a:gd name="T9" fmla="*/ 242 h 224"/>
                <a:gd name="T10" fmla="*/ 46 w 195"/>
                <a:gd name="T11" fmla="*/ 192 h 224"/>
                <a:gd name="T12" fmla="*/ 36 w 195"/>
                <a:gd name="T13" fmla="*/ 155 h 224"/>
                <a:gd name="T14" fmla="*/ 32 w 195"/>
                <a:gd name="T15" fmla="*/ 132 h 224"/>
                <a:gd name="T16" fmla="*/ 32 w 195"/>
                <a:gd name="T17" fmla="*/ 34 h 224"/>
                <a:gd name="T18" fmla="*/ 32 w 195"/>
                <a:gd name="T19" fmla="*/ 14 h 224"/>
                <a:gd name="T20" fmla="*/ 12 w 195"/>
                <a:gd name="T21" fmla="*/ 0 h 224"/>
                <a:gd name="T22" fmla="*/ 12 w 195"/>
                <a:gd name="T23" fmla="*/ 0 h 224"/>
                <a:gd name="T24" fmla="*/ 12 w 195"/>
                <a:gd name="T25" fmla="*/ 2 h 224"/>
                <a:gd name="T26" fmla="*/ 9 w 195"/>
                <a:gd name="T27" fmla="*/ 6 h 224"/>
                <a:gd name="T28" fmla="*/ 6 w 195"/>
                <a:gd name="T29" fmla="*/ 14 h 224"/>
                <a:gd name="T30" fmla="*/ 4 w 195"/>
                <a:gd name="T31" fmla="*/ 27 h 224"/>
                <a:gd name="T32" fmla="*/ 2 w 195"/>
                <a:gd name="T33" fmla="*/ 41 h 224"/>
                <a:gd name="T34" fmla="*/ 0 w 195"/>
                <a:gd name="T35" fmla="*/ 132 h 224"/>
                <a:gd name="T36" fmla="*/ 0 w 195"/>
                <a:gd name="T37" fmla="*/ 148 h 224"/>
                <a:gd name="T38" fmla="*/ 0 w 195"/>
                <a:gd name="T39" fmla="*/ 165 h 224"/>
                <a:gd name="T40" fmla="*/ 4 w 195"/>
                <a:gd name="T41" fmla="*/ 200 h 224"/>
                <a:gd name="T42" fmla="*/ 8 w 195"/>
                <a:gd name="T43" fmla="*/ 234 h 2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2"/>
                  </a:lnTo>
                  <a:lnTo>
                    <a:pt x="9" y="6"/>
                  </a:lnTo>
                  <a:lnTo>
                    <a:pt x="6" y="14"/>
                  </a:lnTo>
                  <a:lnTo>
                    <a:pt x="4" y="27"/>
                  </a:lnTo>
                  <a:lnTo>
                    <a:pt x="2" y="41"/>
                  </a:lnTo>
                  <a:lnTo>
                    <a:pt x="0" y="57"/>
                  </a:lnTo>
                  <a:lnTo>
                    <a:pt x="0" y="73"/>
                  </a:lnTo>
                  <a:lnTo>
                    <a:pt x="0" y="90"/>
                  </a:lnTo>
                  <a:lnTo>
                    <a:pt x="4" y="109"/>
                  </a:lnTo>
                  <a:lnTo>
                    <a:pt x="8" y="12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199"/>
            <p:cNvSpPr>
              <a:spLocks/>
            </p:cNvSpPr>
            <p:nvPr/>
          </p:nvSpPr>
          <p:spPr bwMode="auto">
            <a:xfrm>
              <a:off x="3044" y="1194"/>
              <a:ext cx="232" cy="163"/>
            </a:xfrm>
            <a:custGeom>
              <a:avLst/>
              <a:gdLst>
                <a:gd name="T0" fmla="*/ 157 w 233"/>
                <a:gd name="T1" fmla="*/ 162 h 163"/>
                <a:gd name="T2" fmla="*/ 150 w 233"/>
                <a:gd name="T3" fmla="*/ 146 h 163"/>
                <a:gd name="T4" fmla="*/ 146 w 233"/>
                <a:gd name="T5" fmla="*/ 129 h 163"/>
                <a:gd name="T6" fmla="*/ 138 w 233"/>
                <a:gd name="T7" fmla="*/ 116 h 163"/>
                <a:gd name="T8" fmla="*/ 131 w 233"/>
                <a:gd name="T9" fmla="*/ 102 h 163"/>
                <a:gd name="T10" fmla="*/ 125 w 233"/>
                <a:gd name="T11" fmla="*/ 90 h 163"/>
                <a:gd name="T12" fmla="*/ 117 w 233"/>
                <a:gd name="T13" fmla="*/ 78 h 163"/>
                <a:gd name="T14" fmla="*/ 116 w 233"/>
                <a:gd name="T15" fmla="*/ 67 h 163"/>
                <a:gd name="T16" fmla="*/ 116 w 233"/>
                <a:gd name="T17" fmla="*/ 59 h 163"/>
                <a:gd name="T18" fmla="*/ 116 w 233"/>
                <a:gd name="T19" fmla="*/ 51 h 163"/>
                <a:gd name="T20" fmla="*/ 116 w 233"/>
                <a:gd name="T21" fmla="*/ 42 h 163"/>
                <a:gd name="T22" fmla="*/ 116 w 233"/>
                <a:gd name="T23" fmla="*/ 42 h 163"/>
                <a:gd name="T24" fmla="*/ 116 w 233"/>
                <a:gd name="T25" fmla="*/ 34 h 163"/>
                <a:gd name="T26" fmla="*/ 116 w 233"/>
                <a:gd name="T27" fmla="*/ 27 h 163"/>
                <a:gd name="T28" fmla="*/ 105 w 233"/>
                <a:gd name="T29" fmla="*/ 21 h 163"/>
                <a:gd name="T30" fmla="*/ 91 w 233"/>
                <a:gd name="T31" fmla="*/ 15 h 163"/>
                <a:gd name="T32" fmla="*/ 75 w 233"/>
                <a:gd name="T33" fmla="*/ 11 h 163"/>
                <a:gd name="T34" fmla="*/ 61 w 233"/>
                <a:gd name="T35" fmla="*/ 6 h 163"/>
                <a:gd name="T36" fmla="*/ 46 w 233"/>
                <a:gd name="T37" fmla="*/ 4 h 163"/>
                <a:gd name="T38" fmla="*/ 34 w 233"/>
                <a:gd name="T39" fmla="*/ 2 h 163"/>
                <a:gd name="T40" fmla="*/ 19 w 233"/>
                <a:gd name="T41" fmla="*/ 2 h 163"/>
                <a:gd name="T42" fmla="*/ 4 w 233"/>
                <a:gd name="T43" fmla="*/ 0 h 163"/>
                <a:gd name="T44" fmla="*/ 4 w 233"/>
                <a:gd name="T45" fmla="*/ 0 h 163"/>
                <a:gd name="T46" fmla="*/ 4 w 233"/>
                <a:gd name="T47" fmla="*/ 2 h 163"/>
                <a:gd name="T48" fmla="*/ 4 w 233"/>
                <a:gd name="T49" fmla="*/ 6 h 163"/>
                <a:gd name="T50" fmla="*/ 2 w 233"/>
                <a:gd name="T51" fmla="*/ 13 h 163"/>
                <a:gd name="T52" fmla="*/ 0 w 233"/>
                <a:gd name="T53" fmla="*/ 21 h 163"/>
                <a:gd name="T54" fmla="*/ 0 w 233"/>
                <a:gd name="T55" fmla="*/ 32 h 163"/>
                <a:gd name="T56" fmla="*/ 0 w 233"/>
                <a:gd name="T57" fmla="*/ 42 h 163"/>
                <a:gd name="T58" fmla="*/ 0 w 233"/>
                <a:gd name="T59" fmla="*/ 53 h 163"/>
                <a:gd name="T60" fmla="*/ 2 w 233"/>
                <a:gd name="T61" fmla="*/ 66 h 163"/>
                <a:gd name="T62" fmla="*/ 4 w 233"/>
                <a:gd name="T63" fmla="*/ 76 h 163"/>
                <a:gd name="T64" fmla="*/ 8 w 233"/>
                <a:gd name="T65" fmla="*/ 87 h 163"/>
                <a:gd name="T66" fmla="*/ 157 w 233"/>
                <a:gd name="T67" fmla="*/ 162 h 1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2"/>
                  </a:lnTo>
                  <a:lnTo>
                    <a:pt x="4" y="6"/>
                  </a:lnTo>
                  <a:lnTo>
                    <a:pt x="2" y="13"/>
                  </a:lnTo>
                  <a:lnTo>
                    <a:pt x="0" y="21"/>
                  </a:lnTo>
                  <a:lnTo>
                    <a:pt x="0" y="32"/>
                  </a:lnTo>
                  <a:lnTo>
                    <a:pt x="0" y="42"/>
                  </a:lnTo>
                  <a:lnTo>
                    <a:pt x="0" y="53"/>
                  </a:lnTo>
                  <a:lnTo>
                    <a:pt x="2" y="66"/>
                  </a:lnTo>
                  <a:lnTo>
                    <a:pt x="4" y="76"/>
                  </a:lnTo>
                  <a:lnTo>
                    <a:pt x="8" y="87"/>
                  </a:lnTo>
                  <a:lnTo>
                    <a:pt x="232" y="16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3" name="Freeform 200"/>
            <p:cNvSpPr>
              <a:spLocks/>
            </p:cNvSpPr>
            <p:nvPr/>
          </p:nvSpPr>
          <p:spPr bwMode="auto">
            <a:xfrm>
              <a:off x="3044" y="1194"/>
              <a:ext cx="232" cy="163"/>
            </a:xfrm>
            <a:custGeom>
              <a:avLst/>
              <a:gdLst>
                <a:gd name="T0" fmla="*/ 157 w 233"/>
                <a:gd name="T1" fmla="*/ 162 h 163"/>
                <a:gd name="T2" fmla="*/ 150 w 233"/>
                <a:gd name="T3" fmla="*/ 146 h 163"/>
                <a:gd name="T4" fmla="*/ 146 w 233"/>
                <a:gd name="T5" fmla="*/ 129 h 163"/>
                <a:gd name="T6" fmla="*/ 138 w 233"/>
                <a:gd name="T7" fmla="*/ 116 h 163"/>
                <a:gd name="T8" fmla="*/ 131 w 233"/>
                <a:gd name="T9" fmla="*/ 102 h 163"/>
                <a:gd name="T10" fmla="*/ 125 w 233"/>
                <a:gd name="T11" fmla="*/ 90 h 163"/>
                <a:gd name="T12" fmla="*/ 117 w 233"/>
                <a:gd name="T13" fmla="*/ 78 h 163"/>
                <a:gd name="T14" fmla="*/ 116 w 233"/>
                <a:gd name="T15" fmla="*/ 67 h 163"/>
                <a:gd name="T16" fmla="*/ 116 w 233"/>
                <a:gd name="T17" fmla="*/ 59 h 163"/>
                <a:gd name="T18" fmla="*/ 116 w 233"/>
                <a:gd name="T19" fmla="*/ 51 h 163"/>
                <a:gd name="T20" fmla="*/ 116 w 233"/>
                <a:gd name="T21" fmla="*/ 42 h 163"/>
                <a:gd name="T22" fmla="*/ 116 w 233"/>
                <a:gd name="T23" fmla="*/ 42 h 163"/>
                <a:gd name="T24" fmla="*/ 116 w 233"/>
                <a:gd name="T25" fmla="*/ 34 h 163"/>
                <a:gd name="T26" fmla="*/ 116 w 233"/>
                <a:gd name="T27" fmla="*/ 27 h 163"/>
                <a:gd name="T28" fmla="*/ 105 w 233"/>
                <a:gd name="T29" fmla="*/ 21 h 163"/>
                <a:gd name="T30" fmla="*/ 91 w 233"/>
                <a:gd name="T31" fmla="*/ 15 h 163"/>
                <a:gd name="T32" fmla="*/ 75 w 233"/>
                <a:gd name="T33" fmla="*/ 11 h 163"/>
                <a:gd name="T34" fmla="*/ 61 w 233"/>
                <a:gd name="T35" fmla="*/ 6 h 163"/>
                <a:gd name="T36" fmla="*/ 46 w 233"/>
                <a:gd name="T37" fmla="*/ 4 h 163"/>
                <a:gd name="T38" fmla="*/ 34 w 233"/>
                <a:gd name="T39" fmla="*/ 2 h 163"/>
                <a:gd name="T40" fmla="*/ 19 w 233"/>
                <a:gd name="T41" fmla="*/ 2 h 163"/>
                <a:gd name="T42" fmla="*/ 4 w 233"/>
                <a:gd name="T43" fmla="*/ 0 h 163"/>
                <a:gd name="T44" fmla="*/ 4 w 233"/>
                <a:gd name="T45" fmla="*/ 0 h 163"/>
                <a:gd name="T46" fmla="*/ 4 w 233"/>
                <a:gd name="T47" fmla="*/ 2 h 163"/>
                <a:gd name="T48" fmla="*/ 4 w 233"/>
                <a:gd name="T49" fmla="*/ 6 h 163"/>
                <a:gd name="T50" fmla="*/ 2 w 233"/>
                <a:gd name="T51" fmla="*/ 13 h 163"/>
                <a:gd name="T52" fmla="*/ 0 w 233"/>
                <a:gd name="T53" fmla="*/ 21 h 163"/>
                <a:gd name="T54" fmla="*/ 0 w 233"/>
                <a:gd name="T55" fmla="*/ 32 h 163"/>
                <a:gd name="T56" fmla="*/ 0 w 233"/>
                <a:gd name="T57" fmla="*/ 42 h 163"/>
                <a:gd name="T58" fmla="*/ 0 w 233"/>
                <a:gd name="T59" fmla="*/ 53 h 163"/>
                <a:gd name="T60" fmla="*/ 2 w 233"/>
                <a:gd name="T61" fmla="*/ 66 h 163"/>
                <a:gd name="T62" fmla="*/ 4 w 233"/>
                <a:gd name="T63" fmla="*/ 76 h 163"/>
                <a:gd name="T64" fmla="*/ 8 w 233"/>
                <a:gd name="T65" fmla="*/ 87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2"/>
                  </a:lnTo>
                  <a:lnTo>
                    <a:pt x="4" y="6"/>
                  </a:lnTo>
                  <a:lnTo>
                    <a:pt x="2" y="13"/>
                  </a:lnTo>
                  <a:lnTo>
                    <a:pt x="0" y="21"/>
                  </a:lnTo>
                  <a:lnTo>
                    <a:pt x="0" y="32"/>
                  </a:lnTo>
                  <a:lnTo>
                    <a:pt x="0" y="42"/>
                  </a:lnTo>
                  <a:lnTo>
                    <a:pt x="0" y="53"/>
                  </a:lnTo>
                  <a:lnTo>
                    <a:pt x="2" y="66"/>
                  </a:lnTo>
                  <a:lnTo>
                    <a:pt x="4" y="76"/>
                  </a:lnTo>
                  <a:lnTo>
                    <a:pt x="8" y="8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201"/>
            <p:cNvSpPr>
              <a:spLocks/>
            </p:cNvSpPr>
            <p:nvPr/>
          </p:nvSpPr>
          <p:spPr bwMode="auto">
            <a:xfrm>
              <a:off x="1906" y="2179"/>
              <a:ext cx="120" cy="236"/>
            </a:xfrm>
            <a:custGeom>
              <a:avLst/>
              <a:gdLst>
                <a:gd name="T0" fmla="*/ 60 w 121"/>
                <a:gd name="T1" fmla="*/ 434 h 234"/>
                <a:gd name="T2" fmla="*/ 60 w 121"/>
                <a:gd name="T3" fmla="*/ 405 h 234"/>
                <a:gd name="T4" fmla="*/ 60 w 121"/>
                <a:gd name="T5" fmla="*/ 384 h 234"/>
                <a:gd name="T6" fmla="*/ 60 w 121"/>
                <a:gd name="T7" fmla="*/ 362 h 234"/>
                <a:gd name="T8" fmla="*/ 50 w 121"/>
                <a:gd name="T9" fmla="*/ 330 h 234"/>
                <a:gd name="T10" fmla="*/ 33 w 121"/>
                <a:gd name="T11" fmla="*/ 280 h 234"/>
                <a:gd name="T12" fmla="*/ 20 w 121"/>
                <a:gd name="T13" fmla="*/ 236 h 234"/>
                <a:gd name="T14" fmla="*/ 9 w 121"/>
                <a:gd name="T15" fmla="*/ 186 h 234"/>
                <a:gd name="T16" fmla="*/ 2 w 121"/>
                <a:gd name="T17" fmla="*/ 155 h 234"/>
                <a:gd name="T18" fmla="*/ 0 w 121"/>
                <a:gd name="T19" fmla="*/ 48 h 234"/>
                <a:gd name="T20" fmla="*/ 0 w 121"/>
                <a:gd name="T21" fmla="*/ 12 h 234"/>
                <a:gd name="T22" fmla="*/ 0 w 121"/>
                <a:gd name="T23" fmla="*/ 12 h 234"/>
                <a:gd name="T24" fmla="*/ 2 w 121"/>
                <a:gd name="T25" fmla="*/ 12 h 234"/>
                <a:gd name="T26" fmla="*/ 7 w 121"/>
                <a:gd name="T27" fmla="*/ 9 h 234"/>
                <a:gd name="T28" fmla="*/ 16 w 121"/>
                <a:gd name="T29" fmla="*/ 6 h 234"/>
                <a:gd name="T30" fmla="*/ 27 w 121"/>
                <a:gd name="T31" fmla="*/ 4 h 234"/>
                <a:gd name="T32" fmla="*/ 41 w 121"/>
                <a:gd name="T33" fmla="*/ 2 h 234"/>
                <a:gd name="T34" fmla="*/ 53 w 121"/>
                <a:gd name="T35" fmla="*/ 0 h 234"/>
                <a:gd name="T36" fmla="*/ 60 w 121"/>
                <a:gd name="T37" fmla="*/ 0 h 234"/>
                <a:gd name="T38" fmla="*/ 60 w 121"/>
                <a:gd name="T39" fmla="*/ 4 h 234"/>
                <a:gd name="T40" fmla="*/ 60 w 121"/>
                <a:gd name="T41" fmla="*/ 9 h 234"/>
                <a:gd name="T42" fmla="*/ 60 w 121"/>
                <a:gd name="T43" fmla="*/ 20 h 234"/>
                <a:gd name="T44" fmla="*/ 60 w 121"/>
                <a:gd name="T45" fmla="*/ 434 h 2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2" y="12"/>
                  </a:lnTo>
                  <a:lnTo>
                    <a:pt x="7" y="9"/>
                  </a:lnTo>
                  <a:lnTo>
                    <a:pt x="16" y="6"/>
                  </a:lnTo>
                  <a:lnTo>
                    <a:pt x="27" y="4"/>
                  </a:lnTo>
                  <a:lnTo>
                    <a:pt x="41" y="2"/>
                  </a:lnTo>
                  <a:lnTo>
                    <a:pt x="53" y="0"/>
                  </a:lnTo>
                  <a:lnTo>
                    <a:pt x="71" y="0"/>
                  </a:lnTo>
                  <a:lnTo>
                    <a:pt x="85" y="4"/>
                  </a:lnTo>
                  <a:lnTo>
                    <a:pt x="101" y="9"/>
                  </a:lnTo>
                  <a:lnTo>
                    <a:pt x="115" y="20"/>
                  </a:lnTo>
                  <a:lnTo>
                    <a:pt x="120" y="23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 name="Freeform 202"/>
            <p:cNvSpPr>
              <a:spLocks/>
            </p:cNvSpPr>
            <p:nvPr/>
          </p:nvSpPr>
          <p:spPr bwMode="auto">
            <a:xfrm>
              <a:off x="1906" y="2179"/>
              <a:ext cx="120" cy="236"/>
            </a:xfrm>
            <a:custGeom>
              <a:avLst/>
              <a:gdLst>
                <a:gd name="T0" fmla="*/ 60 w 121"/>
                <a:gd name="T1" fmla="*/ 434 h 234"/>
                <a:gd name="T2" fmla="*/ 60 w 121"/>
                <a:gd name="T3" fmla="*/ 405 h 234"/>
                <a:gd name="T4" fmla="*/ 60 w 121"/>
                <a:gd name="T5" fmla="*/ 384 h 234"/>
                <a:gd name="T6" fmla="*/ 60 w 121"/>
                <a:gd name="T7" fmla="*/ 362 h 234"/>
                <a:gd name="T8" fmla="*/ 50 w 121"/>
                <a:gd name="T9" fmla="*/ 330 h 234"/>
                <a:gd name="T10" fmla="*/ 33 w 121"/>
                <a:gd name="T11" fmla="*/ 280 h 234"/>
                <a:gd name="T12" fmla="*/ 20 w 121"/>
                <a:gd name="T13" fmla="*/ 236 h 234"/>
                <a:gd name="T14" fmla="*/ 9 w 121"/>
                <a:gd name="T15" fmla="*/ 186 h 234"/>
                <a:gd name="T16" fmla="*/ 2 w 121"/>
                <a:gd name="T17" fmla="*/ 155 h 234"/>
                <a:gd name="T18" fmla="*/ 0 w 121"/>
                <a:gd name="T19" fmla="*/ 48 h 234"/>
                <a:gd name="T20" fmla="*/ 0 w 121"/>
                <a:gd name="T21" fmla="*/ 12 h 234"/>
                <a:gd name="T22" fmla="*/ 0 w 121"/>
                <a:gd name="T23" fmla="*/ 12 h 234"/>
                <a:gd name="T24" fmla="*/ 2 w 121"/>
                <a:gd name="T25" fmla="*/ 12 h 234"/>
                <a:gd name="T26" fmla="*/ 7 w 121"/>
                <a:gd name="T27" fmla="*/ 9 h 234"/>
                <a:gd name="T28" fmla="*/ 16 w 121"/>
                <a:gd name="T29" fmla="*/ 6 h 234"/>
                <a:gd name="T30" fmla="*/ 27 w 121"/>
                <a:gd name="T31" fmla="*/ 4 h 234"/>
                <a:gd name="T32" fmla="*/ 41 w 121"/>
                <a:gd name="T33" fmla="*/ 2 h 234"/>
                <a:gd name="T34" fmla="*/ 53 w 121"/>
                <a:gd name="T35" fmla="*/ 0 h 234"/>
                <a:gd name="T36" fmla="*/ 60 w 121"/>
                <a:gd name="T37" fmla="*/ 0 h 234"/>
                <a:gd name="T38" fmla="*/ 60 w 121"/>
                <a:gd name="T39" fmla="*/ 4 h 234"/>
                <a:gd name="T40" fmla="*/ 60 w 121"/>
                <a:gd name="T41" fmla="*/ 9 h 234"/>
                <a:gd name="T42" fmla="*/ 60 w 121"/>
                <a:gd name="T43" fmla="*/ 20 h 2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2" y="12"/>
                  </a:lnTo>
                  <a:lnTo>
                    <a:pt x="7" y="9"/>
                  </a:lnTo>
                  <a:lnTo>
                    <a:pt x="16" y="6"/>
                  </a:lnTo>
                  <a:lnTo>
                    <a:pt x="27" y="4"/>
                  </a:lnTo>
                  <a:lnTo>
                    <a:pt x="41" y="2"/>
                  </a:lnTo>
                  <a:lnTo>
                    <a:pt x="53" y="0"/>
                  </a:lnTo>
                  <a:lnTo>
                    <a:pt x="71" y="0"/>
                  </a:lnTo>
                  <a:lnTo>
                    <a:pt x="85" y="4"/>
                  </a:lnTo>
                  <a:lnTo>
                    <a:pt x="101" y="9"/>
                  </a:lnTo>
                  <a:lnTo>
                    <a:pt x="115" y="2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203"/>
            <p:cNvSpPr>
              <a:spLocks/>
            </p:cNvSpPr>
            <p:nvPr/>
          </p:nvSpPr>
          <p:spPr bwMode="auto">
            <a:xfrm>
              <a:off x="1916" y="1809"/>
              <a:ext cx="110" cy="365"/>
            </a:xfrm>
            <a:custGeom>
              <a:avLst/>
              <a:gdLst>
                <a:gd name="T0" fmla="*/ 155 w 109"/>
                <a:gd name="T1" fmla="*/ 541 h 363"/>
                <a:gd name="T2" fmla="*/ 146 w 109"/>
                <a:gd name="T3" fmla="*/ 526 h 363"/>
                <a:gd name="T4" fmla="*/ 136 w 109"/>
                <a:gd name="T5" fmla="*/ 509 h 363"/>
                <a:gd name="T6" fmla="*/ 50 w 109"/>
                <a:gd name="T7" fmla="*/ 496 h 363"/>
                <a:gd name="T8" fmla="*/ 40 w 109"/>
                <a:gd name="T9" fmla="*/ 481 h 363"/>
                <a:gd name="T10" fmla="*/ 29 w 109"/>
                <a:gd name="T11" fmla="*/ 461 h 363"/>
                <a:gd name="T12" fmla="*/ 20 w 109"/>
                <a:gd name="T13" fmla="*/ 444 h 363"/>
                <a:gd name="T14" fmla="*/ 13 w 109"/>
                <a:gd name="T15" fmla="*/ 426 h 363"/>
                <a:gd name="T16" fmla="*/ 6 w 109"/>
                <a:gd name="T17" fmla="*/ 383 h 363"/>
                <a:gd name="T18" fmla="*/ 2 w 109"/>
                <a:gd name="T19" fmla="*/ 327 h 363"/>
                <a:gd name="T20" fmla="*/ 0 w 109"/>
                <a:gd name="T21" fmla="*/ 268 h 363"/>
                <a:gd name="T22" fmla="*/ 0 w 109"/>
                <a:gd name="T23" fmla="*/ 268 h 363"/>
                <a:gd name="T24" fmla="*/ 0 w 109"/>
                <a:gd name="T25" fmla="*/ 234 h 363"/>
                <a:gd name="T26" fmla="*/ 2 w 109"/>
                <a:gd name="T27" fmla="*/ 205 h 363"/>
                <a:gd name="T28" fmla="*/ 8 w 109"/>
                <a:gd name="T29" fmla="*/ 182 h 363"/>
                <a:gd name="T30" fmla="*/ 16 w 109"/>
                <a:gd name="T31" fmla="*/ 86 h 363"/>
                <a:gd name="T32" fmla="*/ 25 w 109"/>
                <a:gd name="T33" fmla="*/ 67 h 363"/>
                <a:gd name="T34" fmla="*/ 34 w 109"/>
                <a:gd name="T35" fmla="*/ 50 h 363"/>
                <a:gd name="T36" fmla="*/ 44 w 109"/>
                <a:gd name="T37" fmla="*/ 37 h 363"/>
                <a:gd name="T38" fmla="*/ 52 w 109"/>
                <a:gd name="T39" fmla="*/ 23 h 363"/>
                <a:gd name="T40" fmla="*/ 138 w 109"/>
                <a:gd name="T41" fmla="*/ 13 h 363"/>
                <a:gd name="T42" fmla="*/ 144 w 109"/>
                <a:gd name="T43" fmla="*/ 0 h 363"/>
                <a:gd name="T44" fmla="*/ 144 w 109"/>
                <a:gd name="T45" fmla="*/ 0 h 363"/>
                <a:gd name="T46" fmla="*/ 144 w 109"/>
                <a:gd name="T47" fmla="*/ 2 h 363"/>
                <a:gd name="T48" fmla="*/ 146 w 109"/>
                <a:gd name="T49" fmla="*/ 6 h 363"/>
                <a:gd name="T50" fmla="*/ 151 w 109"/>
                <a:gd name="T51" fmla="*/ 13 h 363"/>
                <a:gd name="T52" fmla="*/ 155 w 109"/>
                <a:gd name="T53" fmla="*/ 20 h 363"/>
                <a:gd name="T54" fmla="*/ 159 w 109"/>
                <a:gd name="T55" fmla="*/ 34 h 363"/>
                <a:gd name="T56" fmla="*/ 164 w 109"/>
                <a:gd name="T57" fmla="*/ 46 h 363"/>
                <a:gd name="T58" fmla="*/ 170 w 109"/>
                <a:gd name="T59" fmla="*/ 59 h 363"/>
                <a:gd name="T60" fmla="*/ 184 w 109"/>
                <a:gd name="T61" fmla="*/ 75 h 363"/>
                <a:gd name="T62" fmla="*/ 192 w 109"/>
                <a:gd name="T63" fmla="*/ 167 h 363"/>
                <a:gd name="T64" fmla="*/ 202 w 109"/>
                <a:gd name="T65" fmla="*/ 182 h 363"/>
                <a:gd name="T66" fmla="*/ 155 w 109"/>
                <a:gd name="T67" fmla="*/ 541 h 3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2"/>
                  </a:lnTo>
                  <a:lnTo>
                    <a:pt x="71" y="6"/>
                  </a:lnTo>
                  <a:lnTo>
                    <a:pt x="76" y="13"/>
                  </a:lnTo>
                  <a:lnTo>
                    <a:pt x="80" y="20"/>
                  </a:lnTo>
                  <a:lnTo>
                    <a:pt x="84" y="34"/>
                  </a:lnTo>
                  <a:lnTo>
                    <a:pt x="89" y="46"/>
                  </a:lnTo>
                  <a:lnTo>
                    <a:pt x="92" y="59"/>
                  </a:lnTo>
                  <a:lnTo>
                    <a:pt x="99" y="75"/>
                  </a:lnTo>
                  <a:lnTo>
                    <a:pt x="103" y="92"/>
                  </a:lnTo>
                  <a:lnTo>
                    <a:pt x="108" y="107"/>
                  </a:lnTo>
                  <a:lnTo>
                    <a:pt x="80" y="36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7" name="Freeform 204"/>
            <p:cNvSpPr>
              <a:spLocks/>
            </p:cNvSpPr>
            <p:nvPr/>
          </p:nvSpPr>
          <p:spPr bwMode="auto">
            <a:xfrm>
              <a:off x="1916" y="1809"/>
              <a:ext cx="110" cy="365"/>
            </a:xfrm>
            <a:custGeom>
              <a:avLst/>
              <a:gdLst>
                <a:gd name="T0" fmla="*/ 155 w 109"/>
                <a:gd name="T1" fmla="*/ 541 h 363"/>
                <a:gd name="T2" fmla="*/ 146 w 109"/>
                <a:gd name="T3" fmla="*/ 526 h 363"/>
                <a:gd name="T4" fmla="*/ 136 w 109"/>
                <a:gd name="T5" fmla="*/ 509 h 363"/>
                <a:gd name="T6" fmla="*/ 50 w 109"/>
                <a:gd name="T7" fmla="*/ 496 h 363"/>
                <a:gd name="T8" fmla="*/ 40 w 109"/>
                <a:gd name="T9" fmla="*/ 481 h 363"/>
                <a:gd name="T10" fmla="*/ 29 w 109"/>
                <a:gd name="T11" fmla="*/ 461 h 363"/>
                <a:gd name="T12" fmla="*/ 20 w 109"/>
                <a:gd name="T13" fmla="*/ 444 h 363"/>
                <a:gd name="T14" fmla="*/ 13 w 109"/>
                <a:gd name="T15" fmla="*/ 426 h 363"/>
                <a:gd name="T16" fmla="*/ 6 w 109"/>
                <a:gd name="T17" fmla="*/ 383 h 363"/>
                <a:gd name="T18" fmla="*/ 2 w 109"/>
                <a:gd name="T19" fmla="*/ 327 h 363"/>
                <a:gd name="T20" fmla="*/ 0 w 109"/>
                <a:gd name="T21" fmla="*/ 268 h 363"/>
                <a:gd name="T22" fmla="*/ 0 w 109"/>
                <a:gd name="T23" fmla="*/ 268 h 363"/>
                <a:gd name="T24" fmla="*/ 0 w 109"/>
                <a:gd name="T25" fmla="*/ 234 h 363"/>
                <a:gd name="T26" fmla="*/ 2 w 109"/>
                <a:gd name="T27" fmla="*/ 205 h 363"/>
                <a:gd name="T28" fmla="*/ 8 w 109"/>
                <a:gd name="T29" fmla="*/ 182 h 363"/>
                <a:gd name="T30" fmla="*/ 16 w 109"/>
                <a:gd name="T31" fmla="*/ 86 h 363"/>
                <a:gd name="T32" fmla="*/ 25 w 109"/>
                <a:gd name="T33" fmla="*/ 67 h 363"/>
                <a:gd name="T34" fmla="*/ 34 w 109"/>
                <a:gd name="T35" fmla="*/ 50 h 363"/>
                <a:gd name="T36" fmla="*/ 44 w 109"/>
                <a:gd name="T37" fmla="*/ 37 h 363"/>
                <a:gd name="T38" fmla="*/ 52 w 109"/>
                <a:gd name="T39" fmla="*/ 23 h 363"/>
                <a:gd name="T40" fmla="*/ 138 w 109"/>
                <a:gd name="T41" fmla="*/ 13 h 363"/>
                <a:gd name="T42" fmla="*/ 144 w 109"/>
                <a:gd name="T43" fmla="*/ 0 h 363"/>
                <a:gd name="T44" fmla="*/ 144 w 109"/>
                <a:gd name="T45" fmla="*/ 0 h 363"/>
                <a:gd name="T46" fmla="*/ 144 w 109"/>
                <a:gd name="T47" fmla="*/ 2 h 363"/>
                <a:gd name="T48" fmla="*/ 146 w 109"/>
                <a:gd name="T49" fmla="*/ 6 h 363"/>
                <a:gd name="T50" fmla="*/ 151 w 109"/>
                <a:gd name="T51" fmla="*/ 13 h 363"/>
                <a:gd name="T52" fmla="*/ 155 w 109"/>
                <a:gd name="T53" fmla="*/ 20 h 363"/>
                <a:gd name="T54" fmla="*/ 159 w 109"/>
                <a:gd name="T55" fmla="*/ 34 h 363"/>
                <a:gd name="T56" fmla="*/ 164 w 109"/>
                <a:gd name="T57" fmla="*/ 46 h 363"/>
                <a:gd name="T58" fmla="*/ 170 w 109"/>
                <a:gd name="T59" fmla="*/ 59 h 363"/>
                <a:gd name="T60" fmla="*/ 184 w 109"/>
                <a:gd name="T61" fmla="*/ 75 h 363"/>
                <a:gd name="T62" fmla="*/ 192 w 109"/>
                <a:gd name="T63" fmla="*/ 167 h 363"/>
                <a:gd name="T64" fmla="*/ 202 w 109"/>
                <a:gd name="T65" fmla="*/ 182 h 3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2"/>
                  </a:lnTo>
                  <a:lnTo>
                    <a:pt x="71" y="6"/>
                  </a:lnTo>
                  <a:lnTo>
                    <a:pt x="76" y="13"/>
                  </a:lnTo>
                  <a:lnTo>
                    <a:pt x="80" y="20"/>
                  </a:lnTo>
                  <a:lnTo>
                    <a:pt x="84" y="34"/>
                  </a:lnTo>
                  <a:lnTo>
                    <a:pt x="89" y="46"/>
                  </a:lnTo>
                  <a:lnTo>
                    <a:pt x="92" y="59"/>
                  </a:lnTo>
                  <a:lnTo>
                    <a:pt x="99" y="75"/>
                  </a:lnTo>
                  <a:lnTo>
                    <a:pt x="103" y="92"/>
                  </a:lnTo>
                  <a:lnTo>
                    <a:pt x="108" y="10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205"/>
            <p:cNvSpPr>
              <a:spLocks/>
            </p:cNvSpPr>
            <p:nvPr/>
          </p:nvSpPr>
          <p:spPr bwMode="auto">
            <a:xfrm>
              <a:off x="1969" y="1637"/>
              <a:ext cx="110" cy="321"/>
            </a:xfrm>
            <a:custGeom>
              <a:avLst/>
              <a:gdLst>
                <a:gd name="T0" fmla="*/ 34 w 111"/>
                <a:gd name="T1" fmla="*/ 502 h 319"/>
                <a:gd name="T2" fmla="*/ 23 w 111"/>
                <a:gd name="T3" fmla="*/ 463 h 319"/>
                <a:gd name="T4" fmla="*/ 15 w 111"/>
                <a:gd name="T5" fmla="*/ 426 h 319"/>
                <a:gd name="T6" fmla="*/ 8 w 111"/>
                <a:gd name="T7" fmla="*/ 392 h 319"/>
                <a:gd name="T8" fmla="*/ 2 w 111"/>
                <a:gd name="T9" fmla="*/ 342 h 319"/>
                <a:gd name="T10" fmla="*/ 0 w 111"/>
                <a:gd name="T11" fmla="*/ 292 h 319"/>
                <a:gd name="T12" fmla="*/ 0 w 111"/>
                <a:gd name="T13" fmla="*/ 246 h 319"/>
                <a:gd name="T14" fmla="*/ 0 w 111"/>
                <a:gd name="T15" fmla="*/ 220 h 319"/>
                <a:gd name="T16" fmla="*/ 2 w 111"/>
                <a:gd name="T17" fmla="*/ 201 h 319"/>
                <a:gd name="T18" fmla="*/ 8 w 111"/>
                <a:gd name="T19" fmla="*/ 181 h 319"/>
                <a:gd name="T20" fmla="*/ 15 w 111"/>
                <a:gd name="T21" fmla="*/ 163 h 319"/>
                <a:gd name="T22" fmla="*/ 15 w 111"/>
                <a:gd name="T23" fmla="*/ 163 h 319"/>
                <a:gd name="T24" fmla="*/ 23 w 111"/>
                <a:gd name="T25" fmla="*/ 75 h 319"/>
                <a:gd name="T26" fmla="*/ 29 w 111"/>
                <a:gd name="T27" fmla="*/ 60 h 319"/>
                <a:gd name="T28" fmla="*/ 38 w 111"/>
                <a:gd name="T29" fmla="*/ 50 h 319"/>
                <a:gd name="T30" fmla="*/ 45 w 111"/>
                <a:gd name="T31" fmla="*/ 39 h 319"/>
                <a:gd name="T32" fmla="*/ 50 w 111"/>
                <a:gd name="T33" fmla="*/ 30 h 319"/>
                <a:gd name="T34" fmla="*/ 55 w 111"/>
                <a:gd name="T35" fmla="*/ 23 h 319"/>
                <a:gd name="T36" fmla="*/ 55 w 111"/>
                <a:gd name="T37" fmla="*/ 16 h 319"/>
                <a:gd name="T38" fmla="*/ 55 w 111"/>
                <a:gd name="T39" fmla="*/ 9 h 319"/>
                <a:gd name="T40" fmla="*/ 55 w 111"/>
                <a:gd name="T41" fmla="*/ 4 h 319"/>
                <a:gd name="T42" fmla="*/ 55 w 111"/>
                <a:gd name="T43" fmla="*/ 0 h 319"/>
                <a:gd name="T44" fmla="*/ 55 w 111"/>
                <a:gd name="T45" fmla="*/ 0 h 319"/>
                <a:gd name="T46" fmla="*/ 55 w 111"/>
                <a:gd name="T47" fmla="*/ 2 h 319"/>
                <a:gd name="T48" fmla="*/ 55 w 111"/>
                <a:gd name="T49" fmla="*/ 5 h 319"/>
                <a:gd name="T50" fmla="*/ 55 w 111"/>
                <a:gd name="T51" fmla="*/ 14 h 319"/>
                <a:gd name="T52" fmla="*/ 55 w 111"/>
                <a:gd name="T53" fmla="*/ 25 h 319"/>
                <a:gd name="T54" fmla="*/ 55 w 111"/>
                <a:gd name="T55" fmla="*/ 35 h 319"/>
                <a:gd name="T56" fmla="*/ 55 w 111"/>
                <a:gd name="T57" fmla="*/ 48 h 319"/>
                <a:gd name="T58" fmla="*/ 55 w 111"/>
                <a:gd name="T59" fmla="*/ 60 h 319"/>
                <a:gd name="T60" fmla="*/ 55 w 111"/>
                <a:gd name="T61" fmla="*/ 75 h 319"/>
                <a:gd name="T62" fmla="*/ 55 w 111"/>
                <a:gd name="T63" fmla="*/ 163 h 319"/>
                <a:gd name="T64" fmla="*/ 55 w 111"/>
                <a:gd name="T65" fmla="*/ 176 h 319"/>
                <a:gd name="T66" fmla="*/ 34 w 111"/>
                <a:gd name="T67" fmla="*/ 502 h 3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2"/>
                  </a:lnTo>
                  <a:lnTo>
                    <a:pt x="89" y="5"/>
                  </a:lnTo>
                  <a:lnTo>
                    <a:pt x="91" y="14"/>
                  </a:lnTo>
                  <a:lnTo>
                    <a:pt x="95" y="25"/>
                  </a:lnTo>
                  <a:lnTo>
                    <a:pt x="99" y="35"/>
                  </a:lnTo>
                  <a:lnTo>
                    <a:pt x="101" y="48"/>
                  </a:lnTo>
                  <a:lnTo>
                    <a:pt x="105" y="60"/>
                  </a:lnTo>
                  <a:lnTo>
                    <a:pt x="107" y="75"/>
                  </a:lnTo>
                  <a:lnTo>
                    <a:pt x="110" y="88"/>
                  </a:lnTo>
                  <a:lnTo>
                    <a:pt x="107" y="101"/>
                  </a:lnTo>
                  <a:lnTo>
                    <a:pt x="34" y="31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9" name="Freeform 206"/>
            <p:cNvSpPr>
              <a:spLocks/>
            </p:cNvSpPr>
            <p:nvPr/>
          </p:nvSpPr>
          <p:spPr bwMode="auto">
            <a:xfrm>
              <a:off x="1969" y="1637"/>
              <a:ext cx="110" cy="321"/>
            </a:xfrm>
            <a:custGeom>
              <a:avLst/>
              <a:gdLst>
                <a:gd name="T0" fmla="*/ 34 w 111"/>
                <a:gd name="T1" fmla="*/ 502 h 319"/>
                <a:gd name="T2" fmla="*/ 23 w 111"/>
                <a:gd name="T3" fmla="*/ 463 h 319"/>
                <a:gd name="T4" fmla="*/ 15 w 111"/>
                <a:gd name="T5" fmla="*/ 426 h 319"/>
                <a:gd name="T6" fmla="*/ 8 w 111"/>
                <a:gd name="T7" fmla="*/ 392 h 319"/>
                <a:gd name="T8" fmla="*/ 2 w 111"/>
                <a:gd name="T9" fmla="*/ 342 h 319"/>
                <a:gd name="T10" fmla="*/ 0 w 111"/>
                <a:gd name="T11" fmla="*/ 292 h 319"/>
                <a:gd name="T12" fmla="*/ 0 w 111"/>
                <a:gd name="T13" fmla="*/ 246 h 319"/>
                <a:gd name="T14" fmla="*/ 0 w 111"/>
                <a:gd name="T15" fmla="*/ 220 h 319"/>
                <a:gd name="T16" fmla="*/ 2 w 111"/>
                <a:gd name="T17" fmla="*/ 201 h 319"/>
                <a:gd name="T18" fmla="*/ 8 w 111"/>
                <a:gd name="T19" fmla="*/ 181 h 319"/>
                <a:gd name="T20" fmla="*/ 15 w 111"/>
                <a:gd name="T21" fmla="*/ 163 h 319"/>
                <a:gd name="T22" fmla="*/ 15 w 111"/>
                <a:gd name="T23" fmla="*/ 163 h 319"/>
                <a:gd name="T24" fmla="*/ 23 w 111"/>
                <a:gd name="T25" fmla="*/ 75 h 319"/>
                <a:gd name="T26" fmla="*/ 29 w 111"/>
                <a:gd name="T27" fmla="*/ 60 h 319"/>
                <a:gd name="T28" fmla="*/ 38 w 111"/>
                <a:gd name="T29" fmla="*/ 50 h 319"/>
                <a:gd name="T30" fmla="*/ 45 w 111"/>
                <a:gd name="T31" fmla="*/ 39 h 319"/>
                <a:gd name="T32" fmla="*/ 50 w 111"/>
                <a:gd name="T33" fmla="*/ 30 h 319"/>
                <a:gd name="T34" fmla="*/ 55 w 111"/>
                <a:gd name="T35" fmla="*/ 23 h 319"/>
                <a:gd name="T36" fmla="*/ 55 w 111"/>
                <a:gd name="T37" fmla="*/ 16 h 319"/>
                <a:gd name="T38" fmla="*/ 55 w 111"/>
                <a:gd name="T39" fmla="*/ 9 h 319"/>
                <a:gd name="T40" fmla="*/ 55 w 111"/>
                <a:gd name="T41" fmla="*/ 4 h 319"/>
                <a:gd name="T42" fmla="*/ 55 w 111"/>
                <a:gd name="T43" fmla="*/ 0 h 319"/>
                <a:gd name="T44" fmla="*/ 55 w 111"/>
                <a:gd name="T45" fmla="*/ 0 h 319"/>
                <a:gd name="T46" fmla="*/ 55 w 111"/>
                <a:gd name="T47" fmla="*/ 2 h 319"/>
                <a:gd name="T48" fmla="*/ 55 w 111"/>
                <a:gd name="T49" fmla="*/ 5 h 319"/>
                <a:gd name="T50" fmla="*/ 55 w 111"/>
                <a:gd name="T51" fmla="*/ 14 h 319"/>
                <a:gd name="T52" fmla="*/ 55 w 111"/>
                <a:gd name="T53" fmla="*/ 25 h 319"/>
                <a:gd name="T54" fmla="*/ 55 w 111"/>
                <a:gd name="T55" fmla="*/ 35 h 319"/>
                <a:gd name="T56" fmla="*/ 55 w 111"/>
                <a:gd name="T57" fmla="*/ 48 h 319"/>
                <a:gd name="T58" fmla="*/ 55 w 111"/>
                <a:gd name="T59" fmla="*/ 60 h 319"/>
                <a:gd name="T60" fmla="*/ 55 w 111"/>
                <a:gd name="T61" fmla="*/ 75 h 319"/>
                <a:gd name="T62" fmla="*/ 55 w 111"/>
                <a:gd name="T63" fmla="*/ 163 h 319"/>
                <a:gd name="T64" fmla="*/ 55 w 111"/>
                <a:gd name="T65" fmla="*/ 176 h 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2"/>
                  </a:lnTo>
                  <a:lnTo>
                    <a:pt x="89" y="5"/>
                  </a:lnTo>
                  <a:lnTo>
                    <a:pt x="91" y="14"/>
                  </a:lnTo>
                  <a:lnTo>
                    <a:pt x="95" y="25"/>
                  </a:lnTo>
                  <a:lnTo>
                    <a:pt x="99" y="35"/>
                  </a:lnTo>
                  <a:lnTo>
                    <a:pt x="101" y="48"/>
                  </a:lnTo>
                  <a:lnTo>
                    <a:pt x="105" y="60"/>
                  </a:lnTo>
                  <a:lnTo>
                    <a:pt x="107" y="75"/>
                  </a:lnTo>
                  <a:lnTo>
                    <a:pt x="110" y="88"/>
                  </a:lnTo>
                  <a:lnTo>
                    <a:pt x="107" y="10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207"/>
            <p:cNvSpPr>
              <a:spLocks/>
            </p:cNvSpPr>
            <p:nvPr/>
          </p:nvSpPr>
          <p:spPr bwMode="auto">
            <a:xfrm>
              <a:off x="2083" y="1486"/>
              <a:ext cx="131" cy="285"/>
            </a:xfrm>
            <a:custGeom>
              <a:avLst/>
              <a:gdLst>
                <a:gd name="T0" fmla="*/ 2 w 131"/>
                <a:gd name="T1" fmla="*/ 210 h 286"/>
                <a:gd name="T2" fmla="*/ 0 w 131"/>
                <a:gd name="T3" fmla="*/ 192 h 286"/>
                <a:gd name="T4" fmla="*/ 0 w 131"/>
                <a:gd name="T5" fmla="*/ 173 h 286"/>
                <a:gd name="T6" fmla="*/ 2 w 131"/>
                <a:gd name="T7" fmla="*/ 152 h 286"/>
                <a:gd name="T8" fmla="*/ 5 w 131"/>
                <a:gd name="T9" fmla="*/ 143 h 286"/>
                <a:gd name="T10" fmla="*/ 12 w 131"/>
                <a:gd name="T11" fmla="*/ 143 h 286"/>
                <a:gd name="T12" fmla="*/ 18 w 131"/>
                <a:gd name="T13" fmla="*/ 143 h 286"/>
                <a:gd name="T14" fmla="*/ 25 w 131"/>
                <a:gd name="T15" fmla="*/ 143 h 286"/>
                <a:gd name="T16" fmla="*/ 30 w 131"/>
                <a:gd name="T17" fmla="*/ 126 h 286"/>
                <a:gd name="T18" fmla="*/ 37 w 131"/>
                <a:gd name="T19" fmla="*/ 110 h 286"/>
                <a:gd name="T20" fmla="*/ 41 w 131"/>
                <a:gd name="T21" fmla="*/ 96 h 286"/>
                <a:gd name="T22" fmla="*/ 41 w 131"/>
                <a:gd name="T23" fmla="*/ 96 h 286"/>
                <a:gd name="T24" fmla="*/ 48 w 131"/>
                <a:gd name="T25" fmla="*/ 86 h 286"/>
                <a:gd name="T26" fmla="*/ 53 w 131"/>
                <a:gd name="T27" fmla="*/ 73 h 286"/>
                <a:gd name="T28" fmla="*/ 62 w 131"/>
                <a:gd name="T29" fmla="*/ 61 h 286"/>
                <a:gd name="T30" fmla="*/ 71 w 131"/>
                <a:gd name="T31" fmla="*/ 50 h 286"/>
                <a:gd name="T32" fmla="*/ 79 w 131"/>
                <a:gd name="T33" fmla="*/ 38 h 286"/>
                <a:gd name="T34" fmla="*/ 90 w 131"/>
                <a:gd name="T35" fmla="*/ 29 h 286"/>
                <a:gd name="T36" fmla="*/ 99 w 131"/>
                <a:gd name="T37" fmla="*/ 19 h 286"/>
                <a:gd name="T38" fmla="*/ 106 w 131"/>
                <a:gd name="T39" fmla="*/ 11 h 286"/>
                <a:gd name="T40" fmla="*/ 113 w 131"/>
                <a:gd name="T41" fmla="*/ 4 h 286"/>
                <a:gd name="T42" fmla="*/ 122 w 131"/>
                <a:gd name="T43" fmla="*/ 0 h 286"/>
                <a:gd name="T44" fmla="*/ 122 w 131"/>
                <a:gd name="T45" fmla="*/ 0 h 286"/>
                <a:gd name="T46" fmla="*/ 122 w 131"/>
                <a:gd name="T47" fmla="*/ 2 h 286"/>
                <a:gd name="T48" fmla="*/ 122 w 131"/>
                <a:gd name="T49" fmla="*/ 6 h 286"/>
                <a:gd name="T50" fmla="*/ 124 w 131"/>
                <a:gd name="T51" fmla="*/ 13 h 286"/>
                <a:gd name="T52" fmla="*/ 126 w 131"/>
                <a:gd name="T53" fmla="*/ 23 h 286"/>
                <a:gd name="T54" fmla="*/ 127 w 131"/>
                <a:gd name="T55" fmla="*/ 34 h 286"/>
                <a:gd name="T56" fmla="*/ 127 w 131"/>
                <a:gd name="T57" fmla="*/ 44 h 286"/>
                <a:gd name="T58" fmla="*/ 130 w 131"/>
                <a:gd name="T59" fmla="*/ 57 h 286"/>
                <a:gd name="T60" fmla="*/ 130 w 131"/>
                <a:gd name="T61" fmla="*/ 69 h 286"/>
                <a:gd name="T62" fmla="*/ 130 w 131"/>
                <a:gd name="T63" fmla="*/ 82 h 286"/>
                <a:gd name="T64" fmla="*/ 127 w 131"/>
                <a:gd name="T65" fmla="*/ 94 h 286"/>
                <a:gd name="T66" fmla="*/ 2 w 131"/>
                <a:gd name="T67" fmla="*/ 210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lnTo>
                    <a:pt x="2" y="28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 name="Freeform 208"/>
            <p:cNvSpPr>
              <a:spLocks/>
            </p:cNvSpPr>
            <p:nvPr/>
          </p:nvSpPr>
          <p:spPr bwMode="auto">
            <a:xfrm>
              <a:off x="2083" y="1486"/>
              <a:ext cx="131" cy="285"/>
            </a:xfrm>
            <a:custGeom>
              <a:avLst/>
              <a:gdLst>
                <a:gd name="T0" fmla="*/ 2 w 131"/>
                <a:gd name="T1" fmla="*/ 210 h 286"/>
                <a:gd name="T2" fmla="*/ 0 w 131"/>
                <a:gd name="T3" fmla="*/ 192 h 286"/>
                <a:gd name="T4" fmla="*/ 0 w 131"/>
                <a:gd name="T5" fmla="*/ 173 h 286"/>
                <a:gd name="T6" fmla="*/ 2 w 131"/>
                <a:gd name="T7" fmla="*/ 152 h 286"/>
                <a:gd name="T8" fmla="*/ 5 w 131"/>
                <a:gd name="T9" fmla="*/ 143 h 286"/>
                <a:gd name="T10" fmla="*/ 12 w 131"/>
                <a:gd name="T11" fmla="*/ 143 h 286"/>
                <a:gd name="T12" fmla="*/ 18 w 131"/>
                <a:gd name="T13" fmla="*/ 143 h 286"/>
                <a:gd name="T14" fmla="*/ 25 w 131"/>
                <a:gd name="T15" fmla="*/ 143 h 286"/>
                <a:gd name="T16" fmla="*/ 30 w 131"/>
                <a:gd name="T17" fmla="*/ 126 h 286"/>
                <a:gd name="T18" fmla="*/ 37 w 131"/>
                <a:gd name="T19" fmla="*/ 110 h 286"/>
                <a:gd name="T20" fmla="*/ 41 w 131"/>
                <a:gd name="T21" fmla="*/ 96 h 286"/>
                <a:gd name="T22" fmla="*/ 41 w 131"/>
                <a:gd name="T23" fmla="*/ 96 h 286"/>
                <a:gd name="T24" fmla="*/ 48 w 131"/>
                <a:gd name="T25" fmla="*/ 86 h 286"/>
                <a:gd name="T26" fmla="*/ 53 w 131"/>
                <a:gd name="T27" fmla="*/ 73 h 286"/>
                <a:gd name="T28" fmla="*/ 62 w 131"/>
                <a:gd name="T29" fmla="*/ 61 h 286"/>
                <a:gd name="T30" fmla="*/ 71 w 131"/>
                <a:gd name="T31" fmla="*/ 50 h 286"/>
                <a:gd name="T32" fmla="*/ 79 w 131"/>
                <a:gd name="T33" fmla="*/ 38 h 286"/>
                <a:gd name="T34" fmla="*/ 90 w 131"/>
                <a:gd name="T35" fmla="*/ 29 h 286"/>
                <a:gd name="T36" fmla="*/ 99 w 131"/>
                <a:gd name="T37" fmla="*/ 19 h 286"/>
                <a:gd name="T38" fmla="*/ 106 w 131"/>
                <a:gd name="T39" fmla="*/ 11 h 286"/>
                <a:gd name="T40" fmla="*/ 113 w 131"/>
                <a:gd name="T41" fmla="*/ 4 h 286"/>
                <a:gd name="T42" fmla="*/ 122 w 131"/>
                <a:gd name="T43" fmla="*/ 0 h 286"/>
                <a:gd name="T44" fmla="*/ 122 w 131"/>
                <a:gd name="T45" fmla="*/ 0 h 286"/>
                <a:gd name="T46" fmla="*/ 122 w 131"/>
                <a:gd name="T47" fmla="*/ 2 h 286"/>
                <a:gd name="T48" fmla="*/ 122 w 131"/>
                <a:gd name="T49" fmla="*/ 6 h 286"/>
                <a:gd name="T50" fmla="*/ 124 w 131"/>
                <a:gd name="T51" fmla="*/ 13 h 286"/>
                <a:gd name="T52" fmla="*/ 126 w 131"/>
                <a:gd name="T53" fmla="*/ 23 h 286"/>
                <a:gd name="T54" fmla="*/ 127 w 131"/>
                <a:gd name="T55" fmla="*/ 34 h 286"/>
                <a:gd name="T56" fmla="*/ 127 w 131"/>
                <a:gd name="T57" fmla="*/ 44 h 286"/>
                <a:gd name="T58" fmla="*/ 130 w 131"/>
                <a:gd name="T59" fmla="*/ 57 h 286"/>
                <a:gd name="T60" fmla="*/ 130 w 131"/>
                <a:gd name="T61" fmla="*/ 69 h 286"/>
                <a:gd name="T62" fmla="*/ 130 w 131"/>
                <a:gd name="T63" fmla="*/ 82 h 286"/>
                <a:gd name="T64" fmla="*/ 127 w 131"/>
                <a:gd name="T65" fmla="*/ 94 h 2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209"/>
            <p:cNvSpPr>
              <a:spLocks/>
            </p:cNvSpPr>
            <p:nvPr/>
          </p:nvSpPr>
          <p:spPr bwMode="auto">
            <a:xfrm>
              <a:off x="2188" y="1385"/>
              <a:ext cx="134" cy="218"/>
            </a:xfrm>
            <a:custGeom>
              <a:avLst/>
              <a:gdLst>
                <a:gd name="T0" fmla="*/ 0 w 134"/>
                <a:gd name="T1" fmla="*/ 143 h 219"/>
                <a:gd name="T2" fmla="*/ 2 w 134"/>
                <a:gd name="T3" fmla="*/ 127 h 219"/>
                <a:gd name="T4" fmla="*/ 4 w 134"/>
                <a:gd name="T5" fmla="*/ 111 h 219"/>
                <a:gd name="T6" fmla="*/ 6 w 134"/>
                <a:gd name="T7" fmla="*/ 109 h 219"/>
                <a:gd name="T8" fmla="*/ 8 w 134"/>
                <a:gd name="T9" fmla="*/ 109 h 219"/>
                <a:gd name="T10" fmla="*/ 13 w 134"/>
                <a:gd name="T11" fmla="*/ 109 h 219"/>
                <a:gd name="T12" fmla="*/ 19 w 134"/>
                <a:gd name="T13" fmla="*/ 109 h 219"/>
                <a:gd name="T14" fmla="*/ 25 w 134"/>
                <a:gd name="T15" fmla="*/ 96 h 219"/>
                <a:gd name="T16" fmla="*/ 31 w 134"/>
                <a:gd name="T17" fmla="*/ 81 h 219"/>
                <a:gd name="T18" fmla="*/ 38 w 134"/>
                <a:gd name="T19" fmla="*/ 69 h 219"/>
                <a:gd name="T20" fmla="*/ 47 w 134"/>
                <a:gd name="T21" fmla="*/ 58 h 219"/>
                <a:gd name="T22" fmla="*/ 47 w 134"/>
                <a:gd name="T23" fmla="*/ 58 h 219"/>
                <a:gd name="T24" fmla="*/ 52 w 134"/>
                <a:gd name="T25" fmla="*/ 49 h 219"/>
                <a:gd name="T26" fmla="*/ 61 w 134"/>
                <a:gd name="T27" fmla="*/ 41 h 219"/>
                <a:gd name="T28" fmla="*/ 70 w 134"/>
                <a:gd name="T29" fmla="*/ 32 h 219"/>
                <a:gd name="T30" fmla="*/ 75 w 134"/>
                <a:gd name="T31" fmla="*/ 26 h 219"/>
                <a:gd name="T32" fmla="*/ 84 w 134"/>
                <a:gd name="T33" fmla="*/ 20 h 219"/>
                <a:gd name="T34" fmla="*/ 93 w 134"/>
                <a:gd name="T35" fmla="*/ 16 h 219"/>
                <a:gd name="T36" fmla="*/ 101 w 134"/>
                <a:gd name="T37" fmla="*/ 12 h 219"/>
                <a:gd name="T38" fmla="*/ 107 w 134"/>
                <a:gd name="T39" fmla="*/ 5 h 219"/>
                <a:gd name="T40" fmla="*/ 116 w 134"/>
                <a:gd name="T41" fmla="*/ 1 h 219"/>
                <a:gd name="T42" fmla="*/ 124 w 134"/>
                <a:gd name="T43" fmla="*/ 0 h 219"/>
                <a:gd name="T44" fmla="*/ 124 w 134"/>
                <a:gd name="T45" fmla="*/ 0 h 219"/>
                <a:gd name="T46" fmla="*/ 124 w 134"/>
                <a:gd name="T47" fmla="*/ 0 h 219"/>
                <a:gd name="T48" fmla="*/ 124 w 134"/>
                <a:gd name="T49" fmla="*/ 3 h 219"/>
                <a:gd name="T50" fmla="*/ 126 w 134"/>
                <a:gd name="T51" fmla="*/ 9 h 219"/>
                <a:gd name="T52" fmla="*/ 128 w 134"/>
                <a:gd name="T53" fmla="*/ 18 h 219"/>
                <a:gd name="T54" fmla="*/ 130 w 134"/>
                <a:gd name="T55" fmla="*/ 26 h 219"/>
                <a:gd name="T56" fmla="*/ 133 w 134"/>
                <a:gd name="T57" fmla="*/ 37 h 219"/>
                <a:gd name="T58" fmla="*/ 133 w 134"/>
                <a:gd name="T59" fmla="*/ 46 h 219"/>
                <a:gd name="T60" fmla="*/ 133 w 134"/>
                <a:gd name="T61" fmla="*/ 55 h 219"/>
                <a:gd name="T62" fmla="*/ 133 w 134"/>
                <a:gd name="T63" fmla="*/ 66 h 219"/>
                <a:gd name="T64" fmla="*/ 130 w 134"/>
                <a:gd name="T65" fmla="*/ 76 h 219"/>
                <a:gd name="T66" fmla="*/ 0 w 134"/>
                <a:gd name="T67" fmla="*/ 143 h 2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3"/>
                  </a:lnTo>
                  <a:lnTo>
                    <a:pt x="126" y="9"/>
                  </a:lnTo>
                  <a:lnTo>
                    <a:pt x="128" y="18"/>
                  </a:lnTo>
                  <a:lnTo>
                    <a:pt x="130" y="26"/>
                  </a:lnTo>
                  <a:lnTo>
                    <a:pt x="133" y="37"/>
                  </a:lnTo>
                  <a:lnTo>
                    <a:pt x="133" y="46"/>
                  </a:lnTo>
                  <a:lnTo>
                    <a:pt x="133" y="55"/>
                  </a:lnTo>
                  <a:lnTo>
                    <a:pt x="133" y="66"/>
                  </a:lnTo>
                  <a:lnTo>
                    <a:pt x="130" y="76"/>
                  </a:lnTo>
                  <a:lnTo>
                    <a:pt x="0" y="21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3" name="Freeform 210"/>
            <p:cNvSpPr>
              <a:spLocks/>
            </p:cNvSpPr>
            <p:nvPr/>
          </p:nvSpPr>
          <p:spPr bwMode="auto">
            <a:xfrm>
              <a:off x="2188" y="1385"/>
              <a:ext cx="134" cy="218"/>
            </a:xfrm>
            <a:custGeom>
              <a:avLst/>
              <a:gdLst>
                <a:gd name="T0" fmla="*/ 0 w 134"/>
                <a:gd name="T1" fmla="*/ 143 h 219"/>
                <a:gd name="T2" fmla="*/ 2 w 134"/>
                <a:gd name="T3" fmla="*/ 127 h 219"/>
                <a:gd name="T4" fmla="*/ 4 w 134"/>
                <a:gd name="T5" fmla="*/ 111 h 219"/>
                <a:gd name="T6" fmla="*/ 6 w 134"/>
                <a:gd name="T7" fmla="*/ 109 h 219"/>
                <a:gd name="T8" fmla="*/ 8 w 134"/>
                <a:gd name="T9" fmla="*/ 109 h 219"/>
                <a:gd name="T10" fmla="*/ 13 w 134"/>
                <a:gd name="T11" fmla="*/ 109 h 219"/>
                <a:gd name="T12" fmla="*/ 19 w 134"/>
                <a:gd name="T13" fmla="*/ 109 h 219"/>
                <a:gd name="T14" fmla="*/ 25 w 134"/>
                <a:gd name="T15" fmla="*/ 96 h 219"/>
                <a:gd name="T16" fmla="*/ 31 w 134"/>
                <a:gd name="T17" fmla="*/ 81 h 219"/>
                <a:gd name="T18" fmla="*/ 38 w 134"/>
                <a:gd name="T19" fmla="*/ 69 h 219"/>
                <a:gd name="T20" fmla="*/ 47 w 134"/>
                <a:gd name="T21" fmla="*/ 58 h 219"/>
                <a:gd name="T22" fmla="*/ 47 w 134"/>
                <a:gd name="T23" fmla="*/ 58 h 219"/>
                <a:gd name="T24" fmla="*/ 52 w 134"/>
                <a:gd name="T25" fmla="*/ 49 h 219"/>
                <a:gd name="T26" fmla="*/ 61 w 134"/>
                <a:gd name="T27" fmla="*/ 41 h 219"/>
                <a:gd name="T28" fmla="*/ 70 w 134"/>
                <a:gd name="T29" fmla="*/ 32 h 219"/>
                <a:gd name="T30" fmla="*/ 75 w 134"/>
                <a:gd name="T31" fmla="*/ 26 h 219"/>
                <a:gd name="T32" fmla="*/ 84 w 134"/>
                <a:gd name="T33" fmla="*/ 20 h 219"/>
                <a:gd name="T34" fmla="*/ 93 w 134"/>
                <a:gd name="T35" fmla="*/ 16 h 219"/>
                <a:gd name="T36" fmla="*/ 101 w 134"/>
                <a:gd name="T37" fmla="*/ 12 h 219"/>
                <a:gd name="T38" fmla="*/ 107 w 134"/>
                <a:gd name="T39" fmla="*/ 5 h 219"/>
                <a:gd name="T40" fmla="*/ 116 w 134"/>
                <a:gd name="T41" fmla="*/ 1 h 219"/>
                <a:gd name="T42" fmla="*/ 124 w 134"/>
                <a:gd name="T43" fmla="*/ 0 h 219"/>
                <a:gd name="T44" fmla="*/ 124 w 134"/>
                <a:gd name="T45" fmla="*/ 0 h 219"/>
                <a:gd name="T46" fmla="*/ 124 w 134"/>
                <a:gd name="T47" fmla="*/ 0 h 219"/>
                <a:gd name="T48" fmla="*/ 124 w 134"/>
                <a:gd name="T49" fmla="*/ 3 h 219"/>
                <a:gd name="T50" fmla="*/ 126 w 134"/>
                <a:gd name="T51" fmla="*/ 9 h 219"/>
                <a:gd name="T52" fmla="*/ 128 w 134"/>
                <a:gd name="T53" fmla="*/ 18 h 219"/>
                <a:gd name="T54" fmla="*/ 130 w 134"/>
                <a:gd name="T55" fmla="*/ 26 h 219"/>
                <a:gd name="T56" fmla="*/ 133 w 134"/>
                <a:gd name="T57" fmla="*/ 37 h 219"/>
                <a:gd name="T58" fmla="*/ 133 w 134"/>
                <a:gd name="T59" fmla="*/ 46 h 219"/>
                <a:gd name="T60" fmla="*/ 133 w 134"/>
                <a:gd name="T61" fmla="*/ 55 h 219"/>
                <a:gd name="T62" fmla="*/ 133 w 134"/>
                <a:gd name="T63" fmla="*/ 66 h 219"/>
                <a:gd name="T64" fmla="*/ 130 w 134"/>
                <a:gd name="T65" fmla="*/ 76 h 2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3"/>
                  </a:lnTo>
                  <a:lnTo>
                    <a:pt x="126" y="9"/>
                  </a:lnTo>
                  <a:lnTo>
                    <a:pt x="128" y="18"/>
                  </a:lnTo>
                  <a:lnTo>
                    <a:pt x="130" y="26"/>
                  </a:lnTo>
                  <a:lnTo>
                    <a:pt x="133" y="37"/>
                  </a:lnTo>
                  <a:lnTo>
                    <a:pt x="133" y="46"/>
                  </a:lnTo>
                  <a:lnTo>
                    <a:pt x="133" y="55"/>
                  </a:lnTo>
                  <a:lnTo>
                    <a:pt x="133" y="66"/>
                  </a:lnTo>
                  <a:lnTo>
                    <a:pt x="130" y="7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211"/>
            <p:cNvSpPr>
              <a:spLocks/>
            </p:cNvSpPr>
            <p:nvPr/>
          </p:nvSpPr>
          <p:spPr bwMode="auto">
            <a:xfrm>
              <a:off x="2290" y="1315"/>
              <a:ext cx="121" cy="176"/>
            </a:xfrm>
            <a:custGeom>
              <a:avLst/>
              <a:gdLst>
                <a:gd name="T0" fmla="*/ 0 w 123"/>
                <a:gd name="T1" fmla="*/ 175 h 176"/>
                <a:gd name="T2" fmla="*/ 0 w 123"/>
                <a:gd name="T3" fmla="*/ 162 h 176"/>
                <a:gd name="T4" fmla="*/ 2 w 123"/>
                <a:gd name="T5" fmla="*/ 147 h 176"/>
                <a:gd name="T6" fmla="*/ 4 w 123"/>
                <a:gd name="T7" fmla="*/ 133 h 176"/>
                <a:gd name="T8" fmla="*/ 8 w 123"/>
                <a:gd name="T9" fmla="*/ 117 h 176"/>
                <a:gd name="T10" fmla="*/ 13 w 123"/>
                <a:gd name="T11" fmla="*/ 101 h 176"/>
                <a:gd name="T12" fmla="*/ 17 w 123"/>
                <a:gd name="T13" fmla="*/ 89 h 176"/>
                <a:gd name="T14" fmla="*/ 23 w 123"/>
                <a:gd name="T15" fmla="*/ 73 h 176"/>
                <a:gd name="T16" fmla="*/ 27 w 123"/>
                <a:gd name="T17" fmla="*/ 61 h 176"/>
                <a:gd name="T18" fmla="*/ 30 w 123"/>
                <a:gd name="T19" fmla="*/ 50 h 176"/>
                <a:gd name="T20" fmla="*/ 30 w 123"/>
                <a:gd name="T21" fmla="*/ 40 h 176"/>
                <a:gd name="T22" fmla="*/ 30 w 123"/>
                <a:gd name="T23" fmla="*/ 40 h 176"/>
                <a:gd name="T24" fmla="*/ 30 w 123"/>
                <a:gd name="T25" fmla="*/ 34 h 176"/>
                <a:gd name="T26" fmla="*/ 30 w 123"/>
                <a:gd name="T27" fmla="*/ 25 h 176"/>
                <a:gd name="T28" fmla="*/ 30 w 123"/>
                <a:gd name="T29" fmla="*/ 20 h 176"/>
                <a:gd name="T30" fmla="*/ 30 w 123"/>
                <a:gd name="T31" fmla="*/ 15 h 176"/>
                <a:gd name="T32" fmla="*/ 30 w 123"/>
                <a:gd name="T33" fmla="*/ 11 h 176"/>
                <a:gd name="T34" fmla="*/ 30 w 123"/>
                <a:gd name="T35" fmla="*/ 6 h 176"/>
                <a:gd name="T36" fmla="*/ 30 w 123"/>
                <a:gd name="T37" fmla="*/ 4 h 176"/>
                <a:gd name="T38" fmla="*/ 30 w 123"/>
                <a:gd name="T39" fmla="*/ 2 h 176"/>
                <a:gd name="T40" fmla="*/ 30 w 123"/>
                <a:gd name="T41" fmla="*/ 0 h 176"/>
                <a:gd name="T42" fmla="*/ 30 w 123"/>
                <a:gd name="T43" fmla="*/ 0 h 176"/>
                <a:gd name="T44" fmla="*/ 30 w 123"/>
                <a:gd name="T45" fmla="*/ 0 h 176"/>
                <a:gd name="T46" fmla="*/ 30 w 123"/>
                <a:gd name="T47" fmla="*/ 2 h 176"/>
                <a:gd name="T48" fmla="*/ 30 w 123"/>
                <a:gd name="T49" fmla="*/ 6 h 176"/>
                <a:gd name="T50" fmla="*/ 30 w 123"/>
                <a:gd name="T51" fmla="*/ 11 h 176"/>
                <a:gd name="T52" fmla="*/ 30 w 123"/>
                <a:gd name="T53" fmla="*/ 20 h 176"/>
                <a:gd name="T54" fmla="*/ 31 w 123"/>
                <a:gd name="T55" fmla="*/ 29 h 176"/>
                <a:gd name="T56" fmla="*/ 32 w 123"/>
                <a:gd name="T57" fmla="*/ 40 h 176"/>
                <a:gd name="T58" fmla="*/ 32 w 123"/>
                <a:gd name="T59" fmla="*/ 50 h 176"/>
                <a:gd name="T60" fmla="*/ 32 w 123"/>
                <a:gd name="T61" fmla="*/ 61 h 176"/>
                <a:gd name="T62" fmla="*/ 32 w 123"/>
                <a:gd name="T63" fmla="*/ 71 h 176"/>
                <a:gd name="T64" fmla="*/ 31 w 123"/>
                <a:gd name="T65" fmla="*/ 82 h 176"/>
                <a:gd name="T66" fmla="*/ 0 w 123"/>
                <a:gd name="T67" fmla="*/ 175 h 1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lnTo>
                    <a:pt x="0" y="17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 name="Freeform 212"/>
            <p:cNvSpPr>
              <a:spLocks/>
            </p:cNvSpPr>
            <p:nvPr/>
          </p:nvSpPr>
          <p:spPr bwMode="auto">
            <a:xfrm>
              <a:off x="2290" y="1315"/>
              <a:ext cx="121" cy="176"/>
            </a:xfrm>
            <a:custGeom>
              <a:avLst/>
              <a:gdLst>
                <a:gd name="T0" fmla="*/ 0 w 123"/>
                <a:gd name="T1" fmla="*/ 175 h 176"/>
                <a:gd name="T2" fmla="*/ 0 w 123"/>
                <a:gd name="T3" fmla="*/ 162 h 176"/>
                <a:gd name="T4" fmla="*/ 2 w 123"/>
                <a:gd name="T5" fmla="*/ 147 h 176"/>
                <a:gd name="T6" fmla="*/ 4 w 123"/>
                <a:gd name="T7" fmla="*/ 133 h 176"/>
                <a:gd name="T8" fmla="*/ 8 w 123"/>
                <a:gd name="T9" fmla="*/ 117 h 176"/>
                <a:gd name="T10" fmla="*/ 13 w 123"/>
                <a:gd name="T11" fmla="*/ 101 h 176"/>
                <a:gd name="T12" fmla="*/ 17 w 123"/>
                <a:gd name="T13" fmla="*/ 89 h 176"/>
                <a:gd name="T14" fmla="*/ 23 w 123"/>
                <a:gd name="T15" fmla="*/ 73 h 176"/>
                <a:gd name="T16" fmla="*/ 27 w 123"/>
                <a:gd name="T17" fmla="*/ 61 h 176"/>
                <a:gd name="T18" fmla="*/ 30 w 123"/>
                <a:gd name="T19" fmla="*/ 50 h 176"/>
                <a:gd name="T20" fmla="*/ 30 w 123"/>
                <a:gd name="T21" fmla="*/ 40 h 176"/>
                <a:gd name="T22" fmla="*/ 30 w 123"/>
                <a:gd name="T23" fmla="*/ 40 h 176"/>
                <a:gd name="T24" fmla="*/ 30 w 123"/>
                <a:gd name="T25" fmla="*/ 34 h 176"/>
                <a:gd name="T26" fmla="*/ 30 w 123"/>
                <a:gd name="T27" fmla="*/ 25 h 176"/>
                <a:gd name="T28" fmla="*/ 30 w 123"/>
                <a:gd name="T29" fmla="*/ 20 h 176"/>
                <a:gd name="T30" fmla="*/ 30 w 123"/>
                <a:gd name="T31" fmla="*/ 15 h 176"/>
                <a:gd name="T32" fmla="*/ 30 w 123"/>
                <a:gd name="T33" fmla="*/ 11 h 176"/>
                <a:gd name="T34" fmla="*/ 30 w 123"/>
                <a:gd name="T35" fmla="*/ 6 h 176"/>
                <a:gd name="T36" fmla="*/ 30 w 123"/>
                <a:gd name="T37" fmla="*/ 4 h 176"/>
                <a:gd name="T38" fmla="*/ 30 w 123"/>
                <a:gd name="T39" fmla="*/ 2 h 176"/>
                <a:gd name="T40" fmla="*/ 30 w 123"/>
                <a:gd name="T41" fmla="*/ 0 h 176"/>
                <a:gd name="T42" fmla="*/ 30 w 123"/>
                <a:gd name="T43" fmla="*/ 0 h 176"/>
                <a:gd name="T44" fmla="*/ 30 w 123"/>
                <a:gd name="T45" fmla="*/ 0 h 176"/>
                <a:gd name="T46" fmla="*/ 30 w 123"/>
                <a:gd name="T47" fmla="*/ 2 h 176"/>
                <a:gd name="T48" fmla="*/ 30 w 123"/>
                <a:gd name="T49" fmla="*/ 6 h 176"/>
                <a:gd name="T50" fmla="*/ 30 w 123"/>
                <a:gd name="T51" fmla="*/ 11 h 176"/>
                <a:gd name="T52" fmla="*/ 30 w 123"/>
                <a:gd name="T53" fmla="*/ 20 h 176"/>
                <a:gd name="T54" fmla="*/ 31 w 123"/>
                <a:gd name="T55" fmla="*/ 29 h 176"/>
                <a:gd name="T56" fmla="*/ 32 w 123"/>
                <a:gd name="T57" fmla="*/ 40 h 176"/>
                <a:gd name="T58" fmla="*/ 32 w 123"/>
                <a:gd name="T59" fmla="*/ 50 h 176"/>
                <a:gd name="T60" fmla="*/ 32 w 123"/>
                <a:gd name="T61" fmla="*/ 61 h 176"/>
                <a:gd name="T62" fmla="*/ 32 w 123"/>
                <a:gd name="T63" fmla="*/ 71 h 176"/>
                <a:gd name="T64" fmla="*/ 31 w 123"/>
                <a:gd name="T65" fmla="*/ 82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213"/>
            <p:cNvSpPr>
              <a:spLocks/>
            </p:cNvSpPr>
            <p:nvPr/>
          </p:nvSpPr>
          <p:spPr bwMode="auto">
            <a:xfrm>
              <a:off x="2377" y="1262"/>
              <a:ext cx="116" cy="149"/>
            </a:xfrm>
            <a:custGeom>
              <a:avLst/>
              <a:gdLst>
                <a:gd name="T0" fmla="*/ 0 w 117"/>
                <a:gd name="T1" fmla="*/ 75 h 150"/>
                <a:gd name="T2" fmla="*/ 0 w 117"/>
                <a:gd name="T3" fmla="*/ 75 h 150"/>
                <a:gd name="T4" fmla="*/ 2 w 117"/>
                <a:gd name="T5" fmla="*/ 75 h 150"/>
                <a:gd name="T6" fmla="*/ 5 w 117"/>
                <a:gd name="T7" fmla="*/ 75 h 150"/>
                <a:gd name="T8" fmla="*/ 9 w 117"/>
                <a:gd name="T9" fmla="*/ 75 h 150"/>
                <a:gd name="T10" fmla="*/ 16 w 117"/>
                <a:gd name="T11" fmla="*/ 67 h 150"/>
                <a:gd name="T12" fmla="*/ 27 w 117"/>
                <a:gd name="T13" fmla="*/ 48 h 150"/>
                <a:gd name="T14" fmla="*/ 39 w 117"/>
                <a:gd name="T15" fmla="*/ 31 h 150"/>
                <a:gd name="T16" fmla="*/ 55 w 117"/>
                <a:gd name="T17" fmla="*/ 17 h 150"/>
                <a:gd name="T18" fmla="*/ 58 w 117"/>
                <a:gd name="T19" fmla="*/ 6 h 150"/>
                <a:gd name="T20" fmla="*/ 58 w 117"/>
                <a:gd name="T21" fmla="*/ 0 h 150"/>
                <a:gd name="T22" fmla="*/ 58 w 117"/>
                <a:gd name="T23" fmla="*/ 0 h 150"/>
                <a:gd name="T24" fmla="*/ 58 w 117"/>
                <a:gd name="T25" fmla="*/ 0 h 150"/>
                <a:gd name="T26" fmla="*/ 58 w 117"/>
                <a:gd name="T27" fmla="*/ 4 h 150"/>
                <a:gd name="T28" fmla="*/ 58 w 117"/>
                <a:gd name="T29" fmla="*/ 8 h 150"/>
                <a:gd name="T30" fmla="*/ 58 w 117"/>
                <a:gd name="T31" fmla="*/ 15 h 150"/>
                <a:gd name="T32" fmla="*/ 58 w 117"/>
                <a:gd name="T33" fmla="*/ 23 h 150"/>
                <a:gd name="T34" fmla="*/ 58 w 117"/>
                <a:gd name="T35" fmla="*/ 33 h 150"/>
                <a:gd name="T36" fmla="*/ 58 w 117"/>
                <a:gd name="T37" fmla="*/ 47 h 150"/>
                <a:gd name="T38" fmla="*/ 58 w 117"/>
                <a:gd name="T39" fmla="*/ 59 h 150"/>
                <a:gd name="T40" fmla="*/ 58 w 117"/>
                <a:gd name="T41" fmla="*/ 73 h 150"/>
                <a:gd name="T42" fmla="*/ 58 w 117"/>
                <a:gd name="T43" fmla="*/ 75 h 150"/>
                <a:gd name="T44" fmla="*/ 0 w 117"/>
                <a:gd name="T45" fmla="*/ 75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7" y="0"/>
                  </a:lnTo>
                  <a:lnTo>
                    <a:pt x="99" y="4"/>
                  </a:lnTo>
                  <a:lnTo>
                    <a:pt x="101" y="8"/>
                  </a:lnTo>
                  <a:lnTo>
                    <a:pt x="106" y="15"/>
                  </a:lnTo>
                  <a:lnTo>
                    <a:pt x="107" y="23"/>
                  </a:lnTo>
                  <a:lnTo>
                    <a:pt x="111" y="33"/>
                  </a:lnTo>
                  <a:lnTo>
                    <a:pt x="113" y="47"/>
                  </a:lnTo>
                  <a:lnTo>
                    <a:pt x="116" y="59"/>
                  </a:lnTo>
                  <a:lnTo>
                    <a:pt x="116" y="73"/>
                  </a:lnTo>
                  <a:lnTo>
                    <a:pt x="113" y="90"/>
                  </a:lnTo>
                  <a:lnTo>
                    <a:pt x="0" y="14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7" name="Freeform 214"/>
            <p:cNvSpPr>
              <a:spLocks/>
            </p:cNvSpPr>
            <p:nvPr/>
          </p:nvSpPr>
          <p:spPr bwMode="auto">
            <a:xfrm>
              <a:off x="2377" y="1262"/>
              <a:ext cx="116" cy="149"/>
            </a:xfrm>
            <a:custGeom>
              <a:avLst/>
              <a:gdLst>
                <a:gd name="T0" fmla="*/ 0 w 117"/>
                <a:gd name="T1" fmla="*/ 75 h 150"/>
                <a:gd name="T2" fmla="*/ 0 w 117"/>
                <a:gd name="T3" fmla="*/ 75 h 150"/>
                <a:gd name="T4" fmla="*/ 2 w 117"/>
                <a:gd name="T5" fmla="*/ 75 h 150"/>
                <a:gd name="T6" fmla="*/ 5 w 117"/>
                <a:gd name="T7" fmla="*/ 75 h 150"/>
                <a:gd name="T8" fmla="*/ 9 w 117"/>
                <a:gd name="T9" fmla="*/ 75 h 150"/>
                <a:gd name="T10" fmla="*/ 16 w 117"/>
                <a:gd name="T11" fmla="*/ 67 h 150"/>
                <a:gd name="T12" fmla="*/ 27 w 117"/>
                <a:gd name="T13" fmla="*/ 48 h 150"/>
                <a:gd name="T14" fmla="*/ 39 w 117"/>
                <a:gd name="T15" fmla="*/ 31 h 150"/>
                <a:gd name="T16" fmla="*/ 55 w 117"/>
                <a:gd name="T17" fmla="*/ 17 h 150"/>
                <a:gd name="T18" fmla="*/ 58 w 117"/>
                <a:gd name="T19" fmla="*/ 6 h 150"/>
                <a:gd name="T20" fmla="*/ 58 w 117"/>
                <a:gd name="T21" fmla="*/ 0 h 150"/>
                <a:gd name="T22" fmla="*/ 58 w 117"/>
                <a:gd name="T23" fmla="*/ 0 h 150"/>
                <a:gd name="T24" fmla="*/ 58 w 117"/>
                <a:gd name="T25" fmla="*/ 0 h 150"/>
                <a:gd name="T26" fmla="*/ 58 w 117"/>
                <a:gd name="T27" fmla="*/ 4 h 150"/>
                <a:gd name="T28" fmla="*/ 58 w 117"/>
                <a:gd name="T29" fmla="*/ 8 h 150"/>
                <a:gd name="T30" fmla="*/ 58 w 117"/>
                <a:gd name="T31" fmla="*/ 15 h 150"/>
                <a:gd name="T32" fmla="*/ 58 w 117"/>
                <a:gd name="T33" fmla="*/ 23 h 150"/>
                <a:gd name="T34" fmla="*/ 58 w 117"/>
                <a:gd name="T35" fmla="*/ 33 h 150"/>
                <a:gd name="T36" fmla="*/ 58 w 117"/>
                <a:gd name="T37" fmla="*/ 47 h 150"/>
                <a:gd name="T38" fmla="*/ 58 w 117"/>
                <a:gd name="T39" fmla="*/ 59 h 150"/>
                <a:gd name="T40" fmla="*/ 58 w 117"/>
                <a:gd name="T41" fmla="*/ 73 h 150"/>
                <a:gd name="T42" fmla="*/ 58 w 117"/>
                <a:gd name="T43" fmla="*/ 75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7" y="0"/>
                  </a:lnTo>
                  <a:lnTo>
                    <a:pt x="99" y="4"/>
                  </a:lnTo>
                  <a:lnTo>
                    <a:pt x="101" y="8"/>
                  </a:lnTo>
                  <a:lnTo>
                    <a:pt x="106" y="15"/>
                  </a:lnTo>
                  <a:lnTo>
                    <a:pt x="107" y="23"/>
                  </a:lnTo>
                  <a:lnTo>
                    <a:pt x="111" y="33"/>
                  </a:lnTo>
                  <a:lnTo>
                    <a:pt x="113" y="47"/>
                  </a:lnTo>
                  <a:lnTo>
                    <a:pt x="116" y="59"/>
                  </a:lnTo>
                  <a:lnTo>
                    <a:pt x="116" y="73"/>
                  </a:lnTo>
                  <a:lnTo>
                    <a:pt x="113" y="9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215"/>
            <p:cNvSpPr>
              <a:spLocks/>
            </p:cNvSpPr>
            <p:nvPr/>
          </p:nvSpPr>
          <p:spPr bwMode="auto">
            <a:xfrm>
              <a:off x="2459" y="1175"/>
              <a:ext cx="269" cy="201"/>
            </a:xfrm>
            <a:custGeom>
              <a:avLst/>
              <a:gdLst>
                <a:gd name="T0" fmla="*/ 0 w 270"/>
                <a:gd name="T1" fmla="*/ 200 h 201"/>
                <a:gd name="T2" fmla="*/ 4 w 270"/>
                <a:gd name="T3" fmla="*/ 186 h 201"/>
                <a:gd name="T4" fmla="*/ 13 w 270"/>
                <a:gd name="T5" fmla="*/ 172 h 201"/>
                <a:gd name="T6" fmla="*/ 22 w 270"/>
                <a:gd name="T7" fmla="*/ 156 h 201"/>
                <a:gd name="T8" fmla="*/ 34 w 270"/>
                <a:gd name="T9" fmla="*/ 138 h 201"/>
                <a:gd name="T10" fmla="*/ 47 w 270"/>
                <a:gd name="T11" fmla="*/ 119 h 201"/>
                <a:gd name="T12" fmla="*/ 59 w 270"/>
                <a:gd name="T13" fmla="*/ 103 h 201"/>
                <a:gd name="T14" fmla="*/ 74 w 270"/>
                <a:gd name="T15" fmla="*/ 87 h 201"/>
                <a:gd name="T16" fmla="*/ 89 w 270"/>
                <a:gd name="T17" fmla="*/ 71 h 201"/>
                <a:gd name="T18" fmla="*/ 103 w 270"/>
                <a:gd name="T19" fmla="*/ 59 h 201"/>
                <a:gd name="T20" fmla="*/ 119 w 270"/>
                <a:gd name="T21" fmla="*/ 48 h 201"/>
                <a:gd name="T22" fmla="*/ 119 w 270"/>
                <a:gd name="T23" fmla="*/ 48 h 201"/>
                <a:gd name="T24" fmla="*/ 135 w 270"/>
                <a:gd name="T25" fmla="*/ 37 h 201"/>
                <a:gd name="T26" fmla="*/ 135 w 270"/>
                <a:gd name="T27" fmla="*/ 27 h 201"/>
                <a:gd name="T28" fmla="*/ 135 w 270"/>
                <a:gd name="T29" fmla="*/ 20 h 201"/>
                <a:gd name="T30" fmla="*/ 135 w 270"/>
                <a:gd name="T31" fmla="*/ 14 h 201"/>
                <a:gd name="T32" fmla="*/ 135 w 270"/>
                <a:gd name="T33" fmla="*/ 10 h 201"/>
                <a:gd name="T34" fmla="*/ 135 w 270"/>
                <a:gd name="T35" fmla="*/ 6 h 201"/>
                <a:gd name="T36" fmla="*/ 149 w 270"/>
                <a:gd name="T37" fmla="*/ 4 h 201"/>
                <a:gd name="T38" fmla="*/ 164 w 270"/>
                <a:gd name="T39" fmla="*/ 2 h 201"/>
                <a:gd name="T40" fmla="*/ 178 w 270"/>
                <a:gd name="T41" fmla="*/ 0 h 201"/>
                <a:gd name="T42" fmla="*/ 194 w 270"/>
                <a:gd name="T43" fmla="*/ 0 h 201"/>
                <a:gd name="T44" fmla="*/ 194 w 270"/>
                <a:gd name="T45" fmla="*/ 0 h 201"/>
                <a:gd name="T46" fmla="*/ 191 w 270"/>
                <a:gd name="T47" fmla="*/ 2 h 201"/>
                <a:gd name="T48" fmla="*/ 191 w 270"/>
                <a:gd name="T49" fmla="*/ 8 h 201"/>
                <a:gd name="T50" fmla="*/ 189 w 270"/>
                <a:gd name="T51" fmla="*/ 18 h 201"/>
                <a:gd name="T52" fmla="*/ 187 w 270"/>
                <a:gd name="T53" fmla="*/ 31 h 201"/>
                <a:gd name="T54" fmla="*/ 182 w 270"/>
                <a:gd name="T55" fmla="*/ 43 h 201"/>
                <a:gd name="T56" fmla="*/ 176 w 270"/>
                <a:gd name="T57" fmla="*/ 61 h 201"/>
                <a:gd name="T58" fmla="*/ 168 w 270"/>
                <a:gd name="T59" fmla="*/ 75 h 201"/>
                <a:gd name="T60" fmla="*/ 159 w 270"/>
                <a:gd name="T61" fmla="*/ 92 h 201"/>
                <a:gd name="T62" fmla="*/ 147 w 270"/>
                <a:gd name="T63" fmla="*/ 105 h 201"/>
                <a:gd name="T64" fmla="*/ 135 w 270"/>
                <a:gd name="T65" fmla="*/ 117 h 201"/>
                <a:gd name="T66" fmla="*/ 0 w 270"/>
                <a:gd name="T67" fmla="*/ 200 h 2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lnTo>
                    <a:pt x="0" y="20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9" name="Freeform 216"/>
            <p:cNvSpPr>
              <a:spLocks/>
            </p:cNvSpPr>
            <p:nvPr/>
          </p:nvSpPr>
          <p:spPr bwMode="auto">
            <a:xfrm>
              <a:off x="2459" y="1175"/>
              <a:ext cx="269" cy="201"/>
            </a:xfrm>
            <a:custGeom>
              <a:avLst/>
              <a:gdLst>
                <a:gd name="T0" fmla="*/ 0 w 270"/>
                <a:gd name="T1" fmla="*/ 200 h 201"/>
                <a:gd name="T2" fmla="*/ 4 w 270"/>
                <a:gd name="T3" fmla="*/ 186 h 201"/>
                <a:gd name="T4" fmla="*/ 13 w 270"/>
                <a:gd name="T5" fmla="*/ 172 h 201"/>
                <a:gd name="T6" fmla="*/ 22 w 270"/>
                <a:gd name="T7" fmla="*/ 156 h 201"/>
                <a:gd name="T8" fmla="*/ 34 w 270"/>
                <a:gd name="T9" fmla="*/ 138 h 201"/>
                <a:gd name="T10" fmla="*/ 47 w 270"/>
                <a:gd name="T11" fmla="*/ 119 h 201"/>
                <a:gd name="T12" fmla="*/ 59 w 270"/>
                <a:gd name="T13" fmla="*/ 103 h 201"/>
                <a:gd name="T14" fmla="*/ 74 w 270"/>
                <a:gd name="T15" fmla="*/ 87 h 201"/>
                <a:gd name="T16" fmla="*/ 89 w 270"/>
                <a:gd name="T17" fmla="*/ 71 h 201"/>
                <a:gd name="T18" fmla="*/ 103 w 270"/>
                <a:gd name="T19" fmla="*/ 59 h 201"/>
                <a:gd name="T20" fmla="*/ 119 w 270"/>
                <a:gd name="T21" fmla="*/ 48 h 201"/>
                <a:gd name="T22" fmla="*/ 119 w 270"/>
                <a:gd name="T23" fmla="*/ 48 h 201"/>
                <a:gd name="T24" fmla="*/ 135 w 270"/>
                <a:gd name="T25" fmla="*/ 37 h 201"/>
                <a:gd name="T26" fmla="*/ 135 w 270"/>
                <a:gd name="T27" fmla="*/ 27 h 201"/>
                <a:gd name="T28" fmla="*/ 135 w 270"/>
                <a:gd name="T29" fmla="*/ 20 h 201"/>
                <a:gd name="T30" fmla="*/ 135 w 270"/>
                <a:gd name="T31" fmla="*/ 14 h 201"/>
                <a:gd name="T32" fmla="*/ 135 w 270"/>
                <a:gd name="T33" fmla="*/ 10 h 201"/>
                <a:gd name="T34" fmla="*/ 135 w 270"/>
                <a:gd name="T35" fmla="*/ 6 h 201"/>
                <a:gd name="T36" fmla="*/ 149 w 270"/>
                <a:gd name="T37" fmla="*/ 4 h 201"/>
                <a:gd name="T38" fmla="*/ 164 w 270"/>
                <a:gd name="T39" fmla="*/ 2 h 201"/>
                <a:gd name="T40" fmla="*/ 178 w 270"/>
                <a:gd name="T41" fmla="*/ 0 h 201"/>
                <a:gd name="T42" fmla="*/ 194 w 270"/>
                <a:gd name="T43" fmla="*/ 0 h 201"/>
                <a:gd name="T44" fmla="*/ 194 w 270"/>
                <a:gd name="T45" fmla="*/ 0 h 201"/>
                <a:gd name="T46" fmla="*/ 191 w 270"/>
                <a:gd name="T47" fmla="*/ 2 h 201"/>
                <a:gd name="T48" fmla="*/ 191 w 270"/>
                <a:gd name="T49" fmla="*/ 8 h 201"/>
                <a:gd name="T50" fmla="*/ 189 w 270"/>
                <a:gd name="T51" fmla="*/ 18 h 201"/>
                <a:gd name="T52" fmla="*/ 187 w 270"/>
                <a:gd name="T53" fmla="*/ 31 h 201"/>
                <a:gd name="T54" fmla="*/ 182 w 270"/>
                <a:gd name="T55" fmla="*/ 43 h 201"/>
                <a:gd name="T56" fmla="*/ 176 w 270"/>
                <a:gd name="T57" fmla="*/ 61 h 201"/>
                <a:gd name="T58" fmla="*/ 168 w 270"/>
                <a:gd name="T59" fmla="*/ 75 h 201"/>
                <a:gd name="T60" fmla="*/ 159 w 270"/>
                <a:gd name="T61" fmla="*/ 92 h 201"/>
                <a:gd name="T62" fmla="*/ 147 w 270"/>
                <a:gd name="T63" fmla="*/ 105 h 201"/>
                <a:gd name="T64" fmla="*/ 135 w 270"/>
                <a:gd name="T65" fmla="*/ 11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217"/>
            <p:cNvSpPr>
              <a:spLocks/>
            </p:cNvSpPr>
            <p:nvPr/>
          </p:nvSpPr>
          <p:spPr bwMode="auto">
            <a:xfrm>
              <a:off x="1897" y="2270"/>
              <a:ext cx="341" cy="337"/>
            </a:xfrm>
            <a:custGeom>
              <a:avLst/>
              <a:gdLst>
                <a:gd name="T0" fmla="*/ 243 w 341"/>
                <a:gd name="T1" fmla="*/ 221 h 339"/>
                <a:gd name="T2" fmla="*/ 211 w 341"/>
                <a:gd name="T3" fmla="*/ 208 h 339"/>
                <a:gd name="T4" fmla="*/ 179 w 341"/>
                <a:gd name="T5" fmla="*/ 194 h 339"/>
                <a:gd name="T6" fmla="*/ 148 w 341"/>
                <a:gd name="T7" fmla="*/ 179 h 339"/>
                <a:gd name="T8" fmla="*/ 116 w 341"/>
                <a:gd name="T9" fmla="*/ 143 h 339"/>
                <a:gd name="T10" fmla="*/ 84 w 341"/>
                <a:gd name="T11" fmla="*/ 108 h 339"/>
                <a:gd name="T12" fmla="*/ 57 w 341"/>
                <a:gd name="T13" fmla="*/ 84 h 339"/>
                <a:gd name="T14" fmla="*/ 34 w 341"/>
                <a:gd name="T15" fmla="*/ 84 h 339"/>
                <a:gd name="T16" fmla="*/ 17 w 341"/>
                <a:gd name="T17" fmla="*/ 73 h 339"/>
                <a:gd name="T18" fmla="*/ 4 w 341"/>
                <a:gd name="T19" fmla="*/ 38 h 339"/>
                <a:gd name="T20" fmla="*/ 0 w 341"/>
                <a:gd name="T21" fmla="*/ 6 h 339"/>
                <a:gd name="T22" fmla="*/ 0 w 341"/>
                <a:gd name="T23" fmla="*/ 6 h 339"/>
                <a:gd name="T24" fmla="*/ 6 w 341"/>
                <a:gd name="T25" fmla="*/ 4 h 339"/>
                <a:gd name="T26" fmla="*/ 24 w 341"/>
                <a:gd name="T27" fmla="*/ 2 h 339"/>
                <a:gd name="T28" fmla="*/ 50 w 341"/>
                <a:gd name="T29" fmla="*/ 0 h 339"/>
                <a:gd name="T30" fmla="*/ 84 w 341"/>
                <a:gd name="T31" fmla="*/ 0 h 339"/>
                <a:gd name="T32" fmla="*/ 125 w 341"/>
                <a:gd name="T33" fmla="*/ 4 h 339"/>
                <a:gd name="T34" fmla="*/ 167 w 341"/>
                <a:gd name="T35" fmla="*/ 13 h 339"/>
                <a:gd name="T36" fmla="*/ 211 w 341"/>
                <a:gd name="T37" fmla="*/ 31 h 339"/>
                <a:gd name="T38" fmla="*/ 257 w 341"/>
                <a:gd name="T39" fmla="*/ 59 h 339"/>
                <a:gd name="T40" fmla="*/ 300 w 341"/>
                <a:gd name="T41" fmla="*/ 84 h 339"/>
                <a:gd name="T42" fmla="*/ 340 w 341"/>
                <a:gd name="T43" fmla="*/ 84 h 339"/>
                <a:gd name="T44" fmla="*/ 243 w 341"/>
                <a:gd name="T45" fmla="*/ 221 h 3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6" y="4"/>
                  </a:lnTo>
                  <a:lnTo>
                    <a:pt x="24" y="2"/>
                  </a:lnTo>
                  <a:lnTo>
                    <a:pt x="50" y="0"/>
                  </a:lnTo>
                  <a:lnTo>
                    <a:pt x="84" y="0"/>
                  </a:lnTo>
                  <a:lnTo>
                    <a:pt x="125" y="4"/>
                  </a:lnTo>
                  <a:lnTo>
                    <a:pt x="167" y="13"/>
                  </a:lnTo>
                  <a:lnTo>
                    <a:pt x="211" y="31"/>
                  </a:lnTo>
                  <a:lnTo>
                    <a:pt x="257" y="59"/>
                  </a:lnTo>
                  <a:lnTo>
                    <a:pt x="300" y="100"/>
                  </a:lnTo>
                  <a:lnTo>
                    <a:pt x="340" y="155"/>
                  </a:lnTo>
                  <a:lnTo>
                    <a:pt x="243" y="33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1" name="Freeform 218"/>
            <p:cNvSpPr>
              <a:spLocks/>
            </p:cNvSpPr>
            <p:nvPr/>
          </p:nvSpPr>
          <p:spPr bwMode="auto">
            <a:xfrm>
              <a:off x="1897" y="2270"/>
              <a:ext cx="341" cy="337"/>
            </a:xfrm>
            <a:custGeom>
              <a:avLst/>
              <a:gdLst>
                <a:gd name="T0" fmla="*/ 243 w 341"/>
                <a:gd name="T1" fmla="*/ 221 h 339"/>
                <a:gd name="T2" fmla="*/ 211 w 341"/>
                <a:gd name="T3" fmla="*/ 208 h 339"/>
                <a:gd name="T4" fmla="*/ 179 w 341"/>
                <a:gd name="T5" fmla="*/ 194 h 339"/>
                <a:gd name="T6" fmla="*/ 148 w 341"/>
                <a:gd name="T7" fmla="*/ 179 h 339"/>
                <a:gd name="T8" fmla="*/ 116 w 341"/>
                <a:gd name="T9" fmla="*/ 143 h 339"/>
                <a:gd name="T10" fmla="*/ 84 w 341"/>
                <a:gd name="T11" fmla="*/ 108 h 339"/>
                <a:gd name="T12" fmla="*/ 57 w 341"/>
                <a:gd name="T13" fmla="*/ 84 h 339"/>
                <a:gd name="T14" fmla="*/ 34 w 341"/>
                <a:gd name="T15" fmla="*/ 84 h 339"/>
                <a:gd name="T16" fmla="*/ 17 w 341"/>
                <a:gd name="T17" fmla="*/ 73 h 339"/>
                <a:gd name="T18" fmla="*/ 4 w 341"/>
                <a:gd name="T19" fmla="*/ 38 h 339"/>
                <a:gd name="T20" fmla="*/ 0 w 341"/>
                <a:gd name="T21" fmla="*/ 6 h 339"/>
                <a:gd name="T22" fmla="*/ 0 w 341"/>
                <a:gd name="T23" fmla="*/ 6 h 339"/>
                <a:gd name="T24" fmla="*/ 6 w 341"/>
                <a:gd name="T25" fmla="*/ 4 h 339"/>
                <a:gd name="T26" fmla="*/ 24 w 341"/>
                <a:gd name="T27" fmla="*/ 2 h 339"/>
                <a:gd name="T28" fmla="*/ 50 w 341"/>
                <a:gd name="T29" fmla="*/ 0 h 339"/>
                <a:gd name="T30" fmla="*/ 84 w 341"/>
                <a:gd name="T31" fmla="*/ 0 h 339"/>
                <a:gd name="T32" fmla="*/ 125 w 341"/>
                <a:gd name="T33" fmla="*/ 4 h 339"/>
                <a:gd name="T34" fmla="*/ 167 w 341"/>
                <a:gd name="T35" fmla="*/ 13 h 339"/>
                <a:gd name="T36" fmla="*/ 211 w 341"/>
                <a:gd name="T37" fmla="*/ 31 h 339"/>
                <a:gd name="T38" fmla="*/ 257 w 341"/>
                <a:gd name="T39" fmla="*/ 59 h 339"/>
                <a:gd name="T40" fmla="*/ 300 w 341"/>
                <a:gd name="T41" fmla="*/ 84 h 339"/>
                <a:gd name="T42" fmla="*/ 340 w 341"/>
                <a:gd name="T43" fmla="*/ 84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6" y="4"/>
                  </a:lnTo>
                  <a:lnTo>
                    <a:pt x="24" y="2"/>
                  </a:lnTo>
                  <a:lnTo>
                    <a:pt x="50" y="0"/>
                  </a:lnTo>
                  <a:lnTo>
                    <a:pt x="84" y="0"/>
                  </a:lnTo>
                  <a:lnTo>
                    <a:pt x="125" y="4"/>
                  </a:lnTo>
                  <a:lnTo>
                    <a:pt x="167" y="13"/>
                  </a:lnTo>
                  <a:lnTo>
                    <a:pt x="211" y="31"/>
                  </a:lnTo>
                  <a:lnTo>
                    <a:pt x="257" y="59"/>
                  </a:lnTo>
                  <a:lnTo>
                    <a:pt x="300" y="100"/>
                  </a:lnTo>
                  <a:lnTo>
                    <a:pt x="340" y="1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219"/>
            <p:cNvSpPr>
              <a:spLocks/>
            </p:cNvSpPr>
            <p:nvPr/>
          </p:nvSpPr>
          <p:spPr bwMode="auto">
            <a:xfrm>
              <a:off x="2483" y="1261"/>
              <a:ext cx="56" cy="58"/>
            </a:xfrm>
            <a:custGeom>
              <a:avLst/>
              <a:gdLst>
                <a:gd name="T0" fmla="*/ 27 w 55"/>
                <a:gd name="T1" fmla="*/ 57 h 58"/>
                <a:gd name="T2" fmla="*/ 137 w 55"/>
                <a:gd name="T3" fmla="*/ 54 h 58"/>
                <a:gd name="T4" fmla="*/ 163 w 55"/>
                <a:gd name="T5" fmla="*/ 50 h 58"/>
                <a:gd name="T6" fmla="*/ 181 w 55"/>
                <a:gd name="T7" fmla="*/ 44 h 58"/>
                <a:gd name="T8" fmla="*/ 193 w 55"/>
                <a:gd name="T9" fmla="*/ 35 h 58"/>
                <a:gd name="T10" fmla="*/ 193 w 55"/>
                <a:gd name="T11" fmla="*/ 26 h 58"/>
                <a:gd name="T12" fmla="*/ 193 w 55"/>
                <a:gd name="T13" fmla="*/ 26 h 58"/>
                <a:gd name="T14" fmla="*/ 193 w 55"/>
                <a:gd name="T15" fmla="*/ 19 h 58"/>
                <a:gd name="T16" fmla="*/ 181 w 55"/>
                <a:gd name="T17" fmla="*/ 12 h 58"/>
                <a:gd name="T18" fmla="*/ 163 w 55"/>
                <a:gd name="T19" fmla="*/ 5 h 58"/>
                <a:gd name="T20" fmla="*/ 137 w 55"/>
                <a:gd name="T21" fmla="*/ 1 h 58"/>
                <a:gd name="T22" fmla="*/ 27 w 55"/>
                <a:gd name="T23" fmla="*/ 0 h 58"/>
                <a:gd name="T24" fmla="*/ 27 w 55"/>
                <a:gd name="T25" fmla="*/ 0 h 58"/>
                <a:gd name="T26" fmla="*/ 18 w 55"/>
                <a:gd name="T27" fmla="*/ 1 h 58"/>
                <a:gd name="T28" fmla="*/ 12 w 55"/>
                <a:gd name="T29" fmla="*/ 5 h 58"/>
                <a:gd name="T30" fmla="*/ 5 w 55"/>
                <a:gd name="T31" fmla="*/ 12 h 58"/>
                <a:gd name="T32" fmla="*/ 2 w 55"/>
                <a:gd name="T33" fmla="*/ 19 h 58"/>
                <a:gd name="T34" fmla="*/ 0 w 55"/>
                <a:gd name="T35" fmla="*/ 26 h 58"/>
                <a:gd name="T36" fmla="*/ 0 w 55"/>
                <a:gd name="T37" fmla="*/ 26 h 58"/>
                <a:gd name="T38" fmla="*/ 2 w 55"/>
                <a:gd name="T39" fmla="*/ 35 h 58"/>
                <a:gd name="T40" fmla="*/ 5 w 55"/>
                <a:gd name="T41" fmla="*/ 44 h 58"/>
                <a:gd name="T42" fmla="*/ 12 w 55"/>
                <a:gd name="T43" fmla="*/ 50 h 58"/>
                <a:gd name="T44" fmla="*/ 18 w 55"/>
                <a:gd name="T45" fmla="*/ 54 h 58"/>
                <a:gd name="T46" fmla="*/ 27 w 55"/>
                <a:gd name="T47" fmla="*/ 57 h 58"/>
                <a:gd name="T48" fmla="*/ 27 w 55"/>
                <a:gd name="T49" fmla="*/ 57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 h="58">
                  <a:moveTo>
                    <a:pt x="27" y="57"/>
                  </a:moveTo>
                  <a:lnTo>
                    <a:pt x="35" y="54"/>
                  </a:lnTo>
                  <a:lnTo>
                    <a:pt x="44" y="50"/>
                  </a:lnTo>
                  <a:lnTo>
                    <a:pt x="50" y="44"/>
                  </a:lnTo>
                  <a:lnTo>
                    <a:pt x="54" y="35"/>
                  </a:lnTo>
                  <a:lnTo>
                    <a:pt x="54" y="26"/>
                  </a:lnTo>
                  <a:lnTo>
                    <a:pt x="54" y="19"/>
                  </a:lnTo>
                  <a:lnTo>
                    <a:pt x="50" y="12"/>
                  </a:lnTo>
                  <a:lnTo>
                    <a:pt x="44" y="5"/>
                  </a:lnTo>
                  <a:lnTo>
                    <a:pt x="35" y="1"/>
                  </a:lnTo>
                  <a:lnTo>
                    <a:pt x="27" y="0"/>
                  </a:lnTo>
                  <a:lnTo>
                    <a:pt x="18" y="1"/>
                  </a:lnTo>
                  <a:lnTo>
                    <a:pt x="12" y="5"/>
                  </a:lnTo>
                  <a:lnTo>
                    <a:pt x="5" y="12"/>
                  </a:lnTo>
                  <a:lnTo>
                    <a:pt x="2" y="19"/>
                  </a:lnTo>
                  <a:lnTo>
                    <a:pt x="0" y="26"/>
                  </a:lnTo>
                  <a:lnTo>
                    <a:pt x="2" y="35"/>
                  </a:lnTo>
                  <a:lnTo>
                    <a:pt x="5" y="44"/>
                  </a:lnTo>
                  <a:lnTo>
                    <a:pt x="12" y="50"/>
                  </a:lnTo>
                  <a:lnTo>
                    <a:pt x="18" y="54"/>
                  </a:lnTo>
                  <a:lnTo>
                    <a:pt x="27" y="5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3" name="Freeform 220"/>
            <p:cNvSpPr>
              <a:spLocks/>
            </p:cNvSpPr>
            <p:nvPr/>
          </p:nvSpPr>
          <p:spPr bwMode="auto">
            <a:xfrm>
              <a:off x="2483" y="1261"/>
              <a:ext cx="56" cy="58"/>
            </a:xfrm>
            <a:custGeom>
              <a:avLst/>
              <a:gdLst>
                <a:gd name="T0" fmla="*/ 27 w 55"/>
                <a:gd name="T1" fmla="*/ 57 h 58"/>
                <a:gd name="T2" fmla="*/ 137 w 55"/>
                <a:gd name="T3" fmla="*/ 54 h 58"/>
                <a:gd name="T4" fmla="*/ 163 w 55"/>
                <a:gd name="T5" fmla="*/ 50 h 58"/>
                <a:gd name="T6" fmla="*/ 181 w 55"/>
                <a:gd name="T7" fmla="*/ 44 h 58"/>
                <a:gd name="T8" fmla="*/ 193 w 55"/>
                <a:gd name="T9" fmla="*/ 35 h 58"/>
                <a:gd name="T10" fmla="*/ 193 w 55"/>
                <a:gd name="T11" fmla="*/ 26 h 58"/>
                <a:gd name="T12" fmla="*/ 193 w 55"/>
                <a:gd name="T13" fmla="*/ 26 h 58"/>
                <a:gd name="T14" fmla="*/ 193 w 55"/>
                <a:gd name="T15" fmla="*/ 19 h 58"/>
                <a:gd name="T16" fmla="*/ 181 w 55"/>
                <a:gd name="T17" fmla="*/ 12 h 58"/>
                <a:gd name="T18" fmla="*/ 163 w 55"/>
                <a:gd name="T19" fmla="*/ 5 h 58"/>
                <a:gd name="T20" fmla="*/ 137 w 55"/>
                <a:gd name="T21" fmla="*/ 1 h 58"/>
                <a:gd name="T22" fmla="*/ 27 w 55"/>
                <a:gd name="T23" fmla="*/ 0 h 58"/>
                <a:gd name="T24" fmla="*/ 27 w 55"/>
                <a:gd name="T25" fmla="*/ 0 h 58"/>
                <a:gd name="T26" fmla="*/ 18 w 55"/>
                <a:gd name="T27" fmla="*/ 1 h 58"/>
                <a:gd name="T28" fmla="*/ 12 w 55"/>
                <a:gd name="T29" fmla="*/ 5 h 58"/>
                <a:gd name="T30" fmla="*/ 5 w 55"/>
                <a:gd name="T31" fmla="*/ 12 h 58"/>
                <a:gd name="T32" fmla="*/ 2 w 55"/>
                <a:gd name="T33" fmla="*/ 19 h 58"/>
                <a:gd name="T34" fmla="*/ 0 w 55"/>
                <a:gd name="T35" fmla="*/ 26 h 58"/>
                <a:gd name="T36" fmla="*/ 0 w 55"/>
                <a:gd name="T37" fmla="*/ 26 h 58"/>
                <a:gd name="T38" fmla="*/ 2 w 55"/>
                <a:gd name="T39" fmla="*/ 35 h 58"/>
                <a:gd name="T40" fmla="*/ 5 w 55"/>
                <a:gd name="T41" fmla="*/ 44 h 58"/>
                <a:gd name="T42" fmla="*/ 12 w 55"/>
                <a:gd name="T43" fmla="*/ 50 h 58"/>
                <a:gd name="T44" fmla="*/ 18 w 55"/>
                <a:gd name="T45" fmla="*/ 54 h 58"/>
                <a:gd name="T46" fmla="*/ 27 w 55"/>
                <a:gd name="T47" fmla="*/ 57 h 58"/>
                <a:gd name="T48" fmla="*/ 27 w 55"/>
                <a:gd name="T49" fmla="*/ 57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 h="58">
                  <a:moveTo>
                    <a:pt x="27" y="57"/>
                  </a:moveTo>
                  <a:lnTo>
                    <a:pt x="35" y="54"/>
                  </a:lnTo>
                  <a:lnTo>
                    <a:pt x="44" y="50"/>
                  </a:lnTo>
                  <a:lnTo>
                    <a:pt x="50" y="44"/>
                  </a:lnTo>
                  <a:lnTo>
                    <a:pt x="54" y="35"/>
                  </a:lnTo>
                  <a:lnTo>
                    <a:pt x="54" y="26"/>
                  </a:lnTo>
                  <a:lnTo>
                    <a:pt x="54" y="19"/>
                  </a:lnTo>
                  <a:lnTo>
                    <a:pt x="50" y="12"/>
                  </a:lnTo>
                  <a:lnTo>
                    <a:pt x="44" y="5"/>
                  </a:lnTo>
                  <a:lnTo>
                    <a:pt x="35" y="1"/>
                  </a:lnTo>
                  <a:lnTo>
                    <a:pt x="27" y="0"/>
                  </a:lnTo>
                  <a:lnTo>
                    <a:pt x="18" y="1"/>
                  </a:lnTo>
                  <a:lnTo>
                    <a:pt x="12" y="5"/>
                  </a:lnTo>
                  <a:lnTo>
                    <a:pt x="5" y="12"/>
                  </a:lnTo>
                  <a:lnTo>
                    <a:pt x="2" y="19"/>
                  </a:lnTo>
                  <a:lnTo>
                    <a:pt x="0" y="26"/>
                  </a:lnTo>
                  <a:lnTo>
                    <a:pt x="2" y="35"/>
                  </a:lnTo>
                  <a:lnTo>
                    <a:pt x="5" y="44"/>
                  </a:lnTo>
                  <a:lnTo>
                    <a:pt x="12" y="50"/>
                  </a:lnTo>
                  <a:lnTo>
                    <a:pt x="18" y="54"/>
                  </a:lnTo>
                  <a:lnTo>
                    <a:pt x="27" y="5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221"/>
            <p:cNvSpPr>
              <a:spLocks/>
            </p:cNvSpPr>
            <p:nvPr/>
          </p:nvSpPr>
          <p:spPr bwMode="auto">
            <a:xfrm>
              <a:off x="1929" y="2126"/>
              <a:ext cx="56" cy="56"/>
            </a:xfrm>
            <a:custGeom>
              <a:avLst/>
              <a:gdLst>
                <a:gd name="T0" fmla="*/ 27 w 56"/>
                <a:gd name="T1" fmla="*/ 55 h 56"/>
                <a:gd name="T2" fmla="*/ 35 w 56"/>
                <a:gd name="T3" fmla="*/ 52 h 56"/>
                <a:gd name="T4" fmla="*/ 44 w 56"/>
                <a:gd name="T5" fmla="*/ 48 h 56"/>
                <a:gd name="T6" fmla="*/ 48 w 56"/>
                <a:gd name="T7" fmla="*/ 44 h 56"/>
                <a:gd name="T8" fmla="*/ 52 w 56"/>
                <a:gd name="T9" fmla="*/ 36 h 56"/>
                <a:gd name="T10" fmla="*/ 55 w 56"/>
                <a:gd name="T11" fmla="*/ 25 h 56"/>
                <a:gd name="T12" fmla="*/ 55 w 56"/>
                <a:gd name="T13" fmla="*/ 25 h 56"/>
                <a:gd name="T14" fmla="*/ 52 w 56"/>
                <a:gd name="T15" fmla="*/ 16 h 56"/>
                <a:gd name="T16" fmla="*/ 48 w 56"/>
                <a:gd name="T17" fmla="*/ 11 h 56"/>
                <a:gd name="T18" fmla="*/ 44 w 56"/>
                <a:gd name="T19" fmla="*/ 4 h 56"/>
                <a:gd name="T20" fmla="*/ 35 w 56"/>
                <a:gd name="T21" fmla="*/ 0 h 56"/>
                <a:gd name="T22" fmla="*/ 27 w 56"/>
                <a:gd name="T23" fmla="*/ 0 h 56"/>
                <a:gd name="T24" fmla="*/ 27 w 56"/>
                <a:gd name="T25" fmla="*/ 0 h 56"/>
                <a:gd name="T26" fmla="*/ 18 w 56"/>
                <a:gd name="T27" fmla="*/ 0 h 56"/>
                <a:gd name="T28" fmla="*/ 9 w 56"/>
                <a:gd name="T29" fmla="*/ 4 h 56"/>
                <a:gd name="T30" fmla="*/ 5 w 56"/>
                <a:gd name="T31" fmla="*/ 11 h 56"/>
                <a:gd name="T32" fmla="*/ 2 w 56"/>
                <a:gd name="T33" fmla="*/ 16 h 56"/>
                <a:gd name="T34" fmla="*/ 0 w 56"/>
                <a:gd name="T35" fmla="*/ 25 h 56"/>
                <a:gd name="T36" fmla="*/ 0 w 56"/>
                <a:gd name="T37" fmla="*/ 25 h 56"/>
                <a:gd name="T38" fmla="*/ 2 w 56"/>
                <a:gd name="T39" fmla="*/ 36 h 56"/>
                <a:gd name="T40" fmla="*/ 5 w 56"/>
                <a:gd name="T41" fmla="*/ 44 h 56"/>
                <a:gd name="T42" fmla="*/ 9 w 56"/>
                <a:gd name="T43" fmla="*/ 48 h 56"/>
                <a:gd name="T44" fmla="*/ 18 w 56"/>
                <a:gd name="T45" fmla="*/ 52 h 56"/>
                <a:gd name="T46" fmla="*/ 27 w 56"/>
                <a:gd name="T47" fmla="*/ 55 h 56"/>
                <a:gd name="T48" fmla="*/ 27 w 56"/>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5" y="52"/>
                  </a:lnTo>
                  <a:lnTo>
                    <a:pt x="44" y="48"/>
                  </a:lnTo>
                  <a:lnTo>
                    <a:pt x="48" y="44"/>
                  </a:lnTo>
                  <a:lnTo>
                    <a:pt x="52" y="36"/>
                  </a:lnTo>
                  <a:lnTo>
                    <a:pt x="55" y="25"/>
                  </a:lnTo>
                  <a:lnTo>
                    <a:pt x="52" y="16"/>
                  </a:lnTo>
                  <a:lnTo>
                    <a:pt x="48" y="11"/>
                  </a:lnTo>
                  <a:lnTo>
                    <a:pt x="44" y="4"/>
                  </a:lnTo>
                  <a:lnTo>
                    <a:pt x="35" y="0"/>
                  </a:lnTo>
                  <a:lnTo>
                    <a:pt x="27" y="0"/>
                  </a:lnTo>
                  <a:lnTo>
                    <a:pt x="18" y="0"/>
                  </a:lnTo>
                  <a:lnTo>
                    <a:pt x="9" y="4"/>
                  </a:lnTo>
                  <a:lnTo>
                    <a:pt x="5" y="11"/>
                  </a:lnTo>
                  <a:lnTo>
                    <a:pt x="2" y="16"/>
                  </a:lnTo>
                  <a:lnTo>
                    <a:pt x="0" y="25"/>
                  </a:lnTo>
                  <a:lnTo>
                    <a:pt x="2" y="36"/>
                  </a:lnTo>
                  <a:lnTo>
                    <a:pt x="5" y="44"/>
                  </a:lnTo>
                  <a:lnTo>
                    <a:pt x="9" y="48"/>
                  </a:lnTo>
                  <a:lnTo>
                    <a:pt x="18" y="52"/>
                  </a:lnTo>
                  <a:lnTo>
                    <a:pt x="27"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 name="Freeform 222"/>
            <p:cNvSpPr>
              <a:spLocks/>
            </p:cNvSpPr>
            <p:nvPr/>
          </p:nvSpPr>
          <p:spPr bwMode="auto">
            <a:xfrm>
              <a:off x="1929" y="2126"/>
              <a:ext cx="56" cy="56"/>
            </a:xfrm>
            <a:custGeom>
              <a:avLst/>
              <a:gdLst>
                <a:gd name="T0" fmla="*/ 27 w 56"/>
                <a:gd name="T1" fmla="*/ 55 h 56"/>
                <a:gd name="T2" fmla="*/ 35 w 56"/>
                <a:gd name="T3" fmla="*/ 52 h 56"/>
                <a:gd name="T4" fmla="*/ 44 w 56"/>
                <a:gd name="T5" fmla="*/ 48 h 56"/>
                <a:gd name="T6" fmla="*/ 48 w 56"/>
                <a:gd name="T7" fmla="*/ 44 h 56"/>
                <a:gd name="T8" fmla="*/ 52 w 56"/>
                <a:gd name="T9" fmla="*/ 36 h 56"/>
                <a:gd name="T10" fmla="*/ 55 w 56"/>
                <a:gd name="T11" fmla="*/ 25 h 56"/>
                <a:gd name="T12" fmla="*/ 55 w 56"/>
                <a:gd name="T13" fmla="*/ 25 h 56"/>
                <a:gd name="T14" fmla="*/ 52 w 56"/>
                <a:gd name="T15" fmla="*/ 16 h 56"/>
                <a:gd name="T16" fmla="*/ 48 w 56"/>
                <a:gd name="T17" fmla="*/ 11 h 56"/>
                <a:gd name="T18" fmla="*/ 44 w 56"/>
                <a:gd name="T19" fmla="*/ 4 h 56"/>
                <a:gd name="T20" fmla="*/ 35 w 56"/>
                <a:gd name="T21" fmla="*/ 0 h 56"/>
                <a:gd name="T22" fmla="*/ 27 w 56"/>
                <a:gd name="T23" fmla="*/ 0 h 56"/>
                <a:gd name="T24" fmla="*/ 27 w 56"/>
                <a:gd name="T25" fmla="*/ 0 h 56"/>
                <a:gd name="T26" fmla="*/ 18 w 56"/>
                <a:gd name="T27" fmla="*/ 0 h 56"/>
                <a:gd name="T28" fmla="*/ 9 w 56"/>
                <a:gd name="T29" fmla="*/ 4 h 56"/>
                <a:gd name="T30" fmla="*/ 5 w 56"/>
                <a:gd name="T31" fmla="*/ 11 h 56"/>
                <a:gd name="T32" fmla="*/ 2 w 56"/>
                <a:gd name="T33" fmla="*/ 16 h 56"/>
                <a:gd name="T34" fmla="*/ 0 w 56"/>
                <a:gd name="T35" fmla="*/ 25 h 56"/>
                <a:gd name="T36" fmla="*/ 0 w 56"/>
                <a:gd name="T37" fmla="*/ 25 h 56"/>
                <a:gd name="T38" fmla="*/ 2 w 56"/>
                <a:gd name="T39" fmla="*/ 36 h 56"/>
                <a:gd name="T40" fmla="*/ 5 w 56"/>
                <a:gd name="T41" fmla="*/ 44 h 56"/>
                <a:gd name="T42" fmla="*/ 9 w 56"/>
                <a:gd name="T43" fmla="*/ 48 h 56"/>
                <a:gd name="T44" fmla="*/ 18 w 56"/>
                <a:gd name="T45" fmla="*/ 52 h 56"/>
                <a:gd name="T46" fmla="*/ 27 w 56"/>
                <a:gd name="T47" fmla="*/ 55 h 56"/>
                <a:gd name="T48" fmla="*/ 27 w 56"/>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5" y="52"/>
                  </a:lnTo>
                  <a:lnTo>
                    <a:pt x="44" y="48"/>
                  </a:lnTo>
                  <a:lnTo>
                    <a:pt x="48" y="44"/>
                  </a:lnTo>
                  <a:lnTo>
                    <a:pt x="52" y="36"/>
                  </a:lnTo>
                  <a:lnTo>
                    <a:pt x="55" y="25"/>
                  </a:lnTo>
                  <a:lnTo>
                    <a:pt x="52" y="16"/>
                  </a:lnTo>
                  <a:lnTo>
                    <a:pt x="48" y="11"/>
                  </a:lnTo>
                  <a:lnTo>
                    <a:pt x="44" y="4"/>
                  </a:lnTo>
                  <a:lnTo>
                    <a:pt x="35" y="0"/>
                  </a:lnTo>
                  <a:lnTo>
                    <a:pt x="27" y="0"/>
                  </a:lnTo>
                  <a:lnTo>
                    <a:pt x="18" y="0"/>
                  </a:lnTo>
                  <a:lnTo>
                    <a:pt x="9" y="4"/>
                  </a:lnTo>
                  <a:lnTo>
                    <a:pt x="5" y="11"/>
                  </a:lnTo>
                  <a:lnTo>
                    <a:pt x="2" y="16"/>
                  </a:lnTo>
                  <a:lnTo>
                    <a:pt x="0" y="25"/>
                  </a:lnTo>
                  <a:lnTo>
                    <a:pt x="2" y="36"/>
                  </a:lnTo>
                  <a:lnTo>
                    <a:pt x="5" y="44"/>
                  </a:lnTo>
                  <a:lnTo>
                    <a:pt x="9" y="48"/>
                  </a:lnTo>
                  <a:lnTo>
                    <a:pt x="18" y="52"/>
                  </a:lnTo>
                  <a:lnTo>
                    <a:pt x="27"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223"/>
            <p:cNvSpPr>
              <a:spLocks/>
            </p:cNvSpPr>
            <p:nvPr/>
          </p:nvSpPr>
          <p:spPr bwMode="auto">
            <a:xfrm>
              <a:off x="2469" y="1512"/>
              <a:ext cx="192" cy="139"/>
            </a:xfrm>
            <a:custGeom>
              <a:avLst/>
              <a:gdLst>
                <a:gd name="T0" fmla="*/ 0 w 192"/>
                <a:gd name="T1" fmla="*/ 47 h 141"/>
                <a:gd name="T2" fmla="*/ 18 w 192"/>
                <a:gd name="T3" fmla="*/ 46 h 141"/>
                <a:gd name="T4" fmla="*/ 37 w 192"/>
                <a:gd name="T5" fmla="*/ 45 h 141"/>
                <a:gd name="T6" fmla="*/ 59 w 192"/>
                <a:gd name="T7" fmla="*/ 43 h 141"/>
                <a:gd name="T8" fmla="*/ 80 w 192"/>
                <a:gd name="T9" fmla="*/ 39 h 141"/>
                <a:gd name="T10" fmla="*/ 98 w 192"/>
                <a:gd name="T11" fmla="*/ 37 h 141"/>
                <a:gd name="T12" fmla="*/ 117 w 192"/>
                <a:gd name="T13" fmla="*/ 35 h 141"/>
                <a:gd name="T14" fmla="*/ 137 w 192"/>
                <a:gd name="T15" fmla="*/ 35 h 141"/>
                <a:gd name="T16" fmla="*/ 149 w 192"/>
                <a:gd name="T17" fmla="*/ 35 h 141"/>
                <a:gd name="T18" fmla="*/ 161 w 192"/>
                <a:gd name="T19" fmla="*/ 35 h 141"/>
                <a:gd name="T20" fmla="*/ 167 w 192"/>
                <a:gd name="T21" fmla="*/ 35 h 141"/>
                <a:gd name="T22" fmla="*/ 167 w 192"/>
                <a:gd name="T23" fmla="*/ 35 h 141"/>
                <a:gd name="T24" fmla="*/ 172 w 192"/>
                <a:gd name="T25" fmla="*/ 35 h 141"/>
                <a:gd name="T26" fmla="*/ 176 w 192"/>
                <a:gd name="T27" fmla="*/ 35 h 141"/>
                <a:gd name="T28" fmla="*/ 181 w 192"/>
                <a:gd name="T29" fmla="*/ 35 h 141"/>
                <a:gd name="T30" fmla="*/ 185 w 192"/>
                <a:gd name="T31" fmla="*/ 35 h 141"/>
                <a:gd name="T32" fmla="*/ 186 w 192"/>
                <a:gd name="T33" fmla="*/ 35 h 141"/>
                <a:gd name="T34" fmla="*/ 188 w 192"/>
                <a:gd name="T35" fmla="*/ 35 h 141"/>
                <a:gd name="T36" fmla="*/ 191 w 192"/>
                <a:gd name="T37" fmla="*/ 27 h 141"/>
                <a:gd name="T38" fmla="*/ 188 w 192"/>
                <a:gd name="T39" fmla="*/ 17 h 141"/>
                <a:gd name="T40" fmla="*/ 186 w 192"/>
                <a:gd name="T41" fmla="*/ 8 h 141"/>
                <a:gd name="T42" fmla="*/ 183 w 192"/>
                <a:gd name="T43" fmla="*/ 0 h 141"/>
                <a:gd name="T44" fmla="*/ 0 w 192"/>
                <a:gd name="T45" fmla="*/ 47 h 1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lnTo>
                    <a:pt x="0" y="14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7" name="Freeform 224"/>
            <p:cNvSpPr>
              <a:spLocks/>
            </p:cNvSpPr>
            <p:nvPr/>
          </p:nvSpPr>
          <p:spPr bwMode="auto">
            <a:xfrm>
              <a:off x="2469" y="1512"/>
              <a:ext cx="192" cy="139"/>
            </a:xfrm>
            <a:custGeom>
              <a:avLst/>
              <a:gdLst>
                <a:gd name="T0" fmla="*/ 0 w 192"/>
                <a:gd name="T1" fmla="*/ 47 h 141"/>
                <a:gd name="T2" fmla="*/ 18 w 192"/>
                <a:gd name="T3" fmla="*/ 46 h 141"/>
                <a:gd name="T4" fmla="*/ 37 w 192"/>
                <a:gd name="T5" fmla="*/ 45 h 141"/>
                <a:gd name="T6" fmla="*/ 59 w 192"/>
                <a:gd name="T7" fmla="*/ 43 h 141"/>
                <a:gd name="T8" fmla="*/ 80 w 192"/>
                <a:gd name="T9" fmla="*/ 39 h 141"/>
                <a:gd name="T10" fmla="*/ 98 w 192"/>
                <a:gd name="T11" fmla="*/ 37 h 141"/>
                <a:gd name="T12" fmla="*/ 117 w 192"/>
                <a:gd name="T13" fmla="*/ 35 h 141"/>
                <a:gd name="T14" fmla="*/ 137 w 192"/>
                <a:gd name="T15" fmla="*/ 35 h 141"/>
                <a:gd name="T16" fmla="*/ 149 w 192"/>
                <a:gd name="T17" fmla="*/ 35 h 141"/>
                <a:gd name="T18" fmla="*/ 161 w 192"/>
                <a:gd name="T19" fmla="*/ 35 h 141"/>
                <a:gd name="T20" fmla="*/ 167 w 192"/>
                <a:gd name="T21" fmla="*/ 35 h 141"/>
                <a:gd name="T22" fmla="*/ 167 w 192"/>
                <a:gd name="T23" fmla="*/ 35 h 141"/>
                <a:gd name="T24" fmla="*/ 172 w 192"/>
                <a:gd name="T25" fmla="*/ 35 h 141"/>
                <a:gd name="T26" fmla="*/ 176 w 192"/>
                <a:gd name="T27" fmla="*/ 35 h 141"/>
                <a:gd name="T28" fmla="*/ 181 w 192"/>
                <a:gd name="T29" fmla="*/ 35 h 141"/>
                <a:gd name="T30" fmla="*/ 185 w 192"/>
                <a:gd name="T31" fmla="*/ 35 h 141"/>
                <a:gd name="T32" fmla="*/ 186 w 192"/>
                <a:gd name="T33" fmla="*/ 35 h 141"/>
                <a:gd name="T34" fmla="*/ 188 w 192"/>
                <a:gd name="T35" fmla="*/ 35 h 141"/>
                <a:gd name="T36" fmla="*/ 191 w 192"/>
                <a:gd name="T37" fmla="*/ 27 h 141"/>
                <a:gd name="T38" fmla="*/ 188 w 192"/>
                <a:gd name="T39" fmla="*/ 17 h 141"/>
                <a:gd name="T40" fmla="*/ 186 w 192"/>
                <a:gd name="T41" fmla="*/ 8 h 141"/>
                <a:gd name="T42" fmla="*/ 183 w 192"/>
                <a:gd name="T43" fmla="*/ 0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225"/>
            <p:cNvSpPr>
              <a:spLocks/>
            </p:cNvSpPr>
            <p:nvPr/>
          </p:nvSpPr>
          <p:spPr bwMode="auto">
            <a:xfrm>
              <a:off x="2416" y="1579"/>
              <a:ext cx="168" cy="130"/>
            </a:xfrm>
            <a:custGeom>
              <a:avLst/>
              <a:gdLst>
                <a:gd name="T0" fmla="*/ 0 w 167"/>
                <a:gd name="T1" fmla="*/ 129 h 130"/>
                <a:gd name="T2" fmla="*/ 14 w 167"/>
                <a:gd name="T3" fmla="*/ 124 h 130"/>
                <a:gd name="T4" fmla="*/ 29 w 167"/>
                <a:gd name="T5" fmla="*/ 121 h 130"/>
                <a:gd name="T6" fmla="*/ 41 w 167"/>
                <a:gd name="T7" fmla="*/ 116 h 130"/>
                <a:gd name="T8" fmla="*/ 57 w 167"/>
                <a:gd name="T9" fmla="*/ 112 h 130"/>
                <a:gd name="T10" fmla="*/ 71 w 167"/>
                <a:gd name="T11" fmla="*/ 105 h 130"/>
                <a:gd name="T12" fmla="*/ 160 w 167"/>
                <a:gd name="T13" fmla="*/ 99 h 130"/>
                <a:gd name="T14" fmla="*/ 173 w 167"/>
                <a:gd name="T15" fmla="*/ 93 h 130"/>
                <a:gd name="T16" fmla="*/ 186 w 167"/>
                <a:gd name="T17" fmla="*/ 87 h 130"/>
                <a:gd name="T18" fmla="*/ 201 w 167"/>
                <a:gd name="T19" fmla="*/ 76 h 130"/>
                <a:gd name="T20" fmla="*/ 213 w 167"/>
                <a:gd name="T21" fmla="*/ 66 h 130"/>
                <a:gd name="T22" fmla="*/ 213 w 167"/>
                <a:gd name="T23" fmla="*/ 66 h 130"/>
                <a:gd name="T24" fmla="*/ 224 w 167"/>
                <a:gd name="T25" fmla="*/ 55 h 130"/>
                <a:gd name="T26" fmla="*/ 233 w 167"/>
                <a:gd name="T27" fmla="*/ 47 h 130"/>
                <a:gd name="T28" fmla="*/ 236 w 167"/>
                <a:gd name="T29" fmla="*/ 38 h 130"/>
                <a:gd name="T30" fmla="*/ 241 w 167"/>
                <a:gd name="T31" fmla="*/ 29 h 130"/>
                <a:gd name="T32" fmla="*/ 241 w 167"/>
                <a:gd name="T33" fmla="*/ 23 h 130"/>
                <a:gd name="T34" fmla="*/ 241 w 167"/>
                <a:gd name="T35" fmla="*/ 17 h 130"/>
                <a:gd name="T36" fmla="*/ 241 w 167"/>
                <a:gd name="T37" fmla="*/ 13 h 130"/>
                <a:gd name="T38" fmla="*/ 241 w 167"/>
                <a:gd name="T39" fmla="*/ 8 h 130"/>
                <a:gd name="T40" fmla="*/ 238 w 167"/>
                <a:gd name="T41" fmla="*/ 4 h 130"/>
                <a:gd name="T42" fmla="*/ 238 w 167"/>
                <a:gd name="T43" fmla="*/ 0 h 130"/>
                <a:gd name="T44" fmla="*/ 238 w 167"/>
                <a:gd name="T45" fmla="*/ 0 h 130"/>
                <a:gd name="T46" fmla="*/ 236 w 167"/>
                <a:gd name="T47" fmla="*/ 0 h 130"/>
                <a:gd name="T48" fmla="*/ 233 w 167"/>
                <a:gd name="T49" fmla="*/ 0 h 130"/>
                <a:gd name="T50" fmla="*/ 224 w 167"/>
                <a:gd name="T51" fmla="*/ 2 h 130"/>
                <a:gd name="T52" fmla="*/ 213 w 167"/>
                <a:gd name="T53" fmla="*/ 4 h 130"/>
                <a:gd name="T54" fmla="*/ 203 w 167"/>
                <a:gd name="T55" fmla="*/ 8 h 130"/>
                <a:gd name="T56" fmla="*/ 192 w 167"/>
                <a:gd name="T57" fmla="*/ 11 h 130"/>
                <a:gd name="T58" fmla="*/ 180 w 167"/>
                <a:gd name="T59" fmla="*/ 15 h 130"/>
                <a:gd name="T60" fmla="*/ 169 w 167"/>
                <a:gd name="T61" fmla="*/ 17 h 130"/>
                <a:gd name="T62" fmla="*/ 160 w 167"/>
                <a:gd name="T63" fmla="*/ 22 h 130"/>
                <a:gd name="T64" fmla="*/ 78 w 167"/>
                <a:gd name="T65" fmla="*/ 25 h 130"/>
                <a:gd name="T66" fmla="*/ 0 w 167"/>
                <a:gd name="T67" fmla="*/ 129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1" y="0"/>
                  </a:lnTo>
                  <a:lnTo>
                    <a:pt x="158" y="0"/>
                  </a:lnTo>
                  <a:lnTo>
                    <a:pt x="149" y="2"/>
                  </a:lnTo>
                  <a:lnTo>
                    <a:pt x="138" y="4"/>
                  </a:lnTo>
                  <a:lnTo>
                    <a:pt x="128" y="8"/>
                  </a:lnTo>
                  <a:lnTo>
                    <a:pt x="117" y="11"/>
                  </a:lnTo>
                  <a:lnTo>
                    <a:pt x="105" y="15"/>
                  </a:lnTo>
                  <a:lnTo>
                    <a:pt x="94" y="17"/>
                  </a:lnTo>
                  <a:lnTo>
                    <a:pt x="85" y="22"/>
                  </a:lnTo>
                  <a:lnTo>
                    <a:pt x="78" y="25"/>
                  </a:lnTo>
                  <a:lnTo>
                    <a:pt x="0" y="12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9" name="Freeform 226"/>
            <p:cNvSpPr>
              <a:spLocks/>
            </p:cNvSpPr>
            <p:nvPr/>
          </p:nvSpPr>
          <p:spPr bwMode="auto">
            <a:xfrm>
              <a:off x="2416" y="1579"/>
              <a:ext cx="168" cy="130"/>
            </a:xfrm>
            <a:custGeom>
              <a:avLst/>
              <a:gdLst>
                <a:gd name="T0" fmla="*/ 0 w 167"/>
                <a:gd name="T1" fmla="*/ 129 h 130"/>
                <a:gd name="T2" fmla="*/ 14 w 167"/>
                <a:gd name="T3" fmla="*/ 124 h 130"/>
                <a:gd name="T4" fmla="*/ 29 w 167"/>
                <a:gd name="T5" fmla="*/ 121 h 130"/>
                <a:gd name="T6" fmla="*/ 41 w 167"/>
                <a:gd name="T7" fmla="*/ 116 h 130"/>
                <a:gd name="T8" fmla="*/ 57 w 167"/>
                <a:gd name="T9" fmla="*/ 112 h 130"/>
                <a:gd name="T10" fmla="*/ 71 w 167"/>
                <a:gd name="T11" fmla="*/ 105 h 130"/>
                <a:gd name="T12" fmla="*/ 160 w 167"/>
                <a:gd name="T13" fmla="*/ 99 h 130"/>
                <a:gd name="T14" fmla="*/ 173 w 167"/>
                <a:gd name="T15" fmla="*/ 93 h 130"/>
                <a:gd name="T16" fmla="*/ 186 w 167"/>
                <a:gd name="T17" fmla="*/ 87 h 130"/>
                <a:gd name="T18" fmla="*/ 201 w 167"/>
                <a:gd name="T19" fmla="*/ 76 h 130"/>
                <a:gd name="T20" fmla="*/ 213 w 167"/>
                <a:gd name="T21" fmla="*/ 66 h 130"/>
                <a:gd name="T22" fmla="*/ 213 w 167"/>
                <a:gd name="T23" fmla="*/ 66 h 130"/>
                <a:gd name="T24" fmla="*/ 224 w 167"/>
                <a:gd name="T25" fmla="*/ 55 h 130"/>
                <a:gd name="T26" fmla="*/ 233 w 167"/>
                <a:gd name="T27" fmla="*/ 47 h 130"/>
                <a:gd name="T28" fmla="*/ 236 w 167"/>
                <a:gd name="T29" fmla="*/ 38 h 130"/>
                <a:gd name="T30" fmla="*/ 241 w 167"/>
                <a:gd name="T31" fmla="*/ 29 h 130"/>
                <a:gd name="T32" fmla="*/ 241 w 167"/>
                <a:gd name="T33" fmla="*/ 23 h 130"/>
                <a:gd name="T34" fmla="*/ 241 w 167"/>
                <a:gd name="T35" fmla="*/ 17 h 130"/>
                <a:gd name="T36" fmla="*/ 241 w 167"/>
                <a:gd name="T37" fmla="*/ 13 h 130"/>
                <a:gd name="T38" fmla="*/ 241 w 167"/>
                <a:gd name="T39" fmla="*/ 8 h 130"/>
                <a:gd name="T40" fmla="*/ 238 w 167"/>
                <a:gd name="T41" fmla="*/ 4 h 130"/>
                <a:gd name="T42" fmla="*/ 238 w 167"/>
                <a:gd name="T43" fmla="*/ 0 h 130"/>
                <a:gd name="T44" fmla="*/ 238 w 167"/>
                <a:gd name="T45" fmla="*/ 0 h 130"/>
                <a:gd name="T46" fmla="*/ 236 w 167"/>
                <a:gd name="T47" fmla="*/ 0 h 130"/>
                <a:gd name="T48" fmla="*/ 233 w 167"/>
                <a:gd name="T49" fmla="*/ 0 h 130"/>
                <a:gd name="T50" fmla="*/ 224 w 167"/>
                <a:gd name="T51" fmla="*/ 2 h 130"/>
                <a:gd name="T52" fmla="*/ 213 w 167"/>
                <a:gd name="T53" fmla="*/ 4 h 130"/>
                <a:gd name="T54" fmla="*/ 203 w 167"/>
                <a:gd name="T55" fmla="*/ 8 h 130"/>
                <a:gd name="T56" fmla="*/ 192 w 167"/>
                <a:gd name="T57" fmla="*/ 11 h 130"/>
                <a:gd name="T58" fmla="*/ 180 w 167"/>
                <a:gd name="T59" fmla="*/ 15 h 130"/>
                <a:gd name="T60" fmla="*/ 169 w 167"/>
                <a:gd name="T61" fmla="*/ 17 h 130"/>
                <a:gd name="T62" fmla="*/ 160 w 167"/>
                <a:gd name="T63" fmla="*/ 22 h 130"/>
                <a:gd name="T64" fmla="*/ 78 w 167"/>
                <a:gd name="T65" fmla="*/ 25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1" y="0"/>
                  </a:lnTo>
                  <a:lnTo>
                    <a:pt x="158" y="0"/>
                  </a:lnTo>
                  <a:lnTo>
                    <a:pt x="149" y="2"/>
                  </a:lnTo>
                  <a:lnTo>
                    <a:pt x="138" y="4"/>
                  </a:lnTo>
                  <a:lnTo>
                    <a:pt x="128" y="8"/>
                  </a:lnTo>
                  <a:lnTo>
                    <a:pt x="117" y="11"/>
                  </a:lnTo>
                  <a:lnTo>
                    <a:pt x="105" y="15"/>
                  </a:lnTo>
                  <a:lnTo>
                    <a:pt x="94" y="17"/>
                  </a:lnTo>
                  <a:lnTo>
                    <a:pt x="85" y="22"/>
                  </a:lnTo>
                  <a:lnTo>
                    <a:pt x="78"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227"/>
            <p:cNvSpPr>
              <a:spLocks/>
            </p:cNvSpPr>
            <p:nvPr/>
          </p:nvSpPr>
          <p:spPr bwMode="auto">
            <a:xfrm>
              <a:off x="2382" y="1678"/>
              <a:ext cx="130" cy="95"/>
            </a:xfrm>
            <a:custGeom>
              <a:avLst/>
              <a:gdLst>
                <a:gd name="T0" fmla="*/ 0 w 131"/>
                <a:gd name="T1" fmla="*/ 94 h 95"/>
                <a:gd name="T2" fmla="*/ 16 w 131"/>
                <a:gd name="T3" fmla="*/ 87 h 95"/>
                <a:gd name="T4" fmla="*/ 30 w 131"/>
                <a:gd name="T5" fmla="*/ 80 h 95"/>
                <a:gd name="T6" fmla="*/ 46 w 131"/>
                <a:gd name="T7" fmla="*/ 76 h 95"/>
                <a:gd name="T8" fmla="*/ 60 w 131"/>
                <a:gd name="T9" fmla="*/ 70 h 95"/>
                <a:gd name="T10" fmla="*/ 65 w 131"/>
                <a:gd name="T11" fmla="*/ 64 h 95"/>
                <a:gd name="T12" fmla="*/ 65 w 131"/>
                <a:gd name="T13" fmla="*/ 57 h 95"/>
                <a:gd name="T14" fmla="*/ 65 w 131"/>
                <a:gd name="T15" fmla="*/ 47 h 95"/>
                <a:gd name="T16" fmla="*/ 65 w 131"/>
                <a:gd name="T17" fmla="*/ 36 h 95"/>
                <a:gd name="T18" fmla="*/ 65 w 131"/>
                <a:gd name="T19" fmla="*/ 24 h 95"/>
                <a:gd name="T20" fmla="*/ 65 w 131"/>
                <a:gd name="T21" fmla="*/ 11 h 95"/>
                <a:gd name="T22" fmla="*/ 65 w 131"/>
                <a:gd name="T23" fmla="*/ 11 h 95"/>
                <a:gd name="T24" fmla="*/ 65 w 131"/>
                <a:gd name="T25" fmla="*/ 11 h 95"/>
                <a:gd name="T26" fmla="*/ 65 w 131"/>
                <a:gd name="T27" fmla="*/ 8 h 95"/>
                <a:gd name="T28" fmla="*/ 65 w 131"/>
                <a:gd name="T29" fmla="*/ 6 h 95"/>
                <a:gd name="T30" fmla="*/ 65 w 131"/>
                <a:gd name="T31" fmla="*/ 4 h 95"/>
                <a:gd name="T32" fmla="*/ 65 w 131"/>
                <a:gd name="T33" fmla="*/ 2 h 95"/>
                <a:gd name="T34" fmla="*/ 65 w 131"/>
                <a:gd name="T35" fmla="*/ 2 h 95"/>
                <a:gd name="T36" fmla="*/ 65 w 131"/>
                <a:gd name="T37" fmla="*/ 0 h 95"/>
                <a:gd name="T38" fmla="*/ 65 w 131"/>
                <a:gd name="T39" fmla="*/ 0 h 95"/>
                <a:gd name="T40" fmla="*/ 65 w 131"/>
                <a:gd name="T41" fmla="*/ 2 h 95"/>
                <a:gd name="T42" fmla="*/ 52 w 131"/>
                <a:gd name="T43" fmla="*/ 6 h 95"/>
                <a:gd name="T44" fmla="*/ 0 w 131"/>
                <a:gd name="T45" fmla="*/ 94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26" y="8"/>
                  </a:lnTo>
                  <a:lnTo>
                    <a:pt x="122" y="6"/>
                  </a:lnTo>
                  <a:lnTo>
                    <a:pt x="115" y="4"/>
                  </a:lnTo>
                  <a:lnTo>
                    <a:pt x="109" y="2"/>
                  </a:lnTo>
                  <a:lnTo>
                    <a:pt x="99" y="2"/>
                  </a:lnTo>
                  <a:lnTo>
                    <a:pt x="88" y="0"/>
                  </a:lnTo>
                  <a:lnTo>
                    <a:pt x="78" y="0"/>
                  </a:lnTo>
                  <a:lnTo>
                    <a:pt x="65" y="2"/>
                  </a:lnTo>
                  <a:lnTo>
                    <a:pt x="52" y="6"/>
                  </a:lnTo>
                  <a:lnTo>
                    <a:pt x="0" y="9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1" name="Freeform 228"/>
            <p:cNvSpPr>
              <a:spLocks/>
            </p:cNvSpPr>
            <p:nvPr/>
          </p:nvSpPr>
          <p:spPr bwMode="auto">
            <a:xfrm>
              <a:off x="2382" y="1678"/>
              <a:ext cx="130" cy="95"/>
            </a:xfrm>
            <a:custGeom>
              <a:avLst/>
              <a:gdLst>
                <a:gd name="T0" fmla="*/ 0 w 131"/>
                <a:gd name="T1" fmla="*/ 94 h 95"/>
                <a:gd name="T2" fmla="*/ 16 w 131"/>
                <a:gd name="T3" fmla="*/ 87 h 95"/>
                <a:gd name="T4" fmla="*/ 30 w 131"/>
                <a:gd name="T5" fmla="*/ 80 h 95"/>
                <a:gd name="T6" fmla="*/ 46 w 131"/>
                <a:gd name="T7" fmla="*/ 76 h 95"/>
                <a:gd name="T8" fmla="*/ 60 w 131"/>
                <a:gd name="T9" fmla="*/ 70 h 95"/>
                <a:gd name="T10" fmla="*/ 65 w 131"/>
                <a:gd name="T11" fmla="*/ 64 h 95"/>
                <a:gd name="T12" fmla="*/ 65 w 131"/>
                <a:gd name="T13" fmla="*/ 57 h 95"/>
                <a:gd name="T14" fmla="*/ 65 w 131"/>
                <a:gd name="T15" fmla="*/ 47 h 95"/>
                <a:gd name="T16" fmla="*/ 65 w 131"/>
                <a:gd name="T17" fmla="*/ 36 h 95"/>
                <a:gd name="T18" fmla="*/ 65 w 131"/>
                <a:gd name="T19" fmla="*/ 24 h 95"/>
                <a:gd name="T20" fmla="*/ 65 w 131"/>
                <a:gd name="T21" fmla="*/ 11 h 95"/>
                <a:gd name="T22" fmla="*/ 65 w 131"/>
                <a:gd name="T23" fmla="*/ 11 h 95"/>
                <a:gd name="T24" fmla="*/ 65 w 131"/>
                <a:gd name="T25" fmla="*/ 11 h 95"/>
                <a:gd name="T26" fmla="*/ 65 w 131"/>
                <a:gd name="T27" fmla="*/ 8 h 95"/>
                <a:gd name="T28" fmla="*/ 65 w 131"/>
                <a:gd name="T29" fmla="*/ 6 h 95"/>
                <a:gd name="T30" fmla="*/ 65 w 131"/>
                <a:gd name="T31" fmla="*/ 4 h 95"/>
                <a:gd name="T32" fmla="*/ 65 w 131"/>
                <a:gd name="T33" fmla="*/ 2 h 95"/>
                <a:gd name="T34" fmla="*/ 65 w 131"/>
                <a:gd name="T35" fmla="*/ 2 h 95"/>
                <a:gd name="T36" fmla="*/ 65 w 131"/>
                <a:gd name="T37" fmla="*/ 0 h 95"/>
                <a:gd name="T38" fmla="*/ 65 w 131"/>
                <a:gd name="T39" fmla="*/ 0 h 95"/>
                <a:gd name="T40" fmla="*/ 65 w 131"/>
                <a:gd name="T41" fmla="*/ 2 h 95"/>
                <a:gd name="T42" fmla="*/ 52 w 131"/>
                <a:gd name="T43" fmla="*/ 6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26" y="8"/>
                  </a:lnTo>
                  <a:lnTo>
                    <a:pt x="122" y="6"/>
                  </a:lnTo>
                  <a:lnTo>
                    <a:pt x="115" y="4"/>
                  </a:lnTo>
                  <a:lnTo>
                    <a:pt x="109" y="2"/>
                  </a:lnTo>
                  <a:lnTo>
                    <a:pt x="99" y="2"/>
                  </a:lnTo>
                  <a:lnTo>
                    <a:pt x="88" y="0"/>
                  </a:lnTo>
                  <a:lnTo>
                    <a:pt x="78" y="0"/>
                  </a:lnTo>
                  <a:lnTo>
                    <a:pt x="65" y="2"/>
                  </a:lnTo>
                  <a:lnTo>
                    <a:pt x="52" y="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229"/>
            <p:cNvSpPr>
              <a:spLocks/>
            </p:cNvSpPr>
            <p:nvPr/>
          </p:nvSpPr>
          <p:spPr bwMode="auto">
            <a:xfrm>
              <a:off x="2267" y="1739"/>
              <a:ext cx="163" cy="135"/>
            </a:xfrm>
            <a:custGeom>
              <a:avLst/>
              <a:gdLst>
                <a:gd name="T0" fmla="*/ 0 w 165"/>
                <a:gd name="T1" fmla="*/ 214 h 134"/>
                <a:gd name="T2" fmla="*/ 9 w 165"/>
                <a:gd name="T3" fmla="*/ 204 h 134"/>
                <a:gd name="T4" fmla="*/ 23 w 165"/>
                <a:gd name="T5" fmla="*/ 199 h 134"/>
                <a:gd name="T6" fmla="*/ 33 w 165"/>
                <a:gd name="T7" fmla="*/ 194 h 134"/>
                <a:gd name="T8" fmla="*/ 41 w 165"/>
                <a:gd name="T9" fmla="*/ 189 h 134"/>
                <a:gd name="T10" fmla="*/ 41 w 165"/>
                <a:gd name="T11" fmla="*/ 182 h 134"/>
                <a:gd name="T12" fmla="*/ 41 w 165"/>
                <a:gd name="T13" fmla="*/ 176 h 134"/>
                <a:gd name="T14" fmla="*/ 41 w 165"/>
                <a:gd name="T15" fmla="*/ 168 h 134"/>
                <a:gd name="T16" fmla="*/ 41 w 165"/>
                <a:gd name="T17" fmla="*/ 159 h 134"/>
                <a:gd name="T18" fmla="*/ 41 w 165"/>
                <a:gd name="T19" fmla="*/ 150 h 134"/>
                <a:gd name="T20" fmla="*/ 41 w 165"/>
                <a:gd name="T21" fmla="*/ 63 h 134"/>
                <a:gd name="T22" fmla="*/ 41 w 165"/>
                <a:gd name="T23" fmla="*/ 63 h 134"/>
                <a:gd name="T24" fmla="*/ 51 w 165"/>
                <a:gd name="T25" fmla="*/ 45 h 134"/>
                <a:gd name="T26" fmla="*/ 56 w 165"/>
                <a:gd name="T27" fmla="*/ 27 h 134"/>
                <a:gd name="T28" fmla="*/ 61 w 165"/>
                <a:gd name="T29" fmla="*/ 17 h 134"/>
                <a:gd name="T30" fmla="*/ 64 w 165"/>
                <a:gd name="T31" fmla="*/ 6 h 134"/>
                <a:gd name="T32" fmla="*/ 68 w 165"/>
                <a:gd name="T33" fmla="*/ 0 h 134"/>
                <a:gd name="T34" fmla="*/ 68 w 165"/>
                <a:gd name="T35" fmla="*/ 0 h 134"/>
                <a:gd name="T36" fmla="*/ 67 w 165"/>
                <a:gd name="T37" fmla="*/ 0 h 134"/>
                <a:gd name="T38" fmla="*/ 64 w 165"/>
                <a:gd name="T39" fmla="*/ 0 h 134"/>
                <a:gd name="T40" fmla="*/ 60 w 165"/>
                <a:gd name="T41" fmla="*/ 0 h 134"/>
                <a:gd name="T42" fmla="*/ 54 w 165"/>
                <a:gd name="T43" fmla="*/ 0 h 134"/>
                <a:gd name="T44" fmla="*/ 48 w 165"/>
                <a:gd name="T45" fmla="*/ 0 h 134"/>
                <a:gd name="T46" fmla="*/ 41 w 165"/>
                <a:gd name="T47" fmla="*/ 0 h 134"/>
                <a:gd name="T48" fmla="*/ 41 w 165"/>
                <a:gd name="T49" fmla="*/ 2 h 134"/>
                <a:gd name="T50" fmla="*/ 41 w 165"/>
                <a:gd name="T51" fmla="*/ 4 h 134"/>
                <a:gd name="T52" fmla="*/ 41 w 165"/>
                <a:gd name="T53" fmla="*/ 8 h 134"/>
                <a:gd name="T54" fmla="*/ 41 w 165"/>
                <a:gd name="T55" fmla="*/ 13 h 134"/>
                <a:gd name="T56" fmla="*/ 0 w 165"/>
                <a:gd name="T57" fmla="*/ 214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30" y="45"/>
                  </a:lnTo>
                  <a:lnTo>
                    <a:pt x="140" y="27"/>
                  </a:lnTo>
                  <a:lnTo>
                    <a:pt x="149" y="17"/>
                  </a:lnTo>
                  <a:lnTo>
                    <a:pt x="156" y="6"/>
                  </a:lnTo>
                  <a:lnTo>
                    <a:pt x="164" y="0"/>
                  </a:lnTo>
                  <a:lnTo>
                    <a:pt x="161" y="0"/>
                  </a:lnTo>
                  <a:lnTo>
                    <a:pt x="156" y="0"/>
                  </a:lnTo>
                  <a:lnTo>
                    <a:pt x="147" y="0"/>
                  </a:lnTo>
                  <a:lnTo>
                    <a:pt x="136" y="0"/>
                  </a:lnTo>
                  <a:lnTo>
                    <a:pt x="124" y="0"/>
                  </a:lnTo>
                  <a:lnTo>
                    <a:pt x="108" y="0"/>
                  </a:lnTo>
                  <a:lnTo>
                    <a:pt x="96" y="2"/>
                  </a:lnTo>
                  <a:lnTo>
                    <a:pt x="81" y="4"/>
                  </a:lnTo>
                  <a:lnTo>
                    <a:pt x="67" y="8"/>
                  </a:lnTo>
                  <a:lnTo>
                    <a:pt x="57" y="13"/>
                  </a:lnTo>
                  <a:lnTo>
                    <a:pt x="0" y="13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3" name="Freeform 230"/>
            <p:cNvSpPr>
              <a:spLocks/>
            </p:cNvSpPr>
            <p:nvPr/>
          </p:nvSpPr>
          <p:spPr bwMode="auto">
            <a:xfrm>
              <a:off x="2267" y="1739"/>
              <a:ext cx="163" cy="135"/>
            </a:xfrm>
            <a:custGeom>
              <a:avLst/>
              <a:gdLst>
                <a:gd name="T0" fmla="*/ 0 w 165"/>
                <a:gd name="T1" fmla="*/ 214 h 134"/>
                <a:gd name="T2" fmla="*/ 9 w 165"/>
                <a:gd name="T3" fmla="*/ 204 h 134"/>
                <a:gd name="T4" fmla="*/ 23 w 165"/>
                <a:gd name="T5" fmla="*/ 199 h 134"/>
                <a:gd name="T6" fmla="*/ 33 w 165"/>
                <a:gd name="T7" fmla="*/ 194 h 134"/>
                <a:gd name="T8" fmla="*/ 41 w 165"/>
                <a:gd name="T9" fmla="*/ 189 h 134"/>
                <a:gd name="T10" fmla="*/ 41 w 165"/>
                <a:gd name="T11" fmla="*/ 182 h 134"/>
                <a:gd name="T12" fmla="*/ 41 w 165"/>
                <a:gd name="T13" fmla="*/ 176 h 134"/>
                <a:gd name="T14" fmla="*/ 41 w 165"/>
                <a:gd name="T15" fmla="*/ 168 h 134"/>
                <a:gd name="T16" fmla="*/ 41 w 165"/>
                <a:gd name="T17" fmla="*/ 159 h 134"/>
                <a:gd name="T18" fmla="*/ 41 w 165"/>
                <a:gd name="T19" fmla="*/ 150 h 134"/>
                <a:gd name="T20" fmla="*/ 41 w 165"/>
                <a:gd name="T21" fmla="*/ 63 h 134"/>
                <a:gd name="T22" fmla="*/ 41 w 165"/>
                <a:gd name="T23" fmla="*/ 63 h 134"/>
                <a:gd name="T24" fmla="*/ 51 w 165"/>
                <a:gd name="T25" fmla="*/ 45 h 134"/>
                <a:gd name="T26" fmla="*/ 56 w 165"/>
                <a:gd name="T27" fmla="*/ 27 h 134"/>
                <a:gd name="T28" fmla="*/ 61 w 165"/>
                <a:gd name="T29" fmla="*/ 17 h 134"/>
                <a:gd name="T30" fmla="*/ 64 w 165"/>
                <a:gd name="T31" fmla="*/ 6 h 134"/>
                <a:gd name="T32" fmla="*/ 68 w 165"/>
                <a:gd name="T33" fmla="*/ 0 h 134"/>
                <a:gd name="T34" fmla="*/ 68 w 165"/>
                <a:gd name="T35" fmla="*/ 0 h 134"/>
                <a:gd name="T36" fmla="*/ 67 w 165"/>
                <a:gd name="T37" fmla="*/ 0 h 134"/>
                <a:gd name="T38" fmla="*/ 64 w 165"/>
                <a:gd name="T39" fmla="*/ 0 h 134"/>
                <a:gd name="T40" fmla="*/ 60 w 165"/>
                <a:gd name="T41" fmla="*/ 0 h 134"/>
                <a:gd name="T42" fmla="*/ 54 w 165"/>
                <a:gd name="T43" fmla="*/ 0 h 134"/>
                <a:gd name="T44" fmla="*/ 48 w 165"/>
                <a:gd name="T45" fmla="*/ 0 h 134"/>
                <a:gd name="T46" fmla="*/ 41 w 165"/>
                <a:gd name="T47" fmla="*/ 0 h 134"/>
                <a:gd name="T48" fmla="*/ 41 w 165"/>
                <a:gd name="T49" fmla="*/ 2 h 134"/>
                <a:gd name="T50" fmla="*/ 41 w 165"/>
                <a:gd name="T51" fmla="*/ 4 h 134"/>
                <a:gd name="T52" fmla="*/ 41 w 165"/>
                <a:gd name="T53" fmla="*/ 8 h 134"/>
                <a:gd name="T54" fmla="*/ 41 w 165"/>
                <a:gd name="T55" fmla="*/ 13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30" y="45"/>
                  </a:lnTo>
                  <a:lnTo>
                    <a:pt x="140" y="27"/>
                  </a:lnTo>
                  <a:lnTo>
                    <a:pt x="149" y="17"/>
                  </a:lnTo>
                  <a:lnTo>
                    <a:pt x="156" y="6"/>
                  </a:lnTo>
                  <a:lnTo>
                    <a:pt x="164" y="0"/>
                  </a:lnTo>
                  <a:lnTo>
                    <a:pt x="161" y="0"/>
                  </a:lnTo>
                  <a:lnTo>
                    <a:pt x="156" y="0"/>
                  </a:lnTo>
                  <a:lnTo>
                    <a:pt x="147" y="0"/>
                  </a:lnTo>
                  <a:lnTo>
                    <a:pt x="136" y="0"/>
                  </a:lnTo>
                  <a:lnTo>
                    <a:pt x="124" y="0"/>
                  </a:lnTo>
                  <a:lnTo>
                    <a:pt x="108" y="0"/>
                  </a:lnTo>
                  <a:lnTo>
                    <a:pt x="96" y="2"/>
                  </a:lnTo>
                  <a:lnTo>
                    <a:pt x="81" y="4"/>
                  </a:lnTo>
                  <a:lnTo>
                    <a:pt x="67" y="8"/>
                  </a:lnTo>
                  <a:lnTo>
                    <a:pt x="57" y="1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231"/>
            <p:cNvSpPr>
              <a:spLocks/>
            </p:cNvSpPr>
            <p:nvPr/>
          </p:nvSpPr>
          <p:spPr bwMode="auto">
            <a:xfrm>
              <a:off x="2237" y="1857"/>
              <a:ext cx="145" cy="140"/>
            </a:xfrm>
            <a:custGeom>
              <a:avLst/>
              <a:gdLst>
                <a:gd name="T0" fmla="*/ 0 w 145"/>
                <a:gd name="T1" fmla="*/ 70 h 141"/>
                <a:gd name="T2" fmla="*/ 13 w 145"/>
                <a:gd name="T3" fmla="*/ 70 h 141"/>
                <a:gd name="T4" fmla="*/ 25 w 145"/>
                <a:gd name="T5" fmla="*/ 70 h 141"/>
                <a:gd name="T6" fmla="*/ 40 w 145"/>
                <a:gd name="T7" fmla="*/ 70 h 141"/>
                <a:gd name="T8" fmla="*/ 52 w 145"/>
                <a:gd name="T9" fmla="*/ 70 h 141"/>
                <a:gd name="T10" fmla="*/ 68 w 145"/>
                <a:gd name="T11" fmla="*/ 70 h 141"/>
                <a:gd name="T12" fmla="*/ 82 w 145"/>
                <a:gd name="T13" fmla="*/ 70 h 141"/>
                <a:gd name="T14" fmla="*/ 97 w 145"/>
                <a:gd name="T15" fmla="*/ 70 h 141"/>
                <a:gd name="T16" fmla="*/ 107 w 145"/>
                <a:gd name="T17" fmla="*/ 70 h 141"/>
                <a:gd name="T18" fmla="*/ 118 w 145"/>
                <a:gd name="T19" fmla="*/ 66 h 141"/>
                <a:gd name="T20" fmla="*/ 126 w 145"/>
                <a:gd name="T21" fmla="*/ 56 h 141"/>
                <a:gd name="T22" fmla="*/ 126 w 145"/>
                <a:gd name="T23" fmla="*/ 56 h 141"/>
                <a:gd name="T24" fmla="*/ 139 w 145"/>
                <a:gd name="T25" fmla="*/ 33 h 141"/>
                <a:gd name="T26" fmla="*/ 144 w 145"/>
                <a:gd name="T27" fmla="*/ 18 h 141"/>
                <a:gd name="T28" fmla="*/ 144 w 145"/>
                <a:gd name="T29" fmla="*/ 8 h 141"/>
                <a:gd name="T30" fmla="*/ 144 w 145"/>
                <a:gd name="T31" fmla="*/ 2 h 141"/>
                <a:gd name="T32" fmla="*/ 144 w 145"/>
                <a:gd name="T33" fmla="*/ 0 h 141"/>
                <a:gd name="T34" fmla="*/ 144 w 145"/>
                <a:gd name="T35" fmla="*/ 0 h 141"/>
                <a:gd name="T36" fmla="*/ 135 w 145"/>
                <a:gd name="T37" fmla="*/ 2 h 141"/>
                <a:gd name="T38" fmla="*/ 126 w 145"/>
                <a:gd name="T39" fmla="*/ 2 h 141"/>
                <a:gd name="T40" fmla="*/ 118 w 145"/>
                <a:gd name="T41" fmla="*/ 2 h 141"/>
                <a:gd name="T42" fmla="*/ 107 w 145"/>
                <a:gd name="T43" fmla="*/ 4 h 141"/>
                <a:gd name="T44" fmla="*/ 100 w 145"/>
                <a:gd name="T45" fmla="*/ 6 h 141"/>
                <a:gd name="T46" fmla="*/ 91 w 145"/>
                <a:gd name="T47" fmla="*/ 8 h 141"/>
                <a:gd name="T48" fmla="*/ 80 w 145"/>
                <a:gd name="T49" fmla="*/ 10 h 141"/>
                <a:gd name="T50" fmla="*/ 72 w 145"/>
                <a:gd name="T51" fmla="*/ 13 h 141"/>
                <a:gd name="T52" fmla="*/ 61 w 145"/>
                <a:gd name="T53" fmla="*/ 16 h 141"/>
                <a:gd name="T54" fmla="*/ 52 w 145"/>
                <a:gd name="T55" fmla="*/ 22 h 141"/>
                <a:gd name="T56" fmla="*/ 0 w 145"/>
                <a:gd name="T57" fmla="*/ 70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39" y="33"/>
                  </a:lnTo>
                  <a:lnTo>
                    <a:pt x="144" y="18"/>
                  </a:lnTo>
                  <a:lnTo>
                    <a:pt x="144" y="8"/>
                  </a:lnTo>
                  <a:lnTo>
                    <a:pt x="144" y="2"/>
                  </a:lnTo>
                  <a:lnTo>
                    <a:pt x="144" y="0"/>
                  </a:lnTo>
                  <a:lnTo>
                    <a:pt x="135" y="2"/>
                  </a:lnTo>
                  <a:lnTo>
                    <a:pt x="126" y="2"/>
                  </a:lnTo>
                  <a:lnTo>
                    <a:pt x="118" y="2"/>
                  </a:lnTo>
                  <a:lnTo>
                    <a:pt x="107" y="4"/>
                  </a:lnTo>
                  <a:lnTo>
                    <a:pt x="100" y="6"/>
                  </a:lnTo>
                  <a:lnTo>
                    <a:pt x="91" y="8"/>
                  </a:lnTo>
                  <a:lnTo>
                    <a:pt x="80" y="10"/>
                  </a:lnTo>
                  <a:lnTo>
                    <a:pt x="72" y="13"/>
                  </a:lnTo>
                  <a:lnTo>
                    <a:pt x="61" y="16"/>
                  </a:lnTo>
                  <a:lnTo>
                    <a:pt x="52" y="22"/>
                  </a:lnTo>
                  <a:lnTo>
                    <a:pt x="0" y="14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5" name="Freeform 232"/>
            <p:cNvSpPr>
              <a:spLocks/>
            </p:cNvSpPr>
            <p:nvPr/>
          </p:nvSpPr>
          <p:spPr bwMode="auto">
            <a:xfrm>
              <a:off x="2237" y="1857"/>
              <a:ext cx="145" cy="140"/>
            </a:xfrm>
            <a:custGeom>
              <a:avLst/>
              <a:gdLst>
                <a:gd name="T0" fmla="*/ 0 w 145"/>
                <a:gd name="T1" fmla="*/ 70 h 141"/>
                <a:gd name="T2" fmla="*/ 13 w 145"/>
                <a:gd name="T3" fmla="*/ 70 h 141"/>
                <a:gd name="T4" fmla="*/ 25 w 145"/>
                <a:gd name="T5" fmla="*/ 70 h 141"/>
                <a:gd name="T6" fmla="*/ 40 w 145"/>
                <a:gd name="T7" fmla="*/ 70 h 141"/>
                <a:gd name="T8" fmla="*/ 52 w 145"/>
                <a:gd name="T9" fmla="*/ 70 h 141"/>
                <a:gd name="T10" fmla="*/ 68 w 145"/>
                <a:gd name="T11" fmla="*/ 70 h 141"/>
                <a:gd name="T12" fmla="*/ 82 w 145"/>
                <a:gd name="T13" fmla="*/ 70 h 141"/>
                <a:gd name="T14" fmla="*/ 97 w 145"/>
                <a:gd name="T15" fmla="*/ 70 h 141"/>
                <a:gd name="T16" fmla="*/ 107 w 145"/>
                <a:gd name="T17" fmla="*/ 70 h 141"/>
                <a:gd name="T18" fmla="*/ 118 w 145"/>
                <a:gd name="T19" fmla="*/ 66 h 141"/>
                <a:gd name="T20" fmla="*/ 126 w 145"/>
                <a:gd name="T21" fmla="*/ 56 h 141"/>
                <a:gd name="T22" fmla="*/ 126 w 145"/>
                <a:gd name="T23" fmla="*/ 56 h 141"/>
                <a:gd name="T24" fmla="*/ 139 w 145"/>
                <a:gd name="T25" fmla="*/ 33 h 141"/>
                <a:gd name="T26" fmla="*/ 144 w 145"/>
                <a:gd name="T27" fmla="*/ 18 h 141"/>
                <a:gd name="T28" fmla="*/ 144 w 145"/>
                <a:gd name="T29" fmla="*/ 8 h 141"/>
                <a:gd name="T30" fmla="*/ 144 w 145"/>
                <a:gd name="T31" fmla="*/ 2 h 141"/>
                <a:gd name="T32" fmla="*/ 144 w 145"/>
                <a:gd name="T33" fmla="*/ 0 h 141"/>
                <a:gd name="T34" fmla="*/ 144 w 145"/>
                <a:gd name="T35" fmla="*/ 0 h 141"/>
                <a:gd name="T36" fmla="*/ 135 w 145"/>
                <a:gd name="T37" fmla="*/ 2 h 141"/>
                <a:gd name="T38" fmla="*/ 126 w 145"/>
                <a:gd name="T39" fmla="*/ 2 h 141"/>
                <a:gd name="T40" fmla="*/ 118 w 145"/>
                <a:gd name="T41" fmla="*/ 2 h 141"/>
                <a:gd name="T42" fmla="*/ 107 w 145"/>
                <a:gd name="T43" fmla="*/ 4 h 141"/>
                <a:gd name="T44" fmla="*/ 100 w 145"/>
                <a:gd name="T45" fmla="*/ 6 h 141"/>
                <a:gd name="T46" fmla="*/ 91 w 145"/>
                <a:gd name="T47" fmla="*/ 8 h 141"/>
                <a:gd name="T48" fmla="*/ 80 w 145"/>
                <a:gd name="T49" fmla="*/ 10 h 141"/>
                <a:gd name="T50" fmla="*/ 72 w 145"/>
                <a:gd name="T51" fmla="*/ 13 h 141"/>
                <a:gd name="T52" fmla="*/ 61 w 145"/>
                <a:gd name="T53" fmla="*/ 16 h 141"/>
                <a:gd name="T54" fmla="*/ 52 w 145"/>
                <a:gd name="T55" fmla="*/ 22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39" y="33"/>
                  </a:lnTo>
                  <a:lnTo>
                    <a:pt x="144" y="18"/>
                  </a:lnTo>
                  <a:lnTo>
                    <a:pt x="144" y="8"/>
                  </a:lnTo>
                  <a:lnTo>
                    <a:pt x="144" y="2"/>
                  </a:lnTo>
                  <a:lnTo>
                    <a:pt x="144" y="0"/>
                  </a:lnTo>
                  <a:lnTo>
                    <a:pt x="135" y="2"/>
                  </a:lnTo>
                  <a:lnTo>
                    <a:pt x="126" y="2"/>
                  </a:lnTo>
                  <a:lnTo>
                    <a:pt x="118" y="2"/>
                  </a:lnTo>
                  <a:lnTo>
                    <a:pt x="107" y="4"/>
                  </a:lnTo>
                  <a:lnTo>
                    <a:pt x="100" y="6"/>
                  </a:lnTo>
                  <a:lnTo>
                    <a:pt x="91" y="8"/>
                  </a:lnTo>
                  <a:lnTo>
                    <a:pt x="80" y="10"/>
                  </a:lnTo>
                  <a:lnTo>
                    <a:pt x="72" y="13"/>
                  </a:lnTo>
                  <a:lnTo>
                    <a:pt x="61" y="16"/>
                  </a:lnTo>
                  <a:lnTo>
                    <a:pt x="52" y="2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233"/>
            <p:cNvSpPr>
              <a:spLocks/>
            </p:cNvSpPr>
            <p:nvPr/>
          </p:nvSpPr>
          <p:spPr bwMode="auto">
            <a:xfrm>
              <a:off x="2243" y="1973"/>
              <a:ext cx="91" cy="144"/>
            </a:xfrm>
            <a:custGeom>
              <a:avLst/>
              <a:gdLst>
                <a:gd name="T0" fmla="*/ 0 w 90"/>
                <a:gd name="T1" fmla="*/ 219 h 143"/>
                <a:gd name="T2" fmla="*/ 8 w 90"/>
                <a:gd name="T3" fmla="*/ 208 h 143"/>
                <a:gd name="T4" fmla="*/ 16 w 90"/>
                <a:gd name="T5" fmla="*/ 199 h 143"/>
                <a:gd name="T6" fmla="*/ 27 w 90"/>
                <a:gd name="T7" fmla="*/ 191 h 143"/>
                <a:gd name="T8" fmla="*/ 38 w 90"/>
                <a:gd name="T9" fmla="*/ 180 h 143"/>
                <a:gd name="T10" fmla="*/ 123 w 90"/>
                <a:gd name="T11" fmla="*/ 169 h 143"/>
                <a:gd name="T12" fmla="*/ 134 w 90"/>
                <a:gd name="T13" fmla="*/ 155 h 143"/>
                <a:gd name="T14" fmla="*/ 149 w 90"/>
                <a:gd name="T15" fmla="*/ 66 h 143"/>
                <a:gd name="T16" fmla="*/ 165 w 90"/>
                <a:gd name="T17" fmla="*/ 46 h 143"/>
                <a:gd name="T18" fmla="*/ 183 w 90"/>
                <a:gd name="T19" fmla="*/ 25 h 143"/>
                <a:gd name="T20" fmla="*/ 193 w 90"/>
                <a:gd name="T21" fmla="*/ 0 h 143"/>
                <a:gd name="T22" fmla="*/ 193 w 90"/>
                <a:gd name="T23" fmla="*/ 0 h 143"/>
                <a:gd name="T24" fmla="*/ 193 w 90"/>
                <a:gd name="T25" fmla="*/ 0 h 143"/>
                <a:gd name="T26" fmla="*/ 183 w 90"/>
                <a:gd name="T27" fmla="*/ 0 h 143"/>
                <a:gd name="T28" fmla="*/ 165 w 90"/>
                <a:gd name="T29" fmla="*/ 2 h 143"/>
                <a:gd name="T30" fmla="*/ 149 w 90"/>
                <a:gd name="T31" fmla="*/ 2 h 143"/>
                <a:gd name="T32" fmla="*/ 132 w 90"/>
                <a:gd name="T33" fmla="*/ 4 h 143"/>
                <a:gd name="T34" fmla="*/ 121 w 90"/>
                <a:gd name="T35" fmla="*/ 6 h 143"/>
                <a:gd name="T36" fmla="*/ 36 w 90"/>
                <a:gd name="T37" fmla="*/ 11 h 143"/>
                <a:gd name="T38" fmla="*/ 25 w 90"/>
                <a:gd name="T39" fmla="*/ 15 h 143"/>
                <a:gd name="T40" fmla="*/ 15 w 90"/>
                <a:gd name="T41" fmla="*/ 19 h 143"/>
                <a:gd name="T42" fmla="*/ 6 w 90"/>
                <a:gd name="T43" fmla="*/ 25 h 143"/>
                <a:gd name="T44" fmla="*/ 0 w 90"/>
                <a:gd name="T45" fmla="*/ 219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4" y="0"/>
                  </a:lnTo>
                  <a:lnTo>
                    <a:pt x="75" y="2"/>
                  </a:lnTo>
                  <a:lnTo>
                    <a:pt x="67" y="2"/>
                  </a:lnTo>
                  <a:lnTo>
                    <a:pt x="57" y="4"/>
                  </a:lnTo>
                  <a:lnTo>
                    <a:pt x="46" y="6"/>
                  </a:lnTo>
                  <a:lnTo>
                    <a:pt x="36" y="11"/>
                  </a:lnTo>
                  <a:lnTo>
                    <a:pt x="25" y="15"/>
                  </a:lnTo>
                  <a:lnTo>
                    <a:pt x="15" y="19"/>
                  </a:lnTo>
                  <a:lnTo>
                    <a:pt x="6" y="25"/>
                  </a:lnTo>
                  <a:lnTo>
                    <a:pt x="0" y="14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7" name="Freeform 234"/>
            <p:cNvSpPr>
              <a:spLocks/>
            </p:cNvSpPr>
            <p:nvPr/>
          </p:nvSpPr>
          <p:spPr bwMode="auto">
            <a:xfrm>
              <a:off x="2243" y="1973"/>
              <a:ext cx="91" cy="144"/>
            </a:xfrm>
            <a:custGeom>
              <a:avLst/>
              <a:gdLst>
                <a:gd name="T0" fmla="*/ 0 w 90"/>
                <a:gd name="T1" fmla="*/ 219 h 143"/>
                <a:gd name="T2" fmla="*/ 8 w 90"/>
                <a:gd name="T3" fmla="*/ 208 h 143"/>
                <a:gd name="T4" fmla="*/ 16 w 90"/>
                <a:gd name="T5" fmla="*/ 199 h 143"/>
                <a:gd name="T6" fmla="*/ 27 w 90"/>
                <a:gd name="T7" fmla="*/ 191 h 143"/>
                <a:gd name="T8" fmla="*/ 38 w 90"/>
                <a:gd name="T9" fmla="*/ 180 h 143"/>
                <a:gd name="T10" fmla="*/ 123 w 90"/>
                <a:gd name="T11" fmla="*/ 169 h 143"/>
                <a:gd name="T12" fmla="*/ 134 w 90"/>
                <a:gd name="T13" fmla="*/ 155 h 143"/>
                <a:gd name="T14" fmla="*/ 149 w 90"/>
                <a:gd name="T15" fmla="*/ 66 h 143"/>
                <a:gd name="T16" fmla="*/ 165 w 90"/>
                <a:gd name="T17" fmla="*/ 46 h 143"/>
                <a:gd name="T18" fmla="*/ 183 w 90"/>
                <a:gd name="T19" fmla="*/ 25 h 143"/>
                <a:gd name="T20" fmla="*/ 193 w 90"/>
                <a:gd name="T21" fmla="*/ 0 h 143"/>
                <a:gd name="T22" fmla="*/ 193 w 90"/>
                <a:gd name="T23" fmla="*/ 0 h 143"/>
                <a:gd name="T24" fmla="*/ 193 w 90"/>
                <a:gd name="T25" fmla="*/ 0 h 143"/>
                <a:gd name="T26" fmla="*/ 183 w 90"/>
                <a:gd name="T27" fmla="*/ 0 h 143"/>
                <a:gd name="T28" fmla="*/ 165 w 90"/>
                <a:gd name="T29" fmla="*/ 2 h 143"/>
                <a:gd name="T30" fmla="*/ 149 w 90"/>
                <a:gd name="T31" fmla="*/ 2 h 143"/>
                <a:gd name="T32" fmla="*/ 132 w 90"/>
                <a:gd name="T33" fmla="*/ 4 h 143"/>
                <a:gd name="T34" fmla="*/ 121 w 90"/>
                <a:gd name="T35" fmla="*/ 6 h 143"/>
                <a:gd name="T36" fmla="*/ 36 w 90"/>
                <a:gd name="T37" fmla="*/ 11 h 143"/>
                <a:gd name="T38" fmla="*/ 25 w 90"/>
                <a:gd name="T39" fmla="*/ 15 h 143"/>
                <a:gd name="T40" fmla="*/ 15 w 90"/>
                <a:gd name="T41" fmla="*/ 19 h 143"/>
                <a:gd name="T42" fmla="*/ 6 w 90"/>
                <a:gd name="T43" fmla="*/ 25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4" y="0"/>
                  </a:lnTo>
                  <a:lnTo>
                    <a:pt x="75" y="2"/>
                  </a:lnTo>
                  <a:lnTo>
                    <a:pt x="67" y="2"/>
                  </a:lnTo>
                  <a:lnTo>
                    <a:pt x="57" y="4"/>
                  </a:lnTo>
                  <a:lnTo>
                    <a:pt x="46" y="6"/>
                  </a:lnTo>
                  <a:lnTo>
                    <a:pt x="36" y="11"/>
                  </a:lnTo>
                  <a:lnTo>
                    <a:pt x="25" y="15"/>
                  </a:lnTo>
                  <a:lnTo>
                    <a:pt x="15" y="19"/>
                  </a:lnTo>
                  <a:lnTo>
                    <a:pt x="6"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235"/>
            <p:cNvSpPr>
              <a:spLocks/>
            </p:cNvSpPr>
            <p:nvPr/>
          </p:nvSpPr>
          <p:spPr bwMode="auto">
            <a:xfrm>
              <a:off x="2222" y="2088"/>
              <a:ext cx="91" cy="197"/>
            </a:xfrm>
            <a:custGeom>
              <a:avLst/>
              <a:gdLst>
                <a:gd name="T0" fmla="*/ 8 w 91"/>
                <a:gd name="T1" fmla="*/ 196 h 197"/>
                <a:gd name="T2" fmla="*/ 16 w 91"/>
                <a:gd name="T3" fmla="*/ 182 h 197"/>
                <a:gd name="T4" fmla="*/ 25 w 91"/>
                <a:gd name="T5" fmla="*/ 166 h 197"/>
                <a:gd name="T6" fmla="*/ 36 w 91"/>
                <a:gd name="T7" fmla="*/ 149 h 197"/>
                <a:gd name="T8" fmla="*/ 46 w 91"/>
                <a:gd name="T9" fmla="*/ 129 h 197"/>
                <a:gd name="T10" fmla="*/ 57 w 91"/>
                <a:gd name="T11" fmla="*/ 109 h 197"/>
                <a:gd name="T12" fmla="*/ 66 w 91"/>
                <a:gd name="T13" fmla="*/ 88 h 197"/>
                <a:gd name="T14" fmla="*/ 75 w 91"/>
                <a:gd name="T15" fmla="*/ 64 h 197"/>
                <a:gd name="T16" fmla="*/ 84 w 91"/>
                <a:gd name="T17" fmla="*/ 44 h 197"/>
                <a:gd name="T18" fmla="*/ 88 w 91"/>
                <a:gd name="T19" fmla="*/ 20 h 197"/>
                <a:gd name="T20" fmla="*/ 90 w 91"/>
                <a:gd name="T21" fmla="*/ 2 h 197"/>
                <a:gd name="T22" fmla="*/ 90 w 91"/>
                <a:gd name="T23" fmla="*/ 2 h 197"/>
                <a:gd name="T24" fmla="*/ 88 w 91"/>
                <a:gd name="T25" fmla="*/ 0 h 197"/>
                <a:gd name="T26" fmla="*/ 84 w 91"/>
                <a:gd name="T27" fmla="*/ 0 h 197"/>
                <a:gd name="T28" fmla="*/ 77 w 91"/>
                <a:gd name="T29" fmla="*/ 0 h 197"/>
                <a:gd name="T30" fmla="*/ 69 w 91"/>
                <a:gd name="T31" fmla="*/ 0 h 197"/>
                <a:gd name="T32" fmla="*/ 59 w 91"/>
                <a:gd name="T33" fmla="*/ 0 h 197"/>
                <a:gd name="T34" fmla="*/ 48 w 91"/>
                <a:gd name="T35" fmla="*/ 2 h 197"/>
                <a:gd name="T36" fmla="*/ 36 w 91"/>
                <a:gd name="T37" fmla="*/ 5 h 197"/>
                <a:gd name="T38" fmla="*/ 25 w 91"/>
                <a:gd name="T39" fmla="*/ 12 h 197"/>
                <a:gd name="T40" fmla="*/ 13 w 91"/>
                <a:gd name="T41" fmla="*/ 20 h 197"/>
                <a:gd name="T42" fmla="*/ 0 w 91"/>
                <a:gd name="T43" fmla="*/ 33 h 197"/>
                <a:gd name="T44" fmla="*/ 8 w 91"/>
                <a:gd name="T45" fmla="*/ 196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88" y="0"/>
                  </a:lnTo>
                  <a:lnTo>
                    <a:pt x="84" y="0"/>
                  </a:lnTo>
                  <a:lnTo>
                    <a:pt x="77" y="0"/>
                  </a:lnTo>
                  <a:lnTo>
                    <a:pt x="69" y="0"/>
                  </a:lnTo>
                  <a:lnTo>
                    <a:pt x="59" y="0"/>
                  </a:lnTo>
                  <a:lnTo>
                    <a:pt x="48" y="2"/>
                  </a:lnTo>
                  <a:lnTo>
                    <a:pt x="36" y="5"/>
                  </a:lnTo>
                  <a:lnTo>
                    <a:pt x="25" y="12"/>
                  </a:lnTo>
                  <a:lnTo>
                    <a:pt x="13" y="20"/>
                  </a:lnTo>
                  <a:lnTo>
                    <a:pt x="0" y="33"/>
                  </a:lnTo>
                  <a:lnTo>
                    <a:pt x="8" y="19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9" name="Freeform 236"/>
            <p:cNvSpPr>
              <a:spLocks/>
            </p:cNvSpPr>
            <p:nvPr/>
          </p:nvSpPr>
          <p:spPr bwMode="auto">
            <a:xfrm>
              <a:off x="2222" y="2088"/>
              <a:ext cx="91" cy="197"/>
            </a:xfrm>
            <a:custGeom>
              <a:avLst/>
              <a:gdLst>
                <a:gd name="T0" fmla="*/ 8 w 91"/>
                <a:gd name="T1" fmla="*/ 196 h 197"/>
                <a:gd name="T2" fmla="*/ 16 w 91"/>
                <a:gd name="T3" fmla="*/ 182 h 197"/>
                <a:gd name="T4" fmla="*/ 25 w 91"/>
                <a:gd name="T5" fmla="*/ 166 h 197"/>
                <a:gd name="T6" fmla="*/ 36 w 91"/>
                <a:gd name="T7" fmla="*/ 149 h 197"/>
                <a:gd name="T8" fmla="*/ 46 w 91"/>
                <a:gd name="T9" fmla="*/ 129 h 197"/>
                <a:gd name="T10" fmla="*/ 57 w 91"/>
                <a:gd name="T11" fmla="*/ 109 h 197"/>
                <a:gd name="T12" fmla="*/ 66 w 91"/>
                <a:gd name="T13" fmla="*/ 88 h 197"/>
                <a:gd name="T14" fmla="*/ 75 w 91"/>
                <a:gd name="T15" fmla="*/ 64 h 197"/>
                <a:gd name="T16" fmla="*/ 84 w 91"/>
                <a:gd name="T17" fmla="*/ 44 h 197"/>
                <a:gd name="T18" fmla="*/ 88 w 91"/>
                <a:gd name="T19" fmla="*/ 20 h 197"/>
                <a:gd name="T20" fmla="*/ 90 w 91"/>
                <a:gd name="T21" fmla="*/ 2 h 197"/>
                <a:gd name="T22" fmla="*/ 90 w 91"/>
                <a:gd name="T23" fmla="*/ 2 h 197"/>
                <a:gd name="T24" fmla="*/ 88 w 91"/>
                <a:gd name="T25" fmla="*/ 0 h 197"/>
                <a:gd name="T26" fmla="*/ 84 w 91"/>
                <a:gd name="T27" fmla="*/ 0 h 197"/>
                <a:gd name="T28" fmla="*/ 77 w 91"/>
                <a:gd name="T29" fmla="*/ 0 h 197"/>
                <a:gd name="T30" fmla="*/ 69 w 91"/>
                <a:gd name="T31" fmla="*/ 0 h 197"/>
                <a:gd name="T32" fmla="*/ 59 w 91"/>
                <a:gd name="T33" fmla="*/ 0 h 197"/>
                <a:gd name="T34" fmla="*/ 48 w 91"/>
                <a:gd name="T35" fmla="*/ 2 h 197"/>
                <a:gd name="T36" fmla="*/ 36 w 91"/>
                <a:gd name="T37" fmla="*/ 5 h 197"/>
                <a:gd name="T38" fmla="*/ 25 w 91"/>
                <a:gd name="T39" fmla="*/ 12 h 197"/>
                <a:gd name="T40" fmla="*/ 13 w 91"/>
                <a:gd name="T41" fmla="*/ 20 h 197"/>
                <a:gd name="T42" fmla="*/ 0 w 91"/>
                <a:gd name="T43" fmla="*/ 33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88" y="0"/>
                  </a:lnTo>
                  <a:lnTo>
                    <a:pt x="84" y="0"/>
                  </a:lnTo>
                  <a:lnTo>
                    <a:pt x="77" y="0"/>
                  </a:lnTo>
                  <a:lnTo>
                    <a:pt x="69" y="0"/>
                  </a:lnTo>
                  <a:lnTo>
                    <a:pt x="59" y="0"/>
                  </a:lnTo>
                  <a:lnTo>
                    <a:pt x="48" y="2"/>
                  </a:lnTo>
                  <a:lnTo>
                    <a:pt x="36" y="5"/>
                  </a:lnTo>
                  <a:lnTo>
                    <a:pt x="25" y="12"/>
                  </a:lnTo>
                  <a:lnTo>
                    <a:pt x="13" y="20"/>
                  </a:lnTo>
                  <a:lnTo>
                    <a:pt x="0" y="3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237"/>
            <p:cNvSpPr>
              <a:spLocks/>
            </p:cNvSpPr>
            <p:nvPr/>
          </p:nvSpPr>
          <p:spPr bwMode="auto">
            <a:xfrm>
              <a:off x="2108" y="2237"/>
              <a:ext cx="279" cy="504"/>
            </a:xfrm>
            <a:custGeom>
              <a:avLst/>
              <a:gdLst>
                <a:gd name="T0" fmla="*/ 143 w 279"/>
                <a:gd name="T1" fmla="*/ 429 h 505"/>
                <a:gd name="T2" fmla="*/ 127 w 279"/>
                <a:gd name="T3" fmla="*/ 411 h 505"/>
                <a:gd name="T4" fmla="*/ 109 w 279"/>
                <a:gd name="T5" fmla="*/ 390 h 505"/>
                <a:gd name="T6" fmla="*/ 92 w 279"/>
                <a:gd name="T7" fmla="*/ 369 h 505"/>
                <a:gd name="T8" fmla="*/ 76 w 279"/>
                <a:gd name="T9" fmla="*/ 344 h 505"/>
                <a:gd name="T10" fmla="*/ 58 w 279"/>
                <a:gd name="T11" fmla="*/ 316 h 505"/>
                <a:gd name="T12" fmla="*/ 41 w 279"/>
                <a:gd name="T13" fmla="*/ 289 h 505"/>
                <a:gd name="T14" fmla="*/ 26 w 279"/>
                <a:gd name="T15" fmla="*/ 262 h 505"/>
                <a:gd name="T16" fmla="*/ 16 w 279"/>
                <a:gd name="T17" fmla="*/ 252 h 505"/>
                <a:gd name="T18" fmla="*/ 7 w 279"/>
                <a:gd name="T19" fmla="*/ 252 h 505"/>
                <a:gd name="T20" fmla="*/ 2 w 279"/>
                <a:gd name="T21" fmla="*/ 246 h 505"/>
                <a:gd name="T22" fmla="*/ 2 w 279"/>
                <a:gd name="T23" fmla="*/ 246 h 505"/>
                <a:gd name="T24" fmla="*/ 0 w 279"/>
                <a:gd name="T25" fmla="*/ 215 h 505"/>
                <a:gd name="T26" fmla="*/ 0 w 279"/>
                <a:gd name="T27" fmla="*/ 185 h 505"/>
                <a:gd name="T28" fmla="*/ 0 w 279"/>
                <a:gd name="T29" fmla="*/ 158 h 505"/>
                <a:gd name="T30" fmla="*/ 2 w 279"/>
                <a:gd name="T31" fmla="*/ 130 h 505"/>
                <a:gd name="T32" fmla="*/ 3 w 279"/>
                <a:gd name="T33" fmla="*/ 103 h 505"/>
                <a:gd name="T34" fmla="*/ 7 w 279"/>
                <a:gd name="T35" fmla="*/ 78 h 505"/>
                <a:gd name="T36" fmla="*/ 12 w 279"/>
                <a:gd name="T37" fmla="*/ 57 h 505"/>
                <a:gd name="T38" fmla="*/ 18 w 279"/>
                <a:gd name="T39" fmla="*/ 36 h 505"/>
                <a:gd name="T40" fmla="*/ 23 w 279"/>
                <a:gd name="T41" fmla="*/ 17 h 505"/>
                <a:gd name="T42" fmla="*/ 28 w 279"/>
                <a:gd name="T43" fmla="*/ 0 h 505"/>
                <a:gd name="T44" fmla="*/ 28 w 279"/>
                <a:gd name="T45" fmla="*/ 0 h 505"/>
                <a:gd name="T46" fmla="*/ 33 w 279"/>
                <a:gd name="T47" fmla="*/ 4 h 505"/>
                <a:gd name="T48" fmla="*/ 46 w 279"/>
                <a:gd name="T49" fmla="*/ 13 h 505"/>
                <a:gd name="T50" fmla="*/ 65 w 279"/>
                <a:gd name="T51" fmla="*/ 27 h 505"/>
                <a:gd name="T52" fmla="*/ 88 w 279"/>
                <a:gd name="T53" fmla="*/ 46 h 505"/>
                <a:gd name="T54" fmla="*/ 115 w 279"/>
                <a:gd name="T55" fmla="*/ 70 h 505"/>
                <a:gd name="T56" fmla="*/ 145 w 279"/>
                <a:gd name="T57" fmla="*/ 99 h 505"/>
                <a:gd name="T58" fmla="*/ 173 w 279"/>
                <a:gd name="T59" fmla="*/ 130 h 505"/>
                <a:gd name="T60" fmla="*/ 198 w 279"/>
                <a:gd name="T61" fmla="*/ 167 h 505"/>
                <a:gd name="T62" fmla="*/ 221 w 279"/>
                <a:gd name="T63" fmla="*/ 204 h 505"/>
                <a:gd name="T64" fmla="*/ 238 w 279"/>
                <a:gd name="T65" fmla="*/ 246 h 505"/>
                <a:gd name="T66" fmla="*/ 238 w 279"/>
                <a:gd name="T67" fmla="*/ 246 h 505"/>
                <a:gd name="T68" fmla="*/ 249 w 279"/>
                <a:gd name="T69" fmla="*/ 252 h 505"/>
                <a:gd name="T70" fmla="*/ 259 w 279"/>
                <a:gd name="T71" fmla="*/ 252 h 505"/>
                <a:gd name="T72" fmla="*/ 265 w 279"/>
                <a:gd name="T73" fmla="*/ 270 h 505"/>
                <a:gd name="T74" fmla="*/ 272 w 279"/>
                <a:gd name="T75" fmla="*/ 293 h 505"/>
                <a:gd name="T76" fmla="*/ 274 w 279"/>
                <a:gd name="T77" fmla="*/ 313 h 505"/>
                <a:gd name="T78" fmla="*/ 276 w 279"/>
                <a:gd name="T79" fmla="*/ 329 h 505"/>
                <a:gd name="T80" fmla="*/ 278 w 279"/>
                <a:gd name="T81" fmla="*/ 344 h 505"/>
                <a:gd name="T82" fmla="*/ 278 w 279"/>
                <a:gd name="T83" fmla="*/ 359 h 505"/>
                <a:gd name="T84" fmla="*/ 278 w 279"/>
                <a:gd name="T85" fmla="*/ 371 h 505"/>
                <a:gd name="T86" fmla="*/ 278 w 279"/>
                <a:gd name="T87" fmla="*/ 387 h 505"/>
                <a:gd name="T88" fmla="*/ 143 w 279"/>
                <a:gd name="T89" fmla="*/ 429 h 5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lnTo>
                    <a:pt x="143" y="50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1" name="Freeform 238"/>
            <p:cNvSpPr>
              <a:spLocks/>
            </p:cNvSpPr>
            <p:nvPr/>
          </p:nvSpPr>
          <p:spPr bwMode="auto">
            <a:xfrm>
              <a:off x="2108" y="2237"/>
              <a:ext cx="279" cy="504"/>
            </a:xfrm>
            <a:custGeom>
              <a:avLst/>
              <a:gdLst>
                <a:gd name="T0" fmla="*/ 143 w 279"/>
                <a:gd name="T1" fmla="*/ 429 h 505"/>
                <a:gd name="T2" fmla="*/ 127 w 279"/>
                <a:gd name="T3" fmla="*/ 411 h 505"/>
                <a:gd name="T4" fmla="*/ 109 w 279"/>
                <a:gd name="T5" fmla="*/ 390 h 505"/>
                <a:gd name="T6" fmla="*/ 92 w 279"/>
                <a:gd name="T7" fmla="*/ 369 h 505"/>
                <a:gd name="T8" fmla="*/ 76 w 279"/>
                <a:gd name="T9" fmla="*/ 344 h 505"/>
                <a:gd name="T10" fmla="*/ 58 w 279"/>
                <a:gd name="T11" fmla="*/ 316 h 505"/>
                <a:gd name="T12" fmla="*/ 41 w 279"/>
                <a:gd name="T13" fmla="*/ 289 h 505"/>
                <a:gd name="T14" fmla="*/ 26 w 279"/>
                <a:gd name="T15" fmla="*/ 262 h 505"/>
                <a:gd name="T16" fmla="*/ 16 w 279"/>
                <a:gd name="T17" fmla="*/ 252 h 505"/>
                <a:gd name="T18" fmla="*/ 7 w 279"/>
                <a:gd name="T19" fmla="*/ 252 h 505"/>
                <a:gd name="T20" fmla="*/ 2 w 279"/>
                <a:gd name="T21" fmla="*/ 246 h 505"/>
                <a:gd name="T22" fmla="*/ 2 w 279"/>
                <a:gd name="T23" fmla="*/ 246 h 505"/>
                <a:gd name="T24" fmla="*/ 0 w 279"/>
                <a:gd name="T25" fmla="*/ 215 h 505"/>
                <a:gd name="T26" fmla="*/ 0 w 279"/>
                <a:gd name="T27" fmla="*/ 185 h 505"/>
                <a:gd name="T28" fmla="*/ 0 w 279"/>
                <a:gd name="T29" fmla="*/ 158 h 505"/>
                <a:gd name="T30" fmla="*/ 2 w 279"/>
                <a:gd name="T31" fmla="*/ 130 h 505"/>
                <a:gd name="T32" fmla="*/ 3 w 279"/>
                <a:gd name="T33" fmla="*/ 103 h 505"/>
                <a:gd name="T34" fmla="*/ 7 w 279"/>
                <a:gd name="T35" fmla="*/ 78 h 505"/>
                <a:gd name="T36" fmla="*/ 12 w 279"/>
                <a:gd name="T37" fmla="*/ 57 h 505"/>
                <a:gd name="T38" fmla="*/ 18 w 279"/>
                <a:gd name="T39" fmla="*/ 36 h 505"/>
                <a:gd name="T40" fmla="*/ 23 w 279"/>
                <a:gd name="T41" fmla="*/ 17 h 505"/>
                <a:gd name="T42" fmla="*/ 28 w 279"/>
                <a:gd name="T43" fmla="*/ 0 h 505"/>
                <a:gd name="T44" fmla="*/ 28 w 279"/>
                <a:gd name="T45" fmla="*/ 0 h 505"/>
                <a:gd name="T46" fmla="*/ 33 w 279"/>
                <a:gd name="T47" fmla="*/ 4 h 505"/>
                <a:gd name="T48" fmla="*/ 46 w 279"/>
                <a:gd name="T49" fmla="*/ 13 h 505"/>
                <a:gd name="T50" fmla="*/ 65 w 279"/>
                <a:gd name="T51" fmla="*/ 27 h 505"/>
                <a:gd name="T52" fmla="*/ 88 w 279"/>
                <a:gd name="T53" fmla="*/ 46 h 505"/>
                <a:gd name="T54" fmla="*/ 115 w 279"/>
                <a:gd name="T55" fmla="*/ 70 h 505"/>
                <a:gd name="T56" fmla="*/ 145 w 279"/>
                <a:gd name="T57" fmla="*/ 99 h 505"/>
                <a:gd name="T58" fmla="*/ 173 w 279"/>
                <a:gd name="T59" fmla="*/ 130 h 505"/>
                <a:gd name="T60" fmla="*/ 198 w 279"/>
                <a:gd name="T61" fmla="*/ 167 h 505"/>
                <a:gd name="T62" fmla="*/ 221 w 279"/>
                <a:gd name="T63" fmla="*/ 204 h 505"/>
                <a:gd name="T64" fmla="*/ 238 w 279"/>
                <a:gd name="T65" fmla="*/ 246 h 505"/>
                <a:gd name="T66" fmla="*/ 238 w 279"/>
                <a:gd name="T67" fmla="*/ 246 h 505"/>
                <a:gd name="T68" fmla="*/ 249 w 279"/>
                <a:gd name="T69" fmla="*/ 252 h 505"/>
                <a:gd name="T70" fmla="*/ 259 w 279"/>
                <a:gd name="T71" fmla="*/ 252 h 505"/>
                <a:gd name="T72" fmla="*/ 265 w 279"/>
                <a:gd name="T73" fmla="*/ 270 h 505"/>
                <a:gd name="T74" fmla="*/ 272 w 279"/>
                <a:gd name="T75" fmla="*/ 293 h 505"/>
                <a:gd name="T76" fmla="*/ 274 w 279"/>
                <a:gd name="T77" fmla="*/ 313 h 505"/>
                <a:gd name="T78" fmla="*/ 276 w 279"/>
                <a:gd name="T79" fmla="*/ 329 h 505"/>
                <a:gd name="T80" fmla="*/ 278 w 279"/>
                <a:gd name="T81" fmla="*/ 344 h 505"/>
                <a:gd name="T82" fmla="*/ 278 w 279"/>
                <a:gd name="T83" fmla="*/ 359 h 505"/>
                <a:gd name="T84" fmla="*/ 278 w 279"/>
                <a:gd name="T85" fmla="*/ 371 h 505"/>
                <a:gd name="T86" fmla="*/ 278 w 279"/>
                <a:gd name="T87" fmla="*/ 387 h 5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239"/>
            <p:cNvSpPr>
              <a:spLocks/>
            </p:cNvSpPr>
            <p:nvPr/>
          </p:nvSpPr>
          <p:spPr bwMode="auto">
            <a:xfrm>
              <a:off x="2147" y="2297"/>
              <a:ext cx="124" cy="385"/>
            </a:xfrm>
            <a:custGeom>
              <a:avLst/>
              <a:gdLst>
                <a:gd name="T0" fmla="*/ 34 w 126"/>
                <a:gd name="T1" fmla="*/ 305 h 386"/>
                <a:gd name="T2" fmla="*/ 31 w 126"/>
                <a:gd name="T3" fmla="*/ 263 h 386"/>
                <a:gd name="T4" fmla="*/ 31 w 126"/>
                <a:gd name="T5" fmla="*/ 224 h 386"/>
                <a:gd name="T6" fmla="*/ 31 w 126"/>
                <a:gd name="T7" fmla="*/ 193 h 386"/>
                <a:gd name="T8" fmla="*/ 31 w 126"/>
                <a:gd name="T9" fmla="*/ 193 h 386"/>
                <a:gd name="T10" fmla="*/ 31 w 126"/>
                <a:gd name="T11" fmla="*/ 177 h 386"/>
                <a:gd name="T12" fmla="*/ 27 w 126"/>
                <a:gd name="T13" fmla="*/ 136 h 386"/>
                <a:gd name="T14" fmla="*/ 16 w 126"/>
                <a:gd name="T15" fmla="*/ 101 h 386"/>
                <a:gd name="T16" fmla="*/ 9 w 126"/>
                <a:gd name="T17" fmla="*/ 64 h 386"/>
                <a:gd name="T18" fmla="*/ 4 w 126"/>
                <a:gd name="T19" fmla="*/ 30 h 386"/>
                <a:gd name="T20" fmla="*/ 0 w 126"/>
                <a:gd name="T21" fmla="*/ 0 h 386"/>
                <a:gd name="T22" fmla="*/ 0 w 126"/>
                <a:gd name="T23" fmla="*/ 0 h 386"/>
                <a:gd name="T24" fmla="*/ 4 w 126"/>
                <a:gd name="T25" fmla="*/ 30 h 386"/>
                <a:gd name="T26" fmla="*/ 8 w 126"/>
                <a:gd name="T27" fmla="*/ 64 h 386"/>
                <a:gd name="T28" fmla="*/ 14 w 126"/>
                <a:gd name="T29" fmla="*/ 101 h 386"/>
                <a:gd name="T30" fmla="*/ 21 w 126"/>
                <a:gd name="T31" fmla="*/ 138 h 386"/>
                <a:gd name="T32" fmla="*/ 31 w 126"/>
                <a:gd name="T33" fmla="*/ 178 h 386"/>
                <a:gd name="T34" fmla="*/ 31 w 126"/>
                <a:gd name="T35" fmla="*/ 193 h 386"/>
                <a:gd name="T36" fmla="*/ 31 w 126"/>
                <a:gd name="T37" fmla="*/ 193 h 386"/>
                <a:gd name="T38" fmla="*/ 31 w 126"/>
                <a:gd name="T39" fmla="*/ 225 h 386"/>
                <a:gd name="T40" fmla="*/ 31 w 126"/>
                <a:gd name="T41" fmla="*/ 268 h 386"/>
                <a:gd name="T42" fmla="*/ 31 w 126"/>
                <a:gd name="T43" fmla="*/ 310 h 386"/>
                <a:gd name="T44" fmla="*/ 34 w 126"/>
                <a:gd name="T45" fmla="*/ 305 h 3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6" h="386">
                  <a:moveTo>
                    <a:pt x="125" y="380"/>
                  </a:moveTo>
                  <a:lnTo>
                    <a:pt x="103" y="338"/>
                  </a:lnTo>
                  <a:lnTo>
                    <a:pt x="85" y="299"/>
                  </a:lnTo>
                  <a:lnTo>
                    <a:pt x="67" y="256"/>
                  </a:lnTo>
                  <a:lnTo>
                    <a:pt x="50" y="216"/>
                  </a:lnTo>
                  <a:lnTo>
                    <a:pt x="37" y="177"/>
                  </a:lnTo>
                  <a:lnTo>
                    <a:pt x="27" y="136"/>
                  </a:lnTo>
                  <a:lnTo>
                    <a:pt x="16" y="101"/>
                  </a:lnTo>
                  <a:lnTo>
                    <a:pt x="9" y="64"/>
                  </a:lnTo>
                  <a:lnTo>
                    <a:pt x="4" y="30"/>
                  </a:lnTo>
                  <a:lnTo>
                    <a:pt x="0" y="0"/>
                  </a:lnTo>
                  <a:lnTo>
                    <a:pt x="4" y="30"/>
                  </a:lnTo>
                  <a:lnTo>
                    <a:pt x="8" y="64"/>
                  </a:lnTo>
                  <a:lnTo>
                    <a:pt x="14" y="101"/>
                  </a:lnTo>
                  <a:lnTo>
                    <a:pt x="21" y="138"/>
                  </a:lnTo>
                  <a:lnTo>
                    <a:pt x="32" y="178"/>
                  </a:lnTo>
                  <a:lnTo>
                    <a:pt x="42" y="218"/>
                  </a:lnTo>
                  <a:lnTo>
                    <a:pt x="55" y="258"/>
                  </a:lnTo>
                  <a:lnTo>
                    <a:pt x="69" y="300"/>
                  </a:lnTo>
                  <a:lnTo>
                    <a:pt x="88" y="343"/>
                  </a:lnTo>
                  <a:lnTo>
                    <a:pt x="110" y="385"/>
                  </a:lnTo>
                  <a:lnTo>
                    <a:pt x="125" y="38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3" name="Freeform 240"/>
            <p:cNvSpPr>
              <a:spLocks/>
            </p:cNvSpPr>
            <p:nvPr/>
          </p:nvSpPr>
          <p:spPr bwMode="auto">
            <a:xfrm>
              <a:off x="2233" y="2290"/>
              <a:ext cx="158" cy="408"/>
            </a:xfrm>
            <a:custGeom>
              <a:avLst/>
              <a:gdLst>
                <a:gd name="T0" fmla="*/ 305 w 156"/>
                <a:gd name="T1" fmla="*/ 333 h 409"/>
                <a:gd name="T2" fmla="*/ 246 w 156"/>
                <a:gd name="T3" fmla="*/ 316 h 409"/>
                <a:gd name="T4" fmla="*/ 195 w 156"/>
                <a:gd name="T5" fmla="*/ 300 h 409"/>
                <a:gd name="T6" fmla="*/ 161 w 156"/>
                <a:gd name="T7" fmla="*/ 278 h 409"/>
                <a:gd name="T8" fmla="*/ 133 w 156"/>
                <a:gd name="T9" fmla="*/ 257 h 409"/>
                <a:gd name="T10" fmla="*/ 35 w 156"/>
                <a:gd name="T11" fmla="*/ 234 h 409"/>
                <a:gd name="T12" fmla="*/ 23 w 156"/>
                <a:gd name="T13" fmla="*/ 213 h 409"/>
                <a:gd name="T14" fmla="*/ 12 w 156"/>
                <a:gd name="T15" fmla="*/ 204 h 409"/>
                <a:gd name="T16" fmla="*/ 5 w 156"/>
                <a:gd name="T17" fmla="*/ 204 h 409"/>
                <a:gd name="T18" fmla="*/ 0 w 156"/>
                <a:gd name="T19" fmla="*/ 204 h 409"/>
                <a:gd name="T20" fmla="*/ 0 w 156"/>
                <a:gd name="T21" fmla="*/ 193 h 409"/>
                <a:gd name="T22" fmla="*/ 0 w 156"/>
                <a:gd name="T23" fmla="*/ 193 h 409"/>
                <a:gd name="T24" fmla="*/ 0 w 156"/>
                <a:gd name="T25" fmla="*/ 168 h 409"/>
                <a:gd name="T26" fmla="*/ 0 w 156"/>
                <a:gd name="T27" fmla="*/ 145 h 409"/>
                <a:gd name="T28" fmla="*/ 3 w 156"/>
                <a:gd name="T29" fmla="*/ 124 h 409"/>
                <a:gd name="T30" fmla="*/ 5 w 156"/>
                <a:gd name="T31" fmla="*/ 103 h 409"/>
                <a:gd name="T32" fmla="*/ 9 w 156"/>
                <a:gd name="T33" fmla="*/ 82 h 409"/>
                <a:gd name="T34" fmla="*/ 16 w 156"/>
                <a:gd name="T35" fmla="*/ 60 h 409"/>
                <a:gd name="T36" fmla="*/ 20 w 156"/>
                <a:gd name="T37" fmla="*/ 43 h 409"/>
                <a:gd name="T38" fmla="*/ 28 w 156"/>
                <a:gd name="T39" fmla="*/ 27 h 409"/>
                <a:gd name="T40" fmla="*/ 37 w 156"/>
                <a:gd name="T41" fmla="*/ 12 h 409"/>
                <a:gd name="T42" fmla="*/ 125 w 156"/>
                <a:gd name="T43" fmla="*/ 0 h 409"/>
                <a:gd name="T44" fmla="*/ 125 w 156"/>
                <a:gd name="T45" fmla="*/ 0 h 409"/>
                <a:gd name="T46" fmla="*/ 133 w 156"/>
                <a:gd name="T47" fmla="*/ 4 h 409"/>
                <a:gd name="T48" fmla="*/ 149 w 156"/>
                <a:gd name="T49" fmla="*/ 16 h 409"/>
                <a:gd name="T50" fmla="*/ 171 w 156"/>
                <a:gd name="T51" fmla="*/ 35 h 409"/>
                <a:gd name="T52" fmla="*/ 201 w 156"/>
                <a:gd name="T53" fmla="*/ 60 h 409"/>
                <a:gd name="T54" fmla="*/ 246 w 156"/>
                <a:gd name="T55" fmla="*/ 90 h 409"/>
                <a:gd name="T56" fmla="*/ 297 w 156"/>
                <a:gd name="T57" fmla="*/ 119 h 409"/>
                <a:gd name="T58" fmla="*/ 333 w 156"/>
                <a:gd name="T59" fmla="*/ 153 h 409"/>
                <a:gd name="T60" fmla="*/ 359 w 156"/>
                <a:gd name="T61" fmla="*/ 184 h 409"/>
                <a:gd name="T62" fmla="*/ 383 w 156"/>
                <a:gd name="T63" fmla="*/ 204 h 409"/>
                <a:gd name="T64" fmla="*/ 398 w 156"/>
                <a:gd name="T65" fmla="*/ 204 h 409"/>
                <a:gd name="T66" fmla="*/ 305 w 156"/>
                <a:gd name="T67" fmla="*/ 333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lnTo>
                    <a:pt x="115" y="40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4" name="Freeform 241"/>
            <p:cNvSpPr>
              <a:spLocks/>
            </p:cNvSpPr>
            <p:nvPr/>
          </p:nvSpPr>
          <p:spPr bwMode="auto">
            <a:xfrm>
              <a:off x="2233" y="2290"/>
              <a:ext cx="158" cy="408"/>
            </a:xfrm>
            <a:custGeom>
              <a:avLst/>
              <a:gdLst>
                <a:gd name="T0" fmla="*/ 305 w 156"/>
                <a:gd name="T1" fmla="*/ 333 h 409"/>
                <a:gd name="T2" fmla="*/ 246 w 156"/>
                <a:gd name="T3" fmla="*/ 316 h 409"/>
                <a:gd name="T4" fmla="*/ 195 w 156"/>
                <a:gd name="T5" fmla="*/ 300 h 409"/>
                <a:gd name="T6" fmla="*/ 161 w 156"/>
                <a:gd name="T7" fmla="*/ 278 h 409"/>
                <a:gd name="T8" fmla="*/ 133 w 156"/>
                <a:gd name="T9" fmla="*/ 257 h 409"/>
                <a:gd name="T10" fmla="*/ 35 w 156"/>
                <a:gd name="T11" fmla="*/ 234 h 409"/>
                <a:gd name="T12" fmla="*/ 23 w 156"/>
                <a:gd name="T13" fmla="*/ 213 h 409"/>
                <a:gd name="T14" fmla="*/ 12 w 156"/>
                <a:gd name="T15" fmla="*/ 204 h 409"/>
                <a:gd name="T16" fmla="*/ 5 w 156"/>
                <a:gd name="T17" fmla="*/ 204 h 409"/>
                <a:gd name="T18" fmla="*/ 0 w 156"/>
                <a:gd name="T19" fmla="*/ 204 h 409"/>
                <a:gd name="T20" fmla="*/ 0 w 156"/>
                <a:gd name="T21" fmla="*/ 193 h 409"/>
                <a:gd name="T22" fmla="*/ 0 w 156"/>
                <a:gd name="T23" fmla="*/ 193 h 409"/>
                <a:gd name="T24" fmla="*/ 0 w 156"/>
                <a:gd name="T25" fmla="*/ 168 h 409"/>
                <a:gd name="T26" fmla="*/ 0 w 156"/>
                <a:gd name="T27" fmla="*/ 145 h 409"/>
                <a:gd name="T28" fmla="*/ 3 w 156"/>
                <a:gd name="T29" fmla="*/ 124 h 409"/>
                <a:gd name="T30" fmla="*/ 5 w 156"/>
                <a:gd name="T31" fmla="*/ 103 h 409"/>
                <a:gd name="T32" fmla="*/ 9 w 156"/>
                <a:gd name="T33" fmla="*/ 82 h 409"/>
                <a:gd name="T34" fmla="*/ 16 w 156"/>
                <a:gd name="T35" fmla="*/ 60 h 409"/>
                <a:gd name="T36" fmla="*/ 20 w 156"/>
                <a:gd name="T37" fmla="*/ 43 h 409"/>
                <a:gd name="T38" fmla="*/ 28 w 156"/>
                <a:gd name="T39" fmla="*/ 27 h 409"/>
                <a:gd name="T40" fmla="*/ 37 w 156"/>
                <a:gd name="T41" fmla="*/ 12 h 409"/>
                <a:gd name="T42" fmla="*/ 125 w 156"/>
                <a:gd name="T43" fmla="*/ 0 h 409"/>
                <a:gd name="T44" fmla="*/ 125 w 156"/>
                <a:gd name="T45" fmla="*/ 0 h 409"/>
                <a:gd name="T46" fmla="*/ 133 w 156"/>
                <a:gd name="T47" fmla="*/ 4 h 409"/>
                <a:gd name="T48" fmla="*/ 149 w 156"/>
                <a:gd name="T49" fmla="*/ 16 h 409"/>
                <a:gd name="T50" fmla="*/ 171 w 156"/>
                <a:gd name="T51" fmla="*/ 35 h 409"/>
                <a:gd name="T52" fmla="*/ 201 w 156"/>
                <a:gd name="T53" fmla="*/ 60 h 409"/>
                <a:gd name="T54" fmla="*/ 246 w 156"/>
                <a:gd name="T55" fmla="*/ 90 h 409"/>
                <a:gd name="T56" fmla="*/ 297 w 156"/>
                <a:gd name="T57" fmla="*/ 119 h 409"/>
                <a:gd name="T58" fmla="*/ 333 w 156"/>
                <a:gd name="T59" fmla="*/ 153 h 409"/>
                <a:gd name="T60" fmla="*/ 359 w 156"/>
                <a:gd name="T61" fmla="*/ 184 h 409"/>
                <a:gd name="T62" fmla="*/ 383 w 156"/>
                <a:gd name="T63" fmla="*/ 204 h 409"/>
                <a:gd name="T64" fmla="*/ 398 w 156"/>
                <a:gd name="T65" fmla="*/ 204 h 4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242"/>
            <p:cNvSpPr>
              <a:spLocks/>
            </p:cNvSpPr>
            <p:nvPr/>
          </p:nvSpPr>
          <p:spPr bwMode="auto">
            <a:xfrm>
              <a:off x="2256" y="2355"/>
              <a:ext cx="77" cy="317"/>
            </a:xfrm>
            <a:custGeom>
              <a:avLst/>
              <a:gdLst>
                <a:gd name="T0" fmla="*/ 527 w 75"/>
                <a:gd name="T1" fmla="*/ 229 h 318"/>
                <a:gd name="T2" fmla="*/ 375 w 75"/>
                <a:gd name="T3" fmla="*/ 193 h 318"/>
                <a:gd name="T4" fmla="*/ 253 w 75"/>
                <a:gd name="T5" fmla="*/ 159 h 318"/>
                <a:gd name="T6" fmla="*/ 180 w 75"/>
                <a:gd name="T7" fmla="*/ 159 h 318"/>
                <a:gd name="T8" fmla="*/ 16 w 75"/>
                <a:gd name="T9" fmla="*/ 159 h 318"/>
                <a:gd name="T10" fmla="*/ 8 w 75"/>
                <a:gd name="T11" fmla="*/ 128 h 318"/>
                <a:gd name="T12" fmla="*/ 4 w 75"/>
                <a:gd name="T13" fmla="*/ 98 h 318"/>
                <a:gd name="T14" fmla="*/ 4 w 75"/>
                <a:gd name="T15" fmla="*/ 69 h 318"/>
                <a:gd name="T16" fmla="*/ 4 w 75"/>
                <a:gd name="T17" fmla="*/ 41 h 318"/>
                <a:gd name="T18" fmla="*/ 6 w 75"/>
                <a:gd name="T19" fmla="*/ 18 h 318"/>
                <a:gd name="T20" fmla="*/ 8 w 75"/>
                <a:gd name="T21" fmla="*/ 0 h 318"/>
                <a:gd name="T22" fmla="*/ 8 w 75"/>
                <a:gd name="T23" fmla="*/ 0 h 318"/>
                <a:gd name="T24" fmla="*/ 4 w 75"/>
                <a:gd name="T25" fmla="*/ 20 h 318"/>
                <a:gd name="T26" fmla="*/ 2 w 75"/>
                <a:gd name="T27" fmla="*/ 43 h 318"/>
                <a:gd name="T28" fmla="*/ 0 w 75"/>
                <a:gd name="T29" fmla="*/ 71 h 318"/>
                <a:gd name="T30" fmla="*/ 0 w 75"/>
                <a:gd name="T31" fmla="*/ 103 h 318"/>
                <a:gd name="T32" fmla="*/ 2 w 75"/>
                <a:gd name="T33" fmla="*/ 134 h 318"/>
                <a:gd name="T34" fmla="*/ 6 w 75"/>
                <a:gd name="T35" fmla="*/ 159 h 318"/>
                <a:gd name="T36" fmla="*/ 13 w 75"/>
                <a:gd name="T37" fmla="*/ 159 h 318"/>
                <a:gd name="T38" fmla="*/ 180 w 75"/>
                <a:gd name="T39" fmla="*/ 166 h 318"/>
                <a:gd name="T40" fmla="*/ 260 w 75"/>
                <a:gd name="T41" fmla="*/ 204 h 318"/>
                <a:gd name="T42" fmla="*/ 428 w 75"/>
                <a:gd name="T43" fmla="*/ 242 h 318"/>
                <a:gd name="T44" fmla="*/ 527 w 75"/>
                <a:gd name="T45" fmla="*/ 229 h 3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5" h="318">
                  <a:moveTo>
                    <a:pt x="74" y="304"/>
                  </a:moveTo>
                  <a:lnTo>
                    <a:pt x="53" y="268"/>
                  </a:lnTo>
                  <a:lnTo>
                    <a:pt x="38" y="231"/>
                  </a:lnTo>
                  <a:lnTo>
                    <a:pt x="25" y="195"/>
                  </a:lnTo>
                  <a:lnTo>
                    <a:pt x="16" y="161"/>
                  </a:lnTo>
                  <a:lnTo>
                    <a:pt x="8" y="128"/>
                  </a:lnTo>
                  <a:lnTo>
                    <a:pt x="4" y="98"/>
                  </a:lnTo>
                  <a:lnTo>
                    <a:pt x="4" y="69"/>
                  </a:lnTo>
                  <a:lnTo>
                    <a:pt x="4" y="41"/>
                  </a:lnTo>
                  <a:lnTo>
                    <a:pt x="6" y="18"/>
                  </a:lnTo>
                  <a:lnTo>
                    <a:pt x="8" y="0"/>
                  </a:lnTo>
                  <a:lnTo>
                    <a:pt x="4" y="20"/>
                  </a:lnTo>
                  <a:lnTo>
                    <a:pt x="2" y="43"/>
                  </a:lnTo>
                  <a:lnTo>
                    <a:pt x="0" y="71"/>
                  </a:lnTo>
                  <a:lnTo>
                    <a:pt x="0" y="103"/>
                  </a:lnTo>
                  <a:lnTo>
                    <a:pt x="2" y="134"/>
                  </a:lnTo>
                  <a:lnTo>
                    <a:pt x="6" y="167"/>
                  </a:lnTo>
                  <a:lnTo>
                    <a:pt x="13" y="204"/>
                  </a:lnTo>
                  <a:lnTo>
                    <a:pt x="25" y="241"/>
                  </a:lnTo>
                  <a:lnTo>
                    <a:pt x="39" y="279"/>
                  </a:lnTo>
                  <a:lnTo>
                    <a:pt x="59" y="317"/>
                  </a:lnTo>
                  <a:lnTo>
                    <a:pt x="74" y="304"/>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 name="Freeform 243"/>
            <p:cNvSpPr>
              <a:spLocks/>
            </p:cNvSpPr>
            <p:nvPr/>
          </p:nvSpPr>
          <p:spPr bwMode="auto">
            <a:xfrm>
              <a:off x="2315" y="2391"/>
              <a:ext cx="187" cy="403"/>
            </a:xfrm>
            <a:custGeom>
              <a:avLst/>
              <a:gdLst>
                <a:gd name="T0" fmla="*/ 38 w 187"/>
                <a:gd name="T1" fmla="*/ 246 h 405"/>
                <a:gd name="T2" fmla="*/ 31 w 187"/>
                <a:gd name="T3" fmla="*/ 236 h 405"/>
                <a:gd name="T4" fmla="*/ 23 w 187"/>
                <a:gd name="T5" fmla="*/ 225 h 405"/>
                <a:gd name="T6" fmla="*/ 17 w 187"/>
                <a:gd name="T7" fmla="*/ 204 h 405"/>
                <a:gd name="T8" fmla="*/ 13 w 187"/>
                <a:gd name="T9" fmla="*/ 184 h 405"/>
                <a:gd name="T10" fmla="*/ 8 w 187"/>
                <a:gd name="T11" fmla="*/ 163 h 405"/>
                <a:gd name="T12" fmla="*/ 4 w 187"/>
                <a:gd name="T13" fmla="*/ 142 h 405"/>
                <a:gd name="T14" fmla="*/ 2 w 187"/>
                <a:gd name="T15" fmla="*/ 122 h 405"/>
                <a:gd name="T16" fmla="*/ 0 w 187"/>
                <a:gd name="T17" fmla="*/ 101 h 405"/>
                <a:gd name="T18" fmla="*/ 0 w 187"/>
                <a:gd name="T19" fmla="*/ 101 h 405"/>
                <a:gd name="T20" fmla="*/ 0 w 187"/>
                <a:gd name="T21" fmla="*/ 101 h 405"/>
                <a:gd name="T22" fmla="*/ 0 w 187"/>
                <a:gd name="T23" fmla="*/ 101 h 405"/>
                <a:gd name="T24" fmla="*/ 2 w 187"/>
                <a:gd name="T25" fmla="*/ 101 h 405"/>
                <a:gd name="T26" fmla="*/ 6 w 187"/>
                <a:gd name="T27" fmla="*/ 101 h 405"/>
                <a:gd name="T28" fmla="*/ 8 w 187"/>
                <a:gd name="T29" fmla="*/ 97 h 405"/>
                <a:gd name="T30" fmla="*/ 15 w 187"/>
                <a:gd name="T31" fmla="*/ 80 h 405"/>
                <a:gd name="T32" fmla="*/ 18 w 187"/>
                <a:gd name="T33" fmla="*/ 65 h 405"/>
                <a:gd name="T34" fmla="*/ 25 w 187"/>
                <a:gd name="T35" fmla="*/ 49 h 405"/>
                <a:gd name="T36" fmla="*/ 31 w 187"/>
                <a:gd name="T37" fmla="*/ 34 h 405"/>
                <a:gd name="T38" fmla="*/ 38 w 187"/>
                <a:gd name="T39" fmla="*/ 21 h 405"/>
                <a:gd name="T40" fmla="*/ 44 w 187"/>
                <a:gd name="T41" fmla="*/ 13 h 405"/>
                <a:gd name="T42" fmla="*/ 52 w 187"/>
                <a:gd name="T43" fmla="*/ 4 h 405"/>
                <a:gd name="T44" fmla="*/ 52 w 187"/>
                <a:gd name="T45" fmla="*/ 4 h 405"/>
                <a:gd name="T46" fmla="*/ 57 w 187"/>
                <a:gd name="T47" fmla="*/ 0 h 405"/>
                <a:gd name="T48" fmla="*/ 59 w 187"/>
                <a:gd name="T49" fmla="*/ 0 h 405"/>
                <a:gd name="T50" fmla="*/ 61 w 187"/>
                <a:gd name="T51" fmla="*/ 2 h 405"/>
                <a:gd name="T52" fmla="*/ 63 w 187"/>
                <a:gd name="T53" fmla="*/ 2 h 405"/>
                <a:gd name="T54" fmla="*/ 63 w 187"/>
                <a:gd name="T55" fmla="*/ 4 h 405"/>
                <a:gd name="T56" fmla="*/ 63 w 187"/>
                <a:gd name="T57" fmla="*/ 4 h 405"/>
                <a:gd name="T58" fmla="*/ 66 w 187"/>
                <a:gd name="T59" fmla="*/ 4 h 405"/>
                <a:gd name="T60" fmla="*/ 69 w 187"/>
                <a:gd name="T61" fmla="*/ 10 h 405"/>
                <a:gd name="T62" fmla="*/ 73 w 187"/>
                <a:gd name="T63" fmla="*/ 19 h 405"/>
                <a:gd name="T64" fmla="*/ 80 w 187"/>
                <a:gd name="T65" fmla="*/ 29 h 405"/>
                <a:gd name="T66" fmla="*/ 86 w 187"/>
                <a:gd name="T67" fmla="*/ 42 h 405"/>
                <a:gd name="T68" fmla="*/ 94 w 187"/>
                <a:gd name="T69" fmla="*/ 54 h 405"/>
                <a:gd name="T70" fmla="*/ 101 w 187"/>
                <a:gd name="T71" fmla="*/ 72 h 405"/>
                <a:gd name="T72" fmla="*/ 107 w 187"/>
                <a:gd name="T73" fmla="*/ 86 h 405"/>
                <a:gd name="T74" fmla="*/ 112 w 187"/>
                <a:gd name="T75" fmla="*/ 101 h 405"/>
                <a:gd name="T76" fmla="*/ 116 w 187"/>
                <a:gd name="T77" fmla="*/ 101 h 405"/>
                <a:gd name="T78" fmla="*/ 116 w 187"/>
                <a:gd name="T79" fmla="*/ 101 h 405"/>
                <a:gd name="T80" fmla="*/ 119 w 187"/>
                <a:gd name="T81" fmla="*/ 101 h 405"/>
                <a:gd name="T82" fmla="*/ 124 w 187"/>
                <a:gd name="T83" fmla="*/ 101 h 405"/>
                <a:gd name="T84" fmla="*/ 133 w 187"/>
                <a:gd name="T85" fmla="*/ 110 h 405"/>
                <a:gd name="T86" fmla="*/ 143 w 187"/>
                <a:gd name="T87" fmla="*/ 142 h 405"/>
                <a:gd name="T88" fmla="*/ 151 w 187"/>
                <a:gd name="T89" fmla="*/ 177 h 405"/>
                <a:gd name="T90" fmla="*/ 160 w 187"/>
                <a:gd name="T91" fmla="*/ 211 h 405"/>
                <a:gd name="T92" fmla="*/ 168 w 187"/>
                <a:gd name="T93" fmla="*/ 237 h 405"/>
                <a:gd name="T94" fmla="*/ 177 w 187"/>
                <a:gd name="T95" fmla="*/ 253 h 405"/>
                <a:gd name="T96" fmla="*/ 183 w 187"/>
                <a:gd name="T97" fmla="*/ 268 h 405"/>
                <a:gd name="T98" fmla="*/ 186 w 187"/>
                <a:gd name="T99" fmla="*/ 278 h 405"/>
                <a:gd name="T100" fmla="*/ 38 w 187"/>
                <a:gd name="T101" fmla="*/ 246 h 4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7" y="0"/>
                  </a:lnTo>
                  <a:lnTo>
                    <a:pt x="59" y="0"/>
                  </a:lnTo>
                  <a:lnTo>
                    <a:pt x="61" y="2"/>
                  </a:lnTo>
                  <a:lnTo>
                    <a:pt x="63" y="2"/>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lnTo>
                    <a:pt x="38" y="33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 name="Freeform 244"/>
            <p:cNvSpPr>
              <a:spLocks/>
            </p:cNvSpPr>
            <p:nvPr/>
          </p:nvSpPr>
          <p:spPr bwMode="auto">
            <a:xfrm>
              <a:off x="2315" y="2391"/>
              <a:ext cx="187" cy="403"/>
            </a:xfrm>
            <a:custGeom>
              <a:avLst/>
              <a:gdLst>
                <a:gd name="T0" fmla="*/ 38 w 187"/>
                <a:gd name="T1" fmla="*/ 246 h 405"/>
                <a:gd name="T2" fmla="*/ 31 w 187"/>
                <a:gd name="T3" fmla="*/ 236 h 405"/>
                <a:gd name="T4" fmla="*/ 23 w 187"/>
                <a:gd name="T5" fmla="*/ 225 h 405"/>
                <a:gd name="T6" fmla="*/ 17 w 187"/>
                <a:gd name="T7" fmla="*/ 204 h 405"/>
                <a:gd name="T8" fmla="*/ 13 w 187"/>
                <a:gd name="T9" fmla="*/ 184 h 405"/>
                <a:gd name="T10" fmla="*/ 8 w 187"/>
                <a:gd name="T11" fmla="*/ 163 h 405"/>
                <a:gd name="T12" fmla="*/ 4 w 187"/>
                <a:gd name="T13" fmla="*/ 142 h 405"/>
                <a:gd name="T14" fmla="*/ 2 w 187"/>
                <a:gd name="T15" fmla="*/ 122 h 405"/>
                <a:gd name="T16" fmla="*/ 0 w 187"/>
                <a:gd name="T17" fmla="*/ 101 h 405"/>
                <a:gd name="T18" fmla="*/ 0 w 187"/>
                <a:gd name="T19" fmla="*/ 101 h 405"/>
                <a:gd name="T20" fmla="*/ 0 w 187"/>
                <a:gd name="T21" fmla="*/ 101 h 405"/>
                <a:gd name="T22" fmla="*/ 0 w 187"/>
                <a:gd name="T23" fmla="*/ 101 h 405"/>
                <a:gd name="T24" fmla="*/ 2 w 187"/>
                <a:gd name="T25" fmla="*/ 101 h 405"/>
                <a:gd name="T26" fmla="*/ 6 w 187"/>
                <a:gd name="T27" fmla="*/ 101 h 405"/>
                <a:gd name="T28" fmla="*/ 8 w 187"/>
                <a:gd name="T29" fmla="*/ 97 h 405"/>
                <a:gd name="T30" fmla="*/ 15 w 187"/>
                <a:gd name="T31" fmla="*/ 80 h 405"/>
                <a:gd name="T32" fmla="*/ 18 w 187"/>
                <a:gd name="T33" fmla="*/ 65 h 405"/>
                <a:gd name="T34" fmla="*/ 25 w 187"/>
                <a:gd name="T35" fmla="*/ 49 h 405"/>
                <a:gd name="T36" fmla="*/ 31 w 187"/>
                <a:gd name="T37" fmla="*/ 34 h 405"/>
                <a:gd name="T38" fmla="*/ 38 w 187"/>
                <a:gd name="T39" fmla="*/ 21 h 405"/>
                <a:gd name="T40" fmla="*/ 44 w 187"/>
                <a:gd name="T41" fmla="*/ 13 h 405"/>
                <a:gd name="T42" fmla="*/ 52 w 187"/>
                <a:gd name="T43" fmla="*/ 4 h 405"/>
                <a:gd name="T44" fmla="*/ 52 w 187"/>
                <a:gd name="T45" fmla="*/ 4 h 405"/>
                <a:gd name="T46" fmla="*/ 57 w 187"/>
                <a:gd name="T47" fmla="*/ 0 h 405"/>
                <a:gd name="T48" fmla="*/ 59 w 187"/>
                <a:gd name="T49" fmla="*/ 0 h 405"/>
                <a:gd name="T50" fmla="*/ 61 w 187"/>
                <a:gd name="T51" fmla="*/ 2 h 405"/>
                <a:gd name="T52" fmla="*/ 63 w 187"/>
                <a:gd name="T53" fmla="*/ 2 h 405"/>
                <a:gd name="T54" fmla="*/ 63 w 187"/>
                <a:gd name="T55" fmla="*/ 4 h 405"/>
                <a:gd name="T56" fmla="*/ 63 w 187"/>
                <a:gd name="T57" fmla="*/ 4 h 405"/>
                <a:gd name="T58" fmla="*/ 66 w 187"/>
                <a:gd name="T59" fmla="*/ 4 h 405"/>
                <a:gd name="T60" fmla="*/ 69 w 187"/>
                <a:gd name="T61" fmla="*/ 10 h 405"/>
                <a:gd name="T62" fmla="*/ 73 w 187"/>
                <a:gd name="T63" fmla="*/ 19 h 405"/>
                <a:gd name="T64" fmla="*/ 80 w 187"/>
                <a:gd name="T65" fmla="*/ 29 h 405"/>
                <a:gd name="T66" fmla="*/ 86 w 187"/>
                <a:gd name="T67" fmla="*/ 42 h 405"/>
                <a:gd name="T68" fmla="*/ 94 w 187"/>
                <a:gd name="T69" fmla="*/ 54 h 405"/>
                <a:gd name="T70" fmla="*/ 101 w 187"/>
                <a:gd name="T71" fmla="*/ 72 h 405"/>
                <a:gd name="T72" fmla="*/ 107 w 187"/>
                <a:gd name="T73" fmla="*/ 86 h 405"/>
                <a:gd name="T74" fmla="*/ 112 w 187"/>
                <a:gd name="T75" fmla="*/ 101 h 405"/>
                <a:gd name="T76" fmla="*/ 116 w 187"/>
                <a:gd name="T77" fmla="*/ 101 h 405"/>
                <a:gd name="T78" fmla="*/ 116 w 187"/>
                <a:gd name="T79" fmla="*/ 101 h 405"/>
                <a:gd name="T80" fmla="*/ 119 w 187"/>
                <a:gd name="T81" fmla="*/ 101 h 405"/>
                <a:gd name="T82" fmla="*/ 124 w 187"/>
                <a:gd name="T83" fmla="*/ 101 h 405"/>
                <a:gd name="T84" fmla="*/ 133 w 187"/>
                <a:gd name="T85" fmla="*/ 110 h 405"/>
                <a:gd name="T86" fmla="*/ 143 w 187"/>
                <a:gd name="T87" fmla="*/ 142 h 405"/>
                <a:gd name="T88" fmla="*/ 151 w 187"/>
                <a:gd name="T89" fmla="*/ 177 h 405"/>
                <a:gd name="T90" fmla="*/ 160 w 187"/>
                <a:gd name="T91" fmla="*/ 211 h 405"/>
                <a:gd name="T92" fmla="*/ 168 w 187"/>
                <a:gd name="T93" fmla="*/ 237 h 405"/>
                <a:gd name="T94" fmla="*/ 177 w 187"/>
                <a:gd name="T95" fmla="*/ 253 h 405"/>
                <a:gd name="T96" fmla="*/ 183 w 187"/>
                <a:gd name="T97" fmla="*/ 268 h 405"/>
                <a:gd name="T98" fmla="*/ 186 w 187"/>
                <a:gd name="T99" fmla="*/ 278 h 4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7" y="0"/>
                  </a:lnTo>
                  <a:lnTo>
                    <a:pt x="59" y="0"/>
                  </a:lnTo>
                  <a:lnTo>
                    <a:pt x="61" y="2"/>
                  </a:lnTo>
                  <a:lnTo>
                    <a:pt x="63" y="2"/>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245"/>
            <p:cNvSpPr>
              <a:spLocks/>
            </p:cNvSpPr>
            <p:nvPr/>
          </p:nvSpPr>
          <p:spPr bwMode="auto">
            <a:xfrm>
              <a:off x="2366" y="2520"/>
              <a:ext cx="59" cy="269"/>
            </a:xfrm>
            <a:custGeom>
              <a:avLst/>
              <a:gdLst>
                <a:gd name="T0" fmla="*/ 30 w 60"/>
                <a:gd name="T1" fmla="*/ 194 h 270"/>
                <a:gd name="T2" fmla="*/ 30 w 60"/>
                <a:gd name="T3" fmla="*/ 162 h 270"/>
                <a:gd name="T4" fmla="*/ 30 w 60"/>
                <a:gd name="T5" fmla="*/ 135 h 270"/>
                <a:gd name="T6" fmla="*/ 22 w 60"/>
                <a:gd name="T7" fmla="*/ 135 h 270"/>
                <a:gd name="T8" fmla="*/ 15 w 60"/>
                <a:gd name="T9" fmla="*/ 135 h 270"/>
                <a:gd name="T10" fmla="*/ 10 w 60"/>
                <a:gd name="T11" fmla="*/ 115 h 270"/>
                <a:gd name="T12" fmla="*/ 6 w 60"/>
                <a:gd name="T13" fmla="*/ 87 h 270"/>
                <a:gd name="T14" fmla="*/ 4 w 60"/>
                <a:gd name="T15" fmla="*/ 62 h 270"/>
                <a:gd name="T16" fmla="*/ 4 w 60"/>
                <a:gd name="T17" fmla="*/ 37 h 270"/>
                <a:gd name="T18" fmla="*/ 4 w 60"/>
                <a:gd name="T19" fmla="*/ 16 h 270"/>
                <a:gd name="T20" fmla="*/ 4 w 60"/>
                <a:gd name="T21" fmla="*/ 0 h 270"/>
                <a:gd name="T22" fmla="*/ 4 w 60"/>
                <a:gd name="T23" fmla="*/ 0 h 270"/>
                <a:gd name="T24" fmla="*/ 2 w 60"/>
                <a:gd name="T25" fmla="*/ 16 h 270"/>
                <a:gd name="T26" fmla="*/ 2 w 60"/>
                <a:gd name="T27" fmla="*/ 37 h 270"/>
                <a:gd name="T28" fmla="*/ 0 w 60"/>
                <a:gd name="T29" fmla="*/ 61 h 270"/>
                <a:gd name="T30" fmla="*/ 0 w 60"/>
                <a:gd name="T31" fmla="*/ 85 h 270"/>
                <a:gd name="T32" fmla="*/ 2 w 60"/>
                <a:gd name="T33" fmla="*/ 113 h 270"/>
                <a:gd name="T34" fmla="*/ 6 w 60"/>
                <a:gd name="T35" fmla="*/ 135 h 270"/>
                <a:gd name="T36" fmla="*/ 10 w 60"/>
                <a:gd name="T37" fmla="*/ 135 h 270"/>
                <a:gd name="T38" fmla="*/ 18 w 60"/>
                <a:gd name="T39" fmla="*/ 135 h 270"/>
                <a:gd name="T40" fmla="*/ 29 w 60"/>
                <a:gd name="T41" fmla="*/ 159 h 270"/>
                <a:gd name="T42" fmla="*/ 30 w 60"/>
                <a:gd name="T43" fmla="*/ 189 h 270"/>
                <a:gd name="T44" fmla="*/ 30 w 60"/>
                <a:gd name="T45" fmla="*/ 194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270">
                  <a:moveTo>
                    <a:pt x="59" y="269"/>
                  </a:moveTo>
                  <a:lnTo>
                    <a:pt x="43" y="237"/>
                  </a:lnTo>
                  <a:lnTo>
                    <a:pt x="31" y="207"/>
                  </a:lnTo>
                  <a:lnTo>
                    <a:pt x="22" y="176"/>
                  </a:lnTo>
                  <a:lnTo>
                    <a:pt x="15" y="144"/>
                  </a:lnTo>
                  <a:lnTo>
                    <a:pt x="10" y="115"/>
                  </a:lnTo>
                  <a:lnTo>
                    <a:pt x="6" y="87"/>
                  </a:lnTo>
                  <a:lnTo>
                    <a:pt x="4" y="62"/>
                  </a:lnTo>
                  <a:lnTo>
                    <a:pt x="4" y="37"/>
                  </a:lnTo>
                  <a:lnTo>
                    <a:pt x="4" y="16"/>
                  </a:lnTo>
                  <a:lnTo>
                    <a:pt x="4" y="0"/>
                  </a:lnTo>
                  <a:lnTo>
                    <a:pt x="2" y="16"/>
                  </a:lnTo>
                  <a:lnTo>
                    <a:pt x="2" y="37"/>
                  </a:lnTo>
                  <a:lnTo>
                    <a:pt x="0" y="61"/>
                  </a:lnTo>
                  <a:lnTo>
                    <a:pt x="0" y="85"/>
                  </a:lnTo>
                  <a:lnTo>
                    <a:pt x="2" y="113"/>
                  </a:lnTo>
                  <a:lnTo>
                    <a:pt x="6" y="142"/>
                  </a:lnTo>
                  <a:lnTo>
                    <a:pt x="10" y="174"/>
                  </a:lnTo>
                  <a:lnTo>
                    <a:pt x="18" y="204"/>
                  </a:lnTo>
                  <a:lnTo>
                    <a:pt x="29" y="234"/>
                  </a:lnTo>
                  <a:lnTo>
                    <a:pt x="43" y="264"/>
                  </a:lnTo>
                  <a:lnTo>
                    <a:pt x="59" y="26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9" name="Freeform 246"/>
            <p:cNvSpPr>
              <a:spLocks/>
            </p:cNvSpPr>
            <p:nvPr/>
          </p:nvSpPr>
          <p:spPr bwMode="auto">
            <a:xfrm>
              <a:off x="1930" y="2391"/>
              <a:ext cx="375" cy="403"/>
            </a:xfrm>
            <a:custGeom>
              <a:avLst/>
              <a:gdLst>
                <a:gd name="T0" fmla="*/ 302 w 374"/>
                <a:gd name="T1" fmla="*/ 309 h 403"/>
                <a:gd name="T2" fmla="*/ 287 w 374"/>
                <a:gd name="T3" fmla="*/ 298 h 403"/>
                <a:gd name="T4" fmla="*/ 273 w 374"/>
                <a:gd name="T5" fmla="*/ 287 h 403"/>
                <a:gd name="T6" fmla="*/ 180 w 374"/>
                <a:gd name="T7" fmla="*/ 275 h 403"/>
                <a:gd name="T8" fmla="*/ 163 w 374"/>
                <a:gd name="T9" fmla="*/ 264 h 403"/>
                <a:gd name="T10" fmla="*/ 147 w 374"/>
                <a:gd name="T11" fmla="*/ 250 h 403"/>
                <a:gd name="T12" fmla="*/ 128 w 374"/>
                <a:gd name="T13" fmla="*/ 238 h 403"/>
                <a:gd name="T14" fmla="*/ 111 w 374"/>
                <a:gd name="T15" fmla="*/ 222 h 403"/>
                <a:gd name="T16" fmla="*/ 96 w 374"/>
                <a:gd name="T17" fmla="*/ 208 h 403"/>
                <a:gd name="T18" fmla="*/ 79 w 374"/>
                <a:gd name="T19" fmla="*/ 191 h 403"/>
                <a:gd name="T20" fmla="*/ 67 w 374"/>
                <a:gd name="T21" fmla="*/ 174 h 403"/>
                <a:gd name="T22" fmla="*/ 67 w 374"/>
                <a:gd name="T23" fmla="*/ 174 h 403"/>
                <a:gd name="T24" fmla="*/ 56 w 374"/>
                <a:gd name="T25" fmla="*/ 158 h 403"/>
                <a:gd name="T26" fmla="*/ 46 w 374"/>
                <a:gd name="T27" fmla="*/ 139 h 403"/>
                <a:gd name="T28" fmla="*/ 35 w 374"/>
                <a:gd name="T29" fmla="*/ 121 h 403"/>
                <a:gd name="T30" fmla="*/ 27 w 374"/>
                <a:gd name="T31" fmla="*/ 103 h 403"/>
                <a:gd name="T32" fmla="*/ 18 w 374"/>
                <a:gd name="T33" fmla="*/ 84 h 403"/>
                <a:gd name="T34" fmla="*/ 12 w 374"/>
                <a:gd name="T35" fmla="*/ 65 h 403"/>
                <a:gd name="T36" fmla="*/ 7 w 374"/>
                <a:gd name="T37" fmla="*/ 48 h 403"/>
                <a:gd name="T38" fmla="*/ 3 w 374"/>
                <a:gd name="T39" fmla="*/ 31 h 403"/>
                <a:gd name="T40" fmla="*/ 2 w 374"/>
                <a:gd name="T41" fmla="*/ 15 h 403"/>
                <a:gd name="T42" fmla="*/ 0 w 374"/>
                <a:gd name="T43" fmla="*/ 0 h 403"/>
                <a:gd name="T44" fmla="*/ 0 w 374"/>
                <a:gd name="T45" fmla="*/ 0 h 403"/>
                <a:gd name="T46" fmla="*/ 3 w 374"/>
                <a:gd name="T47" fmla="*/ 2 h 403"/>
                <a:gd name="T48" fmla="*/ 14 w 374"/>
                <a:gd name="T49" fmla="*/ 6 h 403"/>
                <a:gd name="T50" fmla="*/ 28 w 374"/>
                <a:gd name="T51" fmla="*/ 13 h 403"/>
                <a:gd name="T52" fmla="*/ 50 w 374"/>
                <a:gd name="T53" fmla="*/ 20 h 403"/>
                <a:gd name="T54" fmla="*/ 71 w 374"/>
                <a:gd name="T55" fmla="*/ 34 h 403"/>
                <a:gd name="T56" fmla="*/ 96 w 374"/>
                <a:gd name="T57" fmla="*/ 46 h 403"/>
                <a:gd name="T58" fmla="*/ 119 w 374"/>
                <a:gd name="T59" fmla="*/ 61 h 403"/>
                <a:gd name="T60" fmla="*/ 143 w 374"/>
                <a:gd name="T61" fmla="*/ 77 h 403"/>
                <a:gd name="T62" fmla="*/ 161 w 374"/>
                <a:gd name="T63" fmla="*/ 94 h 403"/>
                <a:gd name="T64" fmla="*/ 179 w 374"/>
                <a:gd name="T65" fmla="*/ 112 h 403"/>
                <a:gd name="T66" fmla="*/ 179 w 374"/>
                <a:gd name="T67" fmla="*/ 112 h 403"/>
                <a:gd name="T68" fmla="*/ 270 w 374"/>
                <a:gd name="T69" fmla="*/ 132 h 403"/>
                <a:gd name="T70" fmla="*/ 289 w 374"/>
                <a:gd name="T71" fmla="*/ 158 h 403"/>
                <a:gd name="T72" fmla="*/ 310 w 374"/>
                <a:gd name="T73" fmla="*/ 190 h 403"/>
                <a:gd name="T74" fmla="*/ 333 w 374"/>
                <a:gd name="T75" fmla="*/ 220 h 403"/>
                <a:gd name="T76" fmla="*/ 356 w 374"/>
                <a:gd name="T77" fmla="*/ 257 h 403"/>
                <a:gd name="T78" fmla="*/ 379 w 374"/>
                <a:gd name="T79" fmla="*/ 289 h 403"/>
                <a:gd name="T80" fmla="*/ 401 w 374"/>
                <a:gd name="T81" fmla="*/ 324 h 403"/>
                <a:gd name="T82" fmla="*/ 420 w 374"/>
                <a:gd name="T83" fmla="*/ 353 h 403"/>
                <a:gd name="T84" fmla="*/ 434 w 374"/>
                <a:gd name="T85" fmla="*/ 381 h 403"/>
                <a:gd name="T86" fmla="*/ 448 w 374"/>
                <a:gd name="T87" fmla="*/ 402 h 403"/>
                <a:gd name="T88" fmla="*/ 302 w 374"/>
                <a:gd name="T89" fmla="*/ 309 h 4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lnTo>
                    <a:pt x="227" y="30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0" name="Freeform 247"/>
            <p:cNvSpPr>
              <a:spLocks/>
            </p:cNvSpPr>
            <p:nvPr/>
          </p:nvSpPr>
          <p:spPr bwMode="auto">
            <a:xfrm>
              <a:off x="1930" y="2391"/>
              <a:ext cx="375" cy="403"/>
            </a:xfrm>
            <a:custGeom>
              <a:avLst/>
              <a:gdLst>
                <a:gd name="T0" fmla="*/ 302 w 374"/>
                <a:gd name="T1" fmla="*/ 309 h 403"/>
                <a:gd name="T2" fmla="*/ 287 w 374"/>
                <a:gd name="T3" fmla="*/ 298 h 403"/>
                <a:gd name="T4" fmla="*/ 273 w 374"/>
                <a:gd name="T5" fmla="*/ 287 h 403"/>
                <a:gd name="T6" fmla="*/ 180 w 374"/>
                <a:gd name="T7" fmla="*/ 275 h 403"/>
                <a:gd name="T8" fmla="*/ 163 w 374"/>
                <a:gd name="T9" fmla="*/ 264 h 403"/>
                <a:gd name="T10" fmla="*/ 147 w 374"/>
                <a:gd name="T11" fmla="*/ 250 h 403"/>
                <a:gd name="T12" fmla="*/ 128 w 374"/>
                <a:gd name="T13" fmla="*/ 238 h 403"/>
                <a:gd name="T14" fmla="*/ 111 w 374"/>
                <a:gd name="T15" fmla="*/ 222 h 403"/>
                <a:gd name="T16" fmla="*/ 96 w 374"/>
                <a:gd name="T17" fmla="*/ 208 h 403"/>
                <a:gd name="T18" fmla="*/ 79 w 374"/>
                <a:gd name="T19" fmla="*/ 191 h 403"/>
                <a:gd name="T20" fmla="*/ 67 w 374"/>
                <a:gd name="T21" fmla="*/ 174 h 403"/>
                <a:gd name="T22" fmla="*/ 67 w 374"/>
                <a:gd name="T23" fmla="*/ 174 h 403"/>
                <a:gd name="T24" fmla="*/ 56 w 374"/>
                <a:gd name="T25" fmla="*/ 158 h 403"/>
                <a:gd name="T26" fmla="*/ 46 w 374"/>
                <a:gd name="T27" fmla="*/ 139 h 403"/>
                <a:gd name="T28" fmla="*/ 35 w 374"/>
                <a:gd name="T29" fmla="*/ 121 h 403"/>
                <a:gd name="T30" fmla="*/ 27 w 374"/>
                <a:gd name="T31" fmla="*/ 103 h 403"/>
                <a:gd name="T32" fmla="*/ 18 w 374"/>
                <a:gd name="T33" fmla="*/ 84 h 403"/>
                <a:gd name="T34" fmla="*/ 12 w 374"/>
                <a:gd name="T35" fmla="*/ 65 h 403"/>
                <a:gd name="T36" fmla="*/ 7 w 374"/>
                <a:gd name="T37" fmla="*/ 48 h 403"/>
                <a:gd name="T38" fmla="*/ 3 w 374"/>
                <a:gd name="T39" fmla="*/ 31 h 403"/>
                <a:gd name="T40" fmla="*/ 2 w 374"/>
                <a:gd name="T41" fmla="*/ 15 h 403"/>
                <a:gd name="T42" fmla="*/ 0 w 374"/>
                <a:gd name="T43" fmla="*/ 0 h 403"/>
                <a:gd name="T44" fmla="*/ 0 w 374"/>
                <a:gd name="T45" fmla="*/ 0 h 403"/>
                <a:gd name="T46" fmla="*/ 3 w 374"/>
                <a:gd name="T47" fmla="*/ 2 h 403"/>
                <a:gd name="T48" fmla="*/ 14 w 374"/>
                <a:gd name="T49" fmla="*/ 6 h 403"/>
                <a:gd name="T50" fmla="*/ 28 w 374"/>
                <a:gd name="T51" fmla="*/ 13 h 403"/>
                <a:gd name="T52" fmla="*/ 50 w 374"/>
                <a:gd name="T53" fmla="*/ 20 h 403"/>
                <a:gd name="T54" fmla="*/ 71 w 374"/>
                <a:gd name="T55" fmla="*/ 34 h 403"/>
                <a:gd name="T56" fmla="*/ 96 w 374"/>
                <a:gd name="T57" fmla="*/ 46 h 403"/>
                <a:gd name="T58" fmla="*/ 119 w 374"/>
                <a:gd name="T59" fmla="*/ 61 h 403"/>
                <a:gd name="T60" fmla="*/ 143 w 374"/>
                <a:gd name="T61" fmla="*/ 77 h 403"/>
                <a:gd name="T62" fmla="*/ 161 w 374"/>
                <a:gd name="T63" fmla="*/ 94 h 403"/>
                <a:gd name="T64" fmla="*/ 179 w 374"/>
                <a:gd name="T65" fmla="*/ 112 h 403"/>
                <a:gd name="T66" fmla="*/ 179 w 374"/>
                <a:gd name="T67" fmla="*/ 112 h 403"/>
                <a:gd name="T68" fmla="*/ 270 w 374"/>
                <a:gd name="T69" fmla="*/ 132 h 403"/>
                <a:gd name="T70" fmla="*/ 289 w 374"/>
                <a:gd name="T71" fmla="*/ 158 h 403"/>
                <a:gd name="T72" fmla="*/ 310 w 374"/>
                <a:gd name="T73" fmla="*/ 190 h 403"/>
                <a:gd name="T74" fmla="*/ 333 w 374"/>
                <a:gd name="T75" fmla="*/ 220 h 403"/>
                <a:gd name="T76" fmla="*/ 356 w 374"/>
                <a:gd name="T77" fmla="*/ 257 h 403"/>
                <a:gd name="T78" fmla="*/ 379 w 374"/>
                <a:gd name="T79" fmla="*/ 289 h 403"/>
                <a:gd name="T80" fmla="*/ 401 w 374"/>
                <a:gd name="T81" fmla="*/ 324 h 403"/>
                <a:gd name="T82" fmla="*/ 420 w 374"/>
                <a:gd name="T83" fmla="*/ 353 h 403"/>
                <a:gd name="T84" fmla="*/ 434 w 374"/>
                <a:gd name="T85" fmla="*/ 381 h 403"/>
                <a:gd name="T86" fmla="*/ 448 w 374"/>
                <a:gd name="T87" fmla="*/ 402 h 4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248"/>
            <p:cNvSpPr>
              <a:spLocks/>
            </p:cNvSpPr>
            <p:nvPr/>
          </p:nvSpPr>
          <p:spPr bwMode="auto">
            <a:xfrm>
              <a:off x="2022" y="2491"/>
              <a:ext cx="206" cy="226"/>
            </a:xfrm>
            <a:custGeom>
              <a:avLst/>
              <a:gdLst>
                <a:gd name="T0" fmla="*/ 279 w 205"/>
                <a:gd name="T1" fmla="*/ 294 h 225"/>
                <a:gd name="T2" fmla="*/ 266 w 205"/>
                <a:gd name="T3" fmla="*/ 278 h 225"/>
                <a:gd name="T4" fmla="*/ 243 w 205"/>
                <a:gd name="T5" fmla="*/ 252 h 225"/>
                <a:gd name="T6" fmla="*/ 218 w 205"/>
                <a:gd name="T7" fmla="*/ 222 h 225"/>
                <a:gd name="T8" fmla="*/ 186 w 205"/>
                <a:gd name="T9" fmla="*/ 190 h 225"/>
                <a:gd name="T10" fmla="*/ 82 w 205"/>
                <a:gd name="T11" fmla="*/ 84 h 225"/>
                <a:gd name="T12" fmla="*/ 52 w 205"/>
                <a:gd name="T13" fmla="*/ 52 h 225"/>
                <a:gd name="T14" fmla="*/ 29 w 205"/>
                <a:gd name="T15" fmla="*/ 27 h 225"/>
                <a:gd name="T16" fmla="*/ 10 w 205"/>
                <a:gd name="T17" fmla="*/ 11 h 225"/>
                <a:gd name="T18" fmla="*/ 0 w 205"/>
                <a:gd name="T19" fmla="*/ 0 h 225"/>
                <a:gd name="T20" fmla="*/ 2 w 205"/>
                <a:gd name="T21" fmla="*/ 4 h 225"/>
                <a:gd name="T22" fmla="*/ 2 w 205"/>
                <a:gd name="T23" fmla="*/ 4 h 225"/>
                <a:gd name="T24" fmla="*/ 13 w 205"/>
                <a:gd name="T25" fmla="*/ 16 h 225"/>
                <a:gd name="T26" fmla="*/ 29 w 205"/>
                <a:gd name="T27" fmla="*/ 36 h 225"/>
                <a:gd name="T28" fmla="*/ 49 w 205"/>
                <a:gd name="T29" fmla="*/ 59 h 225"/>
                <a:gd name="T30" fmla="*/ 72 w 205"/>
                <a:gd name="T31" fmla="*/ 84 h 225"/>
                <a:gd name="T32" fmla="*/ 97 w 205"/>
                <a:gd name="T33" fmla="*/ 111 h 225"/>
                <a:gd name="T34" fmla="*/ 195 w 205"/>
                <a:gd name="T35" fmla="*/ 211 h 225"/>
                <a:gd name="T36" fmla="*/ 218 w 205"/>
                <a:gd name="T37" fmla="*/ 237 h 225"/>
                <a:gd name="T38" fmla="*/ 239 w 205"/>
                <a:gd name="T39" fmla="*/ 262 h 225"/>
                <a:gd name="T40" fmla="*/ 255 w 205"/>
                <a:gd name="T41" fmla="*/ 282 h 225"/>
                <a:gd name="T42" fmla="*/ 269 w 205"/>
                <a:gd name="T43" fmla="*/ 299 h 225"/>
                <a:gd name="T44" fmla="*/ 279 w 205"/>
                <a:gd name="T45" fmla="*/ 294 h 2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5" h="225">
                  <a:moveTo>
                    <a:pt x="204" y="219"/>
                  </a:moveTo>
                  <a:lnTo>
                    <a:pt x="191" y="203"/>
                  </a:lnTo>
                  <a:lnTo>
                    <a:pt x="168" y="177"/>
                  </a:lnTo>
                  <a:lnTo>
                    <a:pt x="143" y="147"/>
                  </a:lnTo>
                  <a:lnTo>
                    <a:pt x="111" y="115"/>
                  </a:lnTo>
                  <a:lnTo>
                    <a:pt x="82" y="84"/>
                  </a:lnTo>
                  <a:lnTo>
                    <a:pt x="52" y="52"/>
                  </a:lnTo>
                  <a:lnTo>
                    <a:pt x="29" y="27"/>
                  </a:lnTo>
                  <a:lnTo>
                    <a:pt x="10" y="11"/>
                  </a:lnTo>
                  <a:lnTo>
                    <a:pt x="0" y="0"/>
                  </a:lnTo>
                  <a:lnTo>
                    <a:pt x="2" y="4"/>
                  </a:lnTo>
                  <a:lnTo>
                    <a:pt x="13" y="16"/>
                  </a:lnTo>
                  <a:lnTo>
                    <a:pt x="29" y="36"/>
                  </a:lnTo>
                  <a:lnTo>
                    <a:pt x="49" y="59"/>
                  </a:lnTo>
                  <a:lnTo>
                    <a:pt x="72" y="84"/>
                  </a:lnTo>
                  <a:lnTo>
                    <a:pt x="97" y="111"/>
                  </a:lnTo>
                  <a:lnTo>
                    <a:pt x="120" y="136"/>
                  </a:lnTo>
                  <a:lnTo>
                    <a:pt x="143" y="162"/>
                  </a:lnTo>
                  <a:lnTo>
                    <a:pt x="164" y="187"/>
                  </a:lnTo>
                  <a:lnTo>
                    <a:pt x="180" y="207"/>
                  </a:lnTo>
                  <a:lnTo>
                    <a:pt x="194" y="224"/>
                  </a:lnTo>
                  <a:lnTo>
                    <a:pt x="204" y="21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2" name="Freeform 249"/>
            <p:cNvSpPr>
              <a:spLocks/>
            </p:cNvSpPr>
            <p:nvPr/>
          </p:nvSpPr>
          <p:spPr bwMode="auto">
            <a:xfrm>
              <a:off x="1991" y="2621"/>
              <a:ext cx="414" cy="278"/>
            </a:xfrm>
            <a:custGeom>
              <a:avLst/>
              <a:gdLst>
                <a:gd name="T0" fmla="*/ 413 w 414"/>
                <a:gd name="T1" fmla="*/ 302 h 277"/>
                <a:gd name="T2" fmla="*/ 395 w 414"/>
                <a:gd name="T3" fmla="*/ 285 h 277"/>
                <a:gd name="T4" fmla="*/ 374 w 414"/>
                <a:gd name="T5" fmla="*/ 266 h 277"/>
                <a:gd name="T6" fmla="*/ 353 w 414"/>
                <a:gd name="T7" fmla="*/ 247 h 277"/>
                <a:gd name="T8" fmla="*/ 328 w 414"/>
                <a:gd name="T9" fmla="*/ 228 h 277"/>
                <a:gd name="T10" fmla="*/ 305 w 414"/>
                <a:gd name="T11" fmla="*/ 134 h 277"/>
                <a:gd name="T12" fmla="*/ 282 w 414"/>
                <a:gd name="T13" fmla="*/ 115 h 277"/>
                <a:gd name="T14" fmla="*/ 259 w 414"/>
                <a:gd name="T15" fmla="*/ 98 h 277"/>
                <a:gd name="T16" fmla="*/ 238 w 414"/>
                <a:gd name="T17" fmla="*/ 82 h 277"/>
                <a:gd name="T18" fmla="*/ 218 w 414"/>
                <a:gd name="T19" fmla="*/ 69 h 277"/>
                <a:gd name="T20" fmla="*/ 204 w 414"/>
                <a:gd name="T21" fmla="*/ 57 h 277"/>
                <a:gd name="T22" fmla="*/ 204 w 414"/>
                <a:gd name="T23" fmla="*/ 57 h 277"/>
                <a:gd name="T24" fmla="*/ 190 w 414"/>
                <a:gd name="T25" fmla="*/ 46 h 277"/>
                <a:gd name="T26" fmla="*/ 170 w 414"/>
                <a:gd name="T27" fmla="*/ 37 h 277"/>
                <a:gd name="T28" fmla="*/ 147 w 414"/>
                <a:gd name="T29" fmla="*/ 29 h 277"/>
                <a:gd name="T30" fmla="*/ 126 w 414"/>
                <a:gd name="T31" fmla="*/ 23 h 277"/>
                <a:gd name="T32" fmla="*/ 101 w 414"/>
                <a:gd name="T33" fmla="*/ 16 h 277"/>
                <a:gd name="T34" fmla="*/ 77 w 414"/>
                <a:gd name="T35" fmla="*/ 9 h 277"/>
                <a:gd name="T36" fmla="*/ 54 w 414"/>
                <a:gd name="T37" fmla="*/ 6 h 277"/>
                <a:gd name="T38" fmla="*/ 34 w 414"/>
                <a:gd name="T39" fmla="*/ 4 h 277"/>
                <a:gd name="T40" fmla="*/ 15 w 414"/>
                <a:gd name="T41" fmla="*/ 2 h 277"/>
                <a:gd name="T42" fmla="*/ 0 w 414"/>
                <a:gd name="T43" fmla="*/ 0 h 277"/>
                <a:gd name="T44" fmla="*/ 0 w 414"/>
                <a:gd name="T45" fmla="*/ 0 h 277"/>
                <a:gd name="T46" fmla="*/ 2 w 414"/>
                <a:gd name="T47" fmla="*/ 4 h 277"/>
                <a:gd name="T48" fmla="*/ 4 w 414"/>
                <a:gd name="T49" fmla="*/ 8 h 277"/>
                <a:gd name="T50" fmla="*/ 10 w 414"/>
                <a:gd name="T51" fmla="*/ 16 h 277"/>
                <a:gd name="T52" fmla="*/ 18 w 414"/>
                <a:gd name="T53" fmla="*/ 29 h 277"/>
                <a:gd name="T54" fmla="*/ 29 w 414"/>
                <a:gd name="T55" fmla="*/ 41 h 277"/>
                <a:gd name="T56" fmla="*/ 40 w 414"/>
                <a:gd name="T57" fmla="*/ 58 h 277"/>
                <a:gd name="T58" fmla="*/ 50 w 414"/>
                <a:gd name="T59" fmla="*/ 73 h 277"/>
                <a:gd name="T60" fmla="*/ 63 w 414"/>
                <a:gd name="T61" fmla="*/ 90 h 277"/>
                <a:gd name="T62" fmla="*/ 75 w 414"/>
                <a:gd name="T63" fmla="*/ 106 h 277"/>
                <a:gd name="T64" fmla="*/ 88 w 414"/>
                <a:gd name="T65" fmla="*/ 124 h 277"/>
                <a:gd name="T66" fmla="*/ 88 w 414"/>
                <a:gd name="T67" fmla="*/ 124 h 277"/>
                <a:gd name="T68" fmla="*/ 101 w 414"/>
                <a:gd name="T69" fmla="*/ 215 h 277"/>
                <a:gd name="T70" fmla="*/ 116 w 414"/>
                <a:gd name="T71" fmla="*/ 232 h 277"/>
                <a:gd name="T72" fmla="*/ 132 w 414"/>
                <a:gd name="T73" fmla="*/ 249 h 277"/>
                <a:gd name="T74" fmla="*/ 149 w 414"/>
                <a:gd name="T75" fmla="*/ 266 h 277"/>
                <a:gd name="T76" fmla="*/ 168 w 414"/>
                <a:gd name="T77" fmla="*/ 282 h 277"/>
                <a:gd name="T78" fmla="*/ 187 w 414"/>
                <a:gd name="T79" fmla="*/ 300 h 277"/>
                <a:gd name="T80" fmla="*/ 206 w 414"/>
                <a:gd name="T81" fmla="*/ 314 h 277"/>
                <a:gd name="T82" fmla="*/ 227 w 414"/>
                <a:gd name="T83" fmla="*/ 329 h 277"/>
                <a:gd name="T84" fmla="*/ 248 w 414"/>
                <a:gd name="T85" fmla="*/ 342 h 277"/>
                <a:gd name="T86" fmla="*/ 271 w 414"/>
                <a:gd name="T87" fmla="*/ 351 h 277"/>
                <a:gd name="T88" fmla="*/ 413 w 414"/>
                <a:gd name="T89" fmla="*/ 302 h 2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2" y="4"/>
                  </a:lnTo>
                  <a:lnTo>
                    <a:pt x="4" y="8"/>
                  </a:lnTo>
                  <a:lnTo>
                    <a:pt x="10" y="16"/>
                  </a:lnTo>
                  <a:lnTo>
                    <a:pt x="18" y="29"/>
                  </a:lnTo>
                  <a:lnTo>
                    <a:pt x="29" y="41"/>
                  </a:lnTo>
                  <a:lnTo>
                    <a:pt x="40" y="58"/>
                  </a:lnTo>
                  <a:lnTo>
                    <a:pt x="50" y="73"/>
                  </a:lnTo>
                  <a:lnTo>
                    <a:pt x="63" y="90"/>
                  </a:lnTo>
                  <a:lnTo>
                    <a:pt x="75" y="106"/>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lnTo>
                    <a:pt x="413" y="22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3" name="Freeform 250"/>
            <p:cNvSpPr>
              <a:spLocks/>
            </p:cNvSpPr>
            <p:nvPr/>
          </p:nvSpPr>
          <p:spPr bwMode="auto">
            <a:xfrm>
              <a:off x="1991" y="2621"/>
              <a:ext cx="414" cy="278"/>
            </a:xfrm>
            <a:custGeom>
              <a:avLst/>
              <a:gdLst>
                <a:gd name="T0" fmla="*/ 413 w 414"/>
                <a:gd name="T1" fmla="*/ 302 h 277"/>
                <a:gd name="T2" fmla="*/ 395 w 414"/>
                <a:gd name="T3" fmla="*/ 285 h 277"/>
                <a:gd name="T4" fmla="*/ 374 w 414"/>
                <a:gd name="T5" fmla="*/ 266 h 277"/>
                <a:gd name="T6" fmla="*/ 353 w 414"/>
                <a:gd name="T7" fmla="*/ 247 h 277"/>
                <a:gd name="T8" fmla="*/ 328 w 414"/>
                <a:gd name="T9" fmla="*/ 228 h 277"/>
                <a:gd name="T10" fmla="*/ 305 w 414"/>
                <a:gd name="T11" fmla="*/ 134 h 277"/>
                <a:gd name="T12" fmla="*/ 282 w 414"/>
                <a:gd name="T13" fmla="*/ 115 h 277"/>
                <a:gd name="T14" fmla="*/ 259 w 414"/>
                <a:gd name="T15" fmla="*/ 98 h 277"/>
                <a:gd name="T16" fmla="*/ 238 w 414"/>
                <a:gd name="T17" fmla="*/ 82 h 277"/>
                <a:gd name="T18" fmla="*/ 218 w 414"/>
                <a:gd name="T19" fmla="*/ 69 h 277"/>
                <a:gd name="T20" fmla="*/ 204 w 414"/>
                <a:gd name="T21" fmla="*/ 57 h 277"/>
                <a:gd name="T22" fmla="*/ 204 w 414"/>
                <a:gd name="T23" fmla="*/ 57 h 277"/>
                <a:gd name="T24" fmla="*/ 190 w 414"/>
                <a:gd name="T25" fmla="*/ 46 h 277"/>
                <a:gd name="T26" fmla="*/ 170 w 414"/>
                <a:gd name="T27" fmla="*/ 37 h 277"/>
                <a:gd name="T28" fmla="*/ 147 w 414"/>
                <a:gd name="T29" fmla="*/ 29 h 277"/>
                <a:gd name="T30" fmla="*/ 126 w 414"/>
                <a:gd name="T31" fmla="*/ 23 h 277"/>
                <a:gd name="T32" fmla="*/ 101 w 414"/>
                <a:gd name="T33" fmla="*/ 16 h 277"/>
                <a:gd name="T34" fmla="*/ 77 w 414"/>
                <a:gd name="T35" fmla="*/ 9 h 277"/>
                <a:gd name="T36" fmla="*/ 54 w 414"/>
                <a:gd name="T37" fmla="*/ 6 h 277"/>
                <a:gd name="T38" fmla="*/ 34 w 414"/>
                <a:gd name="T39" fmla="*/ 4 h 277"/>
                <a:gd name="T40" fmla="*/ 15 w 414"/>
                <a:gd name="T41" fmla="*/ 2 h 277"/>
                <a:gd name="T42" fmla="*/ 0 w 414"/>
                <a:gd name="T43" fmla="*/ 0 h 277"/>
                <a:gd name="T44" fmla="*/ 0 w 414"/>
                <a:gd name="T45" fmla="*/ 0 h 277"/>
                <a:gd name="T46" fmla="*/ 2 w 414"/>
                <a:gd name="T47" fmla="*/ 4 h 277"/>
                <a:gd name="T48" fmla="*/ 4 w 414"/>
                <a:gd name="T49" fmla="*/ 8 h 277"/>
                <a:gd name="T50" fmla="*/ 10 w 414"/>
                <a:gd name="T51" fmla="*/ 16 h 277"/>
                <a:gd name="T52" fmla="*/ 18 w 414"/>
                <a:gd name="T53" fmla="*/ 29 h 277"/>
                <a:gd name="T54" fmla="*/ 29 w 414"/>
                <a:gd name="T55" fmla="*/ 41 h 277"/>
                <a:gd name="T56" fmla="*/ 40 w 414"/>
                <a:gd name="T57" fmla="*/ 58 h 277"/>
                <a:gd name="T58" fmla="*/ 50 w 414"/>
                <a:gd name="T59" fmla="*/ 73 h 277"/>
                <a:gd name="T60" fmla="*/ 63 w 414"/>
                <a:gd name="T61" fmla="*/ 90 h 277"/>
                <a:gd name="T62" fmla="*/ 75 w 414"/>
                <a:gd name="T63" fmla="*/ 106 h 277"/>
                <a:gd name="T64" fmla="*/ 88 w 414"/>
                <a:gd name="T65" fmla="*/ 124 h 277"/>
                <a:gd name="T66" fmla="*/ 88 w 414"/>
                <a:gd name="T67" fmla="*/ 124 h 277"/>
                <a:gd name="T68" fmla="*/ 101 w 414"/>
                <a:gd name="T69" fmla="*/ 215 h 277"/>
                <a:gd name="T70" fmla="*/ 116 w 414"/>
                <a:gd name="T71" fmla="*/ 232 h 277"/>
                <a:gd name="T72" fmla="*/ 132 w 414"/>
                <a:gd name="T73" fmla="*/ 249 h 277"/>
                <a:gd name="T74" fmla="*/ 149 w 414"/>
                <a:gd name="T75" fmla="*/ 266 h 277"/>
                <a:gd name="T76" fmla="*/ 168 w 414"/>
                <a:gd name="T77" fmla="*/ 282 h 277"/>
                <a:gd name="T78" fmla="*/ 187 w 414"/>
                <a:gd name="T79" fmla="*/ 300 h 277"/>
                <a:gd name="T80" fmla="*/ 206 w 414"/>
                <a:gd name="T81" fmla="*/ 314 h 277"/>
                <a:gd name="T82" fmla="*/ 227 w 414"/>
                <a:gd name="T83" fmla="*/ 329 h 277"/>
                <a:gd name="T84" fmla="*/ 248 w 414"/>
                <a:gd name="T85" fmla="*/ 342 h 277"/>
                <a:gd name="T86" fmla="*/ 271 w 414"/>
                <a:gd name="T87" fmla="*/ 351 h 2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2" y="4"/>
                  </a:lnTo>
                  <a:lnTo>
                    <a:pt x="4" y="8"/>
                  </a:lnTo>
                  <a:lnTo>
                    <a:pt x="10" y="16"/>
                  </a:lnTo>
                  <a:lnTo>
                    <a:pt x="18" y="29"/>
                  </a:lnTo>
                  <a:lnTo>
                    <a:pt x="29" y="41"/>
                  </a:lnTo>
                  <a:lnTo>
                    <a:pt x="40" y="58"/>
                  </a:lnTo>
                  <a:lnTo>
                    <a:pt x="50" y="73"/>
                  </a:lnTo>
                  <a:lnTo>
                    <a:pt x="63" y="90"/>
                  </a:lnTo>
                  <a:lnTo>
                    <a:pt x="75" y="106"/>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51"/>
            <p:cNvSpPr>
              <a:spLocks/>
            </p:cNvSpPr>
            <p:nvPr/>
          </p:nvSpPr>
          <p:spPr bwMode="auto">
            <a:xfrm>
              <a:off x="2060" y="2667"/>
              <a:ext cx="260" cy="182"/>
            </a:xfrm>
            <a:custGeom>
              <a:avLst/>
              <a:gdLst>
                <a:gd name="T0" fmla="*/ 330 w 259"/>
                <a:gd name="T1" fmla="*/ 181 h 182"/>
                <a:gd name="T2" fmla="*/ 318 w 259"/>
                <a:gd name="T3" fmla="*/ 176 h 182"/>
                <a:gd name="T4" fmla="*/ 305 w 259"/>
                <a:gd name="T5" fmla="*/ 172 h 182"/>
                <a:gd name="T6" fmla="*/ 293 w 259"/>
                <a:gd name="T7" fmla="*/ 163 h 182"/>
                <a:gd name="T8" fmla="*/ 278 w 259"/>
                <a:gd name="T9" fmla="*/ 159 h 182"/>
                <a:gd name="T10" fmla="*/ 263 w 259"/>
                <a:gd name="T11" fmla="*/ 151 h 182"/>
                <a:gd name="T12" fmla="*/ 249 w 259"/>
                <a:gd name="T13" fmla="*/ 142 h 182"/>
                <a:gd name="T14" fmla="*/ 236 w 259"/>
                <a:gd name="T15" fmla="*/ 133 h 182"/>
                <a:gd name="T16" fmla="*/ 222 w 259"/>
                <a:gd name="T17" fmla="*/ 126 h 182"/>
                <a:gd name="T18" fmla="*/ 208 w 259"/>
                <a:gd name="T19" fmla="*/ 117 h 182"/>
                <a:gd name="T20" fmla="*/ 121 w 259"/>
                <a:gd name="T21" fmla="*/ 107 h 182"/>
                <a:gd name="T22" fmla="*/ 121 w 259"/>
                <a:gd name="T23" fmla="*/ 107 h 182"/>
                <a:gd name="T24" fmla="*/ 110 w 259"/>
                <a:gd name="T25" fmla="*/ 96 h 182"/>
                <a:gd name="T26" fmla="*/ 98 w 259"/>
                <a:gd name="T27" fmla="*/ 85 h 182"/>
                <a:gd name="T28" fmla="*/ 85 w 259"/>
                <a:gd name="T29" fmla="*/ 73 h 182"/>
                <a:gd name="T30" fmla="*/ 73 w 259"/>
                <a:gd name="T31" fmla="*/ 60 h 182"/>
                <a:gd name="T32" fmla="*/ 60 w 259"/>
                <a:gd name="T33" fmla="*/ 50 h 182"/>
                <a:gd name="T34" fmla="*/ 48 w 259"/>
                <a:gd name="T35" fmla="*/ 37 h 182"/>
                <a:gd name="T36" fmla="*/ 35 w 259"/>
                <a:gd name="T37" fmla="*/ 27 h 182"/>
                <a:gd name="T38" fmla="*/ 25 w 259"/>
                <a:gd name="T39" fmla="*/ 18 h 182"/>
                <a:gd name="T40" fmla="*/ 12 w 259"/>
                <a:gd name="T41" fmla="*/ 8 h 182"/>
                <a:gd name="T42" fmla="*/ 0 w 259"/>
                <a:gd name="T43" fmla="*/ 0 h 182"/>
                <a:gd name="T44" fmla="*/ 0 w 259"/>
                <a:gd name="T45" fmla="*/ 0 h 182"/>
                <a:gd name="T46" fmla="*/ 12 w 259"/>
                <a:gd name="T47" fmla="*/ 8 h 182"/>
                <a:gd name="T48" fmla="*/ 25 w 259"/>
                <a:gd name="T49" fmla="*/ 16 h 182"/>
                <a:gd name="T50" fmla="*/ 37 w 259"/>
                <a:gd name="T51" fmla="*/ 25 h 182"/>
                <a:gd name="T52" fmla="*/ 50 w 259"/>
                <a:gd name="T53" fmla="*/ 36 h 182"/>
                <a:gd name="T54" fmla="*/ 62 w 259"/>
                <a:gd name="T55" fmla="*/ 43 h 182"/>
                <a:gd name="T56" fmla="*/ 74 w 259"/>
                <a:gd name="T57" fmla="*/ 54 h 182"/>
                <a:gd name="T58" fmla="*/ 87 w 259"/>
                <a:gd name="T59" fmla="*/ 64 h 182"/>
                <a:gd name="T60" fmla="*/ 99 w 259"/>
                <a:gd name="T61" fmla="*/ 75 h 182"/>
                <a:gd name="T62" fmla="*/ 113 w 259"/>
                <a:gd name="T63" fmla="*/ 85 h 182"/>
                <a:gd name="T64" fmla="*/ 125 w 259"/>
                <a:gd name="T65" fmla="*/ 96 h 182"/>
                <a:gd name="T66" fmla="*/ 125 w 259"/>
                <a:gd name="T67" fmla="*/ 96 h 182"/>
                <a:gd name="T68" fmla="*/ 211 w 259"/>
                <a:gd name="T69" fmla="*/ 105 h 182"/>
                <a:gd name="T70" fmla="*/ 224 w 259"/>
                <a:gd name="T71" fmla="*/ 115 h 182"/>
                <a:gd name="T72" fmla="*/ 238 w 259"/>
                <a:gd name="T73" fmla="*/ 123 h 182"/>
                <a:gd name="T74" fmla="*/ 252 w 259"/>
                <a:gd name="T75" fmla="*/ 132 h 182"/>
                <a:gd name="T76" fmla="*/ 268 w 259"/>
                <a:gd name="T77" fmla="*/ 140 h 182"/>
                <a:gd name="T78" fmla="*/ 282 w 259"/>
                <a:gd name="T79" fmla="*/ 146 h 182"/>
                <a:gd name="T80" fmla="*/ 297 w 259"/>
                <a:gd name="T81" fmla="*/ 153 h 182"/>
                <a:gd name="T82" fmla="*/ 309 w 259"/>
                <a:gd name="T83" fmla="*/ 159 h 182"/>
                <a:gd name="T84" fmla="*/ 323 w 259"/>
                <a:gd name="T85" fmla="*/ 165 h 182"/>
                <a:gd name="T86" fmla="*/ 333 w 259"/>
                <a:gd name="T87" fmla="*/ 170 h 182"/>
                <a:gd name="T88" fmla="*/ 330 w 259"/>
                <a:gd name="T89" fmla="*/ 181 h 1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9" h="182">
                  <a:moveTo>
                    <a:pt x="255" y="181"/>
                  </a:moveTo>
                  <a:lnTo>
                    <a:pt x="243" y="176"/>
                  </a:lnTo>
                  <a:lnTo>
                    <a:pt x="230" y="172"/>
                  </a:lnTo>
                  <a:lnTo>
                    <a:pt x="218" y="163"/>
                  </a:lnTo>
                  <a:lnTo>
                    <a:pt x="203" y="159"/>
                  </a:lnTo>
                  <a:lnTo>
                    <a:pt x="188" y="151"/>
                  </a:lnTo>
                  <a:lnTo>
                    <a:pt x="174" y="142"/>
                  </a:lnTo>
                  <a:lnTo>
                    <a:pt x="161" y="133"/>
                  </a:lnTo>
                  <a:lnTo>
                    <a:pt x="147" y="126"/>
                  </a:lnTo>
                  <a:lnTo>
                    <a:pt x="133" y="117"/>
                  </a:lnTo>
                  <a:lnTo>
                    <a:pt x="121" y="107"/>
                  </a:lnTo>
                  <a:lnTo>
                    <a:pt x="110" y="96"/>
                  </a:lnTo>
                  <a:lnTo>
                    <a:pt x="98" y="85"/>
                  </a:lnTo>
                  <a:lnTo>
                    <a:pt x="85" y="73"/>
                  </a:lnTo>
                  <a:lnTo>
                    <a:pt x="73" y="60"/>
                  </a:lnTo>
                  <a:lnTo>
                    <a:pt x="60" y="50"/>
                  </a:lnTo>
                  <a:lnTo>
                    <a:pt x="48" y="37"/>
                  </a:lnTo>
                  <a:lnTo>
                    <a:pt x="35" y="27"/>
                  </a:lnTo>
                  <a:lnTo>
                    <a:pt x="25" y="18"/>
                  </a:lnTo>
                  <a:lnTo>
                    <a:pt x="12" y="8"/>
                  </a:lnTo>
                  <a:lnTo>
                    <a:pt x="0" y="0"/>
                  </a:lnTo>
                  <a:lnTo>
                    <a:pt x="12" y="8"/>
                  </a:lnTo>
                  <a:lnTo>
                    <a:pt x="25" y="16"/>
                  </a:lnTo>
                  <a:lnTo>
                    <a:pt x="37" y="25"/>
                  </a:lnTo>
                  <a:lnTo>
                    <a:pt x="50" y="36"/>
                  </a:lnTo>
                  <a:lnTo>
                    <a:pt x="62" y="43"/>
                  </a:lnTo>
                  <a:lnTo>
                    <a:pt x="74" y="54"/>
                  </a:lnTo>
                  <a:lnTo>
                    <a:pt x="87" y="64"/>
                  </a:lnTo>
                  <a:lnTo>
                    <a:pt x="99" y="75"/>
                  </a:lnTo>
                  <a:lnTo>
                    <a:pt x="113" y="85"/>
                  </a:lnTo>
                  <a:lnTo>
                    <a:pt x="125" y="96"/>
                  </a:lnTo>
                  <a:lnTo>
                    <a:pt x="136" y="105"/>
                  </a:lnTo>
                  <a:lnTo>
                    <a:pt x="149" y="115"/>
                  </a:lnTo>
                  <a:lnTo>
                    <a:pt x="163" y="123"/>
                  </a:lnTo>
                  <a:lnTo>
                    <a:pt x="177" y="132"/>
                  </a:lnTo>
                  <a:lnTo>
                    <a:pt x="193" y="140"/>
                  </a:lnTo>
                  <a:lnTo>
                    <a:pt x="207" y="146"/>
                  </a:lnTo>
                  <a:lnTo>
                    <a:pt x="222" y="153"/>
                  </a:lnTo>
                  <a:lnTo>
                    <a:pt x="234" y="159"/>
                  </a:lnTo>
                  <a:lnTo>
                    <a:pt x="248" y="165"/>
                  </a:lnTo>
                  <a:lnTo>
                    <a:pt x="258" y="170"/>
                  </a:lnTo>
                  <a:lnTo>
                    <a:pt x="255" y="181"/>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5" name="Freeform 252"/>
            <p:cNvSpPr>
              <a:spLocks/>
            </p:cNvSpPr>
            <p:nvPr/>
          </p:nvSpPr>
          <p:spPr bwMode="auto">
            <a:xfrm>
              <a:off x="2172" y="2825"/>
              <a:ext cx="317" cy="193"/>
            </a:xfrm>
            <a:custGeom>
              <a:avLst/>
              <a:gdLst>
                <a:gd name="T0" fmla="*/ 267 w 317"/>
                <a:gd name="T1" fmla="*/ 71 h 193"/>
                <a:gd name="T2" fmla="*/ 251 w 317"/>
                <a:gd name="T3" fmla="*/ 58 h 193"/>
                <a:gd name="T4" fmla="*/ 230 w 317"/>
                <a:gd name="T5" fmla="*/ 46 h 193"/>
                <a:gd name="T6" fmla="*/ 209 w 317"/>
                <a:gd name="T7" fmla="*/ 33 h 193"/>
                <a:gd name="T8" fmla="*/ 183 w 317"/>
                <a:gd name="T9" fmla="*/ 23 h 193"/>
                <a:gd name="T10" fmla="*/ 156 w 317"/>
                <a:gd name="T11" fmla="*/ 14 h 193"/>
                <a:gd name="T12" fmla="*/ 126 w 317"/>
                <a:gd name="T13" fmla="*/ 5 h 193"/>
                <a:gd name="T14" fmla="*/ 96 w 317"/>
                <a:gd name="T15" fmla="*/ 1 h 193"/>
                <a:gd name="T16" fmla="*/ 64 w 317"/>
                <a:gd name="T17" fmla="*/ 0 h 193"/>
                <a:gd name="T18" fmla="*/ 34 w 317"/>
                <a:gd name="T19" fmla="*/ 0 h 193"/>
                <a:gd name="T20" fmla="*/ 0 w 317"/>
                <a:gd name="T21" fmla="*/ 5 h 193"/>
                <a:gd name="T22" fmla="*/ 0 w 317"/>
                <a:gd name="T23" fmla="*/ 5 h 193"/>
                <a:gd name="T24" fmla="*/ 0 w 317"/>
                <a:gd name="T25" fmla="*/ 7 h 193"/>
                <a:gd name="T26" fmla="*/ 6 w 317"/>
                <a:gd name="T27" fmla="*/ 16 h 193"/>
                <a:gd name="T28" fmla="*/ 14 w 317"/>
                <a:gd name="T29" fmla="*/ 28 h 193"/>
                <a:gd name="T30" fmla="*/ 25 w 317"/>
                <a:gd name="T31" fmla="*/ 46 h 193"/>
                <a:gd name="T32" fmla="*/ 38 w 317"/>
                <a:gd name="T33" fmla="*/ 65 h 193"/>
                <a:gd name="T34" fmla="*/ 52 w 317"/>
                <a:gd name="T35" fmla="*/ 83 h 193"/>
                <a:gd name="T36" fmla="*/ 67 w 317"/>
                <a:gd name="T37" fmla="*/ 100 h 193"/>
                <a:gd name="T38" fmla="*/ 84 w 317"/>
                <a:gd name="T39" fmla="*/ 118 h 193"/>
                <a:gd name="T40" fmla="*/ 101 w 317"/>
                <a:gd name="T41" fmla="*/ 132 h 193"/>
                <a:gd name="T42" fmla="*/ 117 w 317"/>
                <a:gd name="T43" fmla="*/ 143 h 193"/>
                <a:gd name="T44" fmla="*/ 117 w 317"/>
                <a:gd name="T45" fmla="*/ 143 h 193"/>
                <a:gd name="T46" fmla="*/ 135 w 317"/>
                <a:gd name="T47" fmla="*/ 151 h 193"/>
                <a:gd name="T48" fmla="*/ 154 w 317"/>
                <a:gd name="T49" fmla="*/ 157 h 193"/>
                <a:gd name="T50" fmla="*/ 175 w 317"/>
                <a:gd name="T51" fmla="*/ 166 h 193"/>
                <a:gd name="T52" fmla="*/ 193 w 317"/>
                <a:gd name="T53" fmla="*/ 172 h 193"/>
                <a:gd name="T54" fmla="*/ 214 w 317"/>
                <a:gd name="T55" fmla="*/ 178 h 193"/>
                <a:gd name="T56" fmla="*/ 236 w 317"/>
                <a:gd name="T57" fmla="*/ 183 h 193"/>
                <a:gd name="T58" fmla="*/ 257 w 317"/>
                <a:gd name="T59" fmla="*/ 187 h 193"/>
                <a:gd name="T60" fmla="*/ 276 w 317"/>
                <a:gd name="T61" fmla="*/ 192 h 193"/>
                <a:gd name="T62" fmla="*/ 297 w 317"/>
                <a:gd name="T63" fmla="*/ 192 h 193"/>
                <a:gd name="T64" fmla="*/ 316 w 317"/>
                <a:gd name="T65" fmla="*/ 192 h 193"/>
                <a:gd name="T66" fmla="*/ 267 w 317"/>
                <a:gd name="T67" fmla="*/ 71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lnTo>
                    <a:pt x="267" y="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 name="Freeform 253"/>
            <p:cNvSpPr>
              <a:spLocks/>
            </p:cNvSpPr>
            <p:nvPr/>
          </p:nvSpPr>
          <p:spPr bwMode="auto">
            <a:xfrm>
              <a:off x="2172" y="2825"/>
              <a:ext cx="317" cy="193"/>
            </a:xfrm>
            <a:custGeom>
              <a:avLst/>
              <a:gdLst>
                <a:gd name="T0" fmla="*/ 267 w 317"/>
                <a:gd name="T1" fmla="*/ 71 h 193"/>
                <a:gd name="T2" fmla="*/ 251 w 317"/>
                <a:gd name="T3" fmla="*/ 58 h 193"/>
                <a:gd name="T4" fmla="*/ 230 w 317"/>
                <a:gd name="T5" fmla="*/ 46 h 193"/>
                <a:gd name="T6" fmla="*/ 209 w 317"/>
                <a:gd name="T7" fmla="*/ 33 h 193"/>
                <a:gd name="T8" fmla="*/ 183 w 317"/>
                <a:gd name="T9" fmla="*/ 23 h 193"/>
                <a:gd name="T10" fmla="*/ 156 w 317"/>
                <a:gd name="T11" fmla="*/ 14 h 193"/>
                <a:gd name="T12" fmla="*/ 126 w 317"/>
                <a:gd name="T13" fmla="*/ 5 h 193"/>
                <a:gd name="T14" fmla="*/ 96 w 317"/>
                <a:gd name="T15" fmla="*/ 1 h 193"/>
                <a:gd name="T16" fmla="*/ 64 w 317"/>
                <a:gd name="T17" fmla="*/ 0 h 193"/>
                <a:gd name="T18" fmla="*/ 34 w 317"/>
                <a:gd name="T19" fmla="*/ 0 h 193"/>
                <a:gd name="T20" fmla="*/ 0 w 317"/>
                <a:gd name="T21" fmla="*/ 5 h 193"/>
                <a:gd name="T22" fmla="*/ 0 w 317"/>
                <a:gd name="T23" fmla="*/ 5 h 193"/>
                <a:gd name="T24" fmla="*/ 0 w 317"/>
                <a:gd name="T25" fmla="*/ 7 h 193"/>
                <a:gd name="T26" fmla="*/ 6 w 317"/>
                <a:gd name="T27" fmla="*/ 16 h 193"/>
                <a:gd name="T28" fmla="*/ 14 w 317"/>
                <a:gd name="T29" fmla="*/ 28 h 193"/>
                <a:gd name="T30" fmla="*/ 25 w 317"/>
                <a:gd name="T31" fmla="*/ 46 h 193"/>
                <a:gd name="T32" fmla="*/ 38 w 317"/>
                <a:gd name="T33" fmla="*/ 65 h 193"/>
                <a:gd name="T34" fmla="*/ 52 w 317"/>
                <a:gd name="T35" fmla="*/ 83 h 193"/>
                <a:gd name="T36" fmla="*/ 67 w 317"/>
                <a:gd name="T37" fmla="*/ 100 h 193"/>
                <a:gd name="T38" fmla="*/ 84 w 317"/>
                <a:gd name="T39" fmla="*/ 118 h 193"/>
                <a:gd name="T40" fmla="*/ 101 w 317"/>
                <a:gd name="T41" fmla="*/ 132 h 193"/>
                <a:gd name="T42" fmla="*/ 117 w 317"/>
                <a:gd name="T43" fmla="*/ 143 h 193"/>
                <a:gd name="T44" fmla="*/ 117 w 317"/>
                <a:gd name="T45" fmla="*/ 143 h 193"/>
                <a:gd name="T46" fmla="*/ 135 w 317"/>
                <a:gd name="T47" fmla="*/ 151 h 193"/>
                <a:gd name="T48" fmla="*/ 154 w 317"/>
                <a:gd name="T49" fmla="*/ 157 h 193"/>
                <a:gd name="T50" fmla="*/ 175 w 317"/>
                <a:gd name="T51" fmla="*/ 166 h 193"/>
                <a:gd name="T52" fmla="*/ 193 w 317"/>
                <a:gd name="T53" fmla="*/ 172 h 193"/>
                <a:gd name="T54" fmla="*/ 214 w 317"/>
                <a:gd name="T55" fmla="*/ 178 h 193"/>
                <a:gd name="T56" fmla="*/ 236 w 317"/>
                <a:gd name="T57" fmla="*/ 183 h 193"/>
                <a:gd name="T58" fmla="*/ 257 w 317"/>
                <a:gd name="T59" fmla="*/ 187 h 193"/>
                <a:gd name="T60" fmla="*/ 276 w 317"/>
                <a:gd name="T61" fmla="*/ 192 h 193"/>
                <a:gd name="T62" fmla="*/ 297 w 317"/>
                <a:gd name="T63" fmla="*/ 192 h 193"/>
                <a:gd name="T64" fmla="*/ 316 w 317"/>
                <a:gd name="T65" fmla="*/ 192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54"/>
            <p:cNvSpPr>
              <a:spLocks/>
            </p:cNvSpPr>
            <p:nvPr/>
          </p:nvSpPr>
          <p:spPr bwMode="auto">
            <a:xfrm>
              <a:off x="2243" y="2856"/>
              <a:ext cx="220" cy="96"/>
            </a:xfrm>
            <a:custGeom>
              <a:avLst/>
              <a:gdLst>
                <a:gd name="T0" fmla="*/ 293 w 219"/>
                <a:gd name="T1" fmla="*/ 85 h 96"/>
                <a:gd name="T2" fmla="*/ 262 w 219"/>
                <a:gd name="T3" fmla="*/ 76 h 96"/>
                <a:gd name="T4" fmla="*/ 234 w 219"/>
                <a:gd name="T5" fmla="*/ 67 h 96"/>
                <a:gd name="T6" fmla="*/ 207 w 219"/>
                <a:gd name="T7" fmla="*/ 59 h 96"/>
                <a:gd name="T8" fmla="*/ 107 w 219"/>
                <a:gd name="T9" fmla="*/ 48 h 96"/>
                <a:gd name="T10" fmla="*/ 86 w 219"/>
                <a:gd name="T11" fmla="*/ 40 h 96"/>
                <a:gd name="T12" fmla="*/ 63 w 219"/>
                <a:gd name="T13" fmla="*/ 32 h 96"/>
                <a:gd name="T14" fmla="*/ 43 w 219"/>
                <a:gd name="T15" fmla="*/ 23 h 96"/>
                <a:gd name="T16" fmla="*/ 27 w 219"/>
                <a:gd name="T17" fmla="*/ 15 h 96"/>
                <a:gd name="T18" fmla="*/ 13 w 219"/>
                <a:gd name="T19" fmla="*/ 6 h 96"/>
                <a:gd name="T20" fmla="*/ 0 w 219"/>
                <a:gd name="T21" fmla="*/ 0 h 96"/>
                <a:gd name="T22" fmla="*/ 0 w 219"/>
                <a:gd name="T23" fmla="*/ 0 h 96"/>
                <a:gd name="T24" fmla="*/ 13 w 219"/>
                <a:gd name="T25" fmla="*/ 6 h 96"/>
                <a:gd name="T26" fmla="*/ 27 w 219"/>
                <a:gd name="T27" fmla="*/ 15 h 96"/>
                <a:gd name="T28" fmla="*/ 43 w 219"/>
                <a:gd name="T29" fmla="*/ 25 h 96"/>
                <a:gd name="T30" fmla="*/ 63 w 219"/>
                <a:gd name="T31" fmla="*/ 36 h 96"/>
                <a:gd name="T32" fmla="*/ 84 w 219"/>
                <a:gd name="T33" fmla="*/ 46 h 96"/>
                <a:gd name="T34" fmla="*/ 105 w 219"/>
                <a:gd name="T35" fmla="*/ 57 h 96"/>
                <a:gd name="T36" fmla="*/ 205 w 219"/>
                <a:gd name="T37" fmla="*/ 67 h 96"/>
                <a:gd name="T38" fmla="*/ 230 w 219"/>
                <a:gd name="T39" fmla="*/ 76 h 96"/>
                <a:gd name="T40" fmla="*/ 257 w 219"/>
                <a:gd name="T41" fmla="*/ 87 h 96"/>
                <a:gd name="T42" fmla="*/ 289 w 219"/>
                <a:gd name="T43" fmla="*/ 95 h 96"/>
                <a:gd name="T44" fmla="*/ 293 w 219"/>
                <a:gd name="T45" fmla="*/ 85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9" h="96">
                  <a:moveTo>
                    <a:pt x="218" y="85"/>
                  </a:moveTo>
                  <a:lnTo>
                    <a:pt x="187" y="76"/>
                  </a:lnTo>
                  <a:lnTo>
                    <a:pt x="159" y="67"/>
                  </a:lnTo>
                  <a:lnTo>
                    <a:pt x="132" y="59"/>
                  </a:lnTo>
                  <a:lnTo>
                    <a:pt x="107" y="48"/>
                  </a:lnTo>
                  <a:lnTo>
                    <a:pt x="86" y="40"/>
                  </a:lnTo>
                  <a:lnTo>
                    <a:pt x="63" y="32"/>
                  </a:lnTo>
                  <a:lnTo>
                    <a:pt x="43" y="23"/>
                  </a:lnTo>
                  <a:lnTo>
                    <a:pt x="27" y="15"/>
                  </a:lnTo>
                  <a:lnTo>
                    <a:pt x="13" y="6"/>
                  </a:lnTo>
                  <a:lnTo>
                    <a:pt x="0" y="0"/>
                  </a:lnTo>
                  <a:lnTo>
                    <a:pt x="13" y="6"/>
                  </a:lnTo>
                  <a:lnTo>
                    <a:pt x="27" y="15"/>
                  </a:lnTo>
                  <a:lnTo>
                    <a:pt x="43" y="25"/>
                  </a:lnTo>
                  <a:lnTo>
                    <a:pt x="63" y="36"/>
                  </a:lnTo>
                  <a:lnTo>
                    <a:pt x="84" y="46"/>
                  </a:lnTo>
                  <a:lnTo>
                    <a:pt x="105" y="57"/>
                  </a:lnTo>
                  <a:lnTo>
                    <a:pt x="130" y="67"/>
                  </a:lnTo>
                  <a:lnTo>
                    <a:pt x="155" y="76"/>
                  </a:lnTo>
                  <a:lnTo>
                    <a:pt x="182" y="87"/>
                  </a:lnTo>
                  <a:lnTo>
                    <a:pt x="214" y="95"/>
                  </a:lnTo>
                  <a:lnTo>
                    <a:pt x="218" y="85"/>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 name="Freeform 255"/>
            <p:cNvSpPr>
              <a:spLocks/>
            </p:cNvSpPr>
            <p:nvPr/>
          </p:nvSpPr>
          <p:spPr bwMode="auto">
            <a:xfrm>
              <a:off x="2243" y="2655"/>
              <a:ext cx="326" cy="278"/>
            </a:xfrm>
            <a:custGeom>
              <a:avLst/>
              <a:gdLst>
                <a:gd name="T0" fmla="*/ 295 w 326"/>
                <a:gd name="T1" fmla="*/ 277 h 278"/>
                <a:gd name="T2" fmla="*/ 277 w 326"/>
                <a:gd name="T3" fmla="*/ 274 h 278"/>
                <a:gd name="T4" fmla="*/ 258 w 326"/>
                <a:gd name="T5" fmla="*/ 271 h 278"/>
                <a:gd name="T6" fmla="*/ 235 w 326"/>
                <a:gd name="T7" fmla="*/ 264 h 278"/>
                <a:gd name="T8" fmla="*/ 214 w 326"/>
                <a:gd name="T9" fmla="*/ 256 h 278"/>
                <a:gd name="T10" fmla="*/ 189 w 326"/>
                <a:gd name="T11" fmla="*/ 247 h 278"/>
                <a:gd name="T12" fmla="*/ 164 w 326"/>
                <a:gd name="T13" fmla="*/ 237 h 278"/>
                <a:gd name="T14" fmla="*/ 141 w 326"/>
                <a:gd name="T15" fmla="*/ 223 h 278"/>
                <a:gd name="T16" fmla="*/ 115 w 326"/>
                <a:gd name="T17" fmla="*/ 205 h 278"/>
                <a:gd name="T18" fmla="*/ 94 w 326"/>
                <a:gd name="T19" fmla="*/ 186 h 278"/>
                <a:gd name="T20" fmla="*/ 73 w 326"/>
                <a:gd name="T21" fmla="*/ 165 h 278"/>
                <a:gd name="T22" fmla="*/ 73 w 326"/>
                <a:gd name="T23" fmla="*/ 165 h 278"/>
                <a:gd name="T24" fmla="*/ 56 w 326"/>
                <a:gd name="T25" fmla="*/ 142 h 278"/>
                <a:gd name="T26" fmla="*/ 41 w 326"/>
                <a:gd name="T27" fmla="*/ 122 h 278"/>
                <a:gd name="T28" fmla="*/ 30 w 326"/>
                <a:gd name="T29" fmla="*/ 104 h 278"/>
                <a:gd name="T30" fmla="*/ 23 w 326"/>
                <a:gd name="T31" fmla="*/ 85 h 278"/>
                <a:gd name="T32" fmla="*/ 16 w 326"/>
                <a:gd name="T33" fmla="*/ 69 h 278"/>
                <a:gd name="T34" fmla="*/ 9 w 326"/>
                <a:gd name="T35" fmla="*/ 53 h 278"/>
                <a:gd name="T36" fmla="*/ 7 w 326"/>
                <a:gd name="T37" fmla="*/ 39 h 278"/>
                <a:gd name="T38" fmla="*/ 3 w 326"/>
                <a:gd name="T39" fmla="*/ 27 h 278"/>
                <a:gd name="T40" fmla="*/ 1 w 326"/>
                <a:gd name="T41" fmla="*/ 14 h 278"/>
                <a:gd name="T42" fmla="*/ 0 w 326"/>
                <a:gd name="T43" fmla="*/ 2 h 278"/>
                <a:gd name="T44" fmla="*/ 0 w 326"/>
                <a:gd name="T45" fmla="*/ 2 h 278"/>
                <a:gd name="T46" fmla="*/ 1 w 326"/>
                <a:gd name="T47" fmla="*/ 2 h 278"/>
                <a:gd name="T48" fmla="*/ 7 w 326"/>
                <a:gd name="T49" fmla="*/ 2 h 278"/>
                <a:gd name="T50" fmla="*/ 18 w 326"/>
                <a:gd name="T51" fmla="*/ 2 h 278"/>
                <a:gd name="T52" fmla="*/ 33 w 326"/>
                <a:gd name="T53" fmla="*/ 0 h 278"/>
                <a:gd name="T54" fmla="*/ 48 w 326"/>
                <a:gd name="T55" fmla="*/ 2 h 278"/>
                <a:gd name="T56" fmla="*/ 67 w 326"/>
                <a:gd name="T57" fmla="*/ 2 h 278"/>
                <a:gd name="T58" fmla="*/ 83 w 326"/>
                <a:gd name="T59" fmla="*/ 5 h 278"/>
                <a:gd name="T60" fmla="*/ 102 w 326"/>
                <a:gd name="T61" fmla="*/ 9 h 278"/>
                <a:gd name="T62" fmla="*/ 120 w 326"/>
                <a:gd name="T63" fmla="*/ 18 h 278"/>
                <a:gd name="T64" fmla="*/ 136 w 326"/>
                <a:gd name="T65" fmla="*/ 27 h 278"/>
                <a:gd name="T66" fmla="*/ 136 w 326"/>
                <a:gd name="T67" fmla="*/ 27 h 278"/>
                <a:gd name="T68" fmla="*/ 153 w 326"/>
                <a:gd name="T69" fmla="*/ 39 h 278"/>
                <a:gd name="T70" fmla="*/ 170 w 326"/>
                <a:gd name="T71" fmla="*/ 51 h 278"/>
                <a:gd name="T72" fmla="*/ 189 w 326"/>
                <a:gd name="T73" fmla="*/ 69 h 278"/>
                <a:gd name="T74" fmla="*/ 208 w 326"/>
                <a:gd name="T75" fmla="*/ 85 h 278"/>
                <a:gd name="T76" fmla="*/ 226 w 326"/>
                <a:gd name="T77" fmla="*/ 106 h 278"/>
                <a:gd name="T78" fmla="*/ 248 w 326"/>
                <a:gd name="T79" fmla="*/ 127 h 278"/>
                <a:gd name="T80" fmla="*/ 267 w 326"/>
                <a:gd name="T81" fmla="*/ 152 h 278"/>
                <a:gd name="T82" fmla="*/ 286 w 326"/>
                <a:gd name="T83" fmla="*/ 182 h 278"/>
                <a:gd name="T84" fmla="*/ 305 w 326"/>
                <a:gd name="T85" fmla="*/ 216 h 278"/>
                <a:gd name="T86" fmla="*/ 325 w 326"/>
                <a:gd name="T87" fmla="*/ 249 h 278"/>
                <a:gd name="T88" fmla="*/ 295 w 326"/>
                <a:gd name="T89" fmla="*/ 277 h 2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1" y="2"/>
                  </a:lnTo>
                  <a:lnTo>
                    <a:pt x="7" y="2"/>
                  </a:lnTo>
                  <a:lnTo>
                    <a:pt x="18" y="2"/>
                  </a:lnTo>
                  <a:lnTo>
                    <a:pt x="33" y="0"/>
                  </a:lnTo>
                  <a:lnTo>
                    <a:pt x="48" y="2"/>
                  </a:lnTo>
                  <a:lnTo>
                    <a:pt x="67" y="2"/>
                  </a:lnTo>
                  <a:lnTo>
                    <a:pt x="83" y="5"/>
                  </a:lnTo>
                  <a:lnTo>
                    <a:pt x="102" y="9"/>
                  </a:lnTo>
                  <a:lnTo>
                    <a:pt x="120" y="18"/>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lnTo>
                    <a:pt x="295" y="27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 name="Freeform 256"/>
            <p:cNvSpPr>
              <a:spLocks/>
            </p:cNvSpPr>
            <p:nvPr/>
          </p:nvSpPr>
          <p:spPr bwMode="auto">
            <a:xfrm>
              <a:off x="2243" y="2655"/>
              <a:ext cx="326" cy="278"/>
            </a:xfrm>
            <a:custGeom>
              <a:avLst/>
              <a:gdLst>
                <a:gd name="T0" fmla="*/ 295 w 326"/>
                <a:gd name="T1" fmla="*/ 277 h 278"/>
                <a:gd name="T2" fmla="*/ 277 w 326"/>
                <a:gd name="T3" fmla="*/ 274 h 278"/>
                <a:gd name="T4" fmla="*/ 258 w 326"/>
                <a:gd name="T5" fmla="*/ 271 h 278"/>
                <a:gd name="T6" fmla="*/ 235 w 326"/>
                <a:gd name="T7" fmla="*/ 264 h 278"/>
                <a:gd name="T8" fmla="*/ 214 w 326"/>
                <a:gd name="T9" fmla="*/ 256 h 278"/>
                <a:gd name="T10" fmla="*/ 189 w 326"/>
                <a:gd name="T11" fmla="*/ 247 h 278"/>
                <a:gd name="T12" fmla="*/ 164 w 326"/>
                <a:gd name="T13" fmla="*/ 237 h 278"/>
                <a:gd name="T14" fmla="*/ 141 w 326"/>
                <a:gd name="T15" fmla="*/ 223 h 278"/>
                <a:gd name="T16" fmla="*/ 115 w 326"/>
                <a:gd name="T17" fmla="*/ 205 h 278"/>
                <a:gd name="T18" fmla="*/ 94 w 326"/>
                <a:gd name="T19" fmla="*/ 186 h 278"/>
                <a:gd name="T20" fmla="*/ 73 w 326"/>
                <a:gd name="T21" fmla="*/ 165 h 278"/>
                <a:gd name="T22" fmla="*/ 73 w 326"/>
                <a:gd name="T23" fmla="*/ 165 h 278"/>
                <a:gd name="T24" fmla="*/ 56 w 326"/>
                <a:gd name="T25" fmla="*/ 142 h 278"/>
                <a:gd name="T26" fmla="*/ 41 w 326"/>
                <a:gd name="T27" fmla="*/ 122 h 278"/>
                <a:gd name="T28" fmla="*/ 30 w 326"/>
                <a:gd name="T29" fmla="*/ 104 h 278"/>
                <a:gd name="T30" fmla="*/ 23 w 326"/>
                <a:gd name="T31" fmla="*/ 85 h 278"/>
                <a:gd name="T32" fmla="*/ 16 w 326"/>
                <a:gd name="T33" fmla="*/ 69 h 278"/>
                <a:gd name="T34" fmla="*/ 9 w 326"/>
                <a:gd name="T35" fmla="*/ 53 h 278"/>
                <a:gd name="T36" fmla="*/ 7 w 326"/>
                <a:gd name="T37" fmla="*/ 39 h 278"/>
                <a:gd name="T38" fmla="*/ 3 w 326"/>
                <a:gd name="T39" fmla="*/ 27 h 278"/>
                <a:gd name="T40" fmla="*/ 1 w 326"/>
                <a:gd name="T41" fmla="*/ 14 h 278"/>
                <a:gd name="T42" fmla="*/ 0 w 326"/>
                <a:gd name="T43" fmla="*/ 2 h 278"/>
                <a:gd name="T44" fmla="*/ 0 w 326"/>
                <a:gd name="T45" fmla="*/ 2 h 278"/>
                <a:gd name="T46" fmla="*/ 1 w 326"/>
                <a:gd name="T47" fmla="*/ 2 h 278"/>
                <a:gd name="T48" fmla="*/ 7 w 326"/>
                <a:gd name="T49" fmla="*/ 2 h 278"/>
                <a:gd name="T50" fmla="*/ 18 w 326"/>
                <a:gd name="T51" fmla="*/ 2 h 278"/>
                <a:gd name="T52" fmla="*/ 33 w 326"/>
                <a:gd name="T53" fmla="*/ 0 h 278"/>
                <a:gd name="T54" fmla="*/ 48 w 326"/>
                <a:gd name="T55" fmla="*/ 2 h 278"/>
                <a:gd name="T56" fmla="*/ 67 w 326"/>
                <a:gd name="T57" fmla="*/ 2 h 278"/>
                <a:gd name="T58" fmla="*/ 83 w 326"/>
                <a:gd name="T59" fmla="*/ 5 h 278"/>
                <a:gd name="T60" fmla="*/ 102 w 326"/>
                <a:gd name="T61" fmla="*/ 9 h 278"/>
                <a:gd name="T62" fmla="*/ 120 w 326"/>
                <a:gd name="T63" fmla="*/ 18 h 278"/>
                <a:gd name="T64" fmla="*/ 136 w 326"/>
                <a:gd name="T65" fmla="*/ 27 h 278"/>
                <a:gd name="T66" fmla="*/ 136 w 326"/>
                <a:gd name="T67" fmla="*/ 27 h 278"/>
                <a:gd name="T68" fmla="*/ 153 w 326"/>
                <a:gd name="T69" fmla="*/ 39 h 278"/>
                <a:gd name="T70" fmla="*/ 170 w 326"/>
                <a:gd name="T71" fmla="*/ 51 h 278"/>
                <a:gd name="T72" fmla="*/ 189 w 326"/>
                <a:gd name="T73" fmla="*/ 69 h 278"/>
                <a:gd name="T74" fmla="*/ 208 w 326"/>
                <a:gd name="T75" fmla="*/ 85 h 278"/>
                <a:gd name="T76" fmla="*/ 226 w 326"/>
                <a:gd name="T77" fmla="*/ 106 h 278"/>
                <a:gd name="T78" fmla="*/ 248 w 326"/>
                <a:gd name="T79" fmla="*/ 127 h 278"/>
                <a:gd name="T80" fmla="*/ 267 w 326"/>
                <a:gd name="T81" fmla="*/ 152 h 278"/>
                <a:gd name="T82" fmla="*/ 286 w 326"/>
                <a:gd name="T83" fmla="*/ 182 h 278"/>
                <a:gd name="T84" fmla="*/ 305 w 326"/>
                <a:gd name="T85" fmla="*/ 216 h 278"/>
                <a:gd name="T86" fmla="*/ 325 w 326"/>
                <a:gd name="T87" fmla="*/ 249 h 2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1" y="2"/>
                  </a:lnTo>
                  <a:lnTo>
                    <a:pt x="7" y="2"/>
                  </a:lnTo>
                  <a:lnTo>
                    <a:pt x="18" y="2"/>
                  </a:lnTo>
                  <a:lnTo>
                    <a:pt x="33" y="0"/>
                  </a:lnTo>
                  <a:lnTo>
                    <a:pt x="48" y="2"/>
                  </a:lnTo>
                  <a:lnTo>
                    <a:pt x="67" y="2"/>
                  </a:lnTo>
                  <a:lnTo>
                    <a:pt x="83" y="5"/>
                  </a:lnTo>
                  <a:lnTo>
                    <a:pt x="102" y="9"/>
                  </a:lnTo>
                  <a:lnTo>
                    <a:pt x="120" y="18"/>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57"/>
            <p:cNvSpPr>
              <a:spLocks/>
            </p:cNvSpPr>
            <p:nvPr/>
          </p:nvSpPr>
          <p:spPr bwMode="auto">
            <a:xfrm>
              <a:off x="2343" y="2732"/>
              <a:ext cx="191" cy="177"/>
            </a:xfrm>
            <a:custGeom>
              <a:avLst/>
              <a:gdLst>
                <a:gd name="T0" fmla="*/ 190 w 191"/>
                <a:gd name="T1" fmla="*/ 243 h 176"/>
                <a:gd name="T2" fmla="*/ 169 w 191"/>
                <a:gd name="T3" fmla="*/ 229 h 176"/>
                <a:gd name="T4" fmla="*/ 144 w 191"/>
                <a:gd name="T5" fmla="*/ 213 h 176"/>
                <a:gd name="T6" fmla="*/ 124 w 191"/>
                <a:gd name="T7" fmla="*/ 194 h 176"/>
                <a:gd name="T8" fmla="*/ 101 w 191"/>
                <a:gd name="T9" fmla="*/ 178 h 176"/>
                <a:gd name="T10" fmla="*/ 80 w 191"/>
                <a:gd name="T11" fmla="*/ 83 h 176"/>
                <a:gd name="T12" fmla="*/ 59 w 191"/>
                <a:gd name="T13" fmla="*/ 64 h 176"/>
                <a:gd name="T14" fmla="*/ 40 w 191"/>
                <a:gd name="T15" fmla="*/ 46 h 176"/>
                <a:gd name="T16" fmla="*/ 25 w 191"/>
                <a:gd name="T17" fmla="*/ 29 h 176"/>
                <a:gd name="T18" fmla="*/ 10 w 191"/>
                <a:gd name="T19" fmla="*/ 12 h 176"/>
                <a:gd name="T20" fmla="*/ 0 w 191"/>
                <a:gd name="T21" fmla="*/ 0 h 176"/>
                <a:gd name="T22" fmla="*/ 0 w 191"/>
                <a:gd name="T23" fmla="*/ 0 h 176"/>
                <a:gd name="T24" fmla="*/ 10 w 191"/>
                <a:gd name="T25" fmla="*/ 12 h 176"/>
                <a:gd name="T26" fmla="*/ 23 w 191"/>
                <a:gd name="T27" fmla="*/ 29 h 176"/>
                <a:gd name="T28" fmla="*/ 38 w 191"/>
                <a:gd name="T29" fmla="*/ 48 h 176"/>
                <a:gd name="T30" fmla="*/ 57 w 191"/>
                <a:gd name="T31" fmla="*/ 67 h 176"/>
                <a:gd name="T32" fmla="*/ 75 w 191"/>
                <a:gd name="T33" fmla="*/ 85 h 176"/>
                <a:gd name="T34" fmla="*/ 96 w 191"/>
                <a:gd name="T35" fmla="*/ 181 h 176"/>
                <a:gd name="T36" fmla="*/ 118 w 191"/>
                <a:gd name="T37" fmla="*/ 201 h 176"/>
                <a:gd name="T38" fmla="*/ 139 w 191"/>
                <a:gd name="T39" fmla="*/ 220 h 176"/>
                <a:gd name="T40" fmla="*/ 160 w 191"/>
                <a:gd name="T41" fmla="*/ 234 h 176"/>
                <a:gd name="T42" fmla="*/ 181 w 191"/>
                <a:gd name="T43" fmla="*/ 250 h 176"/>
                <a:gd name="T44" fmla="*/ 190 w 191"/>
                <a:gd name="T45" fmla="*/ 243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1" h="176">
                  <a:moveTo>
                    <a:pt x="190" y="168"/>
                  </a:moveTo>
                  <a:lnTo>
                    <a:pt x="169" y="154"/>
                  </a:lnTo>
                  <a:lnTo>
                    <a:pt x="144" y="138"/>
                  </a:lnTo>
                  <a:lnTo>
                    <a:pt x="124" y="119"/>
                  </a:lnTo>
                  <a:lnTo>
                    <a:pt x="101" y="103"/>
                  </a:lnTo>
                  <a:lnTo>
                    <a:pt x="80" y="83"/>
                  </a:lnTo>
                  <a:lnTo>
                    <a:pt x="59" y="64"/>
                  </a:lnTo>
                  <a:lnTo>
                    <a:pt x="40" y="46"/>
                  </a:lnTo>
                  <a:lnTo>
                    <a:pt x="25" y="29"/>
                  </a:lnTo>
                  <a:lnTo>
                    <a:pt x="10" y="12"/>
                  </a:lnTo>
                  <a:lnTo>
                    <a:pt x="0" y="0"/>
                  </a:lnTo>
                  <a:lnTo>
                    <a:pt x="10" y="12"/>
                  </a:lnTo>
                  <a:lnTo>
                    <a:pt x="23" y="29"/>
                  </a:lnTo>
                  <a:lnTo>
                    <a:pt x="38" y="48"/>
                  </a:lnTo>
                  <a:lnTo>
                    <a:pt x="57" y="67"/>
                  </a:lnTo>
                  <a:lnTo>
                    <a:pt x="75" y="85"/>
                  </a:lnTo>
                  <a:lnTo>
                    <a:pt x="96" y="106"/>
                  </a:lnTo>
                  <a:lnTo>
                    <a:pt x="118" y="126"/>
                  </a:lnTo>
                  <a:lnTo>
                    <a:pt x="139" y="145"/>
                  </a:lnTo>
                  <a:lnTo>
                    <a:pt x="160" y="159"/>
                  </a:lnTo>
                  <a:lnTo>
                    <a:pt x="181" y="175"/>
                  </a:lnTo>
                  <a:lnTo>
                    <a:pt x="190" y="168"/>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1" name="Freeform 258"/>
            <p:cNvSpPr>
              <a:spLocks/>
            </p:cNvSpPr>
            <p:nvPr/>
          </p:nvSpPr>
          <p:spPr bwMode="auto">
            <a:xfrm>
              <a:off x="2428" y="2554"/>
              <a:ext cx="235" cy="413"/>
            </a:xfrm>
            <a:custGeom>
              <a:avLst/>
              <a:gdLst>
                <a:gd name="T0" fmla="*/ 210 w 235"/>
                <a:gd name="T1" fmla="*/ 412 h 413"/>
                <a:gd name="T2" fmla="*/ 194 w 235"/>
                <a:gd name="T3" fmla="*/ 401 h 413"/>
                <a:gd name="T4" fmla="*/ 175 w 235"/>
                <a:gd name="T5" fmla="*/ 391 h 413"/>
                <a:gd name="T6" fmla="*/ 152 w 235"/>
                <a:gd name="T7" fmla="*/ 375 h 413"/>
                <a:gd name="T8" fmla="*/ 131 w 235"/>
                <a:gd name="T9" fmla="*/ 361 h 413"/>
                <a:gd name="T10" fmla="*/ 108 w 235"/>
                <a:gd name="T11" fmla="*/ 343 h 413"/>
                <a:gd name="T12" fmla="*/ 86 w 235"/>
                <a:gd name="T13" fmla="*/ 327 h 413"/>
                <a:gd name="T14" fmla="*/ 67 w 235"/>
                <a:gd name="T15" fmla="*/ 308 h 413"/>
                <a:gd name="T16" fmla="*/ 50 w 235"/>
                <a:gd name="T17" fmla="*/ 290 h 413"/>
                <a:gd name="T18" fmla="*/ 35 w 235"/>
                <a:gd name="T19" fmla="*/ 269 h 413"/>
                <a:gd name="T20" fmla="*/ 25 w 235"/>
                <a:gd name="T21" fmla="*/ 247 h 413"/>
                <a:gd name="T22" fmla="*/ 25 w 235"/>
                <a:gd name="T23" fmla="*/ 247 h 413"/>
                <a:gd name="T24" fmla="*/ 16 w 235"/>
                <a:gd name="T25" fmla="*/ 224 h 413"/>
                <a:gd name="T26" fmla="*/ 9 w 235"/>
                <a:gd name="T27" fmla="*/ 201 h 413"/>
                <a:gd name="T28" fmla="*/ 6 w 235"/>
                <a:gd name="T29" fmla="*/ 173 h 413"/>
                <a:gd name="T30" fmla="*/ 4 w 235"/>
                <a:gd name="T31" fmla="*/ 148 h 413"/>
                <a:gd name="T32" fmla="*/ 2 w 235"/>
                <a:gd name="T33" fmla="*/ 121 h 413"/>
                <a:gd name="T34" fmla="*/ 0 w 235"/>
                <a:gd name="T35" fmla="*/ 94 h 413"/>
                <a:gd name="T36" fmla="*/ 0 w 235"/>
                <a:gd name="T37" fmla="*/ 67 h 413"/>
                <a:gd name="T38" fmla="*/ 2 w 235"/>
                <a:gd name="T39" fmla="*/ 41 h 413"/>
                <a:gd name="T40" fmla="*/ 2 w 235"/>
                <a:gd name="T41" fmla="*/ 18 h 413"/>
                <a:gd name="T42" fmla="*/ 6 w 235"/>
                <a:gd name="T43" fmla="*/ 0 h 413"/>
                <a:gd name="T44" fmla="*/ 6 w 235"/>
                <a:gd name="T45" fmla="*/ 0 h 413"/>
                <a:gd name="T46" fmla="*/ 9 w 235"/>
                <a:gd name="T47" fmla="*/ 1 h 413"/>
                <a:gd name="T48" fmla="*/ 18 w 235"/>
                <a:gd name="T49" fmla="*/ 12 h 413"/>
                <a:gd name="T50" fmla="*/ 33 w 235"/>
                <a:gd name="T51" fmla="*/ 28 h 413"/>
                <a:gd name="T52" fmla="*/ 50 w 235"/>
                <a:gd name="T53" fmla="*/ 48 h 413"/>
                <a:gd name="T54" fmla="*/ 67 w 235"/>
                <a:gd name="T55" fmla="*/ 71 h 413"/>
                <a:gd name="T56" fmla="*/ 88 w 235"/>
                <a:gd name="T57" fmla="*/ 94 h 413"/>
                <a:gd name="T58" fmla="*/ 105 w 235"/>
                <a:gd name="T59" fmla="*/ 119 h 413"/>
                <a:gd name="T60" fmla="*/ 122 w 235"/>
                <a:gd name="T61" fmla="*/ 142 h 413"/>
                <a:gd name="T62" fmla="*/ 134 w 235"/>
                <a:gd name="T63" fmla="*/ 163 h 413"/>
                <a:gd name="T64" fmla="*/ 143 w 235"/>
                <a:gd name="T65" fmla="*/ 180 h 413"/>
                <a:gd name="T66" fmla="*/ 143 w 235"/>
                <a:gd name="T67" fmla="*/ 180 h 413"/>
                <a:gd name="T68" fmla="*/ 150 w 235"/>
                <a:gd name="T69" fmla="*/ 196 h 413"/>
                <a:gd name="T70" fmla="*/ 158 w 235"/>
                <a:gd name="T71" fmla="*/ 216 h 413"/>
                <a:gd name="T72" fmla="*/ 166 w 235"/>
                <a:gd name="T73" fmla="*/ 237 h 413"/>
                <a:gd name="T74" fmla="*/ 177 w 235"/>
                <a:gd name="T75" fmla="*/ 258 h 413"/>
                <a:gd name="T76" fmla="*/ 187 w 235"/>
                <a:gd name="T77" fmla="*/ 279 h 413"/>
                <a:gd name="T78" fmla="*/ 198 w 235"/>
                <a:gd name="T79" fmla="*/ 297 h 413"/>
                <a:gd name="T80" fmla="*/ 208 w 235"/>
                <a:gd name="T81" fmla="*/ 318 h 413"/>
                <a:gd name="T82" fmla="*/ 217 w 235"/>
                <a:gd name="T83" fmla="*/ 336 h 413"/>
                <a:gd name="T84" fmla="*/ 226 w 235"/>
                <a:gd name="T85" fmla="*/ 352 h 413"/>
                <a:gd name="T86" fmla="*/ 234 w 235"/>
                <a:gd name="T87" fmla="*/ 366 h 413"/>
                <a:gd name="T88" fmla="*/ 210 w 235"/>
                <a:gd name="T89" fmla="*/ 412 h 4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16" y="224"/>
                  </a:lnTo>
                  <a:lnTo>
                    <a:pt x="9" y="201"/>
                  </a:lnTo>
                  <a:lnTo>
                    <a:pt x="6" y="173"/>
                  </a:lnTo>
                  <a:lnTo>
                    <a:pt x="4" y="148"/>
                  </a:lnTo>
                  <a:lnTo>
                    <a:pt x="2" y="121"/>
                  </a:lnTo>
                  <a:lnTo>
                    <a:pt x="0" y="94"/>
                  </a:lnTo>
                  <a:lnTo>
                    <a:pt x="0" y="67"/>
                  </a:lnTo>
                  <a:lnTo>
                    <a:pt x="2" y="41"/>
                  </a:lnTo>
                  <a:lnTo>
                    <a:pt x="2" y="18"/>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lnTo>
                    <a:pt x="210" y="41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2" name="Freeform 259"/>
            <p:cNvSpPr>
              <a:spLocks/>
            </p:cNvSpPr>
            <p:nvPr/>
          </p:nvSpPr>
          <p:spPr bwMode="auto">
            <a:xfrm>
              <a:off x="2428" y="2554"/>
              <a:ext cx="235" cy="413"/>
            </a:xfrm>
            <a:custGeom>
              <a:avLst/>
              <a:gdLst>
                <a:gd name="T0" fmla="*/ 210 w 235"/>
                <a:gd name="T1" fmla="*/ 412 h 413"/>
                <a:gd name="T2" fmla="*/ 194 w 235"/>
                <a:gd name="T3" fmla="*/ 401 h 413"/>
                <a:gd name="T4" fmla="*/ 175 w 235"/>
                <a:gd name="T5" fmla="*/ 391 h 413"/>
                <a:gd name="T6" fmla="*/ 152 w 235"/>
                <a:gd name="T7" fmla="*/ 375 h 413"/>
                <a:gd name="T8" fmla="*/ 131 w 235"/>
                <a:gd name="T9" fmla="*/ 361 h 413"/>
                <a:gd name="T10" fmla="*/ 108 w 235"/>
                <a:gd name="T11" fmla="*/ 343 h 413"/>
                <a:gd name="T12" fmla="*/ 86 w 235"/>
                <a:gd name="T13" fmla="*/ 327 h 413"/>
                <a:gd name="T14" fmla="*/ 67 w 235"/>
                <a:gd name="T15" fmla="*/ 308 h 413"/>
                <a:gd name="T16" fmla="*/ 50 w 235"/>
                <a:gd name="T17" fmla="*/ 290 h 413"/>
                <a:gd name="T18" fmla="*/ 35 w 235"/>
                <a:gd name="T19" fmla="*/ 269 h 413"/>
                <a:gd name="T20" fmla="*/ 25 w 235"/>
                <a:gd name="T21" fmla="*/ 247 h 413"/>
                <a:gd name="T22" fmla="*/ 25 w 235"/>
                <a:gd name="T23" fmla="*/ 247 h 413"/>
                <a:gd name="T24" fmla="*/ 16 w 235"/>
                <a:gd name="T25" fmla="*/ 224 h 413"/>
                <a:gd name="T26" fmla="*/ 9 w 235"/>
                <a:gd name="T27" fmla="*/ 201 h 413"/>
                <a:gd name="T28" fmla="*/ 6 w 235"/>
                <a:gd name="T29" fmla="*/ 173 h 413"/>
                <a:gd name="T30" fmla="*/ 4 w 235"/>
                <a:gd name="T31" fmla="*/ 148 h 413"/>
                <a:gd name="T32" fmla="*/ 2 w 235"/>
                <a:gd name="T33" fmla="*/ 121 h 413"/>
                <a:gd name="T34" fmla="*/ 0 w 235"/>
                <a:gd name="T35" fmla="*/ 94 h 413"/>
                <a:gd name="T36" fmla="*/ 0 w 235"/>
                <a:gd name="T37" fmla="*/ 67 h 413"/>
                <a:gd name="T38" fmla="*/ 2 w 235"/>
                <a:gd name="T39" fmla="*/ 41 h 413"/>
                <a:gd name="T40" fmla="*/ 2 w 235"/>
                <a:gd name="T41" fmla="*/ 18 h 413"/>
                <a:gd name="T42" fmla="*/ 6 w 235"/>
                <a:gd name="T43" fmla="*/ 0 h 413"/>
                <a:gd name="T44" fmla="*/ 6 w 235"/>
                <a:gd name="T45" fmla="*/ 0 h 413"/>
                <a:gd name="T46" fmla="*/ 9 w 235"/>
                <a:gd name="T47" fmla="*/ 1 h 413"/>
                <a:gd name="T48" fmla="*/ 18 w 235"/>
                <a:gd name="T49" fmla="*/ 12 h 413"/>
                <a:gd name="T50" fmla="*/ 33 w 235"/>
                <a:gd name="T51" fmla="*/ 28 h 413"/>
                <a:gd name="T52" fmla="*/ 50 w 235"/>
                <a:gd name="T53" fmla="*/ 48 h 413"/>
                <a:gd name="T54" fmla="*/ 67 w 235"/>
                <a:gd name="T55" fmla="*/ 71 h 413"/>
                <a:gd name="T56" fmla="*/ 88 w 235"/>
                <a:gd name="T57" fmla="*/ 94 h 413"/>
                <a:gd name="T58" fmla="*/ 105 w 235"/>
                <a:gd name="T59" fmla="*/ 119 h 413"/>
                <a:gd name="T60" fmla="*/ 122 w 235"/>
                <a:gd name="T61" fmla="*/ 142 h 413"/>
                <a:gd name="T62" fmla="*/ 134 w 235"/>
                <a:gd name="T63" fmla="*/ 163 h 413"/>
                <a:gd name="T64" fmla="*/ 143 w 235"/>
                <a:gd name="T65" fmla="*/ 180 h 413"/>
                <a:gd name="T66" fmla="*/ 143 w 235"/>
                <a:gd name="T67" fmla="*/ 180 h 413"/>
                <a:gd name="T68" fmla="*/ 150 w 235"/>
                <a:gd name="T69" fmla="*/ 196 h 413"/>
                <a:gd name="T70" fmla="*/ 158 w 235"/>
                <a:gd name="T71" fmla="*/ 216 h 413"/>
                <a:gd name="T72" fmla="*/ 166 w 235"/>
                <a:gd name="T73" fmla="*/ 237 h 413"/>
                <a:gd name="T74" fmla="*/ 177 w 235"/>
                <a:gd name="T75" fmla="*/ 258 h 413"/>
                <a:gd name="T76" fmla="*/ 187 w 235"/>
                <a:gd name="T77" fmla="*/ 279 h 413"/>
                <a:gd name="T78" fmla="*/ 198 w 235"/>
                <a:gd name="T79" fmla="*/ 297 h 413"/>
                <a:gd name="T80" fmla="*/ 208 w 235"/>
                <a:gd name="T81" fmla="*/ 318 h 413"/>
                <a:gd name="T82" fmla="*/ 217 w 235"/>
                <a:gd name="T83" fmla="*/ 336 h 413"/>
                <a:gd name="T84" fmla="*/ 226 w 235"/>
                <a:gd name="T85" fmla="*/ 352 h 413"/>
                <a:gd name="T86" fmla="*/ 234 w 235"/>
                <a:gd name="T87" fmla="*/ 366 h 4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16" y="224"/>
                  </a:lnTo>
                  <a:lnTo>
                    <a:pt x="9" y="201"/>
                  </a:lnTo>
                  <a:lnTo>
                    <a:pt x="6" y="173"/>
                  </a:lnTo>
                  <a:lnTo>
                    <a:pt x="4" y="148"/>
                  </a:lnTo>
                  <a:lnTo>
                    <a:pt x="2" y="121"/>
                  </a:lnTo>
                  <a:lnTo>
                    <a:pt x="0" y="94"/>
                  </a:lnTo>
                  <a:lnTo>
                    <a:pt x="0" y="67"/>
                  </a:lnTo>
                  <a:lnTo>
                    <a:pt x="2" y="41"/>
                  </a:lnTo>
                  <a:lnTo>
                    <a:pt x="2" y="18"/>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60"/>
            <p:cNvSpPr>
              <a:spLocks/>
            </p:cNvSpPr>
            <p:nvPr/>
          </p:nvSpPr>
          <p:spPr bwMode="auto">
            <a:xfrm>
              <a:off x="2459" y="2655"/>
              <a:ext cx="163" cy="273"/>
            </a:xfrm>
            <a:custGeom>
              <a:avLst/>
              <a:gdLst>
                <a:gd name="T0" fmla="*/ 162 w 163"/>
                <a:gd name="T1" fmla="*/ 447 h 271"/>
                <a:gd name="T2" fmla="*/ 145 w 163"/>
                <a:gd name="T3" fmla="*/ 429 h 271"/>
                <a:gd name="T4" fmla="*/ 130 w 163"/>
                <a:gd name="T5" fmla="*/ 412 h 271"/>
                <a:gd name="T6" fmla="*/ 115 w 163"/>
                <a:gd name="T7" fmla="*/ 393 h 271"/>
                <a:gd name="T8" fmla="*/ 103 w 163"/>
                <a:gd name="T9" fmla="*/ 376 h 271"/>
                <a:gd name="T10" fmla="*/ 90 w 163"/>
                <a:gd name="T11" fmla="*/ 349 h 271"/>
                <a:gd name="T12" fmla="*/ 79 w 163"/>
                <a:gd name="T13" fmla="*/ 320 h 271"/>
                <a:gd name="T14" fmla="*/ 69 w 163"/>
                <a:gd name="T15" fmla="*/ 296 h 271"/>
                <a:gd name="T16" fmla="*/ 60 w 163"/>
                <a:gd name="T17" fmla="*/ 270 h 271"/>
                <a:gd name="T18" fmla="*/ 52 w 163"/>
                <a:gd name="T19" fmla="*/ 244 h 271"/>
                <a:gd name="T20" fmla="*/ 44 w 163"/>
                <a:gd name="T21" fmla="*/ 214 h 271"/>
                <a:gd name="T22" fmla="*/ 44 w 163"/>
                <a:gd name="T23" fmla="*/ 214 h 271"/>
                <a:gd name="T24" fmla="*/ 37 w 163"/>
                <a:gd name="T25" fmla="*/ 199 h 271"/>
                <a:gd name="T26" fmla="*/ 33 w 163"/>
                <a:gd name="T27" fmla="*/ 188 h 271"/>
                <a:gd name="T28" fmla="*/ 27 w 163"/>
                <a:gd name="T29" fmla="*/ 176 h 271"/>
                <a:gd name="T30" fmla="*/ 20 w 163"/>
                <a:gd name="T31" fmla="*/ 163 h 271"/>
                <a:gd name="T32" fmla="*/ 16 w 163"/>
                <a:gd name="T33" fmla="*/ 148 h 271"/>
                <a:gd name="T34" fmla="*/ 12 w 163"/>
                <a:gd name="T35" fmla="*/ 58 h 271"/>
                <a:gd name="T36" fmla="*/ 7 w 163"/>
                <a:gd name="T37" fmla="*/ 46 h 271"/>
                <a:gd name="T38" fmla="*/ 3 w 163"/>
                <a:gd name="T39" fmla="*/ 29 h 271"/>
                <a:gd name="T40" fmla="*/ 2 w 163"/>
                <a:gd name="T41" fmla="*/ 16 h 271"/>
                <a:gd name="T42" fmla="*/ 0 w 163"/>
                <a:gd name="T43" fmla="*/ 0 h 271"/>
                <a:gd name="T44" fmla="*/ 0 w 163"/>
                <a:gd name="T45" fmla="*/ 0 h 271"/>
                <a:gd name="T46" fmla="*/ 2 w 163"/>
                <a:gd name="T47" fmla="*/ 16 h 271"/>
                <a:gd name="T48" fmla="*/ 3 w 163"/>
                <a:gd name="T49" fmla="*/ 31 h 271"/>
                <a:gd name="T50" fmla="*/ 5 w 163"/>
                <a:gd name="T51" fmla="*/ 46 h 271"/>
                <a:gd name="T52" fmla="*/ 7 w 163"/>
                <a:gd name="T53" fmla="*/ 62 h 271"/>
                <a:gd name="T54" fmla="*/ 12 w 163"/>
                <a:gd name="T55" fmla="*/ 153 h 271"/>
                <a:gd name="T56" fmla="*/ 14 w 163"/>
                <a:gd name="T57" fmla="*/ 167 h 271"/>
                <a:gd name="T58" fmla="*/ 18 w 163"/>
                <a:gd name="T59" fmla="*/ 180 h 271"/>
                <a:gd name="T60" fmla="*/ 23 w 163"/>
                <a:gd name="T61" fmla="*/ 195 h 271"/>
                <a:gd name="T62" fmla="*/ 27 w 163"/>
                <a:gd name="T63" fmla="*/ 210 h 271"/>
                <a:gd name="T64" fmla="*/ 33 w 163"/>
                <a:gd name="T65" fmla="*/ 232 h 271"/>
                <a:gd name="T66" fmla="*/ 33 w 163"/>
                <a:gd name="T67" fmla="*/ 232 h 271"/>
                <a:gd name="T68" fmla="*/ 39 w 163"/>
                <a:gd name="T69" fmla="*/ 260 h 271"/>
                <a:gd name="T70" fmla="*/ 50 w 163"/>
                <a:gd name="T71" fmla="*/ 286 h 271"/>
                <a:gd name="T72" fmla="*/ 58 w 163"/>
                <a:gd name="T73" fmla="*/ 310 h 271"/>
                <a:gd name="T74" fmla="*/ 67 w 163"/>
                <a:gd name="T75" fmla="*/ 338 h 271"/>
                <a:gd name="T76" fmla="*/ 79 w 163"/>
                <a:gd name="T77" fmla="*/ 367 h 271"/>
                <a:gd name="T78" fmla="*/ 92 w 163"/>
                <a:gd name="T79" fmla="*/ 387 h 271"/>
                <a:gd name="T80" fmla="*/ 104 w 163"/>
                <a:gd name="T81" fmla="*/ 405 h 271"/>
                <a:gd name="T82" fmla="*/ 117 w 163"/>
                <a:gd name="T83" fmla="*/ 421 h 271"/>
                <a:gd name="T84" fmla="*/ 134 w 163"/>
                <a:gd name="T85" fmla="*/ 439 h 271"/>
                <a:gd name="T86" fmla="*/ 152 w 163"/>
                <a:gd name="T87" fmla="*/ 460 h 271"/>
                <a:gd name="T88" fmla="*/ 162 w 163"/>
                <a:gd name="T89" fmla="*/ 447 h 2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3" h="271">
                  <a:moveTo>
                    <a:pt x="162" y="261"/>
                  </a:moveTo>
                  <a:lnTo>
                    <a:pt x="145" y="249"/>
                  </a:lnTo>
                  <a:lnTo>
                    <a:pt x="130" y="238"/>
                  </a:lnTo>
                  <a:lnTo>
                    <a:pt x="115" y="225"/>
                  </a:lnTo>
                  <a:lnTo>
                    <a:pt x="103" y="214"/>
                  </a:lnTo>
                  <a:lnTo>
                    <a:pt x="90" y="200"/>
                  </a:lnTo>
                  <a:lnTo>
                    <a:pt x="79" y="187"/>
                  </a:lnTo>
                  <a:lnTo>
                    <a:pt x="69" y="175"/>
                  </a:lnTo>
                  <a:lnTo>
                    <a:pt x="60" y="162"/>
                  </a:lnTo>
                  <a:lnTo>
                    <a:pt x="52" y="149"/>
                  </a:lnTo>
                  <a:lnTo>
                    <a:pt x="44" y="134"/>
                  </a:lnTo>
                  <a:lnTo>
                    <a:pt x="37" y="124"/>
                  </a:lnTo>
                  <a:lnTo>
                    <a:pt x="33" y="113"/>
                  </a:lnTo>
                  <a:lnTo>
                    <a:pt x="27" y="101"/>
                  </a:lnTo>
                  <a:lnTo>
                    <a:pt x="20" y="88"/>
                  </a:lnTo>
                  <a:lnTo>
                    <a:pt x="16" y="73"/>
                  </a:lnTo>
                  <a:lnTo>
                    <a:pt x="12" y="58"/>
                  </a:lnTo>
                  <a:lnTo>
                    <a:pt x="7" y="46"/>
                  </a:lnTo>
                  <a:lnTo>
                    <a:pt x="3" y="29"/>
                  </a:lnTo>
                  <a:lnTo>
                    <a:pt x="2" y="16"/>
                  </a:lnTo>
                  <a:lnTo>
                    <a:pt x="0" y="0"/>
                  </a:lnTo>
                  <a:lnTo>
                    <a:pt x="2" y="16"/>
                  </a:lnTo>
                  <a:lnTo>
                    <a:pt x="3" y="31"/>
                  </a:lnTo>
                  <a:lnTo>
                    <a:pt x="5" y="46"/>
                  </a:lnTo>
                  <a:lnTo>
                    <a:pt x="7" y="62"/>
                  </a:lnTo>
                  <a:lnTo>
                    <a:pt x="12" y="78"/>
                  </a:lnTo>
                  <a:lnTo>
                    <a:pt x="14" y="92"/>
                  </a:lnTo>
                  <a:lnTo>
                    <a:pt x="18" y="105"/>
                  </a:lnTo>
                  <a:lnTo>
                    <a:pt x="23" y="120"/>
                  </a:lnTo>
                  <a:lnTo>
                    <a:pt x="27" y="132"/>
                  </a:lnTo>
                  <a:lnTo>
                    <a:pt x="33" y="143"/>
                  </a:lnTo>
                  <a:lnTo>
                    <a:pt x="39" y="157"/>
                  </a:lnTo>
                  <a:lnTo>
                    <a:pt x="50" y="170"/>
                  </a:lnTo>
                  <a:lnTo>
                    <a:pt x="58" y="182"/>
                  </a:lnTo>
                  <a:lnTo>
                    <a:pt x="67" y="196"/>
                  </a:lnTo>
                  <a:lnTo>
                    <a:pt x="79" y="208"/>
                  </a:lnTo>
                  <a:lnTo>
                    <a:pt x="92" y="221"/>
                  </a:lnTo>
                  <a:lnTo>
                    <a:pt x="104" y="233"/>
                  </a:lnTo>
                  <a:lnTo>
                    <a:pt x="117" y="244"/>
                  </a:lnTo>
                  <a:lnTo>
                    <a:pt x="134" y="256"/>
                  </a:lnTo>
                  <a:lnTo>
                    <a:pt x="152" y="270"/>
                  </a:lnTo>
                  <a:lnTo>
                    <a:pt x="162" y="261"/>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4" name="Freeform 261"/>
            <p:cNvSpPr>
              <a:spLocks/>
            </p:cNvSpPr>
            <p:nvPr/>
          </p:nvSpPr>
          <p:spPr bwMode="auto">
            <a:xfrm>
              <a:off x="2329" y="2926"/>
              <a:ext cx="389" cy="143"/>
            </a:xfrm>
            <a:custGeom>
              <a:avLst/>
              <a:gdLst>
                <a:gd name="T0" fmla="*/ 314 w 390"/>
                <a:gd name="T1" fmla="*/ 42 h 143"/>
                <a:gd name="T2" fmla="*/ 299 w 390"/>
                <a:gd name="T3" fmla="*/ 34 h 143"/>
                <a:gd name="T4" fmla="*/ 282 w 390"/>
                <a:gd name="T5" fmla="*/ 27 h 143"/>
                <a:gd name="T6" fmla="*/ 267 w 390"/>
                <a:gd name="T7" fmla="*/ 22 h 143"/>
                <a:gd name="T8" fmla="*/ 249 w 390"/>
                <a:gd name="T9" fmla="*/ 17 h 143"/>
                <a:gd name="T10" fmla="*/ 231 w 390"/>
                <a:gd name="T11" fmla="*/ 13 h 143"/>
                <a:gd name="T12" fmla="*/ 215 w 390"/>
                <a:gd name="T13" fmla="*/ 8 h 143"/>
                <a:gd name="T14" fmla="*/ 198 w 390"/>
                <a:gd name="T15" fmla="*/ 6 h 143"/>
                <a:gd name="T16" fmla="*/ 195 w 390"/>
                <a:gd name="T17" fmla="*/ 4 h 143"/>
                <a:gd name="T18" fmla="*/ 195 w 390"/>
                <a:gd name="T19" fmla="*/ 2 h 143"/>
                <a:gd name="T20" fmla="*/ 195 w 390"/>
                <a:gd name="T21" fmla="*/ 0 h 143"/>
                <a:gd name="T22" fmla="*/ 195 w 390"/>
                <a:gd name="T23" fmla="*/ 0 h 143"/>
                <a:gd name="T24" fmla="*/ 195 w 390"/>
                <a:gd name="T25" fmla="*/ 0 h 143"/>
                <a:gd name="T26" fmla="*/ 195 w 390"/>
                <a:gd name="T27" fmla="*/ 0 h 143"/>
                <a:gd name="T28" fmla="*/ 182 w 390"/>
                <a:gd name="T29" fmla="*/ 2 h 143"/>
                <a:gd name="T30" fmla="*/ 170 w 390"/>
                <a:gd name="T31" fmla="*/ 4 h 143"/>
                <a:gd name="T32" fmla="*/ 157 w 390"/>
                <a:gd name="T33" fmla="*/ 4 h 143"/>
                <a:gd name="T34" fmla="*/ 145 w 390"/>
                <a:gd name="T35" fmla="*/ 8 h 143"/>
                <a:gd name="T36" fmla="*/ 131 w 390"/>
                <a:gd name="T37" fmla="*/ 11 h 143"/>
                <a:gd name="T38" fmla="*/ 121 w 390"/>
                <a:gd name="T39" fmla="*/ 15 h 143"/>
                <a:gd name="T40" fmla="*/ 108 w 390"/>
                <a:gd name="T41" fmla="*/ 19 h 143"/>
                <a:gd name="T42" fmla="*/ 98 w 390"/>
                <a:gd name="T43" fmla="*/ 23 h 143"/>
                <a:gd name="T44" fmla="*/ 98 w 390"/>
                <a:gd name="T45" fmla="*/ 23 h 143"/>
                <a:gd name="T46" fmla="*/ 87 w 390"/>
                <a:gd name="T47" fmla="*/ 27 h 143"/>
                <a:gd name="T48" fmla="*/ 78 w 390"/>
                <a:gd name="T49" fmla="*/ 34 h 143"/>
                <a:gd name="T50" fmla="*/ 67 w 390"/>
                <a:gd name="T51" fmla="*/ 40 h 143"/>
                <a:gd name="T52" fmla="*/ 56 w 390"/>
                <a:gd name="T53" fmla="*/ 47 h 143"/>
                <a:gd name="T54" fmla="*/ 46 w 390"/>
                <a:gd name="T55" fmla="*/ 52 h 143"/>
                <a:gd name="T56" fmla="*/ 35 w 390"/>
                <a:gd name="T57" fmla="*/ 59 h 143"/>
                <a:gd name="T58" fmla="*/ 25 w 390"/>
                <a:gd name="T59" fmla="*/ 63 h 143"/>
                <a:gd name="T60" fmla="*/ 16 w 390"/>
                <a:gd name="T61" fmla="*/ 70 h 143"/>
                <a:gd name="T62" fmla="*/ 5 w 390"/>
                <a:gd name="T63" fmla="*/ 73 h 143"/>
                <a:gd name="T64" fmla="*/ 0 w 390"/>
                <a:gd name="T65" fmla="*/ 75 h 143"/>
                <a:gd name="T66" fmla="*/ 0 w 390"/>
                <a:gd name="T67" fmla="*/ 75 h 143"/>
                <a:gd name="T68" fmla="*/ 0 w 390"/>
                <a:gd name="T69" fmla="*/ 78 h 143"/>
                <a:gd name="T70" fmla="*/ 4 w 390"/>
                <a:gd name="T71" fmla="*/ 80 h 143"/>
                <a:gd name="T72" fmla="*/ 9 w 390"/>
                <a:gd name="T73" fmla="*/ 84 h 143"/>
                <a:gd name="T74" fmla="*/ 20 w 390"/>
                <a:gd name="T75" fmla="*/ 91 h 143"/>
                <a:gd name="T76" fmla="*/ 30 w 390"/>
                <a:gd name="T77" fmla="*/ 99 h 143"/>
                <a:gd name="T78" fmla="*/ 43 w 390"/>
                <a:gd name="T79" fmla="*/ 105 h 143"/>
                <a:gd name="T80" fmla="*/ 56 w 390"/>
                <a:gd name="T81" fmla="*/ 112 h 143"/>
                <a:gd name="T82" fmla="*/ 69 w 390"/>
                <a:gd name="T83" fmla="*/ 119 h 143"/>
                <a:gd name="T84" fmla="*/ 83 w 390"/>
                <a:gd name="T85" fmla="*/ 126 h 143"/>
                <a:gd name="T86" fmla="*/ 98 w 390"/>
                <a:gd name="T87" fmla="*/ 130 h 143"/>
                <a:gd name="T88" fmla="*/ 98 w 390"/>
                <a:gd name="T89" fmla="*/ 130 h 143"/>
                <a:gd name="T90" fmla="*/ 115 w 390"/>
                <a:gd name="T91" fmla="*/ 135 h 143"/>
                <a:gd name="T92" fmla="*/ 136 w 390"/>
                <a:gd name="T93" fmla="*/ 139 h 143"/>
                <a:gd name="T94" fmla="*/ 159 w 390"/>
                <a:gd name="T95" fmla="*/ 142 h 143"/>
                <a:gd name="T96" fmla="*/ 186 w 390"/>
                <a:gd name="T97" fmla="*/ 142 h 143"/>
                <a:gd name="T98" fmla="*/ 195 w 390"/>
                <a:gd name="T99" fmla="*/ 142 h 143"/>
                <a:gd name="T100" fmla="*/ 195 w 390"/>
                <a:gd name="T101" fmla="*/ 139 h 143"/>
                <a:gd name="T102" fmla="*/ 200 w 390"/>
                <a:gd name="T103" fmla="*/ 137 h 143"/>
                <a:gd name="T104" fmla="*/ 229 w 390"/>
                <a:gd name="T105" fmla="*/ 130 h 143"/>
                <a:gd name="T106" fmla="*/ 259 w 390"/>
                <a:gd name="T107" fmla="*/ 122 h 143"/>
                <a:gd name="T108" fmla="*/ 288 w 390"/>
                <a:gd name="T109" fmla="*/ 112 h 143"/>
                <a:gd name="T110" fmla="*/ 314 w 390"/>
                <a:gd name="T111" fmla="*/ 42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lnTo>
                    <a:pt x="389" y="4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5" name="Freeform 262"/>
            <p:cNvSpPr>
              <a:spLocks/>
            </p:cNvSpPr>
            <p:nvPr/>
          </p:nvSpPr>
          <p:spPr bwMode="auto">
            <a:xfrm>
              <a:off x="2329" y="2926"/>
              <a:ext cx="389" cy="143"/>
            </a:xfrm>
            <a:custGeom>
              <a:avLst/>
              <a:gdLst>
                <a:gd name="T0" fmla="*/ 314 w 390"/>
                <a:gd name="T1" fmla="*/ 42 h 143"/>
                <a:gd name="T2" fmla="*/ 299 w 390"/>
                <a:gd name="T3" fmla="*/ 34 h 143"/>
                <a:gd name="T4" fmla="*/ 282 w 390"/>
                <a:gd name="T5" fmla="*/ 27 h 143"/>
                <a:gd name="T6" fmla="*/ 267 w 390"/>
                <a:gd name="T7" fmla="*/ 22 h 143"/>
                <a:gd name="T8" fmla="*/ 249 w 390"/>
                <a:gd name="T9" fmla="*/ 17 h 143"/>
                <a:gd name="T10" fmla="*/ 231 w 390"/>
                <a:gd name="T11" fmla="*/ 13 h 143"/>
                <a:gd name="T12" fmla="*/ 215 w 390"/>
                <a:gd name="T13" fmla="*/ 8 h 143"/>
                <a:gd name="T14" fmla="*/ 198 w 390"/>
                <a:gd name="T15" fmla="*/ 6 h 143"/>
                <a:gd name="T16" fmla="*/ 195 w 390"/>
                <a:gd name="T17" fmla="*/ 4 h 143"/>
                <a:gd name="T18" fmla="*/ 195 w 390"/>
                <a:gd name="T19" fmla="*/ 2 h 143"/>
                <a:gd name="T20" fmla="*/ 195 w 390"/>
                <a:gd name="T21" fmla="*/ 0 h 143"/>
                <a:gd name="T22" fmla="*/ 195 w 390"/>
                <a:gd name="T23" fmla="*/ 0 h 143"/>
                <a:gd name="T24" fmla="*/ 195 w 390"/>
                <a:gd name="T25" fmla="*/ 0 h 143"/>
                <a:gd name="T26" fmla="*/ 195 w 390"/>
                <a:gd name="T27" fmla="*/ 0 h 143"/>
                <a:gd name="T28" fmla="*/ 182 w 390"/>
                <a:gd name="T29" fmla="*/ 2 h 143"/>
                <a:gd name="T30" fmla="*/ 170 w 390"/>
                <a:gd name="T31" fmla="*/ 4 h 143"/>
                <a:gd name="T32" fmla="*/ 157 w 390"/>
                <a:gd name="T33" fmla="*/ 4 h 143"/>
                <a:gd name="T34" fmla="*/ 145 w 390"/>
                <a:gd name="T35" fmla="*/ 8 h 143"/>
                <a:gd name="T36" fmla="*/ 131 w 390"/>
                <a:gd name="T37" fmla="*/ 11 h 143"/>
                <a:gd name="T38" fmla="*/ 121 w 390"/>
                <a:gd name="T39" fmla="*/ 15 h 143"/>
                <a:gd name="T40" fmla="*/ 108 w 390"/>
                <a:gd name="T41" fmla="*/ 19 h 143"/>
                <a:gd name="T42" fmla="*/ 98 w 390"/>
                <a:gd name="T43" fmla="*/ 23 h 143"/>
                <a:gd name="T44" fmla="*/ 98 w 390"/>
                <a:gd name="T45" fmla="*/ 23 h 143"/>
                <a:gd name="T46" fmla="*/ 87 w 390"/>
                <a:gd name="T47" fmla="*/ 27 h 143"/>
                <a:gd name="T48" fmla="*/ 78 w 390"/>
                <a:gd name="T49" fmla="*/ 34 h 143"/>
                <a:gd name="T50" fmla="*/ 67 w 390"/>
                <a:gd name="T51" fmla="*/ 40 h 143"/>
                <a:gd name="T52" fmla="*/ 56 w 390"/>
                <a:gd name="T53" fmla="*/ 47 h 143"/>
                <a:gd name="T54" fmla="*/ 46 w 390"/>
                <a:gd name="T55" fmla="*/ 52 h 143"/>
                <a:gd name="T56" fmla="*/ 35 w 390"/>
                <a:gd name="T57" fmla="*/ 59 h 143"/>
                <a:gd name="T58" fmla="*/ 25 w 390"/>
                <a:gd name="T59" fmla="*/ 63 h 143"/>
                <a:gd name="T60" fmla="*/ 16 w 390"/>
                <a:gd name="T61" fmla="*/ 70 h 143"/>
                <a:gd name="T62" fmla="*/ 5 w 390"/>
                <a:gd name="T63" fmla="*/ 73 h 143"/>
                <a:gd name="T64" fmla="*/ 0 w 390"/>
                <a:gd name="T65" fmla="*/ 75 h 143"/>
                <a:gd name="T66" fmla="*/ 0 w 390"/>
                <a:gd name="T67" fmla="*/ 75 h 143"/>
                <a:gd name="T68" fmla="*/ 0 w 390"/>
                <a:gd name="T69" fmla="*/ 78 h 143"/>
                <a:gd name="T70" fmla="*/ 4 w 390"/>
                <a:gd name="T71" fmla="*/ 80 h 143"/>
                <a:gd name="T72" fmla="*/ 9 w 390"/>
                <a:gd name="T73" fmla="*/ 84 h 143"/>
                <a:gd name="T74" fmla="*/ 20 w 390"/>
                <a:gd name="T75" fmla="*/ 91 h 143"/>
                <a:gd name="T76" fmla="*/ 30 w 390"/>
                <a:gd name="T77" fmla="*/ 99 h 143"/>
                <a:gd name="T78" fmla="*/ 43 w 390"/>
                <a:gd name="T79" fmla="*/ 105 h 143"/>
                <a:gd name="T80" fmla="*/ 56 w 390"/>
                <a:gd name="T81" fmla="*/ 112 h 143"/>
                <a:gd name="T82" fmla="*/ 69 w 390"/>
                <a:gd name="T83" fmla="*/ 119 h 143"/>
                <a:gd name="T84" fmla="*/ 83 w 390"/>
                <a:gd name="T85" fmla="*/ 126 h 143"/>
                <a:gd name="T86" fmla="*/ 98 w 390"/>
                <a:gd name="T87" fmla="*/ 130 h 143"/>
                <a:gd name="T88" fmla="*/ 98 w 390"/>
                <a:gd name="T89" fmla="*/ 130 h 143"/>
                <a:gd name="T90" fmla="*/ 115 w 390"/>
                <a:gd name="T91" fmla="*/ 135 h 143"/>
                <a:gd name="T92" fmla="*/ 136 w 390"/>
                <a:gd name="T93" fmla="*/ 139 h 143"/>
                <a:gd name="T94" fmla="*/ 159 w 390"/>
                <a:gd name="T95" fmla="*/ 142 h 143"/>
                <a:gd name="T96" fmla="*/ 186 w 390"/>
                <a:gd name="T97" fmla="*/ 142 h 143"/>
                <a:gd name="T98" fmla="*/ 195 w 390"/>
                <a:gd name="T99" fmla="*/ 142 h 143"/>
                <a:gd name="T100" fmla="*/ 195 w 390"/>
                <a:gd name="T101" fmla="*/ 139 h 143"/>
                <a:gd name="T102" fmla="*/ 200 w 390"/>
                <a:gd name="T103" fmla="*/ 137 h 143"/>
                <a:gd name="T104" fmla="*/ 229 w 390"/>
                <a:gd name="T105" fmla="*/ 130 h 143"/>
                <a:gd name="T106" fmla="*/ 259 w 390"/>
                <a:gd name="T107" fmla="*/ 122 h 143"/>
                <a:gd name="T108" fmla="*/ 288 w 390"/>
                <a:gd name="T109" fmla="*/ 112 h 1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63"/>
            <p:cNvSpPr>
              <a:spLocks/>
            </p:cNvSpPr>
            <p:nvPr/>
          </p:nvSpPr>
          <p:spPr bwMode="auto">
            <a:xfrm>
              <a:off x="2387" y="2991"/>
              <a:ext cx="303" cy="29"/>
            </a:xfrm>
            <a:custGeom>
              <a:avLst/>
              <a:gdLst>
                <a:gd name="T0" fmla="*/ 223 w 304"/>
                <a:gd name="T1" fmla="*/ 0 h 28"/>
                <a:gd name="T2" fmla="*/ 188 w 304"/>
                <a:gd name="T3" fmla="*/ 7 h 28"/>
                <a:gd name="T4" fmla="*/ 152 w 304"/>
                <a:gd name="T5" fmla="*/ 11 h 28"/>
                <a:gd name="T6" fmla="*/ 152 w 304"/>
                <a:gd name="T7" fmla="*/ 242 h 28"/>
                <a:gd name="T8" fmla="*/ 152 w 304"/>
                <a:gd name="T9" fmla="*/ 260 h 28"/>
                <a:gd name="T10" fmla="*/ 124 w 304"/>
                <a:gd name="T11" fmla="*/ 279 h 28"/>
                <a:gd name="T12" fmla="*/ 93 w 304"/>
                <a:gd name="T13" fmla="*/ 279 h 28"/>
                <a:gd name="T14" fmla="*/ 63 w 304"/>
                <a:gd name="T15" fmla="*/ 279 h 28"/>
                <a:gd name="T16" fmla="*/ 38 w 304"/>
                <a:gd name="T17" fmla="*/ 260 h 28"/>
                <a:gd name="T18" fmla="*/ 17 w 304"/>
                <a:gd name="T19" fmla="*/ 242 h 28"/>
                <a:gd name="T20" fmla="*/ 0 w 304"/>
                <a:gd name="T21" fmla="*/ 226 h 28"/>
                <a:gd name="T22" fmla="*/ 0 w 304"/>
                <a:gd name="T23" fmla="*/ 226 h 28"/>
                <a:gd name="T24" fmla="*/ 17 w 304"/>
                <a:gd name="T25" fmla="*/ 242 h 28"/>
                <a:gd name="T26" fmla="*/ 38 w 304"/>
                <a:gd name="T27" fmla="*/ 279 h 28"/>
                <a:gd name="T28" fmla="*/ 65 w 304"/>
                <a:gd name="T29" fmla="*/ 299 h 28"/>
                <a:gd name="T30" fmla="*/ 93 w 304"/>
                <a:gd name="T31" fmla="*/ 321 h 28"/>
                <a:gd name="T32" fmla="*/ 124 w 304"/>
                <a:gd name="T33" fmla="*/ 356 h 28"/>
                <a:gd name="T34" fmla="*/ 152 w 304"/>
                <a:gd name="T35" fmla="*/ 356 h 28"/>
                <a:gd name="T36" fmla="*/ 152 w 304"/>
                <a:gd name="T37" fmla="*/ 321 h 28"/>
                <a:gd name="T38" fmla="*/ 156 w 304"/>
                <a:gd name="T39" fmla="*/ 299 h 28"/>
                <a:gd name="T40" fmla="*/ 192 w 304"/>
                <a:gd name="T41" fmla="*/ 260 h 28"/>
                <a:gd name="T42" fmla="*/ 228 w 304"/>
                <a:gd name="T43" fmla="*/ 11 h 28"/>
                <a:gd name="T44" fmla="*/ 223 w 304"/>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4" h="28">
                  <a:moveTo>
                    <a:pt x="298" y="0"/>
                  </a:moveTo>
                  <a:lnTo>
                    <a:pt x="263" y="7"/>
                  </a:lnTo>
                  <a:lnTo>
                    <a:pt x="227" y="11"/>
                  </a:lnTo>
                  <a:lnTo>
                    <a:pt x="192" y="16"/>
                  </a:lnTo>
                  <a:lnTo>
                    <a:pt x="155" y="18"/>
                  </a:lnTo>
                  <a:lnTo>
                    <a:pt x="124" y="20"/>
                  </a:lnTo>
                  <a:lnTo>
                    <a:pt x="93" y="20"/>
                  </a:lnTo>
                  <a:lnTo>
                    <a:pt x="63" y="20"/>
                  </a:lnTo>
                  <a:lnTo>
                    <a:pt x="38" y="18"/>
                  </a:lnTo>
                  <a:lnTo>
                    <a:pt x="17" y="16"/>
                  </a:lnTo>
                  <a:lnTo>
                    <a:pt x="0" y="14"/>
                  </a:lnTo>
                  <a:lnTo>
                    <a:pt x="17" y="16"/>
                  </a:lnTo>
                  <a:lnTo>
                    <a:pt x="38" y="20"/>
                  </a:lnTo>
                  <a:lnTo>
                    <a:pt x="65" y="22"/>
                  </a:lnTo>
                  <a:lnTo>
                    <a:pt x="93" y="24"/>
                  </a:lnTo>
                  <a:lnTo>
                    <a:pt x="124" y="27"/>
                  </a:lnTo>
                  <a:lnTo>
                    <a:pt x="158" y="27"/>
                  </a:lnTo>
                  <a:lnTo>
                    <a:pt x="194" y="24"/>
                  </a:lnTo>
                  <a:lnTo>
                    <a:pt x="231" y="22"/>
                  </a:lnTo>
                  <a:lnTo>
                    <a:pt x="267" y="18"/>
                  </a:lnTo>
                  <a:lnTo>
                    <a:pt x="303" y="11"/>
                  </a:lnTo>
                  <a:lnTo>
                    <a:pt x="298" y="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7" name="Freeform 264"/>
            <p:cNvSpPr>
              <a:spLocks/>
            </p:cNvSpPr>
            <p:nvPr/>
          </p:nvSpPr>
          <p:spPr bwMode="auto">
            <a:xfrm>
              <a:off x="2526" y="2669"/>
              <a:ext cx="177" cy="316"/>
            </a:xfrm>
            <a:custGeom>
              <a:avLst/>
              <a:gdLst>
                <a:gd name="T0" fmla="*/ 250 w 176"/>
                <a:gd name="T1" fmla="*/ 340 h 315"/>
                <a:gd name="T2" fmla="*/ 247 w 176"/>
                <a:gd name="T3" fmla="*/ 328 h 315"/>
                <a:gd name="T4" fmla="*/ 243 w 176"/>
                <a:gd name="T5" fmla="*/ 312 h 315"/>
                <a:gd name="T6" fmla="*/ 241 w 176"/>
                <a:gd name="T7" fmla="*/ 298 h 315"/>
                <a:gd name="T8" fmla="*/ 238 w 176"/>
                <a:gd name="T9" fmla="*/ 281 h 315"/>
                <a:gd name="T10" fmla="*/ 234 w 176"/>
                <a:gd name="T11" fmla="*/ 266 h 315"/>
                <a:gd name="T12" fmla="*/ 233 w 176"/>
                <a:gd name="T13" fmla="*/ 250 h 315"/>
                <a:gd name="T14" fmla="*/ 231 w 176"/>
                <a:gd name="T15" fmla="*/ 236 h 315"/>
                <a:gd name="T16" fmla="*/ 226 w 176"/>
                <a:gd name="T17" fmla="*/ 147 h 315"/>
                <a:gd name="T18" fmla="*/ 222 w 176"/>
                <a:gd name="T19" fmla="*/ 132 h 315"/>
                <a:gd name="T20" fmla="*/ 215 w 176"/>
                <a:gd name="T21" fmla="*/ 120 h 315"/>
                <a:gd name="T22" fmla="*/ 215 w 176"/>
                <a:gd name="T23" fmla="*/ 120 h 315"/>
                <a:gd name="T24" fmla="*/ 209 w 176"/>
                <a:gd name="T25" fmla="*/ 107 h 315"/>
                <a:gd name="T26" fmla="*/ 201 w 176"/>
                <a:gd name="T27" fmla="*/ 92 h 315"/>
                <a:gd name="T28" fmla="*/ 188 w 176"/>
                <a:gd name="T29" fmla="*/ 80 h 315"/>
                <a:gd name="T30" fmla="*/ 176 w 176"/>
                <a:gd name="T31" fmla="*/ 65 h 315"/>
                <a:gd name="T32" fmla="*/ 85 w 176"/>
                <a:gd name="T33" fmla="*/ 52 h 315"/>
                <a:gd name="T34" fmla="*/ 71 w 176"/>
                <a:gd name="T35" fmla="*/ 39 h 315"/>
                <a:gd name="T36" fmla="*/ 52 w 176"/>
                <a:gd name="T37" fmla="*/ 27 h 315"/>
                <a:gd name="T38" fmla="*/ 35 w 176"/>
                <a:gd name="T39" fmla="*/ 16 h 315"/>
                <a:gd name="T40" fmla="*/ 18 w 176"/>
                <a:gd name="T41" fmla="*/ 8 h 315"/>
                <a:gd name="T42" fmla="*/ 0 w 176"/>
                <a:gd name="T43" fmla="*/ 0 h 315"/>
                <a:gd name="T44" fmla="*/ 0 w 176"/>
                <a:gd name="T45" fmla="*/ 0 h 315"/>
                <a:gd name="T46" fmla="*/ 0 w 176"/>
                <a:gd name="T47" fmla="*/ 2 h 315"/>
                <a:gd name="T48" fmla="*/ 0 w 176"/>
                <a:gd name="T49" fmla="*/ 8 h 315"/>
                <a:gd name="T50" fmla="*/ 2 w 176"/>
                <a:gd name="T51" fmla="*/ 16 h 315"/>
                <a:gd name="T52" fmla="*/ 2 w 176"/>
                <a:gd name="T53" fmla="*/ 25 h 315"/>
                <a:gd name="T54" fmla="*/ 2 w 176"/>
                <a:gd name="T55" fmla="*/ 37 h 315"/>
                <a:gd name="T56" fmla="*/ 4 w 176"/>
                <a:gd name="T57" fmla="*/ 50 h 315"/>
                <a:gd name="T58" fmla="*/ 4 w 176"/>
                <a:gd name="T59" fmla="*/ 62 h 315"/>
                <a:gd name="T60" fmla="*/ 6 w 176"/>
                <a:gd name="T61" fmla="*/ 76 h 315"/>
                <a:gd name="T62" fmla="*/ 6 w 176"/>
                <a:gd name="T63" fmla="*/ 85 h 315"/>
                <a:gd name="T64" fmla="*/ 8 w 176"/>
                <a:gd name="T65" fmla="*/ 96 h 315"/>
                <a:gd name="T66" fmla="*/ 8 w 176"/>
                <a:gd name="T67" fmla="*/ 96 h 315"/>
                <a:gd name="T68" fmla="*/ 8 w 176"/>
                <a:gd name="T69" fmla="*/ 109 h 315"/>
                <a:gd name="T70" fmla="*/ 9 w 176"/>
                <a:gd name="T71" fmla="*/ 120 h 315"/>
                <a:gd name="T72" fmla="*/ 14 w 176"/>
                <a:gd name="T73" fmla="*/ 132 h 315"/>
                <a:gd name="T74" fmla="*/ 16 w 176"/>
                <a:gd name="T75" fmla="*/ 147 h 315"/>
                <a:gd name="T76" fmla="*/ 20 w 176"/>
                <a:gd name="T77" fmla="*/ 234 h 315"/>
                <a:gd name="T78" fmla="*/ 25 w 176"/>
                <a:gd name="T79" fmla="*/ 247 h 315"/>
                <a:gd name="T80" fmla="*/ 31 w 176"/>
                <a:gd name="T81" fmla="*/ 260 h 315"/>
                <a:gd name="T82" fmla="*/ 35 w 176"/>
                <a:gd name="T83" fmla="*/ 273 h 315"/>
                <a:gd name="T84" fmla="*/ 41 w 176"/>
                <a:gd name="T85" fmla="*/ 283 h 315"/>
                <a:gd name="T86" fmla="*/ 48 w 176"/>
                <a:gd name="T87" fmla="*/ 292 h 315"/>
                <a:gd name="T88" fmla="*/ 48 w 176"/>
                <a:gd name="T89" fmla="*/ 292 h 315"/>
                <a:gd name="T90" fmla="*/ 57 w 176"/>
                <a:gd name="T91" fmla="*/ 300 h 315"/>
                <a:gd name="T92" fmla="*/ 64 w 176"/>
                <a:gd name="T93" fmla="*/ 310 h 315"/>
                <a:gd name="T94" fmla="*/ 75 w 176"/>
                <a:gd name="T95" fmla="*/ 321 h 315"/>
                <a:gd name="T96" fmla="*/ 163 w 176"/>
                <a:gd name="T97" fmla="*/ 331 h 315"/>
                <a:gd name="T98" fmla="*/ 176 w 176"/>
                <a:gd name="T99" fmla="*/ 342 h 315"/>
                <a:gd name="T100" fmla="*/ 188 w 176"/>
                <a:gd name="T101" fmla="*/ 353 h 315"/>
                <a:gd name="T102" fmla="*/ 203 w 176"/>
                <a:gd name="T103" fmla="*/ 365 h 315"/>
                <a:gd name="T104" fmla="*/ 215 w 176"/>
                <a:gd name="T105" fmla="*/ 374 h 315"/>
                <a:gd name="T106" fmla="*/ 231 w 176"/>
                <a:gd name="T107" fmla="*/ 382 h 315"/>
                <a:gd name="T108" fmla="*/ 243 w 176"/>
                <a:gd name="T109" fmla="*/ 389 h 315"/>
                <a:gd name="T110" fmla="*/ 250 w 176"/>
                <a:gd name="T111" fmla="*/ 340 h 3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2"/>
                  </a:lnTo>
                  <a:lnTo>
                    <a:pt x="0" y="8"/>
                  </a:lnTo>
                  <a:lnTo>
                    <a:pt x="2" y="16"/>
                  </a:lnTo>
                  <a:lnTo>
                    <a:pt x="2" y="25"/>
                  </a:lnTo>
                  <a:lnTo>
                    <a:pt x="2" y="37"/>
                  </a:lnTo>
                  <a:lnTo>
                    <a:pt x="4" y="50"/>
                  </a:lnTo>
                  <a:lnTo>
                    <a:pt x="4" y="62"/>
                  </a:lnTo>
                  <a:lnTo>
                    <a:pt x="6" y="76"/>
                  </a:lnTo>
                  <a:lnTo>
                    <a:pt x="6" y="85"/>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lnTo>
                    <a:pt x="175" y="26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8" name="Freeform 265"/>
            <p:cNvSpPr>
              <a:spLocks/>
            </p:cNvSpPr>
            <p:nvPr/>
          </p:nvSpPr>
          <p:spPr bwMode="auto">
            <a:xfrm>
              <a:off x="2526" y="2669"/>
              <a:ext cx="177" cy="316"/>
            </a:xfrm>
            <a:custGeom>
              <a:avLst/>
              <a:gdLst>
                <a:gd name="T0" fmla="*/ 250 w 176"/>
                <a:gd name="T1" fmla="*/ 340 h 315"/>
                <a:gd name="T2" fmla="*/ 247 w 176"/>
                <a:gd name="T3" fmla="*/ 328 h 315"/>
                <a:gd name="T4" fmla="*/ 243 w 176"/>
                <a:gd name="T5" fmla="*/ 312 h 315"/>
                <a:gd name="T6" fmla="*/ 241 w 176"/>
                <a:gd name="T7" fmla="*/ 298 h 315"/>
                <a:gd name="T8" fmla="*/ 238 w 176"/>
                <a:gd name="T9" fmla="*/ 281 h 315"/>
                <a:gd name="T10" fmla="*/ 234 w 176"/>
                <a:gd name="T11" fmla="*/ 266 h 315"/>
                <a:gd name="T12" fmla="*/ 233 w 176"/>
                <a:gd name="T13" fmla="*/ 250 h 315"/>
                <a:gd name="T14" fmla="*/ 231 w 176"/>
                <a:gd name="T15" fmla="*/ 236 h 315"/>
                <a:gd name="T16" fmla="*/ 226 w 176"/>
                <a:gd name="T17" fmla="*/ 147 h 315"/>
                <a:gd name="T18" fmla="*/ 222 w 176"/>
                <a:gd name="T19" fmla="*/ 132 h 315"/>
                <a:gd name="T20" fmla="*/ 215 w 176"/>
                <a:gd name="T21" fmla="*/ 120 h 315"/>
                <a:gd name="T22" fmla="*/ 215 w 176"/>
                <a:gd name="T23" fmla="*/ 120 h 315"/>
                <a:gd name="T24" fmla="*/ 209 w 176"/>
                <a:gd name="T25" fmla="*/ 107 h 315"/>
                <a:gd name="T26" fmla="*/ 201 w 176"/>
                <a:gd name="T27" fmla="*/ 92 h 315"/>
                <a:gd name="T28" fmla="*/ 188 w 176"/>
                <a:gd name="T29" fmla="*/ 80 h 315"/>
                <a:gd name="T30" fmla="*/ 176 w 176"/>
                <a:gd name="T31" fmla="*/ 65 h 315"/>
                <a:gd name="T32" fmla="*/ 85 w 176"/>
                <a:gd name="T33" fmla="*/ 52 h 315"/>
                <a:gd name="T34" fmla="*/ 71 w 176"/>
                <a:gd name="T35" fmla="*/ 39 h 315"/>
                <a:gd name="T36" fmla="*/ 52 w 176"/>
                <a:gd name="T37" fmla="*/ 27 h 315"/>
                <a:gd name="T38" fmla="*/ 35 w 176"/>
                <a:gd name="T39" fmla="*/ 16 h 315"/>
                <a:gd name="T40" fmla="*/ 18 w 176"/>
                <a:gd name="T41" fmla="*/ 8 h 315"/>
                <a:gd name="T42" fmla="*/ 0 w 176"/>
                <a:gd name="T43" fmla="*/ 0 h 315"/>
                <a:gd name="T44" fmla="*/ 0 w 176"/>
                <a:gd name="T45" fmla="*/ 0 h 315"/>
                <a:gd name="T46" fmla="*/ 0 w 176"/>
                <a:gd name="T47" fmla="*/ 2 h 315"/>
                <a:gd name="T48" fmla="*/ 0 w 176"/>
                <a:gd name="T49" fmla="*/ 8 h 315"/>
                <a:gd name="T50" fmla="*/ 2 w 176"/>
                <a:gd name="T51" fmla="*/ 16 h 315"/>
                <a:gd name="T52" fmla="*/ 2 w 176"/>
                <a:gd name="T53" fmla="*/ 25 h 315"/>
                <a:gd name="T54" fmla="*/ 2 w 176"/>
                <a:gd name="T55" fmla="*/ 37 h 315"/>
                <a:gd name="T56" fmla="*/ 4 w 176"/>
                <a:gd name="T57" fmla="*/ 50 h 315"/>
                <a:gd name="T58" fmla="*/ 4 w 176"/>
                <a:gd name="T59" fmla="*/ 62 h 315"/>
                <a:gd name="T60" fmla="*/ 6 w 176"/>
                <a:gd name="T61" fmla="*/ 76 h 315"/>
                <a:gd name="T62" fmla="*/ 6 w 176"/>
                <a:gd name="T63" fmla="*/ 85 h 315"/>
                <a:gd name="T64" fmla="*/ 8 w 176"/>
                <a:gd name="T65" fmla="*/ 96 h 315"/>
                <a:gd name="T66" fmla="*/ 8 w 176"/>
                <a:gd name="T67" fmla="*/ 96 h 315"/>
                <a:gd name="T68" fmla="*/ 8 w 176"/>
                <a:gd name="T69" fmla="*/ 109 h 315"/>
                <a:gd name="T70" fmla="*/ 9 w 176"/>
                <a:gd name="T71" fmla="*/ 120 h 315"/>
                <a:gd name="T72" fmla="*/ 14 w 176"/>
                <a:gd name="T73" fmla="*/ 132 h 315"/>
                <a:gd name="T74" fmla="*/ 16 w 176"/>
                <a:gd name="T75" fmla="*/ 147 h 315"/>
                <a:gd name="T76" fmla="*/ 20 w 176"/>
                <a:gd name="T77" fmla="*/ 234 h 315"/>
                <a:gd name="T78" fmla="*/ 25 w 176"/>
                <a:gd name="T79" fmla="*/ 247 h 315"/>
                <a:gd name="T80" fmla="*/ 31 w 176"/>
                <a:gd name="T81" fmla="*/ 260 h 315"/>
                <a:gd name="T82" fmla="*/ 35 w 176"/>
                <a:gd name="T83" fmla="*/ 273 h 315"/>
                <a:gd name="T84" fmla="*/ 41 w 176"/>
                <a:gd name="T85" fmla="*/ 283 h 315"/>
                <a:gd name="T86" fmla="*/ 48 w 176"/>
                <a:gd name="T87" fmla="*/ 292 h 315"/>
                <a:gd name="T88" fmla="*/ 48 w 176"/>
                <a:gd name="T89" fmla="*/ 292 h 315"/>
                <a:gd name="T90" fmla="*/ 57 w 176"/>
                <a:gd name="T91" fmla="*/ 300 h 315"/>
                <a:gd name="T92" fmla="*/ 64 w 176"/>
                <a:gd name="T93" fmla="*/ 310 h 315"/>
                <a:gd name="T94" fmla="*/ 75 w 176"/>
                <a:gd name="T95" fmla="*/ 321 h 315"/>
                <a:gd name="T96" fmla="*/ 163 w 176"/>
                <a:gd name="T97" fmla="*/ 331 h 315"/>
                <a:gd name="T98" fmla="*/ 176 w 176"/>
                <a:gd name="T99" fmla="*/ 342 h 315"/>
                <a:gd name="T100" fmla="*/ 188 w 176"/>
                <a:gd name="T101" fmla="*/ 353 h 315"/>
                <a:gd name="T102" fmla="*/ 203 w 176"/>
                <a:gd name="T103" fmla="*/ 365 h 315"/>
                <a:gd name="T104" fmla="*/ 215 w 176"/>
                <a:gd name="T105" fmla="*/ 374 h 315"/>
                <a:gd name="T106" fmla="*/ 231 w 176"/>
                <a:gd name="T107" fmla="*/ 382 h 315"/>
                <a:gd name="T108" fmla="*/ 243 w 176"/>
                <a:gd name="T109" fmla="*/ 389 h 31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2"/>
                  </a:lnTo>
                  <a:lnTo>
                    <a:pt x="0" y="8"/>
                  </a:lnTo>
                  <a:lnTo>
                    <a:pt x="2" y="16"/>
                  </a:lnTo>
                  <a:lnTo>
                    <a:pt x="2" y="25"/>
                  </a:lnTo>
                  <a:lnTo>
                    <a:pt x="2" y="37"/>
                  </a:lnTo>
                  <a:lnTo>
                    <a:pt x="4" y="50"/>
                  </a:lnTo>
                  <a:lnTo>
                    <a:pt x="4" y="62"/>
                  </a:lnTo>
                  <a:lnTo>
                    <a:pt x="6" y="76"/>
                  </a:lnTo>
                  <a:lnTo>
                    <a:pt x="6" y="85"/>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66"/>
            <p:cNvSpPr>
              <a:spLocks/>
            </p:cNvSpPr>
            <p:nvPr/>
          </p:nvSpPr>
          <p:spPr bwMode="auto">
            <a:xfrm>
              <a:off x="2579" y="2732"/>
              <a:ext cx="120" cy="201"/>
            </a:xfrm>
            <a:custGeom>
              <a:avLst/>
              <a:gdLst>
                <a:gd name="T0" fmla="*/ 60 w 121"/>
                <a:gd name="T1" fmla="*/ 72 h 204"/>
                <a:gd name="T2" fmla="*/ 60 w 121"/>
                <a:gd name="T3" fmla="*/ 69 h 204"/>
                <a:gd name="T4" fmla="*/ 60 w 121"/>
                <a:gd name="T5" fmla="*/ 66 h 204"/>
                <a:gd name="T6" fmla="*/ 60 w 121"/>
                <a:gd name="T7" fmla="*/ 63 h 204"/>
                <a:gd name="T8" fmla="*/ 60 w 121"/>
                <a:gd name="T9" fmla="*/ 58 h 204"/>
                <a:gd name="T10" fmla="*/ 60 w 121"/>
                <a:gd name="T11" fmla="*/ 53 h 204"/>
                <a:gd name="T12" fmla="*/ 60 w 121"/>
                <a:gd name="T13" fmla="*/ 49 h 204"/>
                <a:gd name="T14" fmla="*/ 52 w 121"/>
                <a:gd name="T15" fmla="*/ 44 h 204"/>
                <a:gd name="T16" fmla="*/ 46 w 121"/>
                <a:gd name="T17" fmla="*/ 39 h 204"/>
                <a:gd name="T18" fmla="*/ 39 w 121"/>
                <a:gd name="T19" fmla="*/ 34 h 204"/>
                <a:gd name="T20" fmla="*/ 35 w 121"/>
                <a:gd name="T21" fmla="*/ 34 h 204"/>
                <a:gd name="T22" fmla="*/ 35 w 121"/>
                <a:gd name="T23" fmla="*/ 34 h 204"/>
                <a:gd name="T24" fmla="*/ 31 w 121"/>
                <a:gd name="T25" fmla="*/ 34 h 204"/>
                <a:gd name="T26" fmla="*/ 27 w 121"/>
                <a:gd name="T27" fmla="*/ 34 h 204"/>
                <a:gd name="T28" fmla="*/ 23 w 121"/>
                <a:gd name="T29" fmla="*/ 34 h 204"/>
                <a:gd name="T30" fmla="*/ 20 w 121"/>
                <a:gd name="T31" fmla="*/ 34 h 204"/>
                <a:gd name="T32" fmla="*/ 16 w 121"/>
                <a:gd name="T33" fmla="*/ 34 h 204"/>
                <a:gd name="T34" fmla="*/ 12 w 121"/>
                <a:gd name="T35" fmla="*/ 34 h 204"/>
                <a:gd name="T36" fmla="*/ 9 w 121"/>
                <a:gd name="T37" fmla="*/ 34 h 204"/>
                <a:gd name="T38" fmla="*/ 6 w 121"/>
                <a:gd name="T39" fmla="*/ 25 h 204"/>
                <a:gd name="T40" fmla="*/ 2 w 121"/>
                <a:gd name="T41" fmla="*/ 12 h 204"/>
                <a:gd name="T42" fmla="*/ 0 w 121"/>
                <a:gd name="T43" fmla="*/ 0 h 204"/>
                <a:gd name="T44" fmla="*/ 0 w 121"/>
                <a:gd name="T45" fmla="*/ 0 h 204"/>
                <a:gd name="T46" fmla="*/ 4 w 121"/>
                <a:gd name="T47" fmla="*/ 12 h 204"/>
                <a:gd name="T48" fmla="*/ 6 w 121"/>
                <a:gd name="T49" fmla="*/ 25 h 204"/>
                <a:gd name="T50" fmla="*/ 12 w 121"/>
                <a:gd name="T51" fmla="*/ 34 h 204"/>
                <a:gd name="T52" fmla="*/ 16 w 121"/>
                <a:gd name="T53" fmla="*/ 34 h 204"/>
                <a:gd name="T54" fmla="*/ 20 w 121"/>
                <a:gd name="T55" fmla="*/ 34 h 204"/>
                <a:gd name="T56" fmla="*/ 27 w 121"/>
                <a:gd name="T57" fmla="*/ 34 h 204"/>
                <a:gd name="T58" fmla="*/ 31 w 121"/>
                <a:gd name="T59" fmla="*/ 34 h 204"/>
                <a:gd name="T60" fmla="*/ 37 w 121"/>
                <a:gd name="T61" fmla="*/ 34 h 204"/>
                <a:gd name="T62" fmla="*/ 41 w 121"/>
                <a:gd name="T63" fmla="*/ 34 h 204"/>
                <a:gd name="T64" fmla="*/ 46 w 121"/>
                <a:gd name="T65" fmla="*/ 34 h 204"/>
                <a:gd name="T66" fmla="*/ 46 w 121"/>
                <a:gd name="T67" fmla="*/ 34 h 204"/>
                <a:gd name="T68" fmla="*/ 50 w 121"/>
                <a:gd name="T69" fmla="*/ 34 h 204"/>
                <a:gd name="T70" fmla="*/ 57 w 121"/>
                <a:gd name="T71" fmla="*/ 39 h 204"/>
                <a:gd name="T72" fmla="*/ 60 w 121"/>
                <a:gd name="T73" fmla="*/ 44 h 204"/>
                <a:gd name="T74" fmla="*/ 60 w 121"/>
                <a:gd name="T75" fmla="*/ 49 h 204"/>
                <a:gd name="T76" fmla="*/ 60 w 121"/>
                <a:gd name="T77" fmla="*/ 53 h 204"/>
                <a:gd name="T78" fmla="*/ 60 w 121"/>
                <a:gd name="T79" fmla="*/ 58 h 204"/>
                <a:gd name="T80" fmla="*/ 60 w 121"/>
                <a:gd name="T81" fmla="*/ 63 h 204"/>
                <a:gd name="T82" fmla="*/ 60 w 121"/>
                <a:gd name="T83" fmla="*/ 66 h 204"/>
                <a:gd name="T84" fmla="*/ 60 w 121"/>
                <a:gd name="T85" fmla="*/ 69 h 204"/>
                <a:gd name="T86" fmla="*/ 60 w 121"/>
                <a:gd name="T87" fmla="*/ 72 h 204"/>
                <a:gd name="T88" fmla="*/ 60 w 121"/>
                <a:gd name="T89" fmla="*/ 7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1" h="204">
                  <a:moveTo>
                    <a:pt x="108" y="203"/>
                  </a:moveTo>
                  <a:lnTo>
                    <a:pt x="101" y="195"/>
                  </a:lnTo>
                  <a:lnTo>
                    <a:pt x="92" y="186"/>
                  </a:lnTo>
                  <a:lnTo>
                    <a:pt x="83" y="176"/>
                  </a:lnTo>
                  <a:lnTo>
                    <a:pt x="75" y="165"/>
                  </a:lnTo>
                  <a:lnTo>
                    <a:pt x="67" y="154"/>
                  </a:lnTo>
                  <a:lnTo>
                    <a:pt x="60" y="147"/>
                  </a:lnTo>
                  <a:lnTo>
                    <a:pt x="52" y="136"/>
                  </a:lnTo>
                  <a:lnTo>
                    <a:pt x="46" y="126"/>
                  </a:lnTo>
                  <a:lnTo>
                    <a:pt x="39" y="117"/>
                  </a:lnTo>
                  <a:lnTo>
                    <a:pt x="35" y="110"/>
                  </a:lnTo>
                  <a:lnTo>
                    <a:pt x="31" y="103"/>
                  </a:lnTo>
                  <a:lnTo>
                    <a:pt x="27" y="94"/>
                  </a:lnTo>
                  <a:lnTo>
                    <a:pt x="23" y="85"/>
                  </a:lnTo>
                  <a:lnTo>
                    <a:pt x="20" y="73"/>
                  </a:lnTo>
                  <a:lnTo>
                    <a:pt x="16" y="62"/>
                  </a:lnTo>
                  <a:lnTo>
                    <a:pt x="12" y="50"/>
                  </a:lnTo>
                  <a:lnTo>
                    <a:pt x="9" y="37"/>
                  </a:lnTo>
                  <a:lnTo>
                    <a:pt x="6" y="25"/>
                  </a:lnTo>
                  <a:lnTo>
                    <a:pt x="2" y="12"/>
                  </a:lnTo>
                  <a:lnTo>
                    <a:pt x="0" y="0"/>
                  </a:lnTo>
                  <a:lnTo>
                    <a:pt x="4" y="12"/>
                  </a:lnTo>
                  <a:lnTo>
                    <a:pt x="6" y="25"/>
                  </a:lnTo>
                  <a:lnTo>
                    <a:pt x="12" y="37"/>
                  </a:lnTo>
                  <a:lnTo>
                    <a:pt x="16" y="50"/>
                  </a:lnTo>
                  <a:lnTo>
                    <a:pt x="20" y="62"/>
                  </a:lnTo>
                  <a:lnTo>
                    <a:pt x="27" y="73"/>
                  </a:lnTo>
                  <a:lnTo>
                    <a:pt x="31" y="85"/>
                  </a:lnTo>
                  <a:lnTo>
                    <a:pt x="37" y="94"/>
                  </a:lnTo>
                  <a:lnTo>
                    <a:pt x="41" y="103"/>
                  </a:lnTo>
                  <a:lnTo>
                    <a:pt x="46" y="110"/>
                  </a:lnTo>
                  <a:lnTo>
                    <a:pt x="50" y="117"/>
                  </a:lnTo>
                  <a:lnTo>
                    <a:pt x="57" y="126"/>
                  </a:lnTo>
                  <a:lnTo>
                    <a:pt x="62" y="136"/>
                  </a:lnTo>
                  <a:lnTo>
                    <a:pt x="71" y="147"/>
                  </a:lnTo>
                  <a:lnTo>
                    <a:pt x="80" y="154"/>
                  </a:lnTo>
                  <a:lnTo>
                    <a:pt x="88" y="165"/>
                  </a:lnTo>
                  <a:lnTo>
                    <a:pt x="96" y="176"/>
                  </a:lnTo>
                  <a:lnTo>
                    <a:pt x="105" y="186"/>
                  </a:lnTo>
                  <a:lnTo>
                    <a:pt x="113" y="195"/>
                  </a:lnTo>
                  <a:lnTo>
                    <a:pt x="120" y="203"/>
                  </a:lnTo>
                  <a:lnTo>
                    <a:pt x="108" y="203"/>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0" name="Freeform 267"/>
            <p:cNvSpPr>
              <a:spLocks/>
            </p:cNvSpPr>
            <p:nvPr/>
          </p:nvSpPr>
          <p:spPr bwMode="auto">
            <a:xfrm>
              <a:off x="2892" y="3014"/>
              <a:ext cx="240" cy="226"/>
            </a:xfrm>
            <a:custGeom>
              <a:avLst/>
              <a:gdLst>
                <a:gd name="T0" fmla="*/ 44 w 239"/>
                <a:gd name="T1" fmla="*/ 4 h 226"/>
                <a:gd name="T2" fmla="*/ 67 w 239"/>
                <a:gd name="T3" fmla="*/ 7 h 226"/>
                <a:gd name="T4" fmla="*/ 94 w 239"/>
                <a:gd name="T5" fmla="*/ 16 h 226"/>
                <a:gd name="T6" fmla="*/ 117 w 239"/>
                <a:gd name="T7" fmla="*/ 29 h 226"/>
                <a:gd name="T8" fmla="*/ 209 w 239"/>
                <a:gd name="T9" fmla="*/ 46 h 226"/>
                <a:gd name="T10" fmla="*/ 216 w 239"/>
                <a:gd name="T11" fmla="*/ 57 h 226"/>
                <a:gd name="T12" fmla="*/ 222 w 239"/>
                <a:gd name="T13" fmla="*/ 77 h 226"/>
                <a:gd name="T14" fmla="*/ 228 w 239"/>
                <a:gd name="T15" fmla="*/ 98 h 226"/>
                <a:gd name="T16" fmla="*/ 230 w 239"/>
                <a:gd name="T17" fmla="*/ 117 h 226"/>
                <a:gd name="T18" fmla="*/ 236 w 239"/>
                <a:gd name="T19" fmla="*/ 129 h 226"/>
                <a:gd name="T20" fmla="*/ 245 w 239"/>
                <a:gd name="T21" fmla="*/ 138 h 226"/>
                <a:gd name="T22" fmla="*/ 252 w 239"/>
                <a:gd name="T23" fmla="*/ 140 h 226"/>
                <a:gd name="T24" fmla="*/ 266 w 239"/>
                <a:gd name="T25" fmla="*/ 144 h 226"/>
                <a:gd name="T26" fmla="*/ 281 w 239"/>
                <a:gd name="T27" fmla="*/ 144 h 226"/>
                <a:gd name="T28" fmla="*/ 296 w 239"/>
                <a:gd name="T29" fmla="*/ 144 h 226"/>
                <a:gd name="T30" fmla="*/ 308 w 239"/>
                <a:gd name="T31" fmla="*/ 144 h 226"/>
                <a:gd name="T32" fmla="*/ 313 w 239"/>
                <a:gd name="T33" fmla="*/ 142 h 226"/>
                <a:gd name="T34" fmla="*/ 304 w 239"/>
                <a:gd name="T35" fmla="*/ 153 h 226"/>
                <a:gd name="T36" fmla="*/ 292 w 239"/>
                <a:gd name="T37" fmla="*/ 174 h 226"/>
                <a:gd name="T38" fmla="*/ 287 w 239"/>
                <a:gd name="T39" fmla="*/ 182 h 226"/>
                <a:gd name="T40" fmla="*/ 281 w 239"/>
                <a:gd name="T41" fmla="*/ 201 h 226"/>
                <a:gd name="T42" fmla="*/ 278 w 239"/>
                <a:gd name="T43" fmla="*/ 216 h 226"/>
                <a:gd name="T44" fmla="*/ 278 w 239"/>
                <a:gd name="T45" fmla="*/ 222 h 226"/>
                <a:gd name="T46" fmla="*/ 273 w 239"/>
                <a:gd name="T47" fmla="*/ 225 h 226"/>
                <a:gd name="T48" fmla="*/ 257 w 239"/>
                <a:gd name="T49" fmla="*/ 225 h 226"/>
                <a:gd name="T50" fmla="*/ 236 w 239"/>
                <a:gd name="T51" fmla="*/ 222 h 226"/>
                <a:gd name="T52" fmla="*/ 211 w 239"/>
                <a:gd name="T53" fmla="*/ 222 h 226"/>
                <a:gd name="T54" fmla="*/ 115 w 239"/>
                <a:gd name="T55" fmla="*/ 216 h 226"/>
                <a:gd name="T56" fmla="*/ 104 w 239"/>
                <a:gd name="T57" fmla="*/ 211 h 226"/>
                <a:gd name="T58" fmla="*/ 88 w 239"/>
                <a:gd name="T59" fmla="*/ 201 h 226"/>
                <a:gd name="T60" fmla="*/ 77 w 239"/>
                <a:gd name="T61" fmla="*/ 188 h 226"/>
                <a:gd name="T62" fmla="*/ 71 w 239"/>
                <a:gd name="T63" fmla="*/ 172 h 226"/>
                <a:gd name="T64" fmla="*/ 67 w 239"/>
                <a:gd name="T65" fmla="*/ 151 h 226"/>
                <a:gd name="T66" fmla="*/ 67 w 239"/>
                <a:gd name="T67" fmla="*/ 142 h 226"/>
                <a:gd name="T68" fmla="*/ 65 w 239"/>
                <a:gd name="T69" fmla="*/ 121 h 226"/>
                <a:gd name="T70" fmla="*/ 62 w 239"/>
                <a:gd name="T71" fmla="*/ 98 h 226"/>
                <a:gd name="T72" fmla="*/ 58 w 239"/>
                <a:gd name="T73" fmla="*/ 80 h 226"/>
                <a:gd name="T74" fmla="*/ 51 w 239"/>
                <a:gd name="T75" fmla="*/ 62 h 226"/>
                <a:gd name="T76" fmla="*/ 39 w 239"/>
                <a:gd name="T77" fmla="*/ 52 h 226"/>
                <a:gd name="T78" fmla="*/ 26 w 239"/>
                <a:gd name="T79" fmla="*/ 46 h 226"/>
                <a:gd name="T80" fmla="*/ 7 w 239"/>
                <a:gd name="T81" fmla="*/ 27 h 226"/>
                <a:gd name="T82" fmla="*/ 0 w 239"/>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5" y="144"/>
                  </a:lnTo>
                  <a:lnTo>
                    <a:pt x="229" y="153"/>
                  </a:lnTo>
                  <a:lnTo>
                    <a:pt x="223" y="163"/>
                  </a:lnTo>
                  <a:lnTo>
                    <a:pt x="217" y="174"/>
                  </a:lnTo>
                  <a:lnTo>
                    <a:pt x="212" y="182"/>
                  </a:lnTo>
                  <a:lnTo>
                    <a:pt x="208" y="193"/>
                  </a:lnTo>
                  <a:lnTo>
                    <a:pt x="206" y="201"/>
                  </a:lnTo>
                  <a:lnTo>
                    <a:pt x="203" y="207"/>
                  </a:lnTo>
                  <a:lnTo>
                    <a:pt x="203" y="216"/>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26" y="46"/>
                  </a:lnTo>
                  <a:lnTo>
                    <a:pt x="16" y="35"/>
                  </a:lnTo>
                  <a:lnTo>
                    <a:pt x="7" y="27"/>
                  </a:lnTo>
                  <a:lnTo>
                    <a:pt x="1" y="20"/>
                  </a:lnTo>
                  <a:lnTo>
                    <a:pt x="0" y="18"/>
                  </a:lnTo>
                  <a:lnTo>
                    <a:pt x="33"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1" name="Freeform 268"/>
            <p:cNvSpPr>
              <a:spLocks/>
            </p:cNvSpPr>
            <p:nvPr/>
          </p:nvSpPr>
          <p:spPr bwMode="auto">
            <a:xfrm>
              <a:off x="2892" y="3014"/>
              <a:ext cx="240" cy="226"/>
            </a:xfrm>
            <a:custGeom>
              <a:avLst/>
              <a:gdLst>
                <a:gd name="T0" fmla="*/ 44 w 239"/>
                <a:gd name="T1" fmla="*/ 4 h 226"/>
                <a:gd name="T2" fmla="*/ 67 w 239"/>
                <a:gd name="T3" fmla="*/ 7 h 226"/>
                <a:gd name="T4" fmla="*/ 94 w 239"/>
                <a:gd name="T5" fmla="*/ 16 h 226"/>
                <a:gd name="T6" fmla="*/ 117 w 239"/>
                <a:gd name="T7" fmla="*/ 29 h 226"/>
                <a:gd name="T8" fmla="*/ 209 w 239"/>
                <a:gd name="T9" fmla="*/ 46 h 226"/>
                <a:gd name="T10" fmla="*/ 216 w 239"/>
                <a:gd name="T11" fmla="*/ 57 h 226"/>
                <a:gd name="T12" fmla="*/ 222 w 239"/>
                <a:gd name="T13" fmla="*/ 77 h 226"/>
                <a:gd name="T14" fmla="*/ 228 w 239"/>
                <a:gd name="T15" fmla="*/ 98 h 226"/>
                <a:gd name="T16" fmla="*/ 230 w 239"/>
                <a:gd name="T17" fmla="*/ 117 h 226"/>
                <a:gd name="T18" fmla="*/ 236 w 239"/>
                <a:gd name="T19" fmla="*/ 129 h 226"/>
                <a:gd name="T20" fmla="*/ 245 w 239"/>
                <a:gd name="T21" fmla="*/ 138 h 226"/>
                <a:gd name="T22" fmla="*/ 252 w 239"/>
                <a:gd name="T23" fmla="*/ 140 h 226"/>
                <a:gd name="T24" fmla="*/ 266 w 239"/>
                <a:gd name="T25" fmla="*/ 144 h 226"/>
                <a:gd name="T26" fmla="*/ 281 w 239"/>
                <a:gd name="T27" fmla="*/ 144 h 226"/>
                <a:gd name="T28" fmla="*/ 296 w 239"/>
                <a:gd name="T29" fmla="*/ 144 h 226"/>
                <a:gd name="T30" fmla="*/ 308 w 239"/>
                <a:gd name="T31" fmla="*/ 144 h 226"/>
                <a:gd name="T32" fmla="*/ 313 w 239"/>
                <a:gd name="T33" fmla="*/ 142 h 226"/>
                <a:gd name="T34" fmla="*/ 304 w 239"/>
                <a:gd name="T35" fmla="*/ 153 h 226"/>
                <a:gd name="T36" fmla="*/ 292 w 239"/>
                <a:gd name="T37" fmla="*/ 174 h 226"/>
                <a:gd name="T38" fmla="*/ 287 w 239"/>
                <a:gd name="T39" fmla="*/ 182 h 226"/>
                <a:gd name="T40" fmla="*/ 281 w 239"/>
                <a:gd name="T41" fmla="*/ 201 h 226"/>
                <a:gd name="T42" fmla="*/ 278 w 239"/>
                <a:gd name="T43" fmla="*/ 216 h 226"/>
                <a:gd name="T44" fmla="*/ 278 w 239"/>
                <a:gd name="T45" fmla="*/ 222 h 226"/>
                <a:gd name="T46" fmla="*/ 273 w 239"/>
                <a:gd name="T47" fmla="*/ 225 h 226"/>
                <a:gd name="T48" fmla="*/ 257 w 239"/>
                <a:gd name="T49" fmla="*/ 225 h 226"/>
                <a:gd name="T50" fmla="*/ 236 w 239"/>
                <a:gd name="T51" fmla="*/ 222 h 226"/>
                <a:gd name="T52" fmla="*/ 211 w 239"/>
                <a:gd name="T53" fmla="*/ 222 h 226"/>
                <a:gd name="T54" fmla="*/ 115 w 239"/>
                <a:gd name="T55" fmla="*/ 216 h 226"/>
                <a:gd name="T56" fmla="*/ 104 w 239"/>
                <a:gd name="T57" fmla="*/ 211 h 226"/>
                <a:gd name="T58" fmla="*/ 88 w 239"/>
                <a:gd name="T59" fmla="*/ 201 h 226"/>
                <a:gd name="T60" fmla="*/ 77 w 239"/>
                <a:gd name="T61" fmla="*/ 188 h 226"/>
                <a:gd name="T62" fmla="*/ 71 w 239"/>
                <a:gd name="T63" fmla="*/ 172 h 226"/>
                <a:gd name="T64" fmla="*/ 67 w 239"/>
                <a:gd name="T65" fmla="*/ 151 h 226"/>
                <a:gd name="T66" fmla="*/ 67 w 239"/>
                <a:gd name="T67" fmla="*/ 142 h 226"/>
                <a:gd name="T68" fmla="*/ 65 w 239"/>
                <a:gd name="T69" fmla="*/ 121 h 226"/>
                <a:gd name="T70" fmla="*/ 62 w 239"/>
                <a:gd name="T71" fmla="*/ 98 h 226"/>
                <a:gd name="T72" fmla="*/ 58 w 239"/>
                <a:gd name="T73" fmla="*/ 80 h 226"/>
                <a:gd name="T74" fmla="*/ 51 w 239"/>
                <a:gd name="T75" fmla="*/ 62 h 226"/>
                <a:gd name="T76" fmla="*/ 39 w 239"/>
                <a:gd name="T77" fmla="*/ 52 h 226"/>
                <a:gd name="T78" fmla="*/ 26 w 239"/>
                <a:gd name="T79" fmla="*/ 46 h 226"/>
                <a:gd name="T80" fmla="*/ 7 w 239"/>
                <a:gd name="T81" fmla="*/ 27 h 226"/>
                <a:gd name="T82" fmla="*/ 0 w 239"/>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5" y="144"/>
                  </a:lnTo>
                  <a:lnTo>
                    <a:pt x="229" y="153"/>
                  </a:lnTo>
                  <a:lnTo>
                    <a:pt x="223" y="163"/>
                  </a:lnTo>
                  <a:lnTo>
                    <a:pt x="217" y="174"/>
                  </a:lnTo>
                  <a:lnTo>
                    <a:pt x="212" y="182"/>
                  </a:lnTo>
                  <a:lnTo>
                    <a:pt x="208" y="193"/>
                  </a:lnTo>
                  <a:lnTo>
                    <a:pt x="206" y="201"/>
                  </a:lnTo>
                  <a:lnTo>
                    <a:pt x="203" y="207"/>
                  </a:lnTo>
                  <a:lnTo>
                    <a:pt x="203" y="216"/>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26" y="46"/>
                  </a:lnTo>
                  <a:lnTo>
                    <a:pt x="16" y="35"/>
                  </a:lnTo>
                  <a:lnTo>
                    <a:pt x="7" y="27"/>
                  </a:lnTo>
                  <a:lnTo>
                    <a:pt x="1" y="20"/>
                  </a:lnTo>
                  <a:lnTo>
                    <a:pt x="0" y="1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69"/>
            <p:cNvSpPr>
              <a:spLocks/>
            </p:cNvSpPr>
            <p:nvPr/>
          </p:nvSpPr>
          <p:spPr bwMode="auto">
            <a:xfrm>
              <a:off x="2939" y="2852"/>
              <a:ext cx="212" cy="259"/>
            </a:xfrm>
            <a:custGeom>
              <a:avLst/>
              <a:gdLst>
                <a:gd name="T0" fmla="*/ 15 w 214"/>
                <a:gd name="T1" fmla="*/ 68 h 260"/>
                <a:gd name="T2" fmla="*/ 36 w 214"/>
                <a:gd name="T3" fmla="*/ 50 h 260"/>
                <a:gd name="T4" fmla="*/ 53 w 214"/>
                <a:gd name="T5" fmla="*/ 29 h 260"/>
                <a:gd name="T6" fmla="*/ 53 w 214"/>
                <a:gd name="T7" fmla="*/ 19 h 260"/>
                <a:gd name="T8" fmla="*/ 53 w 214"/>
                <a:gd name="T9" fmla="*/ 4 h 260"/>
                <a:gd name="T10" fmla="*/ 53 w 214"/>
                <a:gd name="T11" fmla="*/ 0 h 260"/>
                <a:gd name="T12" fmla="*/ 60 w 214"/>
                <a:gd name="T13" fmla="*/ 2 h 260"/>
                <a:gd name="T14" fmla="*/ 86 w 214"/>
                <a:gd name="T15" fmla="*/ 19 h 260"/>
                <a:gd name="T16" fmla="*/ 94 w 214"/>
                <a:gd name="T17" fmla="*/ 48 h 260"/>
                <a:gd name="T18" fmla="*/ 94 w 214"/>
                <a:gd name="T19" fmla="*/ 57 h 260"/>
                <a:gd name="T20" fmla="*/ 94 w 214"/>
                <a:gd name="T21" fmla="*/ 75 h 260"/>
                <a:gd name="T22" fmla="*/ 92 w 214"/>
                <a:gd name="T23" fmla="*/ 94 h 260"/>
                <a:gd name="T24" fmla="*/ 91 w 214"/>
                <a:gd name="T25" fmla="*/ 111 h 260"/>
                <a:gd name="T26" fmla="*/ 91 w 214"/>
                <a:gd name="T27" fmla="*/ 124 h 260"/>
                <a:gd name="T28" fmla="*/ 92 w 214"/>
                <a:gd name="T29" fmla="*/ 130 h 260"/>
                <a:gd name="T30" fmla="*/ 96 w 214"/>
                <a:gd name="T31" fmla="*/ 130 h 260"/>
                <a:gd name="T32" fmla="*/ 102 w 214"/>
                <a:gd name="T33" fmla="*/ 130 h 260"/>
                <a:gd name="T34" fmla="*/ 107 w 214"/>
                <a:gd name="T35" fmla="*/ 130 h 260"/>
                <a:gd name="T36" fmla="*/ 111 w 214"/>
                <a:gd name="T37" fmla="*/ 130 h 260"/>
                <a:gd name="T38" fmla="*/ 111 w 214"/>
                <a:gd name="T39" fmla="*/ 130 h 260"/>
                <a:gd name="T40" fmla="*/ 108 w 214"/>
                <a:gd name="T41" fmla="*/ 141 h 260"/>
                <a:gd name="T42" fmla="*/ 99 w 214"/>
                <a:gd name="T43" fmla="*/ 166 h 260"/>
                <a:gd name="T44" fmla="*/ 85 w 214"/>
                <a:gd name="T45" fmla="*/ 181 h 260"/>
                <a:gd name="T46" fmla="*/ 74 w 214"/>
                <a:gd name="T47" fmla="*/ 184 h 260"/>
                <a:gd name="T48" fmla="*/ 55 w 214"/>
                <a:gd name="T49" fmla="*/ 181 h 260"/>
                <a:gd name="T50" fmla="*/ 53 w 214"/>
                <a:gd name="T51" fmla="*/ 175 h 260"/>
                <a:gd name="T52" fmla="*/ 53 w 214"/>
                <a:gd name="T53" fmla="*/ 166 h 260"/>
                <a:gd name="T54" fmla="*/ 53 w 214"/>
                <a:gd name="T55" fmla="*/ 156 h 260"/>
                <a:gd name="T56" fmla="*/ 53 w 214"/>
                <a:gd name="T57" fmla="*/ 152 h 260"/>
                <a:gd name="T58" fmla="*/ 36 w 214"/>
                <a:gd name="T59" fmla="*/ 140 h 260"/>
                <a:gd name="T60" fmla="*/ 13 w 214"/>
                <a:gd name="T61" fmla="*/ 137 h 260"/>
                <a:gd name="T62" fmla="*/ 0 w 214"/>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4" h="260">
                  <a:moveTo>
                    <a:pt x="0" y="71"/>
                  </a:moveTo>
                  <a:lnTo>
                    <a:pt x="15" y="68"/>
                  </a:lnTo>
                  <a:lnTo>
                    <a:pt x="25" y="59"/>
                  </a:lnTo>
                  <a:lnTo>
                    <a:pt x="36" y="50"/>
                  </a:lnTo>
                  <a:lnTo>
                    <a:pt x="47" y="42"/>
                  </a:lnTo>
                  <a:lnTo>
                    <a:pt x="59" y="29"/>
                  </a:lnTo>
                  <a:lnTo>
                    <a:pt x="72" y="19"/>
                  </a:lnTo>
                  <a:lnTo>
                    <a:pt x="86" y="10"/>
                  </a:lnTo>
                  <a:lnTo>
                    <a:pt x="98" y="4"/>
                  </a:lnTo>
                  <a:lnTo>
                    <a:pt x="111" y="2"/>
                  </a:lnTo>
                  <a:lnTo>
                    <a:pt x="122" y="0"/>
                  </a:lnTo>
                  <a:lnTo>
                    <a:pt x="135" y="2"/>
                  </a:lnTo>
                  <a:lnTo>
                    <a:pt x="149" y="8"/>
                  </a:lnTo>
                  <a:lnTo>
                    <a:pt x="162" y="19"/>
                  </a:lnTo>
                  <a:lnTo>
                    <a:pt x="173" y="31"/>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06" y="216"/>
                  </a:lnTo>
                  <a:lnTo>
                    <a:pt x="199" y="231"/>
                  </a:lnTo>
                  <a:lnTo>
                    <a:pt x="189" y="241"/>
                  </a:lnTo>
                  <a:lnTo>
                    <a:pt x="174" y="250"/>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50" y="218"/>
                  </a:lnTo>
                  <a:lnTo>
                    <a:pt x="36" y="215"/>
                  </a:lnTo>
                  <a:lnTo>
                    <a:pt x="23" y="212"/>
                  </a:lnTo>
                  <a:lnTo>
                    <a:pt x="13" y="212"/>
                  </a:lnTo>
                  <a:lnTo>
                    <a:pt x="4" y="212"/>
                  </a:lnTo>
                  <a:lnTo>
                    <a:pt x="0" y="71"/>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3" name="Freeform 270"/>
            <p:cNvSpPr>
              <a:spLocks/>
            </p:cNvSpPr>
            <p:nvPr/>
          </p:nvSpPr>
          <p:spPr bwMode="auto">
            <a:xfrm>
              <a:off x="2939" y="2852"/>
              <a:ext cx="212" cy="259"/>
            </a:xfrm>
            <a:custGeom>
              <a:avLst/>
              <a:gdLst>
                <a:gd name="T0" fmla="*/ 0 w 214"/>
                <a:gd name="T1" fmla="*/ 71 h 260"/>
                <a:gd name="T2" fmla="*/ 15 w 214"/>
                <a:gd name="T3" fmla="*/ 68 h 260"/>
                <a:gd name="T4" fmla="*/ 25 w 214"/>
                <a:gd name="T5" fmla="*/ 59 h 260"/>
                <a:gd name="T6" fmla="*/ 36 w 214"/>
                <a:gd name="T7" fmla="*/ 50 h 260"/>
                <a:gd name="T8" fmla="*/ 47 w 214"/>
                <a:gd name="T9" fmla="*/ 42 h 260"/>
                <a:gd name="T10" fmla="*/ 53 w 214"/>
                <a:gd name="T11" fmla="*/ 29 h 260"/>
                <a:gd name="T12" fmla="*/ 53 w 214"/>
                <a:gd name="T13" fmla="*/ 29 h 260"/>
                <a:gd name="T14" fmla="*/ 53 w 214"/>
                <a:gd name="T15" fmla="*/ 19 h 260"/>
                <a:gd name="T16" fmla="*/ 53 w 214"/>
                <a:gd name="T17" fmla="*/ 10 h 260"/>
                <a:gd name="T18" fmla="*/ 53 w 214"/>
                <a:gd name="T19" fmla="*/ 4 h 260"/>
                <a:gd name="T20" fmla="*/ 53 w 214"/>
                <a:gd name="T21" fmla="*/ 2 h 260"/>
                <a:gd name="T22" fmla="*/ 53 w 214"/>
                <a:gd name="T23" fmla="*/ 0 h 260"/>
                <a:gd name="T24" fmla="*/ 53 w 214"/>
                <a:gd name="T25" fmla="*/ 0 h 260"/>
                <a:gd name="T26" fmla="*/ 60 w 214"/>
                <a:gd name="T27" fmla="*/ 2 h 260"/>
                <a:gd name="T28" fmla="*/ 74 w 214"/>
                <a:gd name="T29" fmla="*/ 8 h 260"/>
                <a:gd name="T30" fmla="*/ 86 w 214"/>
                <a:gd name="T31" fmla="*/ 19 h 260"/>
                <a:gd name="T32" fmla="*/ 91 w 214"/>
                <a:gd name="T33" fmla="*/ 31 h 260"/>
                <a:gd name="T34" fmla="*/ 94 w 214"/>
                <a:gd name="T35" fmla="*/ 48 h 260"/>
                <a:gd name="T36" fmla="*/ 94 w 214"/>
                <a:gd name="T37" fmla="*/ 48 h 260"/>
                <a:gd name="T38" fmla="*/ 94 w 214"/>
                <a:gd name="T39" fmla="*/ 57 h 260"/>
                <a:gd name="T40" fmla="*/ 94 w 214"/>
                <a:gd name="T41" fmla="*/ 68 h 260"/>
                <a:gd name="T42" fmla="*/ 94 w 214"/>
                <a:gd name="T43" fmla="*/ 75 h 260"/>
                <a:gd name="T44" fmla="*/ 93 w 214"/>
                <a:gd name="T45" fmla="*/ 86 h 260"/>
                <a:gd name="T46" fmla="*/ 92 w 214"/>
                <a:gd name="T47" fmla="*/ 94 h 260"/>
                <a:gd name="T48" fmla="*/ 92 w 214"/>
                <a:gd name="T49" fmla="*/ 103 h 260"/>
                <a:gd name="T50" fmla="*/ 91 w 214"/>
                <a:gd name="T51" fmla="*/ 111 h 260"/>
                <a:gd name="T52" fmla="*/ 91 w 214"/>
                <a:gd name="T53" fmla="*/ 118 h 260"/>
                <a:gd name="T54" fmla="*/ 91 w 214"/>
                <a:gd name="T55" fmla="*/ 124 h 260"/>
                <a:gd name="T56" fmla="*/ 92 w 214"/>
                <a:gd name="T57" fmla="*/ 130 h 260"/>
                <a:gd name="T58" fmla="*/ 92 w 214"/>
                <a:gd name="T59" fmla="*/ 130 h 260"/>
                <a:gd name="T60" fmla="*/ 94 w 214"/>
                <a:gd name="T61" fmla="*/ 130 h 260"/>
                <a:gd name="T62" fmla="*/ 96 w 214"/>
                <a:gd name="T63" fmla="*/ 130 h 260"/>
                <a:gd name="T64" fmla="*/ 98 w 214"/>
                <a:gd name="T65" fmla="*/ 130 h 260"/>
                <a:gd name="T66" fmla="*/ 102 w 214"/>
                <a:gd name="T67" fmla="*/ 130 h 260"/>
                <a:gd name="T68" fmla="*/ 104 w 214"/>
                <a:gd name="T69" fmla="*/ 130 h 260"/>
                <a:gd name="T70" fmla="*/ 107 w 214"/>
                <a:gd name="T71" fmla="*/ 130 h 260"/>
                <a:gd name="T72" fmla="*/ 109 w 214"/>
                <a:gd name="T73" fmla="*/ 130 h 260"/>
                <a:gd name="T74" fmla="*/ 111 w 214"/>
                <a:gd name="T75" fmla="*/ 130 h 260"/>
                <a:gd name="T76" fmla="*/ 111 w 214"/>
                <a:gd name="T77" fmla="*/ 130 h 260"/>
                <a:gd name="T78" fmla="*/ 111 w 214"/>
                <a:gd name="T79" fmla="*/ 130 h 260"/>
                <a:gd name="T80" fmla="*/ 111 w 214"/>
                <a:gd name="T81" fmla="*/ 130 h 260"/>
                <a:gd name="T82" fmla="*/ 108 w 214"/>
                <a:gd name="T83" fmla="*/ 141 h 260"/>
                <a:gd name="T84" fmla="*/ 104 w 214"/>
                <a:gd name="T85" fmla="*/ 156 h 260"/>
                <a:gd name="T86" fmla="*/ 99 w 214"/>
                <a:gd name="T87" fmla="*/ 166 h 260"/>
                <a:gd name="T88" fmla="*/ 92 w 214"/>
                <a:gd name="T89" fmla="*/ 175 h 260"/>
                <a:gd name="T90" fmla="*/ 85 w 214"/>
                <a:gd name="T91" fmla="*/ 181 h 260"/>
                <a:gd name="T92" fmla="*/ 85 w 214"/>
                <a:gd name="T93" fmla="*/ 181 h 260"/>
                <a:gd name="T94" fmla="*/ 74 w 214"/>
                <a:gd name="T95" fmla="*/ 184 h 260"/>
                <a:gd name="T96" fmla="*/ 66 w 214"/>
                <a:gd name="T97" fmla="*/ 184 h 260"/>
                <a:gd name="T98" fmla="*/ 55 w 214"/>
                <a:gd name="T99" fmla="*/ 181 h 260"/>
                <a:gd name="T100" fmla="*/ 53 w 214"/>
                <a:gd name="T101" fmla="*/ 179 h 260"/>
                <a:gd name="T102" fmla="*/ 53 w 214"/>
                <a:gd name="T103" fmla="*/ 175 h 260"/>
                <a:gd name="T104" fmla="*/ 53 w 214"/>
                <a:gd name="T105" fmla="*/ 170 h 260"/>
                <a:gd name="T106" fmla="*/ 53 w 214"/>
                <a:gd name="T107" fmla="*/ 166 h 260"/>
                <a:gd name="T108" fmla="*/ 53 w 214"/>
                <a:gd name="T109" fmla="*/ 160 h 260"/>
                <a:gd name="T110" fmla="*/ 53 w 214"/>
                <a:gd name="T111" fmla="*/ 156 h 260"/>
                <a:gd name="T112" fmla="*/ 53 w 214"/>
                <a:gd name="T113" fmla="*/ 152 h 260"/>
                <a:gd name="T114" fmla="*/ 53 w 214"/>
                <a:gd name="T115" fmla="*/ 152 h 260"/>
                <a:gd name="T116" fmla="*/ 50 w 214"/>
                <a:gd name="T117" fmla="*/ 143 h 260"/>
                <a:gd name="T118" fmla="*/ 36 w 214"/>
                <a:gd name="T119" fmla="*/ 140 h 260"/>
                <a:gd name="T120" fmla="*/ 23 w 214"/>
                <a:gd name="T121" fmla="*/ 137 h 260"/>
                <a:gd name="T122" fmla="*/ 13 w 214"/>
                <a:gd name="T123" fmla="*/ 137 h 260"/>
                <a:gd name="T124" fmla="*/ 4 w 214"/>
                <a:gd name="T125" fmla="*/ 137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4" h="260">
                  <a:moveTo>
                    <a:pt x="0" y="71"/>
                  </a:moveTo>
                  <a:lnTo>
                    <a:pt x="15" y="68"/>
                  </a:lnTo>
                  <a:lnTo>
                    <a:pt x="25" y="59"/>
                  </a:lnTo>
                  <a:lnTo>
                    <a:pt x="36" y="50"/>
                  </a:lnTo>
                  <a:lnTo>
                    <a:pt x="47" y="42"/>
                  </a:lnTo>
                  <a:lnTo>
                    <a:pt x="59" y="29"/>
                  </a:lnTo>
                  <a:lnTo>
                    <a:pt x="72" y="19"/>
                  </a:lnTo>
                  <a:lnTo>
                    <a:pt x="86" y="10"/>
                  </a:lnTo>
                  <a:lnTo>
                    <a:pt x="98" y="4"/>
                  </a:lnTo>
                  <a:lnTo>
                    <a:pt x="111" y="2"/>
                  </a:lnTo>
                  <a:lnTo>
                    <a:pt x="122" y="0"/>
                  </a:lnTo>
                  <a:lnTo>
                    <a:pt x="135" y="2"/>
                  </a:lnTo>
                  <a:lnTo>
                    <a:pt x="149" y="8"/>
                  </a:lnTo>
                  <a:lnTo>
                    <a:pt x="162" y="19"/>
                  </a:lnTo>
                  <a:lnTo>
                    <a:pt x="173" y="31"/>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06" y="216"/>
                  </a:lnTo>
                  <a:lnTo>
                    <a:pt x="199" y="231"/>
                  </a:lnTo>
                  <a:lnTo>
                    <a:pt x="189" y="241"/>
                  </a:lnTo>
                  <a:lnTo>
                    <a:pt x="174" y="250"/>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50" y="218"/>
                  </a:lnTo>
                  <a:lnTo>
                    <a:pt x="36" y="215"/>
                  </a:lnTo>
                  <a:lnTo>
                    <a:pt x="23" y="212"/>
                  </a:lnTo>
                  <a:lnTo>
                    <a:pt x="13" y="212"/>
                  </a:lnTo>
                  <a:lnTo>
                    <a:pt x="4" y="212"/>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71"/>
            <p:cNvSpPr>
              <a:spLocks/>
            </p:cNvSpPr>
            <p:nvPr/>
          </p:nvSpPr>
          <p:spPr bwMode="auto">
            <a:xfrm>
              <a:off x="2939" y="2847"/>
              <a:ext cx="212" cy="259"/>
            </a:xfrm>
            <a:custGeom>
              <a:avLst/>
              <a:gdLst>
                <a:gd name="T0" fmla="*/ 15 w 214"/>
                <a:gd name="T1" fmla="*/ 67 h 260"/>
                <a:gd name="T2" fmla="*/ 36 w 214"/>
                <a:gd name="T3" fmla="*/ 51 h 260"/>
                <a:gd name="T4" fmla="*/ 53 w 214"/>
                <a:gd name="T5" fmla="*/ 28 h 260"/>
                <a:gd name="T6" fmla="*/ 53 w 214"/>
                <a:gd name="T7" fmla="*/ 20 h 260"/>
                <a:gd name="T8" fmla="*/ 53 w 214"/>
                <a:gd name="T9" fmla="*/ 5 h 260"/>
                <a:gd name="T10" fmla="*/ 53 w 214"/>
                <a:gd name="T11" fmla="*/ 0 h 260"/>
                <a:gd name="T12" fmla="*/ 60 w 214"/>
                <a:gd name="T13" fmla="*/ 1 h 260"/>
                <a:gd name="T14" fmla="*/ 86 w 214"/>
                <a:gd name="T15" fmla="*/ 18 h 260"/>
                <a:gd name="T16" fmla="*/ 94 w 214"/>
                <a:gd name="T17" fmla="*/ 48 h 260"/>
                <a:gd name="T18" fmla="*/ 94 w 214"/>
                <a:gd name="T19" fmla="*/ 58 h 260"/>
                <a:gd name="T20" fmla="*/ 94 w 214"/>
                <a:gd name="T21" fmla="*/ 77 h 260"/>
                <a:gd name="T22" fmla="*/ 92 w 214"/>
                <a:gd name="T23" fmla="*/ 94 h 260"/>
                <a:gd name="T24" fmla="*/ 91 w 214"/>
                <a:gd name="T25" fmla="*/ 111 h 260"/>
                <a:gd name="T26" fmla="*/ 91 w 214"/>
                <a:gd name="T27" fmla="*/ 125 h 260"/>
                <a:gd name="T28" fmla="*/ 92 w 214"/>
                <a:gd name="T29" fmla="*/ 130 h 260"/>
                <a:gd name="T30" fmla="*/ 96 w 214"/>
                <a:gd name="T31" fmla="*/ 130 h 260"/>
                <a:gd name="T32" fmla="*/ 102 w 214"/>
                <a:gd name="T33" fmla="*/ 130 h 260"/>
                <a:gd name="T34" fmla="*/ 107 w 214"/>
                <a:gd name="T35" fmla="*/ 130 h 260"/>
                <a:gd name="T36" fmla="*/ 111 w 214"/>
                <a:gd name="T37" fmla="*/ 130 h 260"/>
                <a:gd name="T38" fmla="*/ 111 w 214"/>
                <a:gd name="T39" fmla="*/ 130 h 260"/>
                <a:gd name="T40" fmla="*/ 108 w 214"/>
                <a:gd name="T41" fmla="*/ 144 h 260"/>
                <a:gd name="T42" fmla="*/ 99 w 214"/>
                <a:gd name="T43" fmla="*/ 169 h 260"/>
                <a:gd name="T44" fmla="*/ 85 w 214"/>
                <a:gd name="T45" fmla="*/ 184 h 260"/>
                <a:gd name="T46" fmla="*/ 74 w 214"/>
                <a:gd name="T47" fmla="*/ 184 h 260"/>
                <a:gd name="T48" fmla="*/ 55 w 214"/>
                <a:gd name="T49" fmla="*/ 181 h 260"/>
                <a:gd name="T50" fmla="*/ 53 w 214"/>
                <a:gd name="T51" fmla="*/ 175 h 260"/>
                <a:gd name="T52" fmla="*/ 53 w 214"/>
                <a:gd name="T53" fmla="*/ 167 h 260"/>
                <a:gd name="T54" fmla="*/ 53 w 214"/>
                <a:gd name="T55" fmla="*/ 156 h 260"/>
                <a:gd name="T56" fmla="*/ 53 w 214"/>
                <a:gd name="T57" fmla="*/ 152 h 260"/>
                <a:gd name="T58" fmla="*/ 36 w 214"/>
                <a:gd name="T59" fmla="*/ 142 h 260"/>
                <a:gd name="T60" fmla="*/ 13 w 214"/>
                <a:gd name="T61" fmla="*/ 137 h 260"/>
                <a:gd name="T62" fmla="*/ 0 w 214"/>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4" h="260">
                  <a:moveTo>
                    <a:pt x="0" y="71"/>
                  </a:moveTo>
                  <a:lnTo>
                    <a:pt x="15" y="67"/>
                  </a:lnTo>
                  <a:lnTo>
                    <a:pt x="25" y="60"/>
                  </a:lnTo>
                  <a:lnTo>
                    <a:pt x="36" y="51"/>
                  </a:lnTo>
                  <a:lnTo>
                    <a:pt x="47" y="41"/>
                  </a:lnTo>
                  <a:lnTo>
                    <a:pt x="59" y="28"/>
                  </a:lnTo>
                  <a:lnTo>
                    <a:pt x="72" y="20"/>
                  </a:lnTo>
                  <a:lnTo>
                    <a:pt x="86" y="12"/>
                  </a:lnTo>
                  <a:lnTo>
                    <a:pt x="98" y="5"/>
                  </a:lnTo>
                  <a:lnTo>
                    <a:pt x="111" y="1"/>
                  </a:lnTo>
                  <a:lnTo>
                    <a:pt x="122" y="0"/>
                  </a:lnTo>
                  <a:lnTo>
                    <a:pt x="135" y="1"/>
                  </a:lnTo>
                  <a:lnTo>
                    <a:pt x="149" y="7"/>
                  </a:lnTo>
                  <a:lnTo>
                    <a:pt x="162" y="18"/>
                  </a:lnTo>
                  <a:lnTo>
                    <a:pt x="173" y="33"/>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06" y="219"/>
                  </a:lnTo>
                  <a:lnTo>
                    <a:pt x="199" y="231"/>
                  </a:lnTo>
                  <a:lnTo>
                    <a:pt x="189" y="244"/>
                  </a:lnTo>
                  <a:lnTo>
                    <a:pt x="174" y="252"/>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50" y="221"/>
                  </a:lnTo>
                  <a:lnTo>
                    <a:pt x="36" y="217"/>
                  </a:lnTo>
                  <a:lnTo>
                    <a:pt x="23" y="214"/>
                  </a:lnTo>
                  <a:lnTo>
                    <a:pt x="13" y="212"/>
                  </a:lnTo>
                  <a:lnTo>
                    <a:pt x="4" y="212"/>
                  </a:lnTo>
                  <a:lnTo>
                    <a:pt x="0" y="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5" name="Freeform 272"/>
            <p:cNvSpPr>
              <a:spLocks/>
            </p:cNvSpPr>
            <p:nvPr/>
          </p:nvSpPr>
          <p:spPr bwMode="auto">
            <a:xfrm>
              <a:off x="2939" y="2847"/>
              <a:ext cx="212" cy="259"/>
            </a:xfrm>
            <a:custGeom>
              <a:avLst/>
              <a:gdLst>
                <a:gd name="T0" fmla="*/ 0 w 214"/>
                <a:gd name="T1" fmla="*/ 71 h 260"/>
                <a:gd name="T2" fmla="*/ 15 w 214"/>
                <a:gd name="T3" fmla="*/ 67 h 260"/>
                <a:gd name="T4" fmla="*/ 25 w 214"/>
                <a:gd name="T5" fmla="*/ 60 h 260"/>
                <a:gd name="T6" fmla="*/ 36 w 214"/>
                <a:gd name="T7" fmla="*/ 51 h 260"/>
                <a:gd name="T8" fmla="*/ 47 w 214"/>
                <a:gd name="T9" fmla="*/ 41 h 260"/>
                <a:gd name="T10" fmla="*/ 53 w 214"/>
                <a:gd name="T11" fmla="*/ 28 h 260"/>
                <a:gd name="T12" fmla="*/ 53 w 214"/>
                <a:gd name="T13" fmla="*/ 28 h 260"/>
                <a:gd name="T14" fmla="*/ 53 w 214"/>
                <a:gd name="T15" fmla="*/ 20 h 260"/>
                <a:gd name="T16" fmla="*/ 53 w 214"/>
                <a:gd name="T17" fmla="*/ 12 h 260"/>
                <a:gd name="T18" fmla="*/ 53 w 214"/>
                <a:gd name="T19" fmla="*/ 5 h 260"/>
                <a:gd name="T20" fmla="*/ 53 w 214"/>
                <a:gd name="T21" fmla="*/ 1 h 260"/>
                <a:gd name="T22" fmla="*/ 53 w 214"/>
                <a:gd name="T23" fmla="*/ 0 h 260"/>
                <a:gd name="T24" fmla="*/ 53 w 214"/>
                <a:gd name="T25" fmla="*/ 0 h 260"/>
                <a:gd name="T26" fmla="*/ 60 w 214"/>
                <a:gd name="T27" fmla="*/ 1 h 260"/>
                <a:gd name="T28" fmla="*/ 74 w 214"/>
                <a:gd name="T29" fmla="*/ 7 h 260"/>
                <a:gd name="T30" fmla="*/ 86 w 214"/>
                <a:gd name="T31" fmla="*/ 18 h 260"/>
                <a:gd name="T32" fmla="*/ 91 w 214"/>
                <a:gd name="T33" fmla="*/ 33 h 260"/>
                <a:gd name="T34" fmla="*/ 94 w 214"/>
                <a:gd name="T35" fmla="*/ 48 h 260"/>
                <a:gd name="T36" fmla="*/ 94 w 214"/>
                <a:gd name="T37" fmla="*/ 48 h 260"/>
                <a:gd name="T38" fmla="*/ 94 w 214"/>
                <a:gd name="T39" fmla="*/ 58 h 260"/>
                <a:gd name="T40" fmla="*/ 94 w 214"/>
                <a:gd name="T41" fmla="*/ 67 h 260"/>
                <a:gd name="T42" fmla="*/ 94 w 214"/>
                <a:gd name="T43" fmla="*/ 77 h 260"/>
                <a:gd name="T44" fmla="*/ 93 w 214"/>
                <a:gd name="T45" fmla="*/ 85 h 260"/>
                <a:gd name="T46" fmla="*/ 92 w 214"/>
                <a:gd name="T47" fmla="*/ 94 h 260"/>
                <a:gd name="T48" fmla="*/ 92 w 214"/>
                <a:gd name="T49" fmla="*/ 102 h 260"/>
                <a:gd name="T50" fmla="*/ 91 w 214"/>
                <a:gd name="T51" fmla="*/ 111 h 260"/>
                <a:gd name="T52" fmla="*/ 91 w 214"/>
                <a:gd name="T53" fmla="*/ 120 h 260"/>
                <a:gd name="T54" fmla="*/ 91 w 214"/>
                <a:gd name="T55" fmla="*/ 125 h 260"/>
                <a:gd name="T56" fmla="*/ 92 w 214"/>
                <a:gd name="T57" fmla="*/ 130 h 260"/>
                <a:gd name="T58" fmla="*/ 92 w 214"/>
                <a:gd name="T59" fmla="*/ 130 h 260"/>
                <a:gd name="T60" fmla="*/ 94 w 214"/>
                <a:gd name="T61" fmla="*/ 130 h 260"/>
                <a:gd name="T62" fmla="*/ 96 w 214"/>
                <a:gd name="T63" fmla="*/ 130 h 260"/>
                <a:gd name="T64" fmla="*/ 98 w 214"/>
                <a:gd name="T65" fmla="*/ 130 h 260"/>
                <a:gd name="T66" fmla="*/ 102 w 214"/>
                <a:gd name="T67" fmla="*/ 130 h 260"/>
                <a:gd name="T68" fmla="*/ 104 w 214"/>
                <a:gd name="T69" fmla="*/ 130 h 260"/>
                <a:gd name="T70" fmla="*/ 107 w 214"/>
                <a:gd name="T71" fmla="*/ 130 h 260"/>
                <a:gd name="T72" fmla="*/ 109 w 214"/>
                <a:gd name="T73" fmla="*/ 130 h 260"/>
                <a:gd name="T74" fmla="*/ 111 w 214"/>
                <a:gd name="T75" fmla="*/ 130 h 260"/>
                <a:gd name="T76" fmla="*/ 111 w 214"/>
                <a:gd name="T77" fmla="*/ 130 h 260"/>
                <a:gd name="T78" fmla="*/ 111 w 214"/>
                <a:gd name="T79" fmla="*/ 130 h 260"/>
                <a:gd name="T80" fmla="*/ 111 w 214"/>
                <a:gd name="T81" fmla="*/ 130 h 260"/>
                <a:gd name="T82" fmla="*/ 108 w 214"/>
                <a:gd name="T83" fmla="*/ 144 h 260"/>
                <a:gd name="T84" fmla="*/ 104 w 214"/>
                <a:gd name="T85" fmla="*/ 156 h 260"/>
                <a:gd name="T86" fmla="*/ 99 w 214"/>
                <a:gd name="T87" fmla="*/ 169 h 260"/>
                <a:gd name="T88" fmla="*/ 92 w 214"/>
                <a:gd name="T89" fmla="*/ 177 h 260"/>
                <a:gd name="T90" fmla="*/ 85 w 214"/>
                <a:gd name="T91" fmla="*/ 184 h 260"/>
                <a:gd name="T92" fmla="*/ 85 w 214"/>
                <a:gd name="T93" fmla="*/ 184 h 260"/>
                <a:gd name="T94" fmla="*/ 74 w 214"/>
                <a:gd name="T95" fmla="*/ 184 h 260"/>
                <a:gd name="T96" fmla="*/ 66 w 214"/>
                <a:gd name="T97" fmla="*/ 184 h 260"/>
                <a:gd name="T98" fmla="*/ 55 w 214"/>
                <a:gd name="T99" fmla="*/ 181 h 260"/>
                <a:gd name="T100" fmla="*/ 53 w 214"/>
                <a:gd name="T101" fmla="*/ 179 h 260"/>
                <a:gd name="T102" fmla="*/ 53 w 214"/>
                <a:gd name="T103" fmla="*/ 175 h 260"/>
                <a:gd name="T104" fmla="*/ 53 w 214"/>
                <a:gd name="T105" fmla="*/ 171 h 260"/>
                <a:gd name="T106" fmla="*/ 53 w 214"/>
                <a:gd name="T107" fmla="*/ 167 h 260"/>
                <a:gd name="T108" fmla="*/ 53 w 214"/>
                <a:gd name="T109" fmla="*/ 163 h 260"/>
                <a:gd name="T110" fmla="*/ 53 w 214"/>
                <a:gd name="T111" fmla="*/ 156 h 260"/>
                <a:gd name="T112" fmla="*/ 53 w 214"/>
                <a:gd name="T113" fmla="*/ 152 h 260"/>
                <a:gd name="T114" fmla="*/ 53 w 214"/>
                <a:gd name="T115" fmla="*/ 152 h 260"/>
                <a:gd name="T116" fmla="*/ 50 w 214"/>
                <a:gd name="T117" fmla="*/ 146 h 260"/>
                <a:gd name="T118" fmla="*/ 36 w 214"/>
                <a:gd name="T119" fmla="*/ 142 h 260"/>
                <a:gd name="T120" fmla="*/ 23 w 214"/>
                <a:gd name="T121" fmla="*/ 139 h 260"/>
                <a:gd name="T122" fmla="*/ 13 w 214"/>
                <a:gd name="T123" fmla="*/ 137 h 260"/>
                <a:gd name="T124" fmla="*/ 4 w 214"/>
                <a:gd name="T125" fmla="*/ 137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4" h="260">
                  <a:moveTo>
                    <a:pt x="0" y="71"/>
                  </a:moveTo>
                  <a:lnTo>
                    <a:pt x="15" y="67"/>
                  </a:lnTo>
                  <a:lnTo>
                    <a:pt x="25" y="60"/>
                  </a:lnTo>
                  <a:lnTo>
                    <a:pt x="36" y="51"/>
                  </a:lnTo>
                  <a:lnTo>
                    <a:pt x="47" y="41"/>
                  </a:lnTo>
                  <a:lnTo>
                    <a:pt x="59" y="28"/>
                  </a:lnTo>
                  <a:lnTo>
                    <a:pt x="72" y="20"/>
                  </a:lnTo>
                  <a:lnTo>
                    <a:pt x="86" y="12"/>
                  </a:lnTo>
                  <a:lnTo>
                    <a:pt x="98" y="5"/>
                  </a:lnTo>
                  <a:lnTo>
                    <a:pt x="111" y="1"/>
                  </a:lnTo>
                  <a:lnTo>
                    <a:pt x="122" y="0"/>
                  </a:lnTo>
                  <a:lnTo>
                    <a:pt x="135" y="1"/>
                  </a:lnTo>
                  <a:lnTo>
                    <a:pt x="149" y="7"/>
                  </a:lnTo>
                  <a:lnTo>
                    <a:pt x="162" y="18"/>
                  </a:lnTo>
                  <a:lnTo>
                    <a:pt x="173" y="33"/>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06" y="219"/>
                  </a:lnTo>
                  <a:lnTo>
                    <a:pt x="199" y="231"/>
                  </a:lnTo>
                  <a:lnTo>
                    <a:pt x="189" y="244"/>
                  </a:lnTo>
                  <a:lnTo>
                    <a:pt x="174" y="252"/>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50" y="221"/>
                  </a:lnTo>
                  <a:lnTo>
                    <a:pt x="36" y="217"/>
                  </a:lnTo>
                  <a:lnTo>
                    <a:pt x="23" y="214"/>
                  </a:lnTo>
                  <a:lnTo>
                    <a:pt x="13" y="212"/>
                  </a:lnTo>
                  <a:lnTo>
                    <a:pt x="4" y="21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73"/>
            <p:cNvSpPr>
              <a:spLocks/>
            </p:cNvSpPr>
            <p:nvPr/>
          </p:nvSpPr>
          <p:spPr bwMode="auto">
            <a:xfrm>
              <a:off x="2892" y="2892"/>
              <a:ext cx="76" cy="193"/>
            </a:xfrm>
            <a:custGeom>
              <a:avLst/>
              <a:gdLst>
                <a:gd name="T0" fmla="*/ 2 w 75"/>
                <a:gd name="T1" fmla="*/ 48 h 195"/>
                <a:gd name="T2" fmla="*/ 4 w 75"/>
                <a:gd name="T3" fmla="*/ 48 h 195"/>
                <a:gd name="T4" fmla="*/ 6 w 75"/>
                <a:gd name="T5" fmla="*/ 30 h 195"/>
                <a:gd name="T6" fmla="*/ 11 w 75"/>
                <a:gd name="T7" fmla="*/ 16 h 195"/>
                <a:gd name="T8" fmla="*/ 16 w 75"/>
                <a:gd name="T9" fmla="*/ 5 h 195"/>
                <a:gd name="T10" fmla="*/ 27 w 75"/>
                <a:gd name="T11" fmla="*/ 0 h 195"/>
                <a:gd name="T12" fmla="*/ 27 w 75"/>
                <a:gd name="T13" fmla="*/ 0 h 195"/>
                <a:gd name="T14" fmla="*/ 113 w 75"/>
                <a:gd name="T15" fmla="*/ 3 h 195"/>
                <a:gd name="T16" fmla="*/ 129 w 75"/>
                <a:gd name="T17" fmla="*/ 9 h 195"/>
                <a:gd name="T18" fmla="*/ 147 w 75"/>
                <a:gd name="T19" fmla="*/ 23 h 195"/>
                <a:gd name="T20" fmla="*/ 155 w 75"/>
                <a:gd name="T21" fmla="*/ 37 h 195"/>
                <a:gd name="T22" fmla="*/ 159 w 75"/>
                <a:gd name="T23" fmla="*/ 48 h 195"/>
                <a:gd name="T24" fmla="*/ 159 w 75"/>
                <a:gd name="T25" fmla="*/ 48 h 195"/>
                <a:gd name="T26" fmla="*/ 159 w 75"/>
                <a:gd name="T27" fmla="*/ 48 h 195"/>
                <a:gd name="T28" fmla="*/ 165 w 75"/>
                <a:gd name="T29" fmla="*/ 48 h 195"/>
                <a:gd name="T30" fmla="*/ 171 w 75"/>
                <a:gd name="T31" fmla="*/ 48 h 195"/>
                <a:gd name="T32" fmla="*/ 175 w 75"/>
                <a:gd name="T33" fmla="*/ 48 h 195"/>
                <a:gd name="T34" fmla="*/ 179 w 75"/>
                <a:gd name="T35" fmla="*/ 48 h 195"/>
                <a:gd name="T36" fmla="*/ 179 w 75"/>
                <a:gd name="T37" fmla="*/ 48 h 195"/>
                <a:gd name="T38" fmla="*/ 179 w 75"/>
                <a:gd name="T39" fmla="*/ 48 h 195"/>
                <a:gd name="T40" fmla="*/ 185 w 75"/>
                <a:gd name="T41" fmla="*/ 48 h 195"/>
                <a:gd name="T42" fmla="*/ 185 w 75"/>
                <a:gd name="T43" fmla="*/ 59 h 195"/>
                <a:gd name="T44" fmla="*/ 185 w 75"/>
                <a:gd name="T45" fmla="*/ 68 h 195"/>
                <a:gd name="T46" fmla="*/ 179 w 75"/>
                <a:gd name="T47" fmla="*/ 73 h 195"/>
                <a:gd name="T48" fmla="*/ 179 w 75"/>
                <a:gd name="T49" fmla="*/ 79 h 195"/>
                <a:gd name="T50" fmla="*/ 175 w 75"/>
                <a:gd name="T51" fmla="*/ 83 h 195"/>
                <a:gd name="T52" fmla="*/ 167 w 75"/>
                <a:gd name="T53" fmla="*/ 87 h 195"/>
                <a:gd name="T54" fmla="*/ 165 w 75"/>
                <a:gd name="T55" fmla="*/ 90 h 195"/>
                <a:gd name="T56" fmla="*/ 151 w 75"/>
                <a:gd name="T57" fmla="*/ 93 h 195"/>
                <a:gd name="T58" fmla="*/ 151 w 75"/>
                <a:gd name="T59" fmla="*/ 93 h 195"/>
                <a:gd name="T60" fmla="*/ 125 w 75"/>
                <a:gd name="T61" fmla="*/ 95 h 195"/>
                <a:gd name="T62" fmla="*/ 32 w 75"/>
                <a:gd name="T63" fmla="*/ 93 h 195"/>
                <a:gd name="T64" fmla="*/ 18 w 75"/>
                <a:gd name="T65" fmla="*/ 90 h 195"/>
                <a:gd name="T66" fmla="*/ 11 w 75"/>
                <a:gd name="T67" fmla="*/ 86 h 195"/>
                <a:gd name="T68" fmla="*/ 4 w 75"/>
                <a:gd name="T69" fmla="*/ 80 h 195"/>
                <a:gd name="T70" fmla="*/ 4 w 75"/>
                <a:gd name="T71" fmla="*/ 80 h 195"/>
                <a:gd name="T72" fmla="*/ 4 w 75"/>
                <a:gd name="T73" fmla="*/ 75 h 195"/>
                <a:gd name="T74" fmla="*/ 2 w 75"/>
                <a:gd name="T75" fmla="*/ 71 h 195"/>
                <a:gd name="T76" fmla="*/ 2 w 75"/>
                <a:gd name="T77" fmla="*/ 59 h 195"/>
                <a:gd name="T78" fmla="*/ 0 w 75"/>
                <a:gd name="T79" fmla="*/ 48 h 195"/>
                <a:gd name="T80" fmla="*/ 0 w 75"/>
                <a:gd name="T81" fmla="*/ 48 h 195"/>
                <a:gd name="T82" fmla="*/ 0 w 75"/>
                <a:gd name="T83" fmla="*/ 48 h 195"/>
                <a:gd name="T84" fmla="*/ 0 w 75"/>
                <a:gd name="T85" fmla="*/ 48 h 195"/>
                <a:gd name="T86" fmla="*/ 0 w 75"/>
                <a:gd name="T87" fmla="*/ 48 h 195"/>
                <a:gd name="T88" fmla="*/ 0 w 75"/>
                <a:gd name="T89" fmla="*/ 48 h 195"/>
                <a:gd name="T90" fmla="*/ 2 w 75"/>
                <a:gd name="T91" fmla="*/ 48 h 195"/>
                <a:gd name="T92" fmla="*/ 2 w 75"/>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5" h="195">
                  <a:moveTo>
                    <a:pt x="2" y="60"/>
                  </a:moveTo>
                  <a:lnTo>
                    <a:pt x="4" y="48"/>
                  </a:lnTo>
                  <a:lnTo>
                    <a:pt x="6" y="30"/>
                  </a:lnTo>
                  <a:lnTo>
                    <a:pt x="11" y="16"/>
                  </a:lnTo>
                  <a:lnTo>
                    <a:pt x="16" y="5"/>
                  </a:lnTo>
                  <a:lnTo>
                    <a:pt x="27" y="0"/>
                  </a:lnTo>
                  <a:lnTo>
                    <a:pt x="38" y="3"/>
                  </a:lnTo>
                  <a:lnTo>
                    <a:pt x="46" y="9"/>
                  </a:lnTo>
                  <a:lnTo>
                    <a:pt x="55" y="23"/>
                  </a:lnTo>
                  <a:lnTo>
                    <a:pt x="59" y="37"/>
                  </a:lnTo>
                  <a:lnTo>
                    <a:pt x="61" y="51"/>
                  </a:lnTo>
                  <a:lnTo>
                    <a:pt x="61" y="67"/>
                  </a:lnTo>
                  <a:lnTo>
                    <a:pt x="64" y="79"/>
                  </a:lnTo>
                  <a:lnTo>
                    <a:pt x="67" y="92"/>
                  </a:lnTo>
                  <a:lnTo>
                    <a:pt x="69" y="102"/>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44" y="194"/>
                  </a:lnTo>
                  <a:lnTo>
                    <a:pt x="32" y="191"/>
                  </a:lnTo>
                  <a:lnTo>
                    <a:pt x="18" y="185"/>
                  </a:lnTo>
                  <a:lnTo>
                    <a:pt x="11" y="176"/>
                  </a:lnTo>
                  <a:lnTo>
                    <a:pt x="4" y="164"/>
                  </a:lnTo>
                  <a:lnTo>
                    <a:pt x="4" y="155"/>
                  </a:lnTo>
                  <a:lnTo>
                    <a:pt x="2" y="146"/>
                  </a:lnTo>
                  <a:lnTo>
                    <a:pt x="2" y="134"/>
                  </a:lnTo>
                  <a:lnTo>
                    <a:pt x="0" y="122"/>
                  </a:lnTo>
                  <a:lnTo>
                    <a:pt x="0" y="109"/>
                  </a:lnTo>
                  <a:lnTo>
                    <a:pt x="0" y="97"/>
                  </a:lnTo>
                  <a:lnTo>
                    <a:pt x="0" y="85"/>
                  </a:lnTo>
                  <a:lnTo>
                    <a:pt x="0" y="74"/>
                  </a:lnTo>
                  <a:lnTo>
                    <a:pt x="0" y="67"/>
                  </a:lnTo>
                  <a:lnTo>
                    <a:pt x="2" y="60"/>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 name="Freeform 274"/>
            <p:cNvSpPr>
              <a:spLocks/>
            </p:cNvSpPr>
            <p:nvPr/>
          </p:nvSpPr>
          <p:spPr bwMode="auto">
            <a:xfrm>
              <a:off x="2892" y="2892"/>
              <a:ext cx="76" cy="193"/>
            </a:xfrm>
            <a:custGeom>
              <a:avLst/>
              <a:gdLst>
                <a:gd name="T0" fmla="*/ 2 w 75"/>
                <a:gd name="T1" fmla="*/ 48 h 195"/>
                <a:gd name="T2" fmla="*/ 4 w 75"/>
                <a:gd name="T3" fmla="*/ 48 h 195"/>
                <a:gd name="T4" fmla="*/ 6 w 75"/>
                <a:gd name="T5" fmla="*/ 30 h 195"/>
                <a:gd name="T6" fmla="*/ 11 w 75"/>
                <a:gd name="T7" fmla="*/ 16 h 195"/>
                <a:gd name="T8" fmla="*/ 16 w 75"/>
                <a:gd name="T9" fmla="*/ 5 h 195"/>
                <a:gd name="T10" fmla="*/ 27 w 75"/>
                <a:gd name="T11" fmla="*/ 0 h 195"/>
                <a:gd name="T12" fmla="*/ 27 w 75"/>
                <a:gd name="T13" fmla="*/ 0 h 195"/>
                <a:gd name="T14" fmla="*/ 113 w 75"/>
                <a:gd name="T15" fmla="*/ 3 h 195"/>
                <a:gd name="T16" fmla="*/ 129 w 75"/>
                <a:gd name="T17" fmla="*/ 9 h 195"/>
                <a:gd name="T18" fmla="*/ 147 w 75"/>
                <a:gd name="T19" fmla="*/ 23 h 195"/>
                <a:gd name="T20" fmla="*/ 155 w 75"/>
                <a:gd name="T21" fmla="*/ 37 h 195"/>
                <a:gd name="T22" fmla="*/ 159 w 75"/>
                <a:gd name="T23" fmla="*/ 48 h 195"/>
                <a:gd name="T24" fmla="*/ 159 w 75"/>
                <a:gd name="T25" fmla="*/ 48 h 195"/>
                <a:gd name="T26" fmla="*/ 159 w 75"/>
                <a:gd name="T27" fmla="*/ 48 h 195"/>
                <a:gd name="T28" fmla="*/ 165 w 75"/>
                <a:gd name="T29" fmla="*/ 48 h 195"/>
                <a:gd name="T30" fmla="*/ 171 w 75"/>
                <a:gd name="T31" fmla="*/ 48 h 195"/>
                <a:gd name="T32" fmla="*/ 175 w 75"/>
                <a:gd name="T33" fmla="*/ 48 h 195"/>
                <a:gd name="T34" fmla="*/ 179 w 75"/>
                <a:gd name="T35" fmla="*/ 48 h 195"/>
                <a:gd name="T36" fmla="*/ 179 w 75"/>
                <a:gd name="T37" fmla="*/ 48 h 195"/>
                <a:gd name="T38" fmla="*/ 179 w 75"/>
                <a:gd name="T39" fmla="*/ 48 h 195"/>
                <a:gd name="T40" fmla="*/ 185 w 75"/>
                <a:gd name="T41" fmla="*/ 48 h 195"/>
                <a:gd name="T42" fmla="*/ 185 w 75"/>
                <a:gd name="T43" fmla="*/ 59 h 195"/>
                <a:gd name="T44" fmla="*/ 185 w 75"/>
                <a:gd name="T45" fmla="*/ 68 h 195"/>
                <a:gd name="T46" fmla="*/ 179 w 75"/>
                <a:gd name="T47" fmla="*/ 73 h 195"/>
                <a:gd name="T48" fmla="*/ 179 w 75"/>
                <a:gd name="T49" fmla="*/ 79 h 195"/>
                <a:gd name="T50" fmla="*/ 175 w 75"/>
                <a:gd name="T51" fmla="*/ 83 h 195"/>
                <a:gd name="T52" fmla="*/ 167 w 75"/>
                <a:gd name="T53" fmla="*/ 87 h 195"/>
                <a:gd name="T54" fmla="*/ 165 w 75"/>
                <a:gd name="T55" fmla="*/ 90 h 195"/>
                <a:gd name="T56" fmla="*/ 151 w 75"/>
                <a:gd name="T57" fmla="*/ 93 h 195"/>
                <a:gd name="T58" fmla="*/ 151 w 75"/>
                <a:gd name="T59" fmla="*/ 93 h 195"/>
                <a:gd name="T60" fmla="*/ 125 w 75"/>
                <a:gd name="T61" fmla="*/ 95 h 195"/>
                <a:gd name="T62" fmla="*/ 32 w 75"/>
                <a:gd name="T63" fmla="*/ 93 h 195"/>
                <a:gd name="T64" fmla="*/ 18 w 75"/>
                <a:gd name="T65" fmla="*/ 90 h 195"/>
                <a:gd name="T66" fmla="*/ 11 w 75"/>
                <a:gd name="T67" fmla="*/ 86 h 195"/>
                <a:gd name="T68" fmla="*/ 4 w 75"/>
                <a:gd name="T69" fmla="*/ 80 h 195"/>
                <a:gd name="T70" fmla="*/ 4 w 75"/>
                <a:gd name="T71" fmla="*/ 80 h 195"/>
                <a:gd name="T72" fmla="*/ 4 w 75"/>
                <a:gd name="T73" fmla="*/ 75 h 195"/>
                <a:gd name="T74" fmla="*/ 2 w 75"/>
                <a:gd name="T75" fmla="*/ 71 h 195"/>
                <a:gd name="T76" fmla="*/ 2 w 75"/>
                <a:gd name="T77" fmla="*/ 59 h 195"/>
                <a:gd name="T78" fmla="*/ 0 w 75"/>
                <a:gd name="T79" fmla="*/ 48 h 195"/>
                <a:gd name="T80" fmla="*/ 0 w 75"/>
                <a:gd name="T81" fmla="*/ 48 h 195"/>
                <a:gd name="T82" fmla="*/ 0 w 75"/>
                <a:gd name="T83" fmla="*/ 48 h 195"/>
                <a:gd name="T84" fmla="*/ 0 w 75"/>
                <a:gd name="T85" fmla="*/ 48 h 195"/>
                <a:gd name="T86" fmla="*/ 0 w 75"/>
                <a:gd name="T87" fmla="*/ 48 h 195"/>
                <a:gd name="T88" fmla="*/ 0 w 75"/>
                <a:gd name="T89" fmla="*/ 48 h 195"/>
                <a:gd name="T90" fmla="*/ 2 w 75"/>
                <a:gd name="T91" fmla="*/ 48 h 195"/>
                <a:gd name="T92" fmla="*/ 2 w 75"/>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5" h="195">
                  <a:moveTo>
                    <a:pt x="2" y="60"/>
                  </a:moveTo>
                  <a:lnTo>
                    <a:pt x="4" y="48"/>
                  </a:lnTo>
                  <a:lnTo>
                    <a:pt x="6" y="30"/>
                  </a:lnTo>
                  <a:lnTo>
                    <a:pt x="11" y="16"/>
                  </a:lnTo>
                  <a:lnTo>
                    <a:pt x="16" y="5"/>
                  </a:lnTo>
                  <a:lnTo>
                    <a:pt x="27" y="0"/>
                  </a:lnTo>
                  <a:lnTo>
                    <a:pt x="38" y="3"/>
                  </a:lnTo>
                  <a:lnTo>
                    <a:pt x="46" y="9"/>
                  </a:lnTo>
                  <a:lnTo>
                    <a:pt x="55" y="23"/>
                  </a:lnTo>
                  <a:lnTo>
                    <a:pt x="59" y="37"/>
                  </a:lnTo>
                  <a:lnTo>
                    <a:pt x="61" y="51"/>
                  </a:lnTo>
                  <a:lnTo>
                    <a:pt x="61" y="67"/>
                  </a:lnTo>
                  <a:lnTo>
                    <a:pt x="64" y="79"/>
                  </a:lnTo>
                  <a:lnTo>
                    <a:pt x="67" y="92"/>
                  </a:lnTo>
                  <a:lnTo>
                    <a:pt x="69" y="102"/>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44" y="194"/>
                  </a:lnTo>
                  <a:lnTo>
                    <a:pt x="32" y="191"/>
                  </a:lnTo>
                  <a:lnTo>
                    <a:pt x="18" y="185"/>
                  </a:lnTo>
                  <a:lnTo>
                    <a:pt x="11" y="176"/>
                  </a:lnTo>
                  <a:lnTo>
                    <a:pt x="4" y="164"/>
                  </a:lnTo>
                  <a:lnTo>
                    <a:pt x="4" y="155"/>
                  </a:lnTo>
                  <a:lnTo>
                    <a:pt x="2" y="146"/>
                  </a:lnTo>
                  <a:lnTo>
                    <a:pt x="2" y="134"/>
                  </a:lnTo>
                  <a:lnTo>
                    <a:pt x="0" y="122"/>
                  </a:lnTo>
                  <a:lnTo>
                    <a:pt x="0" y="109"/>
                  </a:lnTo>
                  <a:lnTo>
                    <a:pt x="0" y="97"/>
                  </a:lnTo>
                  <a:lnTo>
                    <a:pt x="0" y="85"/>
                  </a:lnTo>
                  <a:lnTo>
                    <a:pt x="0" y="74"/>
                  </a:lnTo>
                  <a:lnTo>
                    <a:pt x="0" y="67"/>
                  </a:lnTo>
                  <a:lnTo>
                    <a:pt x="2" y="60"/>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75"/>
            <p:cNvSpPr>
              <a:spLocks/>
            </p:cNvSpPr>
            <p:nvPr/>
          </p:nvSpPr>
          <p:spPr bwMode="auto">
            <a:xfrm>
              <a:off x="2892" y="2860"/>
              <a:ext cx="76" cy="192"/>
            </a:xfrm>
            <a:custGeom>
              <a:avLst/>
              <a:gdLst>
                <a:gd name="T0" fmla="*/ 2 w 75"/>
                <a:gd name="T1" fmla="*/ 32 h 195"/>
                <a:gd name="T2" fmla="*/ 4 w 75"/>
                <a:gd name="T3" fmla="*/ 32 h 195"/>
                <a:gd name="T4" fmla="*/ 6 w 75"/>
                <a:gd name="T5" fmla="*/ 31 h 195"/>
                <a:gd name="T6" fmla="*/ 11 w 75"/>
                <a:gd name="T7" fmla="*/ 14 h 195"/>
                <a:gd name="T8" fmla="*/ 16 w 75"/>
                <a:gd name="T9" fmla="*/ 4 h 195"/>
                <a:gd name="T10" fmla="*/ 27 w 75"/>
                <a:gd name="T11" fmla="*/ 0 h 195"/>
                <a:gd name="T12" fmla="*/ 27 w 75"/>
                <a:gd name="T13" fmla="*/ 0 h 195"/>
                <a:gd name="T14" fmla="*/ 113 w 75"/>
                <a:gd name="T15" fmla="*/ 2 h 195"/>
                <a:gd name="T16" fmla="*/ 129 w 75"/>
                <a:gd name="T17" fmla="*/ 9 h 195"/>
                <a:gd name="T18" fmla="*/ 147 w 75"/>
                <a:gd name="T19" fmla="*/ 23 h 195"/>
                <a:gd name="T20" fmla="*/ 155 w 75"/>
                <a:gd name="T21" fmla="*/ 32 h 195"/>
                <a:gd name="T22" fmla="*/ 159 w 75"/>
                <a:gd name="T23" fmla="*/ 32 h 195"/>
                <a:gd name="T24" fmla="*/ 159 w 75"/>
                <a:gd name="T25" fmla="*/ 32 h 195"/>
                <a:gd name="T26" fmla="*/ 159 w 75"/>
                <a:gd name="T27" fmla="*/ 32 h 195"/>
                <a:gd name="T28" fmla="*/ 165 w 75"/>
                <a:gd name="T29" fmla="*/ 32 h 195"/>
                <a:gd name="T30" fmla="*/ 171 w 75"/>
                <a:gd name="T31" fmla="*/ 32 h 195"/>
                <a:gd name="T32" fmla="*/ 175 w 75"/>
                <a:gd name="T33" fmla="*/ 32 h 195"/>
                <a:gd name="T34" fmla="*/ 179 w 75"/>
                <a:gd name="T35" fmla="*/ 32 h 195"/>
                <a:gd name="T36" fmla="*/ 179 w 75"/>
                <a:gd name="T37" fmla="*/ 32 h 195"/>
                <a:gd name="T38" fmla="*/ 179 w 75"/>
                <a:gd name="T39" fmla="*/ 32 h 195"/>
                <a:gd name="T40" fmla="*/ 185 w 75"/>
                <a:gd name="T41" fmla="*/ 35 h 195"/>
                <a:gd name="T42" fmla="*/ 185 w 75"/>
                <a:gd name="T43" fmla="*/ 39 h 195"/>
                <a:gd name="T44" fmla="*/ 185 w 75"/>
                <a:gd name="T45" fmla="*/ 45 h 195"/>
                <a:gd name="T46" fmla="*/ 179 w 75"/>
                <a:gd name="T47" fmla="*/ 49 h 195"/>
                <a:gd name="T48" fmla="*/ 179 w 75"/>
                <a:gd name="T49" fmla="*/ 54 h 195"/>
                <a:gd name="T50" fmla="*/ 175 w 75"/>
                <a:gd name="T51" fmla="*/ 57 h 195"/>
                <a:gd name="T52" fmla="*/ 167 w 75"/>
                <a:gd name="T53" fmla="*/ 60 h 195"/>
                <a:gd name="T54" fmla="*/ 165 w 75"/>
                <a:gd name="T55" fmla="*/ 62 h 195"/>
                <a:gd name="T56" fmla="*/ 151 w 75"/>
                <a:gd name="T57" fmla="*/ 63 h 195"/>
                <a:gd name="T58" fmla="*/ 151 w 75"/>
                <a:gd name="T59" fmla="*/ 63 h 195"/>
                <a:gd name="T60" fmla="*/ 125 w 75"/>
                <a:gd name="T61" fmla="*/ 65 h 195"/>
                <a:gd name="T62" fmla="*/ 32 w 75"/>
                <a:gd name="T63" fmla="*/ 64 h 195"/>
                <a:gd name="T64" fmla="*/ 18 w 75"/>
                <a:gd name="T65" fmla="*/ 62 h 195"/>
                <a:gd name="T66" fmla="*/ 11 w 75"/>
                <a:gd name="T67" fmla="*/ 59 h 195"/>
                <a:gd name="T68" fmla="*/ 4 w 75"/>
                <a:gd name="T69" fmla="*/ 55 h 195"/>
                <a:gd name="T70" fmla="*/ 4 w 75"/>
                <a:gd name="T71" fmla="*/ 55 h 195"/>
                <a:gd name="T72" fmla="*/ 4 w 75"/>
                <a:gd name="T73" fmla="*/ 51 h 195"/>
                <a:gd name="T74" fmla="*/ 2 w 75"/>
                <a:gd name="T75" fmla="*/ 46 h 195"/>
                <a:gd name="T76" fmla="*/ 2 w 75"/>
                <a:gd name="T77" fmla="*/ 40 h 195"/>
                <a:gd name="T78" fmla="*/ 0 w 75"/>
                <a:gd name="T79" fmla="*/ 34 h 195"/>
                <a:gd name="T80" fmla="*/ 0 w 75"/>
                <a:gd name="T81" fmla="*/ 32 h 195"/>
                <a:gd name="T82" fmla="*/ 0 w 75"/>
                <a:gd name="T83" fmla="*/ 32 h 195"/>
                <a:gd name="T84" fmla="*/ 0 w 75"/>
                <a:gd name="T85" fmla="*/ 32 h 195"/>
                <a:gd name="T86" fmla="*/ 0 w 75"/>
                <a:gd name="T87" fmla="*/ 32 h 195"/>
                <a:gd name="T88" fmla="*/ 0 w 75"/>
                <a:gd name="T89" fmla="*/ 32 h 195"/>
                <a:gd name="T90" fmla="*/ 2 w 75"/>
                <a:gd name="T91" fmla="*/ 32 h 195"/>
                <a:gd name="T92" fmla="*/ 2 w 75"/>
                <a:gd name="T93" fmla="*/ 32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5" h="195">
                  <a:moveTo>
                    <a:pt x="2" y="60"/>
                  </a:moveTo>
                  <a:lnTo>
                    <a:pt x="4" y="48"/>
                  </a:lnTo>
                  <a:lnTo>
                    <a:pt x="6" y="31"/>
                  </a:lnTo>
                  <a:lnTo>
                    <a:pt x="11" y="14"/>
                  </a:lnTo>
                  <a:lnTo>
                    <a:pt x="16" y="4"/>
                  </a:lnTo>
                  <a:lnTo>
                    <a:pt x="27" y="0"/>
                  </a:lnTo>
                  <a:lnTo>
                    <a:pt x="38" y="2"/>
                  </a:lnTo>
                  <a:lnTo>
                    <a:pt x="46" y="9"/>
                  </a:lnTo>
                  <a:lnTo>
                    <a:pt x="55" y="23"/>
                  </a:lnTo>
                  <a:lnTo>
                    <a:pt x="59" y="35"/>
                  </a:lnTo>
                  <a:lnTo>
                    <a:pt x="61" y="52"/>
                  </a:lnTo>
                  <a:lnTo>
                    <a:pt x="61" y="65"/>
                  </a:lnTo>
                  <a:lnTo>
                    <a:pt x="64" y="80"/>
                  </a:lnTo>
                  <a:lnTo>
                    <a:pt x="67" y="90"/>
                  </a:lnTo>
                  <a:lnTo>
                    <a:pt x="69" y="10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44" y="194"/>
                  </a:lnTo>
                  <a:lnTo>
                    <a:pt x="32" y="191"/>
                  </a:lnTo>
                  <a:lnTo>
                    <a:pt x="18" y="185"/>
                  </a:lnTo>
                  <a:lnTo>
                    <a:pt x="11" y="177"/>
                  </a:lnTo>
                  <a:lnTo>
                    <a:pt x="4" y="164"/>
                  </a:lnTo>
                  <a:lnTo>
                    <a:pt x="4" y="155"/>
                  </a:lnTo>
                  <a:lnTo>
                    <a:pt x="2" y="145"/>
                  </a:lnTo>
                  <a:lnTo>
                    <a:pt x="2" y="134"/>
                  </a:lnTo>
                  <a:lnTo>
                    <a:pt x="0" y="122"/>
                  </a:lnTo>
                  <a:lnTo>
                    <a:pt x="0" y="109"/>
                  </a:lnTo>
                  <a:lnTo>
                    <a:pt x="0" y="97"/>
                  </a:lnTo>
                  <a:lnTo>
                    <a:pt x="0" y="85"/>
                  </a:lnTo>
                  <a:lnTo>
                    <a:pt x="0" y="76"/>
                  </a:lnTo>
                  <a:lnTo>
                    <a:pt x="0" y="67"/>
                  </a:lnTo>
                  <a:lnTo>
                    <a:pt x="2" y="6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9" name="Freeform 276"/>
            <p:cNvSpPr>
              <a:spLocks/>
            </p:cNvSpPr>
            <p:nvPr/>
          </p:nvSpPr>
          <p:spPr bwMode="auto">
            <a:xfrm>
              <a:off x="2892" y="2860"/>
              <a:ext cx="76" cy="192"/>
            </a:xfrm>
            <a:custGeom>
              <a:avLst/>
              <a:gdLst>
                <a:gd name="T0" fmla="*/ 2 w 75"/>
                <a:gd name="T1" fmla="*/ 32 h 195"/>
                <a:gd name="T2" fmla="*/ 4 w 75"/>
                <a:gd name="T3" fmla="*/ 32 h 195"/>
                <a:gd name="T4" fmla="*/ 6 w 75"/>
                <a:gd name="T5" fmla="*/ 31 h 195"/>
                <a:gd name="T6" fmla="*/ 11 w 75"/>
                <a:gd name="T7" fmla="*/ 14 h 195"/>
                <a:gd name="T8" fmla="*/ 16 w 75"/>
                <a:gd name="T9" fmla="*/ 4 h 195"/>
                <a:gd name="T10" fmla="*/ 27 w 75"/>
                <a:gd name="T11" fmla="*/ 0 h 195"/>
                <a:gd name="T12" fmla="*/ 27 w 75"/>
                <a:gd name="T13" fmla="*/ 0 h 195"/>
                <a:gd name="T14" fmla="*/ 113 w 75"/>
                <a:gd name="T15" fmla="*/ 2 h 195"/>
                <a:gd name="T16" fmla="*/ 129 w 75"/>
                <a:gd name="T17" fmla="*/ 9 h 195"/>
                <a:gd name="T18" fmla="*/ 147 w 75"/>
                <a:gd name="T19" fmla="*/ 23 h 195"/>
                <a:gd name="T20" fmla="*/ 155 w 75"/>
                <a:gd name="T21" fmla="*/ 32 h 195"/>
                <a:gd name="T22" fmla="*/ 159 w 75"/>
                <a:gd name="T23" fmla="*/ 32 h 195"/>
                <a:gd name="T24" fmla="*/ 159 w 75"/>
                <a:gd name="T25" fmla="*/ 32 h 195"/>
                <a:gd name="T26" fmla="*/ 159 w 75"/>
                <a:gd name="T27" fmla="*/ 32 h 195"/>
                <a:gd name="T28" fmla="*/ 165 w 75"/>
                <a:gd name="T29" fmla="*/ 32 h 195"/>
                <a:gd name="T30" fmla="*/ 171 w 75"/>
                <a:gd name="T31" fmla="*/ 32 h 195"/>
                <a:gd name="T32" fmla="*/ 175 w 75"/>
                <a:gd name="T33" fmla="*/ 32 h 195"/>
                <a:gd name="T34" fmla="*/ 179 w 75"/>
                <a:gd name="T35" fmla="*/ 32 h 195"/>
                <a:gd name="T36" fmla="*/ 179 w 75"/>
                <a:gd name="T37" fmla="*/ 32 h 195"/>
                <a:gd name="T38" fmla="*/ 179 w 75"/>
                <a:gd name="T39" fmla="*/ 32 h 195"/>
                <a:gd name="T40" fmla="*/ 185 w 75"/>
                <a:gd name="T41" fmla="*/ 35 h 195"/>
                <a:gd name="T42" fmla="*/ 185 w 75"/>
                <a:gd name="T43" fmla="*/ 39 h 195"/>
                <a:gd name="T44" fmla="*/ 185 w 75"/>
                <a:gd name="T45" fmla="*/ 45 h 195"/>
                <a:gd name="T46" fmla="*/ 179 w 75"/>
                <a:gd name="T47" fmla="*/ 49 h 195"/>
                <a:gd name="T48" fmla="*/ 179 w 75"/>
                <a:gd name="T49" fmla="*/ 54 h 195"/>
                <a:gd name="T50" fmla="*/ 175 w 75"/>
                <a:gd name="T51" fmla="*/ 57 h 195"/>
                <a:gd name="T52" fmla="*/ 167 w 75"/>
                <a:gd name="T53" fmla="*/ 60 h 195"/>
                <a:gd name="T54" fmla="*/ 165 w 75"/>
                <a:gd name="T55" fmla="*/ 62 h 195"/>
                <a:gd name="T56" fmla="*/ 151 w 75"/>
                <a:gd name="T57" fmla="*/ 63 h 195"/>
                <a:gd name="T58" fmla="*/ 151 w 75"/>
                <a:gd name="T59" fmla="*/ 63 h 195"/>
                <a:gd name="T60" fmla="*/ 125 w 75"/>
                <a:gd name="T61" fmla="*/ 65 h 195"/>
                <a:gd name="T62" fmla="*/ 32 w 75"/>
                <a:gd name="T63" fmla="*/ 64 h 195"/>
                <a:gd name="T64" fmla="*/ 18 w 75"/>
                <a:gd name="T65" fmla="*/ 62 h 195"/>
                <a:gd name="T66" fmla="*/ 11 w 75"/>
                <a:gd name="T67" fmla="*/ 59 h 195"/>
                <a:gd name="T68" fmla="*/ 4 w 75"/>
                <a:gd name="T69" fmla="*/ 55 h 195"/>
                <a:gd name="T70" fmla="*/ 4 w 75"/>
                <a:gd name="T71" fmla="*/ 55 h 195"/>
                <a:gd name="T72" fmla="*/ 4 w 75"/>
                <a:gd name="T73" fmla="*/ 51 h 195"/>
                <a:gd name="T74" fmla="*/ 2 w 75"/>
                <a:gd name="T75" fmla="*/ 46 h 195"/>
                <a:gd name="T76" fmla="*/ 2 w 75"/>
                <a:gd name="T77" fmla="*/ 40 h 195"/>
                <a:gd name="T78" fmla="*/ 0 w 75"/>
                <a:gd name="T79" fmla="*/ 34 h 195"/>
                <a:gd name="T80" fmla="*/ 0 w 75"/>
                <a:gd name="T81" fmla="*/ 32 h 195"/>
                <a:gd name="T82" fmla="*/ 0 w 75"/>
                <a:gd name="T83" fmla="*/ 32 h 195"/>
                <a:gd name="T84" fmla="*/ 0 w 75"/>
                <a:gd name="T85" fmla="*/ 32 h 195"/>
                <a:gd name="T86" fmla="*/ 0 w 75"/>
                <a:gd name="T87" fmla="*/ 32 h 195"/>
                <a:gd name="T88" fmla="*/ 0 w 75"/>
                <a:gd name="T89" fmla="*/ 32 h 195"/>
                <a:gd name="T90" fmla="*/ 2 w 75"/>
                <a:gd name="T91" fmla="*/ 32 h 195"/>
                <a:gd name="T92" fmla="*/ 2 w 75"/>
                <a:gd name="T93" fmla="*/ 32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5" h="195">
                  <a:moveTo>
                    <a:pt x="2" y="60"/>
                  </a:moveTo>
                  <a:lnTo>
                    <a:pt x="4" y="48"/>
                  </a:lnTo>
                  <a:lnTo>
                    <a:pt x="6" y="31"/>
                  </a:lnTo>
                  <a:lnTo>
                    <a:pt x="11" y="14"/>
                  </a:lnTo>
                  <a:lnTo>
                    <a:pt x="16" y="4"/>
                  </a:lnTo>
                  <a:lnTo>
                    <a:pt x="27" y="0"/>
                  </a:lnTo>
                  <a:lnTo>
                    <a:pt x="38" y="2"/>
                  </a:lnTo>
                  <a:lnTo>
                    <a:pt x="46" y="9"/>
                  </a:lnTo>
                  <a:lnTo>
                    <a:pt x="55" y="23"/>
                  </a:lnTo>
                  <a:lnTo>
                    <a:pt x="59" y="35"/>
                  </a:lnTo>
                  <a:lnTo>
                    <a:pt x="61" y="52"/>
                  </a:lnTo>
                  <a:lnTo>
                    <a:pt x="61" y="65"/>
                  </a:lnTo>
                  <a:lnTo>
                    <a:pt x="64" y="80"/>
                  </a:lnTo>
                  <a:lnTo>
                    <a:pt x="67" y="90"/>
                  </a:lnTo>
                  <a:lnTo>
                    <a:pt x="69" y="10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44" y="194"/>
                  </a:lnTo>
                  <a:lnTo>
                    <a:pt x="32" y="191"/>
                  </a:lnTo>
                  <a:lnTo>
                    <a:pt x="18" y="185"/>
                  </a:lnTo>
                  <a:lnTo>
                    <a:pt x="11" y="177"/>
                  </a:lnTo>
                  <a:lnTo>
                    <a:pt x="4" y="164"/>
                  </a:lnTo>
                  <a:lnTo>
                    <a:pt x="4" y="155"/>
                  </a:lnTo>
                  <a:lnTo>
                    <a:pt x="2" y="145"/>
                  </a:lnTo>
                  <a:lnTo>
                    <a:pt x="2" y="134"/>
                  </a:lnTo>
                  <a:lnTo>
                    <a:pt x="0" y="122"/>
                  </a:lnTo>
                  <a:lnTo>
                    <a:pt x="0" y="109"/>
                  </a:lnTo>
                  <a:lnTo>
                    <a:pt x="0" y="97"/>
                  </a:lnTo>
                  <a:lnTo>
                    <a:pt x="0" y="85"/>
                  </a:lnTo>
                  <a:lnTo>
                    <a:pt x="0" y="76"/>
                  </a:lnTo>
                  <a:lnTo>
                    <a:pt x="0" y="67"/>
                  </a:lnTo>
                  <a:lnTo>
                    <a:pt x="2" y="6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77"/>
            <p:cNvSpPr>
              <a:spLocks/>
            </p:cNvSpPr>
            <p:nvPr/>
          </p:nvSpPr>
          <p:spPr bwMode="auto">
            <a:xfrm>
              <a:off x="2968" y="2918"/>
              <a:ext cx="101" cy="110"/>
            </a:xfrm>
            <a:custGeom>
              <a:avLst/>
              <a:gdLst>
                <a:gd name="T0" fmla="*/ 0 w 100"/>
                <a:gd name="T1" fmla="*/ 56 h 110"/>
                <a:gd name="T2" fmla="*/ 11 w 100"/>
                <a:gd name="T3" fmla="*/ 50 h 110"/>
                <a:gd name="T4" fmla="*/ 20 w 100"/>
                <a:gd name="T5" fmla="*/ 37 h 110"/>
                <a:gd name="T6" fmla="*/ 34 w 100"/>
                <a:gd name="T7" fmla="*/ 27 h 110"/>
                <a:gd name="T8" fmla="*/ 46 w 100"/>
                <a:gd name="T9" fmla="*/ 16 h 110"/>
                <a:gd name="T10" fmla="*/ 132 w 100"/>
                <a:gd name="T11" fmla="*/ 5 h 110"/>
                <a:gd name="T12" fmla="*/ 132 w 100"/>
                <a:gd name="T13" fmla="*/ 5 h 110"/>
                <a:gd name="T14" fmla="*/ 143 w 100"/>
                <a:gd name="T15" fmla="*/ 0 h 110"/>
                <a:gd name="T16" fmla="*/ 156 w 100"/>
                <a:gd name="T17" fmla="*/ 0 h 110"/>
                <a:gd name="T18" fmla="*/ 178 w 100"/>
                <a:gd name="T19" fmla="*/ 4 h 110"/>
                <a:gd name="T20" fmla="*/ 188 w 100"/>
                <a:gd name="T21" fmla="*/ 12 h 110"/>
                <a:gd name="T22" fmla="*/ 192 w 100"/>
                <a:gd name="T23" fmla="*/ 25 h 110"/>
                <a:gd name="T24" fmla="*/ 192 w 100"/>
                <a:gd name="T25" fmla="*/ 25 h 110"/>
                <a:gd name="T26" fmla="*/ 188 w 100"/>
                <a:gd name="T27" fmla="*/ 35 h 110"/>
                <a:gd name="T28" fmla="*/ 186 w 100"/>
                <a:gd name="T29" fmla="*/ 46 h 110"/>
                <a:gd name="T30" fmla="*/ 186 w 100"/>
                <a:gd name="T31" fmla="*/ 55 h 110"/>
                <a:gd name="T32" fmla="*/ 188 w 100"/>
                <a:gd name="T33" fmla="*/ 62 h 110"/>
                <a:gd name="T34" fmla="*/ 192 w 100"/>
                <a:gd name="T35" fmla="*/ 69 h 110"/>
                <a:gd name="T36" fmla="*/ 192 w 100"/>
                <a:gd name="T37" fmla="*/ 69 h 110"/>
                <a:gd name="T38" fmla="*/ 198 w 100"/>
                <a:gd name="T39" fmla="*/ 78 h 110"/>
                <a:gd name="T40" fmla="*/ 198 w 100"/>
                <a:gd name="T41" fmla="*/ 85 h 110"/>
                <a:gd name="T42" fmla="*/ 188 w 100"/>
                <a:gd name="T43" fmla="*/ 96 h 110"/>
                <a:gd name="T44" fmla="*/ 182 w 100"/>
                <a:gd name="T45" fmla="*/ 104 h 110"/>
                <a:gd name="T46" fmla="*/ 164 w 100"/>
                <a:gd name="T47" fmla="*/ 109 h 110"/>
                <a:gd name="T48" fmla="*/ 164 w 100"/>
                <a:gd name="T49" fmla="*/ 109 h 110"/>
                <a:gd name="T50" fmla="*/ 146 w 100"/>
                <a:gd name="T51" fmla="*/ 109 h 110"/>
                <a:gd name="T52" fmla="*/ 136 w 100"/>
                <a:gd name="T53" fmla="*/ 106 h 110"/>
                <a:gd name="T54" fmla="*/ 125 w 100"/>
                <a:gd name="T55" fmla="*/ 101 h 110"/>
                <a:gd name="T56" fmla="*/ 40 w 100"/>
                <a:gd name="T57" fmla="*/ 94 h 110"/>
                <a:gd name="T58" fmla="*/ 34 w 100"/>
                <a:gd name="T59" fmla="*/ 88 h 110"/>
                <a:gd name="T60" fmla="*/ 34 w 100"/>
                <a:gd name="T61" fmla="*/ 88 h 110"/>
                <a:gd name="T62" fmla="*/ 27 w 100"/>
                <a:gd name="T63" fmla="*/ 79 h 110"/>
                <a:gd name="T64" fmla="*/ 18 w 100"/>
                <a:gd name="T65" fmla="*/ 73 h 110"/>
                <a:gd name="T66" fmla="*/ 11 w 100"/>
                <a:gd name="T67" fmla="*/ 64 h 110"/>
                <a:gd name="T68" fmla="*/ 4 w 100"/>
                <a:gd name="T69" fmla="*/ 58 h 110"/>
                <a:gd name="T70" fmla="*/ 0 w 100"/>
                <a:gd name="T71" fmla="*/ 56 h 110"/>
                <a:gd name="T72" fmla="*/ 0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10">
                  <a:moveTo>
                    <a:pt x="0" y="56"/>
                  </a:moveTo>
                  <a:lnTo>
                    <a:pt x="11" y="50"/>
                  </a:lnTo>
                  <a:lnTo>
                    <a:pt x="20" y="37"/>
                  </a:lnTo>
                  <a:lnTo>
                    <a:pt x="34" y="27"/>
                  </a:lnTo>
                  <a:lnTo>
                    <a:pt x="46" y="16"/>
                  </a:lnTo>
                  <a:lnTo>
                    <a:pt x="57" y="5"/>
                  </a:lnTo>
                  <a:lnTo>
                    <a:pt x="68" y="0"/>
                  </a:lnTo>
                  <a:lnTo>
                    <a:pt x="78" y="0"/>
                  </a:lnTo>
                  <a:lnTo>
                    <a:pt x="89" y="4"/>
                  </a:lnTo>
                  <a:lnTo>
                    <a:pt x="94" y="12"/>
                  </a:lnTo>
                  <a:lnTo>
                    <a:pt x="96" y="25"/>
                  </a:lnTo>
                  <a:lnTo>
                    <a:pt x="94" y="35"/>
                  </a:lnTo>
                  <a:lnTo>
                    <a:pt x="93" y="46"/>
                  </a:lnTo>
                  <a:lnTo>
                    <a:pt x="93" y="55"/>
                  </a:lnTo>
                  <a:lnTo>
                    <a:pt x="94" y="62"/>
                  </a:lnTo>
                  <a:lnTo>
                    <a:pt x="96" y="69"/>
                  </a:lnTo>
                  <a:lnTo>
                    <a:pt x="99" y="78"/>
                  </a:lnTo>
                  <a:lnTo>
                    <a:pt x="99" y="85"/>
                  </a:lnTo>
                  <a:lnTo>
                    <a:pt x="94" y="96"/>
                  </a:lnTo>
                  <a:lnTo>
                    <a:pt x="91" y="104"/>
                  </a:lnTo>
                  <a:lnTo>
                    <a:pt x="82" y="109"/>
                  </a:lnTo>
                  <a:lnTo>
                    <a:pt x="71" y="109"/>
                  </a:lnTo>
                  <a:lnTo>
                    <a:pt x="61" y="106"/>
                  </a:lnTo>
                  <a:lnTo>
                    <a:pt x="50" y="101"/>
                  </a:lnTo>
                  <a:lnTo>
                    <a:pt x="40" y="94"/>
                  </a:lnTo>
                  <a:lnTo>
                    <a:pt x="34" y="88"/>
                  </a:lnTo>
                  <a:lnTo>
                    <a:pt x="27" y="79"/>
                  </a:lnTo>
                  <a:lnTo>
                    <a:pt x="18" y="73"/>
                  </a:lnTo>
                  <a:lnTo>
                    <a:pt x="11" y="64"/>
                  </a:lnTo>
                  <a:lnTo>
                    <a:pt x="4" y="58"/>
                  </a:lnTo>
                  <a:lnTo>
                    <a:pt x="0" y="5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1" name="Freeform 278"/>
            <p:cNvSpPr>
              <a:spLocks/>
            </p:cNvSpPr>
            <p:nvPr/>
          </p:nvSpPr>
          <p:spPr bwMode="auto">
            <a:xfrm>
              <a:off x="2968" y="2918"/>
              <a:ext cx="101" cy="110"/>
            </a:xfrm>
            <a:custGeom>
              <a:avLst/>
              <a:gdLst>
                <a:gd name="T0" fmla="*/ 0 w 100"/>
                <a:gd name="T1" fmla="*/ 56 h 110"/>
                <a:gd name="T2" fmla="*/ 11 w 100"/>
                <a:gd name="T3" fmla="*/ 50 h 110"/>
                <a:gd name="T4" fmla="*/ 20 w 100"/>
                <a:gd name="T5" fmla="*/ 37 h 110"/>
                <a:gd name="T6" fmla="*/ 34 w 100"/>
                <a:gd name="T7" fmla="*/ 27 h 110"/>
                <a:gd name="T8" fmla="*/ 46 w 100"/>
                <a:gd name="T9" fmla="*/ 16 h 110"/>
                <a:gd name="T10" fmla="*/ 132 w 100"/>
                <a:gd name="T11" fmla="*/ 5 h 110"/>
                <a:gd name="T12" fmla="*/ 132 w 100"/>
                <a:gd name="T13" fmla="*/ 5 h 110"/>
                <a:gd name="T14" fmla="*/ 143 w 100"/>
                <a:gd name="T15" fmla="*/ 0 h 110"/>
                <a:gd name="T16" fmla="*/ 156 w 100"/>
                <a:gd name="T17" fmla="*/ 0 h 110"/>
                <a:gd name="T18" fmla="*/ 178 w 100"/>
                <a:gd name="T19" fmla="*/ 4 h 110"/>
                <a:gd name="T20" fmla="*/ 188 w 100"/>
                <a:gd name="T21" fmla="*/ 12 h 110"/>
                <a:gd name="T22" fmla="*/ 192 w 100"/>
                <a:gd name="T23" fmla="*/ 25 h 110"/>
                <a:gd name="T24" fmla="*/ 192 w 100"/>
                <a:gd name="T25" fmla="*/ 25 h 110"/>
                <a:gd name="T26" fmla="*/ 188 w 100"/>
                <a:gd name="T27" fmla="*/ 35 h 110"/>
                <a:gd name="T28" fmla="*/ 186 w 100"/>
                <a:gd name="T29" fmla="*/ 46 h 110"/>
                <a:gd name="T30" fmla="*/ 186 w 100"/>
                <a:gd name="T31" fmla="*/ 55 h 110"/>
                <a:gd name="T32" fmla="*/ 188 w 100"/>
                <a:gd name="T33" fmla="*/ 62 h 110"/>
                <a:gd name="T34" fmla="*/ 192 w 100"/>
                <a:gd name="T35" fmla="*/ 69 h 110"/>
                <a:gd name="T36" fmla="*/ 192 w 100"/>
                <a:gd name="T37" fmla="*/ 69 h 110"/>
                <a:gd name="T38" fmla="*/ 198 w 100"/>
                <a:gd name="T39" fmla="*/ 78 h 110"/>
                <a:gd name="T40" fmla="*/ 198 w 100"/>
                <a:gd name="T41" fmla="*/ 85 h 110"/>
                <a:gd name="T42" fmla="*/ 188 w 100"/>
                <a:gd name="T43" fmla="*/ 96 h 110"/>
                <a:gd name="T44" fmla="*/ 182 w 100"/>
                <a:gd name="T45" fmla="*/ 104 h 110"/>
                <a:gd name="T46" fmla="*/ 164 w 100"/>
                <a:gd name="T47" fmla="*/ 109 h 110"/>
                <a:gd name="T48" fmla="*/ 164 w 100"/>
                <a:gd name="T49" fmla="*/ 109 h 110"/>
                <a:gd name="T50" fmla="*/ 146 w 100"/>
                <a:gd name="T51" fmla="*/ 109 h 110"/>
                <a:gd name="T52" fmla="*/ 136 w 100"/>
                <a:gd name="T53" fmla="*/ 106 h 110"/>
                <a:gd name="T54" fmla="*/ 125 w 100"/>
                <a:gd name="T55" fmla="*/ 101 h 110"/>
                <a:gd name="T56" fmla="*/ 40 w 100"/>
                <a:gd name="T57" fmla="*/ 94 h 110"/>
                <a:gd name="T58" fmla="*/ 34 w 100"/>
                <a:gd name="T59" fmla="*/ 88 h 110"/>
                <a:gd name="T60" fmla="*/ 34 w 100"/>
                <a:gd name="T61" fmla="*/ 88 h 110"/>
                <a:gd name="T62" fmla="*/ 27 w 100"/>
                <a:gd name="T63" fmla="*/ 79 h 110"/>
                <a:gd name="T64" fmla="*/ 18 w 100"/>
                <a:gd name="T65" fmla="*/ 73 h 110"/>
                <a:gd name="T66" fmla="*/ 11 w 100"/>
                <a:gd name="T67" fmla="*/ 64 h 110"/>
                <a:gd name="T68" fmla="*/ 4 w 100"/>
                <a:gd name="T69" fmla="*/ 58 h 110"/>
                <a:gd name="T70" fmla="*/ 0 w 100"/>
                <a:gd name="T71" fmla="*/ 56 h 110"/>
                <a:gd name="T72" fmla="*/ 0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10">
                  <a:moveTo>
                    <a:pt x="0" y="56"/>
                  </a:moveTo>
                  <a:lnTo>
                    <a:pt x="11" y="50"/>
                  </a:lnTo>
                  <a:lnTo>
                    <a:pt x="20" y="37"/>
                  </a:lnTo>
                  <a:lnTo>
                    <a:pt x="34" y="27"/>
                  </a:lnTo>
                  <a:lnTo>
                    <a:pt x="46" y="16"/>
                  </a:lnTo>
                  <a:lnTo>
                    <a:pt x="57" y="5"/>
                  </a:lnTo>
                  <a:lnTo>
                    <a:pt x="68" y="0"/>
                  </a:lnTo>
                  <a:lnTo>
                    <a:pt x="78" y="0"/>
                  </a:lnTo>
                  <a:lnTo>
                    <a:pt x="89" y="4"/>
                  </a:lnTo>
                  <a:lnTo>
                    <a:pt x="94" y="12"/>
                  </a:lnTo>
                  <a:lnTo>
                    <a:pt x="96" y="25"/>
                  </a:lnTo>
                  <a:lnTo>
                    <a:pt x="94" y="35"/>
                  </a:lnTo>
                  <a:lnTo>
                    <a:pt x="93" y="46"/>
                  </a:lnTo>
                  <a:lnTo>
                    <a:pt x="93" y="55"/>
                  </a:lnTo>
                  <a:lnTo>
                    <a:pt x="94" y="62"/>
                  </a:lnTo>
                  <a:lnTo>
                    <a:pt x="96" y="69"/>
                  </a:lnTo>
                  <a:lnTo>
                    <a:pt x="99" y="78"/>
                  </a:lnTo>
                  <a:lnTo>
                    <a:pt x="99" y="85"/>
                  </a:lnTo>
                  <a:lnTo>
                    <a:pt x="94" y="96"/>
                  </a:lnTo>
                  <a:lnTo>
                    <a:pt x="91" y="104"/>
                  </a:lnTo>
                  <a:lnTo>
                    <a:pt x="82" y="109"/>
                  </a:lnTo>
                  <a:lnTo>
                    <a:pt x="71" y="109"/>
                  </a:lnTo>
                  <a:lnTo>
                    <a:pt x="61" y="106"/>
                  </a:lnTo>
                  <a:lnTo>
                    <a:pt x="50" y="101"/>
                  </a:lnTo>
                  <a:lnTo>
                    <a:pt x="40" y="94"/>
                  </a:lnTo>
                  <a:lnTo>
                    <a:pt x="34" y="88"/>
                  </a:lnTo>
                  <a:lnTo>
                    <a:pt x="27" y="79"/>
                  </a:lnTo>
                  <a:lnTo>
                    <a:pt x="18" y="73"/>
                  </a:lnTo>
                  <a:lnTo>
                    <a:pt x="11" y="64"/>
                  </a:lnTo>
                  <a:lnTo>
                    <a:pt x="4" y="58"/>
                  </a:lnTo>
                  <a:lnTo>
                    <a:pt x="0" y="5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79"/>
            <p:cNvSpPr>
              <a:spLocks/>
            </p:cNvSpPr>
            <p:nvPr/>
          </p:nvSpPr>
          <p:spPr bwMode="auto">
            <a:xfrm>
              <a:off x="2646" y="3020"/>
              <a:ext cx="241" cy="225"/>
            </a:xfrm>
            <a:custGeom>
              <a:avLst/>
              <a:gdLst>
                <a:gd name="T0" fmla="*/ 270 w 240"/>
                <a:gd name="T1" fmla="*/ 4 h 226"/>
                <a:gd name="T2" fmla="*/ 244 w 240"/>
                <a:gd name="T3" fmla="*/ 7 h 226"/>
                <a:gd name="T4" fmla="*/ 219 w 240"/>
                <a:gd name="T5" fmla="*/ 16 h 226"/>
                <a:gd name="T6" fmla="*/ 119 w 240"/>
                <a:gd name="T7" fmla="*/ 29 h 226"/>
                <a:gd name="T8" fmla="*/ 103 w 240"/>
                <a:gd name="T9" fmla="*/ 46 h 226"/>
                <a:gd name="T10" fmla="*/ 98 w 240"/>
                <a:gd name="T11" fmla="*/ 57 h 226"/>
                <a:gd name="T12" fmla="*/ 89 w 240"/>
                <a:gd name="T13" fmla="*/ 77 h 226"/>
                <a:gd name="T14" fmla="*/ 86 w 240"/>
                <a:gd name="T15" fmla="*/ 98 h 226"/>
                <a:gd name="T16" fmla="*/ 82 w 240"/>
                <a:gd name="T17" fmla="*/ 113 h 226"/>
                <a:gd name="T18" fmla="*/ 75 w 240"/>
                <a:gd name="T19" fmla="*/ 113 h 226"/>
                <a:gd name="T20" fmla="*/ 66 w 240"/>
                <a:gd name="T21" fmla="*/ 113 h 226"/>
                <a:gd name="T22" fmla="*/ 61 w 240"/>
                <a:gd name="T23" fmla="*/ 113 h 226"/>
                <a:gd name="T24" fmla="*/ 48 w 240"/>
                <a:gd name="T25" fmla="*/ 113 h 226"/>
                <a:gd name="T26" fmla="*/ 33 w 240"/>
                <a:gd name="T27" fmla="*/ 113 h 226"/>
                <a:gd name="T28" fmla="*/ 18 w 240"/>
                <a:gd name="T29" fmla="*/ 113 h 226"/>
                <a:gd name="T30" fmla="*/ 6 w 240"/>
                <a:gd name="T31" fmla="*/ 113 h 226"/>
                <a:gd name="T32" fmla="*/ 0 w 240"/>
                <a:gd name="T33" fmla="*/ 113 h 226"/>
                <a:gd name="T34" fmla="*/ 8 w 240"/>
                <a:gd name="T35" fmla="*/ 113 h 226"/>
                <a:gd name="T36" fmla="*/ 23 w 240"/>
                <a:gd name="T37" fmla="*/ 113 h 226"/>
                <a:gd name="T38" fmla="*/ 27 w 240"/>
                <a:gd name="T39" fmla="*/ 113 h 226"/>
                <a:gd name="T40" fmla="*/ 31 w 240"/>
                <a:gd name="T41" fmla="*/ 126 h 226"/>
                <a:gd name="T42" fmla="*/ 33 w 240"/>
                <a:gd name="T43" fmla="*/ 141 h 226"/>
                <a:gd name="T44" fmla="*/ 33 w 240"/>
                <a:gd name="T45" fmla="*/ 147 h 226"/>
                <a:gd name="T46" fmla="*/ 39 w 240"/>
                <a:gd name="T47" fmla="*/ 150 h 226"/>
                <a:gd name="T48" fmla="*/ 57 w 240"/>
                <a:gd name="T49" fmla="*/ 150 h 226"/>
                <a:gd name="T50" fmla="*/ 77 w 240"/>
                <a:gd name="T51" fmla="*/ 147 h 226"/>
                <a:gd name="T52" fmla="*/ 100 w 240"/>
                <a:gd name="T53" fmla="*/ 147 h 226"/>
                <a:gd name="T54" fmla="*/ 198 w 240"/>
                <a:gd name="T55" fmla="*/ 141 h 226"/>
                <a:gd name="T56" fmla="*/ 207 w 240"/>
                <a:gd name="T57" fmla="*/ 136 h 226"/>
                <a:gd name="T58" fmla="*/ 224 w 240"/>
                <a:gd name="T59" fmla="*/ 126 h 226"/>
                <a:gd name="T60" fmla="*/ 235 w 240"/>
                <a:gd name="T61" fmla="*/ 113 h 226"/>
                <a:gd name="T62" fmla="*/ 242 w 240"/>
                <a:gd name="T63" fmla="*/ 113 h 226"/>
                <a:gd name="T64" fmla="*/ 244 w 240"/>
                <a:gd name="T65" fmla="*/ 113 h 226"/>
                <a:gd name="T66" fmla="*/ 247 w 240"/>
                <a:gd name="T67" fmla="*/ 113 h 226"/>
                <a:gd name="T68" fmla="*/ 247 w 240"/>
                <a:gd name="T69" fmla="*/ 113 h 226"/>
                <a:gd name="T70" fmla="*/ 249 w 240"/>
                <a:gd name="T71" fmla="*/ 98 h 226"/>
                <a:gd name="T72" fmla="*/ 253 w 240"/>
                <a:gd name="T73" fmla="*/ 80 h 226"/>
                <a:gd name="T74" fmla="*/ 262 w 240"/>
                <a:gd name="T75" fmla="*/ 62 h 226"/>
                <a:gd name="T76" fmla="*/ 272 w 240"/>
                <a:gd name="T77" fmla="*/ 52 h 226"/>
                <a:gd name="T78" fmla="*/ 285 w 240"/>
                <a:gd name="T79" fmla="*/ 46 h 226"/>
                <a:gd name="T80" fmla="*/ 306 w 240"/>
                <a:gd name="T81" fmla="*/ 27 h 226"/>
                <a:gd name="T82" fmla="*/ 314 w 240"/>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4" y="144"/>
                  </a:lnTo>
                  <a:lnTo>
                    <a:pt x="8" y="153"/>
                  </a:lnTo>
                  <a:lnTo>
                    <a:pt x="16" y="163"/>
                  </a:lnTo>
                  <a:lnTo>
                    <a:pt x="23" y="174"/>
                  </a:lnTo>
                  <a:lnTo>
                    <a:pt x="27" y="182"/>
                  </a:lnTo>
                  <a:lnTo>
                    <a:pt x="29" y="193"/>
                  </a:lnTo>
                  <a:lnTo>
                    <a:pt x="31" y="201"/>
                  </a:lnTo>
                  <a:lnTo>
                    <a:pt x="33" y="207"/>
                  </a:lnTo>
                  <a:lnTo>
                    <a:pt x="33" y="216"/>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210" y="46"/>
                  </a:lnTo>
                  <a:lnTo>
                    <a:pt x="220" y="35"/>
                  </a:lnTo>
                  <a:lnTo>
                    <a:pt x="231" y="27"/>
                  </a:lnTo>
                  <a:lnTo>
                    <a:pt x="235" y="20"/>
                  </a:lnTo>
                  <a:lnTo>
                    <a:pt x="239" y="18"/>
                  </a:lnTo>
                  <a:lnTo>
                    <a:pt x="203"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3" name="Freeform 280"/>
            <p:cNvSpPr>
              <a:spLocks/>
            </p:cNvSpPr>
            <p:nvPr/>
          </p:nvSpPr>
          <p:spPr bwMode="auto">
            <a:xfrm>
              <a:off x="2646" y="3020"/>
              <a:ext cx="241" cy="225"/>
            </a:xfrm>
            <a:custGeom>
              <a:avLst/>
              <a:gdLst>
                <a:gd name="T0" fmla="*/ 270 w 240"/>
                <a:gd name="T1" fmla="*/ 4 h 226"/>
                <a:gd name="T2" fmla="*/ 244 w 240"/>
                <a:gd name="T3" fmla="*/ 7 h 226"/>
                <a:gd name="T4" fmla="*/ 219 w 240"/>
                <a:gd name="T5" fmla="*/ 16 h 226"/>
                <a:gd name="T6" fmla="*/ 119 w 240"/>
                <a:gd name="T7" fmla="*/ 29 h 226"/>
                <a:gd name="T8" fmla="*/ 103 w 240"/>
                <a:gd name="T9" fmla="*/ 46 h 226"/>
                <a:gd name="T10" fmla="*/ 98 w 240"/>
                <a:gd name="T11" fmla="*/ 57 h 226"/>
                <a:gd name="T12" fmla="*/ 89 w 240"/>
                <a:gd name="T13" fmla="*/ 77 h 226"/>
                <a:gd name="T14" fmla="*/ 86 w 240"/>
                <a:gd name="T15" fmla="*/ 98 h 226"/>
                <a:gd name="T16" fmla="*/ 82 w 240"/>
                <a:gd name="T17" fmla="*/ 113 h 226"/>
                <a:gd name="T18" fmla="*/ 75 w 240"/>
                <a:gd name="T19" fmla="*/ 113 h 226"/>
                <a:gd name="T20" fmla="*/ 66 w 240"/>
                <a:gd name="T21" fmla="*/ 113 h 226"/>
                <a:gd name="T22" fmla="*/ 61 w 240"/>
                <a:gd name="T23" fmla="*/ 113 h 226"/>
                <a:gd name="T24" fmla="*/ 48 w 240"/>
                <a:gd name="T25" fmla="*/ 113 h 226"/>
                <a:gd name="T26" fmla="*/ 33 w 240"/>
                <a:gd name="T27" fmla="*/ 113 h 226"/>
                <a:gd name="T28" fmla="*/ 18 w 240"/>
                <a:gd name="T29" fmla="*/ 113 h 226"/>
                <a:gd name="T30" fmla="*/ 6 w 240"/>
                <a:gd name="T31" fmla="*/ 113 h 226"/>
                <a:gd name="T32" fmla="*/ 0 w 240"/>
                <a:gd name="T33" fmla="*/ 113 h 226"/>
                <a:gd name="T34" fmla="*/ 8 w 240"/>
                <a:gd name="T35" fmla="*/ 113 h 226"/>
                <a:gd name="T36" fmla="*/ 23 w 240"/>
                <a:gd name="T37" fmla="*/ 113 h 226"/>
                <a:gd name="T38" fmla="*/ 27 w 240"/>
                <a:gd name="T39" fmla="*/ 113 h 226"/>
                <a:gd name="T40" fmla="*/ 31 w 240"/>
                <a:gd name="T41" fmla="*/ 126 h 226"/>
                <a:gd name="T42" fmla="*/ 33 w 240"/>
                <a:gd name="T43" fmla="*/ 141 h 226"/>
                <a:gd name="T44" fmla="*/ 33 w 240"/>
                <a:gd name="T45" fmla="*/ 147 h 226"/>
                <a:gd name="T46" fmla="*/ 39 w 240"/>
                <a:gd name="T47" fmla="*/ 150 h 226"/>
                <a:gd name="T48" fmla="*/ 57 w 240"/>
                <a:gd name="T49" fmla="*/ 150 h 226"/>
                <a:gd name="T50" fmla="*/ 77 w 240"/>
                <a:gd name="T51" fmla="*/ 147 h 226"/>
                <a:gd name="T52" fmla="*/ 100 w 240"/>
                <a:gd name="T53" fmla="*/ 147 h 226"/>
                <a:gd name="T54" fmla="*/ 198 w 240"/>
                <a:gd name="T55" fmla="*/ 141 h 226"/>
                <a:gd name="T56" fmla="*/ 207 w 240"/>
                <a:gd name="T57" fmla="*/ 136 h 226"/>
                <a:gd name="T58" fmla="*/ 224 w 240"/>
                <a:gd name="T59" fmla="*/ 126 h 226"/>
                <a:gd name="T60" fmla="*/ 235 w 240"/>
                <a:gd name="T61" fmla="*/ 113 h 226"/>
                <a:gd name="T62" fmla="*/ 242 w 240"/>
                <a:gd name="T63" fmla="*/ 113 h 226"/>
                <a:gd name="T64" fmla="*/ 244 w 240"/>
                <a:gd name="T65" fmla="*/ 113 h 226"/>
                <a:gd name="T66" fmla="*/ 247 w 240"/>
                <a:gd name="T67" fmla="*/ 113 h 226"/>
                <a:gd name="T68" fmla="*/ 247 w 240"/>
                <a:gd name="T69" fmla="*/ 113 h 226"/>
                <a:gd name="T70" fmla="*/ 249 w 240"/>
                <a:gd name="T71" fmla="*/ 98 h 226"/>
                <a:gd name="T72" fmla="*/ 253 w 240"/>
                <a:gd name="T73" fmla="*/ 80 h 226"/>
                <a:gd name="T74" fmla="*/ 262 w 240"/>
                <a:gd name="T75" fmla="*/ 62 h 226"/>
                <a:gd name="T76" fmla="*/ 272 w 240"/>
                <a:gd name="T77" fmla="*/ 52 h 226"/>
                <a:gd name="T78" fmla="*/ 285 w 240"/>
                <a:gd name="T79" fmla="*/ 46 h 226"/>
                <a:gd name="T80" fmla="*/ 306 w 240"/>
                <a:gd name="T81" fmla="*/ 27 h 226"/>
                <a:gd name="T82" fmla="*/ 314 w 240"/>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4" y="144"/>
                  </a:lnTo>
                  <a:lnTo>
                    <a:pt x="8" y="153"/>
                  </a:lnTo>
                  <a:lnTo>
                    <a:pt x="16" y="163"/>
                  </a:lnTo>
                  <a:lnTo>
                    <a:pt x="23" y="174"/>
                  </a:lnTo>
                  <a:lnTo>
                    <a:pt x="27" y="182"/>
                  </a:lnTo>
                  <a:lnTo>
                    <a:pt x="29" y="193"/>
                  </a:lnTo>
                  <a:lnTo>
                    <a:pt x="31" y="201"/>
                  </a:lnTo>
                  <a:lnTo>
                    <a:pt x="33" y="207"/>
                  </a:lnTo>
                  <a:lnTo>
                    <a:pt x="33" y="216"/>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210" y="46"/>
                  </a:lnTo>
                  <a:lnTo>
                    <a:pt x="220" y="35"/>
                  </a:lnTo>
                  <a:lnTo>
                    <a:pt x="231" y="27"/>
                  </a:lnTo>
                  <a:lnTo>
                    <a:pt x="235" y="20"/>
                  </a:lnTo>
                  <a:lnTo>
                    <a:pt x="239" y="1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81"/>
            <p:cNvSpPr>
              <a:spLocks/>
            </p:cNvSpPr>
            <p:nvPr/>
          </p:nvSpPr>
          <p:spPr bwMode="auto">
            <a:xfrm>
              <a:off x="2642" y="2852"/>
              <a:ext cx="216" cy="259"/>
            </a:xfrm>
            <a:custGeom>
              <a:avLst/>
              <a:gdLst>
                <a:gd name="T0" fmla="*/ 275 w 215"/>
                <a:gd name="T1" fmla="*/ 68 h 260"/>
                <a:gd name="T2" fmla="*/ 252 w 215"/>
                <a:gd name="T3" fmla="*/ 50 h 260"/>
                <a:gd name="T4" fmla="*/ 229 w 215"/>
                <a:gd name="T5" fmla="*/ 29 h 260"/>
                <a:gd name="T6" fmla="*/ 217 w 215"/>
                <a:gd name="T7" fmla="*/ 19 h 260"/>
                <a:gd name="T8" fmla="*/ 191 w 215"/>
                <a:gd name="T9" fmla="*/ 4 h 260"/>
                <a:gd name="T10" fmla="*/ 91 w 215"/>
                <a:gd name="T11" fmla="*/ 0 h 260"/>
                <a:gd name="T12" fmla="*/ 78 w 215"/>
                <a:gd name="T13" fmla="*/ 2 h 260"/>
                <a:gd name="T14" fmla="*/ 50 w 215"/>
                <a:gd name="T15" fmla="*/ 19 h 260"/>
                <a:gd name="T16" fmla="*/ 34 w 215"/>
                <a:gd name="T17" fmla="*/ 48 h 260"/>
                <a:gd name="T18" fmla="*/ 34 w 215"/>
                <a:gd name="T19" fmla="*/ 57 h 260"/>
                <a:gd name="T20" fmla="*/ 36 w 215"/>
                <a:gd name="T21" fmla="*/ 75 h 260"/>
                <a:gd name="T22" fmla="*/ 38 w 215"/>
                <a:gd name="T23" fmla="*/ 94 h 260"/>
                <a:gd name="T24" fmla="*/ 40 w 215"/>
                <a:gd name="T25" fmla="*/ 111 h 260"/>
                <a:gd name="T26" fmla="*/ 40 w 215"/>
                <a:gd name="T27" fmla="*/ 124 h 260"/>
                <a:gd name="T28" fmla="*/ 38 w 215"/>
                <a:gd name="T29" fmla="*/ 130 h 260"/>
                <a:gd name="T30" fmla="*/ 31 w 215"/>
                <a:gd name="T31" fmla="*/ 130 h 260"/>
                <a:gd name="T32" fmla="*/ 20 w 215"/>
                <a:gd name="T33" fmla="*/ 130 h 260"/>
                <a:gd name="T34" fmla="*/ 8 w 215"/>
                <a:gd name="T35" fmla="*/ 130 h 260"/>
                <a:gd name="T36" fmla="*/ 2 w 215"/>
                <a:gd name="T37" fmla="*/ 130 h 260"/>
                <a:gd name="T38" fmla="*/ 2 w 215"/>
                <a:gd name="T39" fmla="*/ 130 h 260"/>
                <a:gd name="T40" fmla="*/ 6 w 215"/>
                <a:gd name="T41" fmla="*/ 141 h 260"/>
                <a:gd name="T42" fmla="*/ 25 w 215"/>
                <a:gd name="T43" fmla="*/ 166 h 260"/>
                <a:gd name="T44" fmla="*/ 52 w 215"/>
                <a:gd name="T45" fmla="*/ 181 h 260"/>
                <a:gd name="T46" fmla="*/ 63 w 215"/>
                <a:gd name="T47" fmla="*/ 184 h 260"/>
                <a:gd name="T48" fmla="*/ 84 w 215"/>
                <a:gd name="T49" fmla="*/ 181 h 260"/>
                <a:gd name="T50" fmla="*/ 105 w 215"/>
                <a:gd name="T51" fmla="*/ 175 h 260"/>
                <a:gd name="T52" fmla="*/ 199 w 215"/>
                <a:gd name="T53" fmla="*/ 166 h 260"/>
                <a:gd name="T54" fmla="*/ 218 w 215"/>
                <a:gd name="T55" fmla="*/ 156 h 260"/>
                <a:gd name="T56" fmla="*/ 225 w 215"/>
                <a:gd name="T57" fmla="*/ 152 h 260"/>
                <a:gd name="T58" fmla="*/ 252 w 215"/>
                <a:gd name="T59" fmla="*/ 140 h 260"/>
                <a:gd name="T60" fmla="*/ 275 w 215"/>
                <a:gd name="T61" fmla="*/ 137 h 260"/>
                <a:gd name="T62" fmla="*/ 289 w 215"/>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 h="260">
                  <a:moveTo>
                    <a:pt x="214" y="71"/>
                  </a:moveTo>
                  <a:lnTo>
                    <a:pt x="200" y="68"/>
                  </a:lnTo>
                  <a:lnTo>
                    <a:pt x="188" y="59"/>
                  </a:lnTo>
                  <a:lnTo>
                    <a:pt x="177" y="50"/>
                  </a:lnTo>
                  <a:lnTo>
                    <a:pt x="167" y="42"/>
                  </a:lnTo>
                  <a:lnTo>
                    <a:pt x="154" y="29"/>
                  </a:lnTo>
                  <a:lnTo>
                    <a:pt x="142" y="19"/>
                  </a:lnTo>
                  <a:lnTo>
                    <a:pt x="129" y="10"/>
                  </a:lnTo>
                  <a:lnTo>
                    <a:pt x="116" y="4"/>
                  </a:lnTo>
                  <a:lnTo>
                    <a:pt x="103" y="2"/>
                  </a:lnTo>
                  <a:lnTo>
                    <a:pt x="91" y="0"/>
                  </a:lnTo>
                  <a:lnTo>
                    <a:pt x="78" y="2"/>
                  </a:lnTo>
                  <a:lnTo>
                    <a:pt x="63" y="8"/>
                  </a:lnTo>
                  <a:lnTo>
                    <a:pt x="50" y="19"/>
                  </a:lnTo>
                  <a:lnTo>
                    <a:pt x="40" y="31"/>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6" y="216"/>
                  </a:lnTo>
                  <a:lnTo>
                    <a:pt x="15" y="231"/>
                  </a:lnTo>
                  <a:lnTo>
                    <a:pt x="25" y="241"/>
                  </a:lnTo>
                  <a:lnTo>
                    <a:pt x="38" y="250"/>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65" y="218"/>
                  </a:lnTo>
                  <a:lnTo>
                    <a:pt x="177" y="215"/>
                  </a:lnTo>
                  <a:lnTo>
                    <a:pt x="190" y="212"/>
                  </a:lnTo>
                  <a:lnTo>
                    <a:pt x="200" y="212"/>
                  </a:lnTo>
                  <a:lnTo>
                    <a:pt x="209" y="212"/>
                  </a:lnTo>
                  <a:lnTo>
                    <a:pt x="214" y="71"/>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5" name="Freeform 282"/>
            <p:cNvSpPr>
              <a:spLocks/>
            </p:cNvSpPr>
            <p:nvPr/>
          </p:nvSpPr>
          <p:spPr bwMode="auto">
            <a:xfrm>
              <a:off x="2642" y="2852"/>
              <a:ext cx="216" cy="259"/>
            </a:xfrm>
            <a:custGeom>
              <a:avLst/>
              <a:gdLst>
                <a:gd name="T0" fmla="*/ 289 w 215"/>
                <a:gd name="T1" fmla="*/ 71 h 260"/>
                <a:gd name="T2" fmla="*/ 275 w 215"/>
                <a:gd name="T3" fmla="*/ 68 h 260"/>
                <a:gd name="T4" fmla="*/ 263 w 215"/>
                <a:gd name="T5" fmla="*/ 59 h 260"/>
                <a:gd name="T6" fmla="*/ 252 w 215"/>
                <a:gd name="T7" fmla="*/ 50 h 260"/>
                <a:gd name="T8" fmla="*/ 242 w 215"/>
                <a:gd name="T9" fmla="*/ 42 h 260"/>
                <a:gd name="T10" fmla="*/ 229 w 215"/>
                <a:gd name="T11" fmla="*/ 29 h 260"/>
                <a:gd name="T12" fmla="*/ 229 w 215"/>
                <a:gd name="T13" fmla="*/ 29 h 260"/>
                <a:gd name="T14" fmla="*/ 217 w 215"/>
                <a:gd name="T15" fmla="*/ 19 h 260"/>
                <a:gd name="T16" fmla="*/ 204 w 215"/>
                <a:gd name="T17" fmla="*/ 10 h 260"/>
                <a:gd name="T18" fmla="*/ 191 w 215"/>
                <a:gd name="T19" fmla="*/ 4 h 260"/>
                <a:gd name="T20" fmla="*/ 103 w 215"/>
                <a:gd name="T21" fmla="*/ 2 h 260"/>
                <a:gd name="T22" fmla="*/ 91 w 215"/>
                <a:gd name="T23" fmla="*/ 0 h 260"/>
                <a:gd name="T24" fmla="*/ 91 w 215"/>
                <a:gd name="T25" fmla="*/ 0 h 260"/>
                <a:gd name="T26" fmla="*/ 78 w 215"/>
                <a:gd name="T27" fmla="*/ 2 h 260"/>
                <a:gd name="T28" fmla="*/ 63 w 215"/>
                <a:gd name="T29" fmla="*/ 8 h 260"/>
                <a:gd name="T30" fmla="*/ 50 w 215"/>
                <a:gd name="T31" fmla="*/ 19 h 260"/>
                <a:gd name="T32" fmla="*/ 40 w 215"/>
                <a:gd name="T33" fmla="*/ 31 h 260"/>
                <a:gd name="T34" fmla="*/ 34 w 215"/>
                <a:gd name="T35" fmla="*/ 48 h 260"/>
                <a:gd name="T36" fmla="*/ 34 w 215"/>
                <a:gd name="T37" fmla="*/ 48 h 260"/>
                <a:gd name="T38" fmla="*/ 34 w 215"/>
                <a:gd name="T39" fmla="*/ 57 h 260"/>
                <a:gd name="T40" fmla="*/ 34 w 215"/>
                <a:gd name="T41" fmla="*/ 68 h 260"/>
                <a:gd name="T42" fmla="*/ 36 w 215"/>
                <a:gd name="T43" fmla="*/ 75 h 260"/>
                <a:gd name="T44" fmla="*/ 38 w 215"/>
                <a:gd name="T45" fmla="*/ 86 h 260"/>
                <a:gd name="T46" fmla="*/ 38 w 215"/>
                <a:gd name="T47" fmla="*/ 94 h 260"/>
                <a:gd name="T48" fmla="*/ 40 w 215"/>
                <a:gd name="T49" fmla="*/ 103 h 260"/>
                <a:gd name="T50" fmla="*/ 40 w 215"/>
                <a:gd name="T51" fmla="*/ 111 h 260"/>
                <a:gd name="T52" fmla="*/ 40 w 215"/>
                <a:gd name="T53" fmla="*/ 118 h 260"/>
                <a:gd name="T54" fmla="*/ 40 w 215"/>
                <a:gd name="T55" fmla="*/ 124 h 260"/>
                <a:gd name="T56" fmla="*/ 38 w 215"/>
                <a:gd name="T57" fmla="*/ 130 h 260"/>
                <a:gd name="T58" fmla="*/ 38 w 215"/>
                <a:gd name="T59" fmla="*/ 130 h 260"/>
                <a:gd name="T60" fmla="*/ 36 w 215"/>
                <a:gd name="T61" fmla="*/ 130 h 260"/>
                <a:gd name="T62" fmla="*/ 31 w 215"/>
                <a:gd name="T63" fmla="*/ 130 h 260"/>
                <a:gd name="T64" fmla="*/ 25 w 215"/>
                <a:gd name="T65" fmla="*/ 130 h 260"/>
                <a:gd name="T66" fmla="*/ 20 w 215"/>
                <a:gd name="T67" fmla="*/ 130 h 260"/>
                <a:gd name="T68" fmla="*/ 15 w 215"/>
                <a:gd name="T69" fmla="*/ 130 h 260"/>
                <a:gd name="T70" fmla="*/ 8 w 215"/>
                <a:gd name="T71" fmla="*/ 130 h 260"/>
                <a:gd name="T72" fmla="*/ 4 w 215"/>
                <a:gd name="T73" fmla="*/ 130 h 260"/>
                <a:gd name="T74" fmla="*/ 2 w 215"/>
                <a:gd name="T75" fmla="*/ 130 h 260"/>
                <a:gd name="T76" fmla="*/ 0 w 215"/>
                <a:gd name="T77" fmla="*/ 130 h 260"/>
                <a:gd name="T78" fmla="*/ 2 w 215"/>
                <a:gd name="T79" fmla="*/ 130 h 260"/>
                <a:gd name="T80" fmla="*/ 2 w 215"/>
                <a:gd name="T81" fmla="*/ 130 h 260"/>
                <a:gd name="T82" fmla="*/ 6 w 215"/>
                <a:gd name="T83" fmla="*/ 141 h 260"/>
                <a:gd name="T84" fmla="*/ 15 w 215"/>
                <a:gd name="T85" fmla="*/ 156 h 260"/>
                <a:gd name="T86" fmla="*/ 25 w 215"/>
                <a:gd name="T87" fmla="*/ 166 h 260"/>
                <a:gd name="T88" fmla="*/ 38 w 215"/>
                <a:gd name="T89" fmla="*/ 175 h 260"/>
                <a:gd name="T90" fmla="*/ 52 w 215"/>
                <a:gd name="T91" fmla="*/ 181 h 260"/>
                <a:gd name="T92" fmla="*/ 52 w 215"/>
                <a:gd name="T93" fmla="*/ 181 h 260"/>
                <a:gd name="T94" fmla="*/ 63 w 215"/>
                <a:gd name="T95" fmla="*/ 184 h 260"/>
                <a:gd name="T96" fmla="*/ 71 w 215"/>
                <a:gd name="T97" fmla="*/ 184 h 260"/>
                <a:gd name="T98" fmla="*/ 84 w 215"/>
                <a:gd name="T99" fmla="*/ 181 h 260"/>
                <a:gd name="T100" fmla="*/ 94 w 215"/>
                <a:gd name="T101" fmla="*/ 179 h 260"/>
                <a:gd name="T102" fmla="*/ 105 w 215"/>
                <a:gd name="T103" fmla="*/ 175 h 260"/>
                <a:gd name="T104" fmla="*/ 191 w 215"/>
                <a:gd name="T105" fmla="*/ 170 h 260"/>
                <a:gd name="T106" fmla="*/ 199 w 215"/>
                <a:gd name="T107" fmla="*/ 166 h 260"/>
                <a:gd name="T108" fmla="*/ 210 w 215"/>
                <a:gd name="T109" fmla="*/ 160 h 260"/>
                <a:gd name="T110" fmla="*/ 218 w 215"/>
                <a:gd name="T111" fmla="*/ 156 h 260"/>
                <a:gd name="T112" fmla="*/ 225 w 215"/>
                <a:gd name="T113" fmla="*/ 152 h 260"/>
                <a:gd name="T114" fmla="*/ 225 w 215"/>
                <a:gd name="T115" fmla="*/ 152 h 260"/>
                <a:gd name="T116" fmla="*/ 240 w 215"/>
                <a:gd name="T117" fmla="*/ 143 h 260"/>
                <a:gd name="T118" fmla="*/ 252 w 215"/>
                <a:gd name="T119" fmla="*/ 140 h 260"/>
                <a:gd name="T120" fmla="*/ 265 w 215"/>
                <a:gd name="T121" fmla="*/ 137 h 260"/>
                <a:gd name="T122" fmla="*/ 275 w 215"/>
                <a:gd name="T123" fmla="*/ 137 h 260"/>
                <a:gd name="T124" fmla="*/ 284 w 215"/>
                <a:gd name="T125" fmla="*/ 137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5" h="260">
                  <a:moveTo>
                    <a:pt x="214" y="71"/>
                  </a:moveTo>
                  <a:lnTo>
                    <a:pt x="200" y="68"/>
                  </a:lnTo>
                  <a:lnTo>
                    <a:pt x="188" y="59"/>
                  </a:lnTo>
                  <a:lnTo>
                    <a:pt x="177" y="50"/>
                  </a:lnTo>
                  <a:lnTo>
                    <a:pt x="167" y="42"/>
                  </a:lnTo>
                  <a:lnTo>
                    <a:pt x="154" y="29"/>
                  </a:lnTo>
                  <a:lnTo>
                    <a:pt x="142" y="19"/>
                  </a:lnTo>
                  <a:lnTo>
                    <a:pt x="129" y="10"/>
                  </a:lnTo>
                  <a:lnTo>
                    <a:pt x="116" y="4"/>
                  </a:lnTo>
                  <a:lnTo>
                    <a:pt x="103" y="2"/>
                  </a:lnTo>
                  <a:lnTo>
                    <a:pt x="91" y="0"/>
                  </a:lnTo>
                  <a:lnTo>
                    <a:pt x="78" y="2"/>
                  </a:lnTo>
                  <a:lnTo>
                    <a:pt x="63" y="8"/>
                  </a:lnTo>
                  <a:lnTo>
                    <a:pt x="50" y="19"/>
                  </a:lnTo>
                  <a:lnTo>
                    <a:pt x="40" y="31"/>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6" y="216"/>
                  </a:lnTo>
                  <a:lnTo>
                    <a:pt x="15" y="231"/>
                  </a:lnTo>
                  <a:lnTo>
                    <a:pt x="25" y="241"/>
                  </a:lnTo>
                  <a:lnTo>
                    <a:pt x="38" y="250"/>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65" y="218"/>
                  </a:lnTo>
                  <a:lnTo>
                    <a:pt x="177" y="215"/>
                  </a:lnTo>
                  <a:lnTo>
                    <a:pt x="190" y="212"/>
                  </a:lnTo>
                  <a:lnTo>
                    <a:pt x="200" y="212"/>
                  </a:lnTo>
                  <a:lnTo>
                    <a:pt x="209" y="212"/>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83"/>
            <p:cNvSpPr>
              <a:spLocks/>
            </p:cNvSpPr>
            <p:nvPr/>
          </p:nvSpPr>
          <p:spPr bwMode="auto">
            <a:xfrm>
              <a:off x="2642" y="2847"/>
              <a:ext cx="216" cy="259"/>
            </a:xfrm>
            <a:custGeom>
              <a:avLst/>
              <a:gdLst>
                <a:gd name="T0" fmla="*/ 275 w 215"/>
                <a:gd name="T1" fmla="*/ 67 h 260"/>
                <a:gd name="T2" fmla="*/ 252 w 215"/>
                <a:gd name="T3" fmla="*/ 51 h 260"/>
                <a:gd name="T4" fmla="*/ 229 w 215"/>
                <a:gd name="T5" fmla="*/ 28 h 260"/>
                <a:gd name="T6" fmla="*/ 217 w 215"/>
                <a:gd name="T7" fmla="*/ 20 h 260"/>
                <a:gd name="T8" fmla="*/ 191 w 215"/>
                <a:gd name="T9" fmla="*/ 5 h 260"/>
                <a:gd name="T10" fmla="*/ 91 w 215"/>
                <a:gd name="T11" fmla="*/ 0 h 260"/>
                <a:gd name="T12" fmla="*/ 78 w 215"/>
                <a:gd name="T13" fmla="*/ 1 h 260"/>
                <a:gd name="T14" fmla="*/ 50 w 215"/>
                <a:gd name="T15" fmla="*/ 18 h 260"/>
                <a:gd name="T16" fmla="*/ 34 w 215"/>
                <a:gd name="T17" fmla="*/ 48 h 260"/>
                <a:gd name="T18" fmla="*/ 34 w 215"/>
                <a:gd name="T19" fmla="*/ 58 h 260"/>
                <a:gd name="T20" fmla="*/ 36 w 215"/>
                <a:gd name="T21" fmla="*/ 77 h 260"/>
                <a:gd name="T22" fmla="*/ 38 w 215"/>
                <a:gd name="T23" fmla="*/ 94 h 260"/>
                <a:gd name="T24" fmla="*/ 40 w 215"/>
                <a:gd name="T25" fmla="*/ 111 h 260"/>
                <a:gd name="T26" fmla="*/ 40 w 215"/>
                <a:gd name="T27" fmla="*/ 125 h 260"/>
                <a:gd name="T28" fmla="*/ 38 w 215"/>
                <a:gd name="T29" fmla="*/ 130 h 260"/>
                <a:gd name="T30" fmla="*/ 31 w 215"/>
                <a:gd name="T31" fmla="*/ 130 h 260"/>
                <a:gd name="T32" fmla="*/ 20 w 215"/>
                <a:gd name="T33" fmla="*/ 130 h 260"/>
                <a:gd name="T34" fmla="*/ 8 w 215"/>
                <a:gd name="T35" fmla="*/ 130 h 260"/>
                <a:gd name="T36" fmla="*/ 2 w 215"/>
                <a:gd name="T37" fmla="*/ 130 h 260"/>
                <a:gd name="T38" fmla="*/ 2 w 215"/>
                <a:gd name="T39" fmla="*/ 130 h 260"/>
                <a:gd name="T40" fmla="*/ 6 w 215"/>
                <a:gd name="T41" fmla="*/ 144 h 260"/>
                <a:gd name="T42" fmla="*/ 25 w 215"/>
                <a:gd name="T43" fmla="*/ 169 h 260"/>
                <a:gd name="T44" fmla="*/ 52 w 215"/>
                <a:gd name="T45" fmla="*/ 184 h 260"/>
                <a:gd name="T46" fmla="*/ 63 w 215"/>
                <a:gd name="T47" fmla="*/ 184 h 260"/>
                <a:gd name="T48" fmla="*/ 84 w 215"/>
                <a:gd name="T49" fmla="*/ 181 h 260"/>
                <a:gd name="T50" fmla="*/ 105 w 215"/>
                <a:gd name="T51" fmla="*/ 175 h 260"/>
                <a:gd name="T52" fmla="*/ 199 w 215"/>
                <a:gd name="T53" fmla="*/ 167 h 260"/>
                <a:gd name="T54" fmla="*/ 218 w 215"/>
                <a:gd name="T55" fmla="*/ 156 h 260"/>
                <a:gd name="T56" fmla="*/ 225 w 215"/>
                <a:gd name="T57" fmla="*/ 152 h 260"/>
                <a:gd name="T58" fmla="*/ 252 w 215"/>
                <a:gd name="T59" fmla="*/ 142 h 260"/>
                <a:gd name="T60" fmla="*/ 275 w 215"/>
                <a:gd name="T61" fmla="*/ 137 h 260"/>
                <a:gd name="T62" fmla="*/ 289 w 215"/>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 h="260">
                  <a:moveTo>
                    <a:pt x="214" y="71"/>
                  </a:moveTo>
                  <a:lnTo>
                    <a:pt x="200" y="67"/>
                  </a:lnTo>
                  <a:lnTo>
                    <a:pt x="188" y="60"/>
                  </a:lnTo>
                  <a:lnTo>
                    <a:pt x="177" y="51"/>
                  </a:lnTo>
                  <a:lnTo>
                    <a:pt x="167" y="41"/>
                  </a:lnTo>
                  <a:lnTo>
                    <a:pt x="154" y="28"/>
                  </a:lnTo>
                  <a:lnTo>
                    <a:pt x="142" y="20"/>
                  </a:lnTo>
                  <a:lnTo>
                    <a:pt x="129" y="12"/>
                  </a:lnTo>
                  <a:lnTo>
                    <a:pt x="116" y="5"/>
                  </a:lnTo>
                  <a:lnTo>
                    <a:pt x="103" y="1"/>
                  </a:lnTo>
                  <a:lnTo>
                    <a:pt x="91" y="0"/>
                  </a:lnTo>
                  <a:lnTo>
                    <a:pt x="78" y="1"/>
                  </a:lnTo>
                  <a:lnTo>
                    <a:pt x="63" y="7"/>
                  </a:lnTo>
                  <a:lnTo>
                    <a:pt x="50" y="18"/>
                  </a:lnTo>
                  <a:lnTo>
                    <a:pt x="40" y="33"/>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6" y="219"/>
                  </a:lnTo>
                  <a:lnTo>
                    <a:pt x="15" y="231"/>
                  </a:lnTo>
                  <a:lnTo>
                    <a:pt x="25" y="244"/>
                  </a:lnTo>
                  <a:lnTo>
                    <a:pt x="38" y="252"/>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65" y="221"/>
                  </a:lnTo>
                  <a:lnTo>
                    <a:pt x="177" y="217"/>
                  </a:lnTo>
                  <a:lnTo>
                    <a:pt x="190" y="214"/>
                  </a:lnTo>
                  <a:lnTo>
                    <a:pt x="200" y="212"/>
                  </a:lnTo>
                  <a:lnTo>
                    <a:pt x="209" y="212"/>
                  </a:lnTo>
                  <a:lnTo>
                    <a:pt x="214" y="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7" name="Freeform 284"/>
            <p:cNvSpPr>
              <a:spLocks/>
            </p:cNvSpPr>
            <p:nvPr/>
          </p:nvSpPr>
          <p:spPr bwMode="auto">
            <a:xfrm>
              <a:off x="2642" y="2847"/>
              <a:ext cx="216" cy="259"/>
            </a:xfrm>
            <a:custGeom>
              <a:avLst/>
              <a:gdLst>
                <a:gd name="T0" fmla="*/ 289 w 215"/>
                <a:gd name="T1" fmla="*/ 71 h 260"/>
                <a:gd name="T2" fmla="*/ 275 w 215"/>
                <a:gd name="T3" fmla="*/ 67 h 260"/>
                <a:gd name="T4" fmla="*/ 263 w 215"/>
                <a:gd name="T5" fmla="*/ 60 h 260"/>
                <a:gd name="T6" fmla="*/ 252 w 215"/>
                <a:gd name="T7" fmla="*/ 51 h 260"/>
                <a:gd name="T8" fmla="*/ 242 w 215"/>
                <a:gd name="T9" fmla="*/ 41 h 260"/>
                <a:gd name="T10" fmla="*/ 229 w 215"/>
                <a:gd name="T11" fmla="*/ 28 h 260"/>
                <a:gd name="T12" fmla="*/ 229 w 215"/>
                <a:gd name="T13" fmla="*/ 28 h 260"/>
                <a:gd name="T14" fmla="*/ 217 w 215"/>
                <a:gd name="T15" fmla="*/ 20 h 260"/>
                <a:gd name="T16" fmla="*/ 204 w 215"/>
                <a:gd name="T17" fmla="*/ 12 h 260"/>
                <a:gd name="T18" fmla="*/ 191 w 215"/>
                <a:gd name="T19" fmla="*/ 5 h 260"/>
                <a:gd name="T20" fmla="*/ 103 w 215"/>
                <a:gd name="T21" fmla="*/ 1 h 260"/>
                <a:gd name="T22" fmla="*/ 91 w 215"/>
                <a:gd name="T23" fmla="*/ 0 h 260"/>
                <a:gd name="T24" fmla="*/ 91 w 215"/>
                <a:gd name="T25" fmla="*/ 0 h 260"/>
                <a:gd name="T26" fmla="*/ 78 w 215"/>
                <a:gd name="T27" fmla="*/ 1 h 260"/>
                <a:gd name="T28" fmla="*/ 63 w 215"/>
                <a:gd name="T29" fmla="*/ 7 h 260"/>
                <a:gd name="T30" fmla="*/ 50 w 215"/>
                <a:gd name="T31" fmla="*/ 18 h 260"/>
                <a:gd name="T32" fmla="*/ 40 w 215"/>
                <a:gd name="T33" fmla="*/ 33 h 260"/>
                <a:gd name="T34" fmla="*/ 34 w 215"/>
                <a:gd name="T35" fmla="*/ 48 h 260"/>
                <a:gd name="T36" fmla="*/ 34 w 215"/>
                <a:gd name="T37" fmla="*/ 48 h 260"/>
                <a:gd name="T38" fmla="*/ 34 w 215"/>
                <a:gd name="T39" fmla="*/ 58 h 260"/>
                <a:gd name="T40" fmla="*/ 34 w 215"/>
                <a:gd name="T41" fmla="*/ 67 h 260"/>
                <a:gd name="T42" fmla="*/ 36 w 215"/>
                <a:gd name="T43" fmla="*/ 77 h 260"/>
                <a:gd name="T44" fmla="*/ 38 w 215"/>
                <a:gd name="T45" fmla="*/ 85 h 260"/>
                <a:gd name="T46" fmla="*/ 38 w 215"/>
                <a:gd name="T47" fmla="*/ 94 h 260"/>
                <a:gd name="T48" fmla="*/ 40 w 215"/>
                <a:gd name="T49" fmla="*/ 102 h 260"/>
                <a:gd name="T50" fmla="*/ 40 w 215"/>
                <a:gd name="T51" fmla="*/ 111 h 260"/>
                <a:gd name="T52" fmla="*/ 40 w 215"/>
                <a:gd name="T53" fmla="*/ 120 h 260"/>
                <a:gd name="T54" fmla="*/ 40 w 215"/>
                <a:gd name="T55" fmla="*/ 125 h 260"/>
                <a:gd name="T56" fmla="*/ 38 w 215"/>
                <a:gd name="T57" fmla="*/ 130 h 260"/>
                <a:gd name="T58" fmla="*/ 38 w 215"/>
                <a:gd name="T59" fmla="*/ 130 h 260"/>
                <a:gd name="T60" fmla="*/ 36 w 215"/>
                <a:gd name="T61" fmla="*/ 130 h 260"/>
                <a:gd name="T62" fmla="*/ 31 w 215"/>
                <a:gd name="T63" fmla="*/ 130 h 260"/>
                <a:gd name="T64" fmla="*/ 25 w 215"/>
                <a:gd name="T65" fmla="*/ 130 h 260"/>
                <a:gd name="T66" fmla="*/ 20 w 215"/>
                <a:gd name="T67" fmla="*/ 130 h 260"/>
                <a:gd name="T68" fmla="*/ 15 w 215"/>
                <a:gd name="T69" fmla="*/ 130 h 260"/>
                <a:gd name="T70" fmla="*/ 8 w 215"/>
                <a:gd name="T71" fmla="*/ 130 h 260"/>
                <a:gd name="T72" fmla="*/ 4 w 215"/>
                <a:gd name="T73" fmla="*/ 130 h 260"/>
                <a:gd name="T74" fmla="*/ 2 w 215"/>
                <a:gd name="T75" fmla="*/ 130 h 260"/>
                <a:gd name="T76" fmla="*/ 0 w 215"/>
                <a:gd name="T77" fmla="*/ 130 h 260"/>
                <a:gd name="T78" fmla="*/ 2 w 215"/>
                <a:gd name="T79" fmla="*/ 130 h 260"/>
                <a:gd name="T80" fmla="*/ 2 w 215"/>
                <a:gd name="T81" fmla="*/ 130 h 260"/>
                <a:gd name="T82" fmla="*/ 6 w 215"/>
                <a:gd name="T83" fmla="*/ 144 h 260"/>
                <a:gd name="T84" fmla="*/ 15 w 215"/>
                <a:gd name="T85" fmla="*/ 156 h 260"/>
                <a:gd name="T86" fmla="*/ 25 w 215"/>
                <a:gd name="T87" fmla="*/ 169 h 260"/>
                <a:gd name="T88" fmla="*/ 38 w 215"/>
                <a:gd name="T89" fmla="*/ 177 h 260"/>
                <a:gd name="T90" fmla="*/ 52 w 215"/>
                <a:gd name="T91" fmla="*/ 184 h 260"/>
                <a:gd name="T92" fmla="*/ 52 w 215"/>
                <a:gd name="T93" fmla="*/ 184 h 260"/>
                <a:gd name="T94" fmla="*/ 63 w 215"/>
                <a:gd name="T95" fmla="*/ 184 h 260"/>
                <a:gd name="T96" fmla="*/ 71 w 215"/>
                <a:gd name="T97" fmla="*/ 184 h 260"/>
                <a:gd name="T98" fmla="*/ 84 w 215"/>
                <a:gd name="T99" fmla="*/ 181 h 260"/>
                <a:gd name="T100" fmla="*/ 94 w 215"/>
                <a:gd name="T101" fmla="*/ 179 h 260"/>
                <a:gd name="T102" fmla="*/ 105 w 215"/>
                <a:gd name="T103" fmla="*/ 175 h 260"/>
                <a:gd name="T104" fmla="*/ 191 w 215"/>
                <a:gd name="T105" fmla="*/ 171 h 260"/>
                <a:gd name="T106" fmla="*/ 199 w 215"/>
                <a:gd name="T107" fmla="*/ 167 h 260"/>
                <a:gd name="T108" fmla="*/ 210 w 215"/>
                <a:gd name="T109" fmla="*/ 163 h 260"/>
                <a:gd name="T110" fmla="*/ 218 w 215"/>
                <a:gd name="T111" fmla="*/ 156 h 260"/>
                <a:gd name="T112" fmla="*/ 225 w 215"/>
                <a:gd name="T113" fmla="*/ 152 h 260"/>
                <a:gd name="T114" fmla="*/ 225 w 215"/>
                <a:gd name="T115" fmla="*/ 152 h 260"/>
                <a:gd name="T116" fmla="*/ 240 w 215"/>
                <a:gd name="T117" fmla="*/ 146 h 260"/>
                <a:gd name="T118" fmla="*/ 252 w 215"/>
                <a:gd name="T119" fmla="*/ 142 h 260"/>
                <a:gd name="T120" fmla="*/ 265 w 215"/>
                <a:gd name="T121" fmla="*/ 139 h 260"/>
                <a:gd name="T122" fmla="*/ 275 w 215"/>
                <a:gd name="T123" fmla="*/ 137 h 260"/>
                <a:gd name="T124" fmla="*/ 284 w 215"/>
                <a:gd name="T125" fmla="*/ 137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5" h="260">
                  <a:moveTo>
                    <a:pt x="214" y="71"/>
                  </a:moveTo>
                  <a:lnTo>
                    <a:pt x="200" y="67"/>
                  </a:lnTo>
                  <a:lnTo>
                    <a:pt x="188" y="60"/>
                  </a:lnTo>
                  <a:lnTo>
                    <a:pt x="177" y="51"/>
                  </a:lnTo>
                  <a:lnTo>
                    <a:pt x="167" y="41"/>
                  </a:lnTo>
                  <a:lnTo>
                    <a:pt x="154" y="28"/>
                  </a:lnTo>
                  <a:lnTo>
                    <a:pt x="142" y="20"/>
                  </a:lnTo>
                  <a:lnTo>
                    <a:pt x="129" y="12"/>
                  </a:lnTo>
                  <a:lnTo>
                    <a:pt x="116" y="5"/>
                  </a:lnTo>
                  <a:lnTo>
                    <a:pt x="103" y="1"/>
                  </a:lnTo>
                  <a:lnTo>
                    <a:pt x="91" y="0"/>
                  </a:lnTo>
                  <a:lnTo>
                    <a:pt x="78" y="1"/>
                  </a:lnTo>
                  <a:lnTo>
                    <a:pt x="63" y="7"/>
                  </a:lnTo>
                  <a:lnTo>
                    <a:pt x="50" y="18"/>
                  </a:lnTo>
                  <a:lnTo>
                    <a:pt x="40" y="33"/>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6" y="219"/>
                  </a:lnTo>
                  <a:lnTo>
                    <a:pt x="15" y="231"/>
                  </a:lnTo>
                  <a:lnTo>
                    <a:pt x="25" y="244"/>
                  </a:lnTo>
                  <a:lnTo>
                    <a:pt x="38" y="252"/>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65" y="221"/>
                  </a:lnTo>
                  <a:lnTo>
                    <a:pt x="177" y="217"/>
                  </a:lnTo>
                  <a:lnTo>
                    <a:pt x="190" y="214"/>
                  </a:lnTo>
                  <a:lnTo>
                    <a:pt x="200" y="212"/>
                  </a:lnTo>
                  <a:lnTo>
                    <a:pt x="209" y="21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85"/>
            <p:cNvSpPr>
              <a:spLocks/>
            </p:cNvSpPr>
            <p:nvPr/>
          </p:nvSpPr>
          <p:spPr bwMode="auto">
            <a:xfrm>
              <a:off x="2815" y="2894"/>
              <a:ext cx="77" cy="193"/>
            </a:xfrm>
            <a:custGeom>
              <a:avLst/>
              <a:gdLst>
                <a:gd name="T0" fmla="*/ 73 w 77"/>
                <a:gd name="T1" fmla="*/ 48 h 195"/>
                <a:gd name="T2" fmla="*/ 71 w 77"/>
                <a:gd name="T3" fmla="*/ 48 h 195"/>
                <a:gd name="T4" fmla="*/ 67 w 77"/>
                <a:gd name="T5" fmla="*/ 30 h 195"/>
                <a:gd name="T6" fmla="*/ 62 w 77"/>
                <a:gd name="T7" fmla="*/ 16 h 195"/>
                <a:gd name="T8" fmla="*/ 57 w 77"/>
                <a:gd name="T9" fmla="*/ 5 h 195"/>
                <a:gd name="T10" fmla="*/ 46 w 77"/>
                <a:gd name="T11" fmla="*/ 0 h 195"/>
                <a:gd name="T12" fmla="*/ 46 w 77"/>
                <a:gd name="T13" fmla="*/ 0 h 195"/>
                <a:gd name="T14" fmla="*/ 36 w 77"/>
                <a:gd name="T15" fmla="*/ 3 h 195"/>
                <a:gd name="T16" fmla="*/ 27 w 77"/>
                <a:gd name="T17" fmla="*/ 9 h 195"/>
                <a:gd name="T18" fmla="*/ 18 w 77"/>
                <a:gd name="T19" fmla="*/ 23 h 195"/>
                <a:gd name="T20" fmla="*/ 14 w 77"/>
                <a:gd name="T21" fmla="*/ 37 h 195"/>
                <a:gd name="T22" fmla="*/ 14 w 77"/>
                <a:gd name="T23" fmla="*/ 48 h 195"/>
                <a:gd name="T24" fmla="*/ 14 w 77"/>
                <a:gd name="T25" fmla="*/ 48 h 195"/>
                <a:gd name="T26" fmla="*/ 12 w 77"/>
                <a:gd name="T27" fmla="*/ 48 h 195"/>
                <a:gd name="T28" fmla="*/ 11 w 77"/>
                <a:gd name="T29" fmla="*/ 48 h 195"/>
                <a:gd name="T30" fmla="*/ 8 w 77"/>
                <a:gd name="T31" fmla="*/ 48 h 195"/>
                <a:gd name="T32" fmla="*/ 6 w 77"/>
                <a:gd name="T33" fmla="*/ 48 h 195"/>
                <a:gd name="T34" fmla="*/ 2 w 77"/>
                <a:gd name="T35" fmla="*/ 48 h 195"/>
                <a:gd name="T36" fmla="*/ 2 w 77"/>
                <a:gd name="T37" fmla="*/ 48 h 195"/>
                <a:gd name="T38" fmla="*/ 2 w 77"/>
                <a:gd name="T39" fmla="*/ 48 h 195"/>
                <a:gd name="T40" fmla="*/ 2 w 77"/>
                <a:gd name="T41" fmla="*/ 48 h 195"/>
                <a:gd name="T42" fmla="*/ 0 w 77"/>
                <a:gd name="T43" fmla="*/ 59 h 195"/>
                <a:gd name="T44" fmla="*/ 0 w 77"/>
                <a:gd name="T45" fmla="*/ 68 h 195"/>
                <a:gd name="T46" fmla="*/ 2 w 77"/>
                <a:gd name="T47" fmla="*/ 73 h 195"/>
                <a:gd name="T48" fmla="*/ 2 w 77"/>
                <a:gd name="T49" fmla="*/ 79 h 195"/>
                <a:gd name="T50" fmla="*/ 6 w 77"/>
                <a:gd name="T51" fmla="*/ 83 h 195"/>
                <a:gd name="T52" fmla="*/ 8 w 77"/>
                <a:gd name="T53" fmla="*/ 87 h 195"/>
                <a:gd name="T54" fmla="*/ 12 w 77"/>
                <a:gd name="T55" fmla="*/ 90 h 195"/>
                <a:gd name="T56" fmla="*/ 16 w 77"/>
                <a:gd name="T57" fmla="*/ 93 h 195"/>
                <a:gd name="T58" fmla="*/ 16 w 77"/>
                <a:gd name="T59" fmla="*/ 93 h 195"/>
                <a:gd name="T60" fmla="*/ 29 w 77"/>
                <a:gd name="T61" fmla="*/ 95 h 195"/>
                <a:gd name="T62" fmla="*/ 41 w 77"/>
                <a:gd name="T63" fmla="*/ 93 h 195"/>
                <a:gd name="T64" fmla="*/ 55 w 77"/>
                <a:gd name="T65" fmla="*/ 90 h 195"/>
                <a:gd name="T66" fmla="*/ 64 w 77"/>
                <a:gd name="T67" fmla="*/ 86 h 195"/>
                <a:gd name="T68" fmla="*/ 69 w 77"/>
                <a:gd name="T69" fmla="*/ 80 h 195"/>
                <a:gd name="T70" fmla="*/ 69 w 77"/>
                <a:gd name="T71" fmla="*/ 80 h 195"/>
                <a:gd name="T72" fmla="*/ 71 w 77"/>
                <a:gd name="T73" fmla="*/ 75 h 195"/>
                <a:gd name="T74" fmla="*/ 71 w 77"/>
                <a:gd name="T75" fmla="*/ 71 h 195"/>
                <a:gd name="T76" fmla="*/ 71 w 77"/>
                <a:gd name="T77" fmla="*/ 59 h 195"/>
                <a:gd name="T78" fmla="*/ 73 w 77"/>
                <a:gd name="T79" fmla="*/ 48 h 195"/>
                <a:gd name="T80" fmla="*/ 73 w 77"/>
                <a:gd name="T81" fmla="*/ 48 h 195"/>
                <a:gd name="T82" fmla="*/ 76 w 77"/>
                <a:gd name="T83" fmla="*/ 48 h 195"/>
                <a:gd name="T84" fmla="*/ 76 w 77"/>
                <a:gd name="T85" fmla="*/ 48 h 195"/>
                <a:gd name="T86" fmla="*/ 76 w 77"/>
                <a:gd name="T87" fmla="*/ 48 h 195"/>
                <a:gd name="T88" fmla="*/ 73 w 77"/>
                <a:gd name="T89" fmla="*/ 48 h 195"/>
                <a:gd name="T90" fmla="*/ 73 w 77"/>
                <a:gd name="T91" fmla="*/ 48 h 195"/>
                <a:gd name="T92" fmla="*/ 73 w 77"/>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7" h="195">
                  <a:moveTo>
                    <a:pt x="73" y="60"/>
                  </a:moveTo>
                  <a:lnTo>
                    <a:pt x="71" y="48"/>
                  </a:lnTo>
                  <a:lnTo>
                    <a:pt x="67" y="30"/>
                  </a:lnTo>
                  <a:lnTo>
                    <a:pt x="62" y="16"/>
                  </a:lnTo>
                  <a:lnTo>
                    <a:pt x="57" y="5"/>
                  </a:lnTo>
                  <a:lnTo>
                    <a:pt x="46" y="0"/>
                  </a:lnTo>
                  <a:lnTo>
                    <a:pt x="36" y="3"/>
                  </a:lnTo>
                  <a:lnTo>
                    <a:pt x="27" y="9"/>
                  </a:lnTo>
                  <a:lnTo>
                    <a:pt x="18" y="23"/>
                  </a:lnTo>
                  <a:lnTo>
                    <a:pt x="14" y="37"/>
                  </a:lnTo>
                  <a:lnTo>
                    <a:pt x="14" y="51"/>
                  </a:lnTo>
                  <a:lnTo>
                    <a:pt x="12" y="67"/>
                  </a:lnTo>
                  <a:lnTo>
                    <a:pt x="11" y="79"/>
                  </a:lnTo>
                  <a:lnTo>
                    <a:pt x="8" y="92"/>
                  </a:lnTo>
                  <a:lnTo>
                    <a:pt x="6" y="102"/>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29" y="194"/>
                  </a:lnTo>
                  <a:lnTo>
                    <a:pt x="41" y="191"/>
                  </a:lnTo>
                  <a:lnTo>
                    <a:pt x="55" y="185"/>
                  </a:lnTo>
                  <a:lnTo>
                    <a:pt x="64" y="176"/>
                  </a:lnTo>
                  <a:lnTo>
                    <a:pt x="69" y="164"/>
                  </a:lnTo>
                  <a:lnTo>
                    <a:pt x="71" y="155"/>
                  </a:lnTo>
                  <a:lnTo>
                    <a:pt x="71" y="146"/>
                  </a:lnTo>
                  <a:lnTo>
                    <a:pt x="71" y="134"/>
                  </a:lnTo>
                  <a:lnTo>
                    <a:pt x="73" y="122"/>
                  </a:lnTo>
                  <a:lnTo>
                    <a:pt x="73" y="109"/>
                  </a:lnTo>
                  <a:lnTo>
                    <a:pt x="76" y="97"/>
                  </a:lnTo>
                  <a:lnTo>
                    <a:pt x="76" y="85"/>
                  </a:lnTo>
                  <a:lnTo>
                    <a:pt x="76" y="74"/>
                  </a:lnTo>
                  <a:lnTo>
                    <a:pt x="73" y="67"/>
                  </a:lnTo>
                  <a:lnTo>
                    <a:pt x="73" y="60"/>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9" name="Freeform 286"/>
            <p:cNvSpPr>
              <a:spLocks/>
            </p:cNvSpPr>
            <p:nvPr/>
          </p:nvSpPr>
          <p:spPr bwMode="auto">
            <a:xfrm>
              <a:off x="2815" y="2894"/>
              <a:ext cx="77" cy="193"/>
            </a:xfrm>
            <a:custGeom>
              <a:avLst/>
              <a:gdLst>
                <a:gd name="T0" fmla="*/ 73 w 77"/>
                <a:gd name="T1" fmla="*/ 48 h 195"/>
                <a:gd name="T2" fmla="*/ 71 w 77"/>
                <a:gd name="T3" fmla="*/ 48 h 195"/>
                <a:gd name="T4" fmla="*/ 67 w 77"/>
                <a:gd name="T5" fmla="*/ 30 h 195"/>
                <a:gd name="T6" fmla="*/ 62 w 77"/>
                <a:gd name="T7" fmla="*/ 16 h 195"/>
                <a:gd name="T8" fmla="*/ 57 w 77"/>
                <a:gd name="T9" fmla="*/ 5 h 195"/>
                <a:gd name="T10" fmla="*/ 46 w 77"/>
                <a:gd name="T11" fmla="*/ 0 h 195"/>
                <a:gd name="T12" fmla="*/ 46 w 77"/>
                <a:gd name="T13" fmla="*/ 0 h 195"/>
                <a:gd name="T14" fmla="*/ 36 w 77"/>
                <a:gd name="T15" fmla="*/ 3 h 195"/>
                <a:gd name="T16" fmla="*/ 27 w 77"/>
                <a:gd name="T17" fmla="*/ 9 h 195"/>
                <a:gd name="T18" fmla="*/ 18 w 77"/>
                <a:gd name="T19" fmla="*/ 23 h 195"/>
                <a:gd name="T20" fmla="*/ 14 w 77"/>
                <a:gd name="T21" fmla="*/ 37 h 195"/>
                <a:gd name="T22" fmla="*/ 14 w 77"/>
                <a:gd name="T23" fmla="*/ 48 h 195"/>
                <a:gd name="T24" fmla="*/ 14 w 77"/>
                <a:gd name="T25" fmla="*/ 48 h 195"/>
                <a:gd name="T26" fmla="*/ 12 w 77"/>
                <a:gd name="T27" fmla="*/ 48 h 195"/>
                <a:gd name="T28" fmla="*/ 11 w 77"/>
                <a:gd name="T29" fmla="*/ 48 h 195"/>
                <a:gd name="T30" fmla="*/ 8 w 77"/>
                <a:gd name="T31" fmla="*/ 48 h 195"/>
                <a:gd name="T32" fmla="*/ 6 w 77"/>
                <a:gd name="T33" fmla="*/ 48 h 195"/>
                <a:gd name="T34" fmla="*/ 2 w 77"/>
                <a:gd name="T35" fmla="*/ 48 h 195"/>
                <a:gd name="T36" fmla="*/ 2 w 77"/>
                <a:gd name="T37" fmla="*/ 48 h 195"/>
                <a:gd name="T38" fmla="*/ 2 w 77"/>
                <a:gd name="T39" fmla="*/ 48 h 195"/>
                <a:gd name="T40" fmla="*/ 2 w 77"/>
                <a:gd name="T41" fmla="*/ 48 h 195"/>
                <a:gd name="T42" fmla="*/ 0 w 77"/>
                <a:gd name="T43" fmla="*/ 59 h 195"/>
                <a:gd name="T44" fmla="*/ 0 w 77"/>
                <a:gd name="T45" fmla="*/ 68 h 195"/>
                <a:gd name="T46" fmla="*/ 2 w 77"/>
                <a:gd name="T47" fmla="*/ 73 h 195"/>
                <a:gd name="T48" fmla="*/ 2 w 77"/>
                <a:gd name="T49" fmla="*/ 79 h 195"/>
                <a:gd name="T50" fmla="*/ 6 w 77"/>
                <a:gd name="T51" fmla="*/ 83 h 195"/>
                <a:gd name="T52" fmla="*/ 8 w 77"/>
                <a:gd name="T53" fmla="*/ 87 h 195"/>
                <a:gd name="T54" fmla="*/ 12 w 77"/>
                <a:gd name="T55" fmla="*/ 90 h 195"/>
                <a:gd name="T56" fmla="*/ 16 w 77"/>
                <a:gd name="T57" fmla="*/ 93 h 195"/>
                <a:gd name="T58" fmla="*/ 16 w 77"/>
                <a:gd name="T59" fmla="*/ 93 h 195"/>
                <a:gd name="T60" fmla="*/ 29 w 77"/>
                <a:gd name="T61" fmla="*/ 95 h 195"/>
                <a:gd name="T62" fmla="*/ 41 w 77"/>
                <a:gd name="T63" fmla="*/ 93 h 195"/>
                <a:gd name="T64" fmla="*/ 55 w 77"/>
                <a:gd name="T65" fmla="*/ 90 h 195"/>
                <a:gd name="T66" fmla="*/ 64 w 77"/>
                <a:gd name="T67" fmla="*/ 86 h 195"/>
                <a:gd name="T68" fmla="*/ 69 w 77"/>
                <a:gd name="T69" fmla="*/ 80 h 195"/>
                <a:gd name="T70" fmla="*/ 69 w 77"/>
                <a:gd name="T71" fmla="*/ 80 h 195"/>
                <a:gd name="T72" fmla="*/ 71 w 77"/>
                <a:gd name="T73" fmla="*/ 75 h 195"/>
                <a:gd name="T74" fmla="*/ 71 w 77"/>
                <a:gd name="T75" fmla="*/ 71 h 195"/>
                <a:gd name="T76" fmla="*/ 71 w 77"/>
                <a:gd name="T77" fmla="*/ 59 h 195"/>
                <a:gd name="T78" fmla="*/ 73 w 77"/>
                <a:gd name="T79" fmla="*/ 48 h 195"/>
                <a:gd name="T80" fmla="*/ 73 w 77"/>
                <a:gd name="T81" fmla="*/ 48 h 195"/>
                <a:gd name="T82" fmla="*/ 76 w 77"/>
                <a:gd name="T83" fmla="*/ 48 h 195"/>
                <a:gd name="T84" fmla="*/ 76 w 77"/>
                <a:gd name="T85" fmla="*/ 48 h 195"/>
                <a:gd name="T86" fmla="*/ 76 w 77"/>
                <a:gd name="T87" fmla="*/ 48 h 195"/>
                <a:gd name="T88" fmla="*/ 73 w 77"/>
                <a:gd name="T89" fmla="*/ 48 h 195"/>
                <a:gd name="T90" fmla="*/ 73 w 77"/>
                <a:gd name="T91" fmla="*/ 48 h 195"/>
                <a:gd name="T92" fmla="*/ 73 w 77"/>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7" h="195">
                  <a:moveTo>
                    <a:pt x="73" y="60"/>
                  </a:moveTo>
                  <a:lnTo>
                    <a:pt x="71" y="48"/>
                  </a:lnTo>
                  <a:lnTo>
                    <a:pt x="67" y="30"/>
                  </a:lnTo>
                  <a:lnTo>
                    <a:pt x="62" y="16"/>
                  </a:lnTo>
                  <a:lnTo>
                    <a:pt x="57" y="5"/>
                  </a:lnTo>
                  <a:lnTo>
                    <a:pt x="46" y="0"/>
                  </a:lnTo>
                  <a:lnTo>
                    <a:pt x="36" y="3"/>
                  </a:lnTo>
                  <a:lnTo>
                    <a:pt x="27" y="9"/>
                  </a:lnTo>
                  <a:lnTo>
                    <a:pt x="18" y="23"/>
                  </a:lnTo>
                  <a:lnTo>
                    <a:pt x="14" y="37"/>
                  </a:lnTo>
                  <a:lnTo>
                    <a:pt x="14" y="51"/>
                  </a:lnTo>
                  <a:lnTo>
                    <a:pt x="12" y="67"/>
                  </a:lnTo>
                  <a:lnTo>
                    <a:pt x="11" y="79"/>
                  </a:lnTo>
                  <a:lnTo>
                    <a:pt x="8" y="92"/>
                  </a:lnTo>
                  <a:lnTo>
                    <a:pt x="6" y="102"/>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29" y="194"/>
                  </a:lnTo>
                  <a:lnTo>
                    <a:pt x="41" y="191"/>
                  </a:lnTo>
                  <a:lnTo>
                    <a:pt x="55" y="185"/>
                  </a:lnTo>
                  <a:lnTo>
                    <a:pt x="64" y="176"/>
                  </a:lnTo>
                  <a:lnTo>
                    <a:pt x="69" y="164"/>
                  </a:lnTo>
                  <a:lnTo>
                    <a:pt x="71" y="155"/>
                  </a:lnTo>
                  <a:lnTo>
                    <a:pt x="71" y="146"/>
                  </a:lnTo>
                  <a:lnTo>
                    <a:pt x="71" y="134"/>
                  </a:lnTo>
                  <a:lnTo>
                    <a:pt x="73" y="122"/>
                  </a:lnTo>
                  <a:lnTo>
                    <a:pt x="73" y="109"/>
                  </a:lnTo>
                  <a:lnTo>
                    <a:pt x="76" y="97"/>
                  </a:lnTo>
                  <a:lnTo>
                    <a:pt x="76" y="85"/>
                  </a:lnTo>
                  <a:lnTo>
                    <a:pt x="76" y="74"/>
                  </a:lnTo>
                  <a:lnTo>
                    <a:pt x="73" y="67"/>
                  </a:lnTo>
                  <a:lnTo>
                    <a:pt x="73" y="60"/>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87"/>
            <p:cNvSpPr>
              <a:spLocks/>
            </p:cNvSpPr>
            <p:nvPr/>
          </p:nvSpPr>
          <p:spPr bwMode="auto">
            <a:xfrm>
              <a:off x="2824" y="2887"/>
              <a:ext cx="77" cy="193"/>
            </a:xfrm>
            <a:custGeom>
              <a:avLst/>
              <a:gdLst>
                <a:gd name="T0" fmla="*/ 73 w 77"/>
                <a:gd name="T1" fmla="*/ 48 h 195"/>
                <a:gd name="T2" fmla="*/ 71 w 77"/>
                <a:gd name="T3" fmla="*/ 48 h 195"/>
                <a:gd name="T4" fmla="*/ 67 w 77"/>
                <a:gd name="T5" fmla="*/ 31 h 195"/>
                <a:gd name="T6" fmla="*/ 62 w 77"/>
                <a:gd name="T7" fmla="*/ 14 h 195"/>
                <a:gd name="T8" fmla="*/ 57 w 77"/>
                <a:gd name="T9" fmla="*/ 4 h 195"/>
                <a:gd name="T10" fmla="*/ 46 w 77"/>
                <a:gd name="T11" fmla="*/ 0 h 195"/>
                <a:gd name="T12" fmla="*/ 46 w 77"/>
                <a:gd name="T13" fmla="*/ 0 h 195"/>
                <a:gd name="T14" fmla="*/ 36 w 77"/>
                <a:gd name="T15" fmla="*/ 2 h 195"/>
                <a:gd name="T16" fmla="*/ 27 w 77"/>
                <a:gd name="T17" fmla="*/ 9 h 195"/>
                <a:gd name="T18" fmla="*/ 18 w 77"/>
                <a:gd name="T19" fmla="*/ 23 h 195"/>
                <a:gd name="T20" fmla="*/ 14 w 77"/>
                <a:gd name="T21" fmla="*/ 35 h 195"/>
                <a:gd name="T22" fmla="*/ 14 w 77"/>
                <a:gd name="T23" fmla="*/ 48 h 195"/>
                <a:gd name="T24" fmla="*/ 14 w 77"/>
                <a:gd name="T25" fmla="*/ 48 h 195"/>
                <a:gd name="T26" fmla="*/ 12 w 77"/>
                <a:gd name="T27" fmla="*/ 48 h 195"/>
                <a:gd name="T28" fmla="*/ 11 w 77"/>
                <a:gd name="T29" fmla="*/ 48 h 195"/>
                <a:gd name="T30" fmla="*/ 8 w 77"/>
                <a:gd name="T31" fmla="*/ 48 h 195"/>
                <a:gd name="T32" fmla="*/ 6 w 77"/>
                <a:gd name="T33" fmla="*/ 48 h 195"/>
                <a:gd name="T34" fmla="*/ 2 w 77"/>
                <a:gd name="T35" fmla="*/ 48 h 195"/>
                <a:gd name="T36" fmla="*/ 2 w 77"/>
                <a:gd name="T37" fmla="*/ 48 h 195"/>
                <a:gd name="T38" fmla="*/ 2 w 77"/>
                <a:gd name="T39" fmla="*/ 48 h 195"/>
                <a:gd name="T40" fmla="*/ 2 w 77"/>
                <a:gd name="T41" fmla="*/ 49 h 195"/>
                <a:gd name="T42" fmla="*/ 0 w 77"/>
                <a:gd name="T43" fmla="*/ 57 h 195"/>
                <a:gd name="T44" fmla="*/ 0 w 77"/>
                <a:gd name="T45" fmla="*/ 68 h 195"/>
                <a:gd name="T46" fmla="*/ 2 w 77"/>
                <a:gd name="T47" fmla="*/ 74 h 195"/>
                <a:gd name="T48" fmla="*/ 2 w 77"/>
                <a:gd name="T49" fmla="*/ 79 h 195"/>
                <a:gd name="T50" fmla="*/ 6 w 77"/>
                <a:gd name="T51" fmla="*/ 83 h 195"/>
                <a:gd name="T52" fmla="*/ 8 w 77"/>
                <a:gd name="T53" fmla="*/ 87 h 195"/>
                <a:gd name="T54" fmla="*/ 12 w 77"/>
                <a:gd name="T55" fmla="*/ 90 h 195"/>
                <a:gd name="T56" fmla="*/ 16 w 77"/>
                <a:gd name="T57" fmla="*/ 92 h 195"/>
                <a:gd name="T58" fmla="*/ 16 w 77"/>
                <a:gd name="T59" fmla="*/ 92 h 195"/>
                <a:gd name="T60" fmla="*/ 29 w 77"/>
                <a:gd name="T61" fmla="*/ 95 h 195"/>
                <a:gd name="T62" fmla="*/ 41 w 77"/>
                <a:gd name="T63" fmla="*/ 93 h 195"/>
                <a:gd name="T64" fmla="*/ 55 w 77"/>
                <a:gd name="T65" fmla="*/ 90 h 195"/>
                <a:gd name="T66" fmla="*/ 64 w 77"/>
                <a:gd name="T67" fmla="*/ 86 h 195"/>
                <a:gd name="T68" fmla="*/ 69 w 77"/>
                <a:gd name="T69" fmla="*/ 80 h 195"/>
                <a:gd name="T70" fmla="*/ 69 w 77"/>
                <a:gd name="T71" fmla="*/ 80 h 195"/>
                <a:gd name="T72" fmla="*/ 71 w 77"/>
                <a:gd name="T73" fmla="*/ 75 h 195"/>
                <a:gd name="T74" fmla="*/ 71 w 77"/>
                <a:gd name="T75" fmla="*/ 70 h 195"/>
                <a:gd name="T76" fmla="*/ 71 w 77"/>
                <a:gd name="T77" fmla="*/ 59 h 195"/>
                <a:gd name="T78" fmla="*/ 73 w 77"/>
                <a:gd name="T79" fmla="*/ 48 h 195"/>
                <a:gd name="T80" fmla="*/ 73 w 77"/>
                <a:gd name="T81" fmla="*/ 48 h 195"/>
                <a:gd name="T82" fmla="*/ 76 w 77"/>
                <a:gd name="T83" fmla="*/ 48 h 195"/>
                <a:gd name="T84" fmla="*/ 76 w 77"/>
                <a:gd name="T85" fmla="*/ 48 h 195"/>
                <a:gd name="T86" fmla="*/ 76 w 77"/>
                <a:gd name="T87" fmla="*/ 48 h 195"/>
                <a:gd name="T88" fmla="*/ 73 w 77"/>
                <a:gd name="T89" fmla="*/ 48 h 195"/>
                <a:gd name="T90" fmla="*/ 73 w 77"/>
                <a:gd name="T91" fmla="*/ 48 h 195"/>
                <a:gd name="T92" fmla="*/ 73 w 77"/>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7" h="195">
                  <a:moveTo>
                    <a:pt x="73" y="60"/>
                  </a:moveTo>
                  <a:lnTo>
                    <a:pt x="71" y="48"/>
                  </a:lnTo>
                  <a:lnTo>
                    <a:pt x="67" y="31"/>
                  </a:lnTo>
                  <a:lnTo>
                    <a:pt x="62" y="14"/>
                  </a:lnTo>
                  <a:lnTo>
                    <a:pt x="57" y="4"/>
                  </a:lnTo>
                  <a:lnTo>
                    <a:pt x="46" y="0"/>
                  </a:lnTo>
                  <a:lnTo>
                    <a:pt x="36" y="2"/>
                  </a:lnTo>
                  <a:lnTo>
                    <a:pt x="27" y="9"/>
                  </a:lnTo>
                  <a:lnTo>
                    <a:pt x="18" y="23"/>
                  </a:lnTo>
                  <a:lnTo>
                    <a:pt x="14" y="35"/>
                  </a:lnTo>
                  <a:lnTo>
                    <a:pt x="14" y="52"/>
                  </a:lnTo>
                  <a:lnTo>
                    <a:pt x="12" y="65"/>
                  </a:lnTo>
                  <a:lnTo>
                    <a:pt x="11" y="80"/>
                  </a:lnTo>
                  <a:lnTo>
                    <a:pt x="8" y="90"/>
                  </a:lnTo>
                  <a:lnTo>
                    <a:pt x="6" y="10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29" y="194"/>
                  </a:lnTo>
                  <a:lnTo>
                    <a:pt x="41" y="191"/>
                  </a:lnTo>
                  <a:lnTo>
                    <a:pt x="55" y="185"/>
                  </a:lnTo>
                  <a:lnTo>
                    <a:pt x="64" y="177"/>
                  </a:lnTo>
                  <a:lnTo>
                    <a:pt x="69" y="164"/>
                  </a:lnTo>
                  <a:lnTo>
                    <a:pt x="71" y="155"/>
                  </a:lnTo>
                  <a:lnTo>
                    <a:pt x="71" y="145"/>
                  </a:lnTo>
                  <a:lnTo>
                    <a:pt x="71" y="134"/>
                  </a:lnTo>
                  <a:lnTo>
                    <a:pt x="73" y="122"/>
                  </a:lnTo>
                  <a:lnTo>
                    <a:pt x="73" y="109"/>
                  </a:lnTo>
                  <a:lnTo>
                    <a:pt x="76" y="97"/>
                  </a:lnTo>
                  <a:lnTo>
                    <a:pt x="76" y="85"/>
                  </a:lnTo>
                  <a:lnTo>
                    <a:pt x="76" y="76"/>
                  </a:lnTo>
                  <a:lnTo>
                    <a:pt x="73" y="67"/>
                  </a:lnTo>
                  <a:lnTo>
                    <a:pt x="73" y="6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1" name="Freeform 288"/>
            <p:cNvSpPr>
              <a:spLocks/>
            </p:cNvSpPr>
            <p:nvPr/>
          </p:nvSpPr>
          <p:spPr bwMode="auto">
            <a:xfrm>
              <a:off x="2824" y="2887"/>
              <a:ext cx="77" cy="193"/>
            </a:xfrm>
            <a:custGeom>
              <a:avLst/>
              <a:gdLst>
                <a:gd name="T0" fmla="*/ 73 w 77"/>
                <a:gd name="T1" fmla="*/ 48 h 195"/>
                <a:gd name="T2" fmla="*/ 71 w 77"/>
                <a:gd name="T3" fmla="*/ 48 h 195"/>
                <a:gd name="T4" fmla="*/ 67 w 77"/>
                <a:gd name="T5" fmla="*/ 31 h 195"/>
                <a:gd name="T6" fmla="*/ 62 w 77"/>
                <a:gd name="T7" fmla="*/ 14 h 195"/>
                <a:gd name="T8" fmla="*/ 57 w 77"/>
                <a:gd name="T9" fmla="*/ 4 h 195"/>
                <a:gd name="T10" fmla="*/ 46 w 77"/>
                <a:gd name="T11" fmla="*/ 0 h 195"/>
                <a:gd name="T12" fmla="*/ 46 w 77"/>
                <a:gd name="T13" fmla="*/ 0 h 195"/>
                <a:gd name="T14" fmla="*/ 36 w 77"/>
                <a:gd name="T15" fmla="*/ 2 h 195"/>
                <a:gd name="T16" fmla="*/ 27 w 77"/>
                <a:gd name="T17" fmla="*/ 9 h 195"/>
                <a:gd name="T18" fmla="*/ 18 w 77"/>
                <a:gd name="T19" fmla="*/ 23 h 195"/>
                <a:gd name="T20" fmla="*/ 14 w 77"/>
                <a:gd name="T21" fmla="*/ 35 h 195"/>
                <a:gd name="T22" fmla="*/ 14 w 77"/>
                <a:gd name="T23" fmla="*/ 48 h 195"/>
                <a:gd name="T24" fmla="*/ 14 w 77"/>
                <a:gd name="T25" fmla="*/ 48 h 195"/>
                <a:gd name="T26" fmla="*/ 12 w 77"/>
                <a:gd name="T27" fmla="*/ 48 h 195"/>
                <a:gd name="T28" fmla="*/ 11 w 77"/>
                <a:gd name="T29" fmla="*/ 48 h 195"/>
                <a:gd name="T30" fmla="*/ 8 w 77"/>
                <a:gd name="T31" fmla="*/ 48 h 195"/>
                <a:gd name="T32" fmla="*/ 6 w 77"/>
                <a:gd name="T33" fmla="*/ 48 h 195"/>
                <a:gd name="T34" fmla="*/ 2 w 77"/>
                <a:gd name="T35" fmla="*/ 48 h 195"/>
                <a:gd name="T36" fmla="*/ 2 w 77"/>
                <a:gd name="T37" fmla="*/ 48 h 195"/>
                <a:gd name="T38" fmla="*/ 2 w 77"/>
                <a:gd name="T39" fmla="*/ 48 h 195"/>
                <a:gd name="T40" fmla="*/ 2 w 77"/>
                <a:gd name="T41" fmla="*/ 49 h 195"/>
                <a:gd name="T42" fmla="*/ 0 w 77"/>
                <a:gd name="T43" fmla="*/ 57 h 195"/>
                <a:gd name="T44" fmla="*/ 0 w 77"/>
                <a:gd name="T45" fmla="*/ 68 h 195"/>
                <a:gd name="T46" fmla="*/ 2 w 77"/>
                <a:gd name="T47" fmla="*/ 74 h 195"/>
                <a:gd name="T48" fmla="*/ 2 w 77"/>
                <a:gd name="T49" fmla="*/ 79 h 195"/>
                <a:gd name="T50" fmla="*/ 6 w 77"/>
                <a:gd name="T51" fmla="*/ 83 h 195"/>
                <a:gd name="T52" fmla="*/ 8 w 77"/>
                <a:gd name="T53" fmla="*/ 87 h 195"/>
                <a:gd name="T54" fmla="*/ 12 w 77"/>
                <a:gd name="T55" fmla="*/ 90 h 195"/>
                <a:gd name="T56" fmla="*/ 16 w 77"/>
                <a:gd name="T57" fmla="*/ 92 h 195"/>
                <a:gd name="T58" fmla="*/ 16 w 77"/>
                <a:gd name="T59" fmla="*/ 92 h 195"/>
                <a:gd name="T60" fmla="*/ 29 w 77"/>
                <a:gd name="T61" fmla="*/ 95 h 195"/>
                <a:gd name="T62" fmla="*/ 41 w 77"/>
                <a:gd name="T63" fmla="*/ 93 h 195"/>
                <a:gd name="T64" fmla="*/ 55 w 77"/>
                <a:gd name="T65" fmla="*/ 90 h 195"/>
                <a:gd name="T66" fmla="*/ 64 w 77"/>
                <a:gd name="T67" fmla="*/ 86 h 195"/>
                <a:gd name="T68" fmla="*/ 69 w 77"/>
                <a:gd name="T69" fmla="*/ 80 h 195"/>
                <a:gd name="T70" fmla="*/ 69 w 77"/>
                <a:gd name="T71" fmla="*/ 80 h 195"/>
                <a:gd name="T72" fmla="*/ 71 w 77"/>
                <a:gd name="T73" fmla="*/ 75 h 195"/>
                <a:gd name="T74" fmla="*/ 71 w 77"/>
                <a:gd name="T75" fmla="*/ 70 h 195"/>
                <a:gd name="T76" fmla="*/ 71 w 77"/>
                <a:gd name="T77" fmla="*/ 59 h 195"/>
                <a:gd name="T78" fmla="*/ 73 w 77"/>
                <a:gd name="T79" fmla="*/ 48 h 195"/>
                <a:gd name="T80" fmla="*/ 73 w 77"/>
                <a:gd name="T81" fmla="*/ 48 h 195"/>
                <a:gd name="T82" fmla="*/ 76 w 77"/>
                <a:gd name="T83" fmla="*/ 48 h 195"/>
                <a:gd name="T84" fmla="*/ 76 w 77"/>
                <a:gd name="T85" fmla="*/ 48 h 195"/>
                <a:gd name="T86" fmla="*/ 76 w 77"/>
                <a:gd name="T87" fmla="*/ 48 h 195"/>
                <a:gd name="T88" fmla="*/ 73 w 77"/>
                <a:gd name="T89" fmla="*/ 48 h 195"/>
                <a:gd name="T90" fmla="*/ 73 w 77"/>
                <a:gd name="T91" fmla="*/ 48 h 195"/>
                <a:gd name="T92" fmla="*/ 73 w 77"/>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7" h="195">
                  <a:moveTo>
                    <a:pt x="73" y="60"/>
                  </a:moveTo>
                  <a:lnTo>
                    <a:pt x="71" y="48"/>
                  </a:lnTo>
                  <a:lnTo>
                    <a:pt x="67" y="31"/>
                  </a:lnTo>
                  <a:lnTo>
                    <a:pt x="62" y="14"/>
                  </a:lnTo>
                  <a:lnTo>
                    <a:pt x="57" y="4"/>
                  </a:lnTo>
                  <a:lnTo>
                    <a:pt x="46" y="0"/>
                  </a:lnTo>
                  <a:lnTo>
                    <a:pt x="36" y="2"/>
                  </a:lnTo>
                  <a:lnTo>
                    <a:pt x="27" y="9"/>
                  </a:lnTo>
                  <a:lnTo>
                    <a:pt x="18" y="23"/>
                  </a:lnTo>
                  <a:lnTo>
                    <a:pt x="14" y="35"/>
                  </a:lnTo>
                  <a:lnTo>
                    <a:pt x="14" y="52"/>
                  </a:lnTo>
                  <a:lnTo>
                    <a:pt x="12" y="65"/>
                  </a:lnTo>
                  <a:lnTo>
                    <a:pt x="11" y="80"/>
                  </a:lnTo>
                  <a:lnTo>
                    <a:pt x="8" y="90"/>
                  </a:lnTo>
                  <a:lnTo>
                    <a:pt x="6" y="10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29" y="194"/>
                  </a:lnTo>
                  <a:lnTo>
                    <a:pt x="41" y="191"/>
                  </a:lnTo>
                  <a:lnTo>
                    <a:pt x="55" y="185"/>
                  </a:lnTo>
                  <a:lnTo>
                    <a:pt x="64" y="177"/>
                  </a:lnTo>
                  <a:lnTo>
                    <a:pt x="69" y="164"/>
                  </a:lnTo>
                  <a:lnTo>
                    <a:pt x="71" y="155"/>
                  </a:lnTo>
                  <a:lnTo>
                    <a:pt x="71" y="145"/>
                  </a:lnTo>
                  <a:lnTo>
                    <a:pt x="71" y="134"/>
                  </a:lnTo>
                  <a:lnTo>
                    <a:pt x="73" y="122"/>
                  </a:lnTo>
                  <a:lnTo>
                    <a:pt x="73" y="109"/>
                  </a:lnTo>
                  <a:lnTo>
                    <a:pt x="76" y="97"/>
                  </a:lnTo>
                  <a:lnTo>
                    <a:pt x="76" y="85"/>
                  </a:lnTo>
                  <a:lnTo>
                    <a:pt x="76" y="76"/>
                  </a:lnTo>
                  <a:lnTo>
                    <a:pt x="73" y="67"/>
                  </a:lnTo>
                  <a:lnTo>
                    <a:pt x="73" y="6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89"/>
            <p:cNvSpPr>
              <a:spLocks/>
            </p:cNvSpPr>
            <p:nvPr/>
          </p:nvSpPr>
          <p:spPr bwMode="auto">
            <a:xfrm>
              <a:off x="2728" y="2918"/>
              <a:ext cx="101" cy="110"/>
            </a:xfrm>
            <a:custGeom>
              <a:avLst/>
              <a:gdLst>
                <a:gd name="T0" fmla="*/ 198 w 100"/>
                <a:gd name="T1" fmla="*/ 56 h 110"/>
                <a:gd name="T2" fmla="*/ 180 w 100"/>
                <a:gd name="T3" fmla="*/ 50 h 110"/>
                <a:gd name="T4" fmla="*/ 156 w 100"/>
                <a:gd name="T5" fmla="*/ 37 h 110"/>
                <a:gd name="T6" fmla="*/ 139 w 100"/>
                <a:gd name="T7" fmla="*/ 27 h 110"/>
                <a:gd name="T8" fmla="*/ 127 w 100"/>
                <a:gd name="T9" fmla="*/ 16 h 110"/>
                <a:gd name="T10" fmla="*/ 44 w 100"/>
                <a:gd name="T11" fmla="*/ 5 h 110"/>
                <a:gd name="T12" fmla="*/ 44 w 100"/>
                <a:gd name="T13" fmla="*/ 5 h 110"/>
                <a:gd name="T14" fmla="*/ 33 w 100"/>
                <a:gd name="T15" fmla="*/ 0 h 110"/>
                <a:gd name="T16" fmla="*/ 23 w 100"/>
                <a:gd name="T17" fmla="*/ 0 h 110"/>
                <a:gd name="T18" fmla="*/ 9 w 100"/>
                <a:gd name="T19" fmla="*/ 4 h 110"/>
                <a:gd name="T20" fmla="*/ 4 w 100"/>
                <a:gd name="T21" fmla="*/ 12 h 110"/>
                <a:gd name="T22" fmla="*/ 2 w 100"/>
                <a:gd name="T23" fmla="*/ 25 h 110"/>
                <a:gd name="T24" fmla="*/ 2 w 100"/>
                <a:gd name="T25" fmla="*/ 25 h 110"/>
                <a:gd name="T26" fmla="*/ 4 w 100"/>
                <a:gd name="T27" fmla="*/ 35 h 110"/>
                <a:gd name="T28" fmla="*/ 6 w 100"/>
                <a:gd name="T29" fmla="*/ 46 h 110"/>
                <a:gd name="T30" fmla="*/ 6 w 100"/>
                <a:gd name="T31" fmla="*/ 55 h 110"/>
                <a:gd name="T32" fmla="*/ 6 w 100"/>
                <a:gd name="T33" fmla="*/ 62 h 110"/>
                <a:gd name="T34" fmla="*/ 2 w 100"/>
                <a:gd name="T35" fmla="*/ 69 h 110"/>
                <a:gd name="T36" fmla="*/ 2 w 100"/>
                <a:gd name="T37" fmla="*/ 69 h 110"/>
                <a:gd name="T38" fmla="*/ 0 w 100"/>
                <a:gd name="T39" fmla="*/ 78 h 110"/>
                <a:gd name="T40" fmla="*/ 0 w 100"/>
                <a:gd name="T41" fmla="*/ 85 h 110"/>
                <a:gd name="T42" fmla="*/ 4 w 100"/>
                <a:gd name="T43" fmla="*/ 96 h 110"/>
                <a:gd name="T44" fmla="*/ 9 w 100"/>
                <a:gd name="T45" fmla="*/ 104 h 110"/>
                <a:gd name="T46" fmla="*/ 18 w 100"/>
                <a:gd name="T47" fmla="*/ 109 h 110"/>
                <a:gd name="T48" fmla="*/ 18 w 100"/>
                <a:gd name="T49" fmla="*/ 109 h 110"/>
                <a:gd name="T50" fmla="*/ 27 w 100"/>
                <a:gd name="T51" fmla="*/ 109 h 110"/>
                <a:gd name="T52" fmla="*/ 39 w 100"/>
                <a:gd name="T53" fmla="*/ 106 h 110"/>
                <a:gd name="T54" fmla="*/ 125 w 100"/>
                <a:gd name="T55" fmla="*/ 101 h 110"/>
                <a:gd name="T56" fmla="*/ 133 w 100"/>
                <a:gd name="T57" fmla="*/ 94 h 110"/>
                <a:gd name="T58" fmla="*/ 139 w 100"/>
                <a:gd name="T59" fmla="*/ 88 h 110"/>
                <a:gd name="T60" fmla="*/ 139 w 100"/>
                <a:gd name="T61" fmla="*/ 88 h 110"/>
                <a:gd name="T62" fmla="*/ 146 w 100"/>
                <a:gd name="T63" fmla="*/ 79 h 110"/>
                <a:gd name="T64" fmla="*/ 164 w 100"/>
                <a:gd name="T65" fmla="*/ 73 h 110"/>
                <a:gd name="T66" fmla="*/ 180 w 100"/>
                <a:gd name="T67" fmla="*/ 64 h 110"/>
                <a:gd name="T68" fmla="*/ 192 w 100"/>
                <a:gd name="T69" fmla="*/ 58 h 110"/>
                <a:gd name="T70" fmla="*/ 198 w 100"/>
                <a:gd name="T71" fmla="*/ 56 h 110"/>
                <a:gd name="T72" fmla="*/ 198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10">
                  <a:moveTo>
                    <a:pt x="99" y="56"/>
                  </a:moveTo>
                  <a:lnTo>
                    <a:pt x="90" y="50"/>
                  </a:lnTo>
                  <a:lnTo>
                    <a:pt x="78" y="37"/>
                  </a:lnTo>
                  <a:lnTo>
                    <a:pt x="64" y="27"/>
                  </a:lnTo>
                  <a:lnTo>
                    <a:pt x="52" y="16"/>
                  </a:lnTo>
                  <a:lnTo>
                    <a:pt x="44" y="5"/>
                  </a:lnTo>
                  <a:lnTo>
                    <a:pt x="33" y="0"/>
                  </a:lnTo>
                  <a:lnTo>
                    <a:pt x="23" y="0"/>
                  </a:lnTo>
                  <a:lnTo>
                    <a:pt x="9" y="4"/>
                  </a:lnTo>
                  <a:lnTo>
                    <a:pt x="4" y="12"/>
                  </a:lnTo>
                  <a:lnTo>
                    <a:pt x="2" y="25"/>
                  </a:lnTo>
                  <a:lnTo>
                    <a:pt x="4" y="35"/>
                  </a:lnTo>
                  <a:lnTo>
                    <a:pt x="6" y="46"/>
                  </a:lnTo>
                  <a:lnTo>
                    <a:pt x="6" y="55"/>
                  </a:lnTo>
                  <a:lnTo>
                    <a:pt x="6" y="62"/>
                  </a:lnTo>
                  <a:lnTo>
                    <a:pt x="2" y="69"/>
                  </a:lnTo>
                  <a:lnTo>
                    <a:pt x="0" y="78"/>
                  </a:lnTo>
                  <a:lnTo>
                    <a:pt x="0" y="85"/>
                  </a:lnTo>
                  <a:lnTo>
                    <a:pt x="4" y="96"/>
                  </a:lnTo>
                  <a:lnTo>
                    <a:pt x="9" y="104"/>
                  </a:lnTo>
                  <a:lnTo>
                    <a:pt x="18" y="109"/>
                  </a:lnTo>
                  <a:lnTo>
                    <a:pt x="27" y="109"/>
                  </a:lnTo>
                  <a:lnTo>
                    <a:pt x="39" y="106"/>
                  </a:lnTo>
                  <a:lnTo>
                    <a:pt x="50" y="101"/>
                  </a:lnTo>
                  <a:lnTo>
                    <a:pt x="58" y="94"/>
                  </a:lnTo>
                  <a:lnTo>
                    <a:pt x="64" y="88"/>
                  </a:lnTo>
                  <a:lnTo>
                    <a:pt x="71" y="79"/>
                  </a:lnTo>
                  <a:lnTo>
                    <a:pt x="82" y="73"/>
                  </a:lnTo>
                  <a:lnTo>
                    <a:pt x="90" y="64"/>
                  </a:lnTo>
                  <a:lnTo>
                    <a:pt x="96" y="58"/>
                  </a:lnTo>
                  <a:lnTo>
                    <a:pt x="99" y="5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3" name="Freeform 290"/>
            <p:cNvSpPr>
              <a:spLocks/>
            </p:cNvSpPr>
            <p:nvPr/>
          </p:nvSpPr>
          <p:spPr bwMode="auto">
            <a:xfrm>
              <a:off x="2728" y="2918"/>
              <a:ext cx="101" cy="110"/>
            </a:xfrm>
            <a:custGeom>
              <a:avLst/>
              <a:gdLst>
                <a:gd name="T0" fmla="*/ 198 w 100"/>
                <a:gd name="T1" fmla="*/ 56 h 110"/>
                <a:gd name="T2" fmla="*/ 180 w 100"/>
                <a:gd name="T3" fmla="*/ 50 h 110"/>
                <a:gd name="T4" fmla="*/ 156 w 100"/>
                <a:gd name="T5" fmla="*/ 37 h 110"/>
                <a:gd name="T6" fmla="*/ 139 w 100"/>
                <a:gd name="T7" fmla="*/ 27 h 110"/>
                <a:gd name="T8" fmla="*/ 127 w 100"/>
                <a:gd name="T9" fmla="*/ 16 h 110"/>
                <a:gd name="T10" fmla="*/ 44 w 100"/>
                <a:gd name="T11" fmla="*/ 5 h 110"/>
                <a:gd name="T12" fmla="*/ 44 w 100"/>
                <a:gd name="T13" fmla="*/ 5 h 110"/>
                <a:gd name="T14" fmla="*/ 33 w 100"/>
                <a:gd name="T15" fmla="*/ 0 h 110"/>
                <a:gd name="T16" fmla="*/ 23 w 100"/>
                <a:gd name="T17" fmla="*/ 0 h 110"/>
                <a:gd name="T18" fmla="*/ 9 w 100"/>
                <a:gd name="T19" fmla="*/ 4 h 110"/>
                <a:gd name="T20" fmla="*/ 4 w 100"/>
                <a:gd name="T21" fmla="*/ 12 h 110"/>
                <a:gd name="T22" fmla="*/ 2 w 100"/>
                <a:gd name="T23" fmla="*/ 25 h 110"/>
                <a:gd name="T24" fmla="*/ 2 w 100"/>
                <a:gd name="T25" fmla="*/ 25 h 110"/>
                <a:gd name="T26" fmla="*/ 4 w 100"/>
                <a:gd name="T27" fmla="*/ 35 h 110"/>
                <a:gd name="T28" fmla="*/ 6 w 100"/>
                <a:gd name="T29" fmla="*/ 46 h 110"/>
                <a:gd name="T30" fmla="*/ 6 w 100"/>
                <a:gd name="T31" fmla="*/ 55 h 110"/>
                <a:gd name="T32" fmla="*/ 6 w 100"/>
                <a:gd name="T33" fmla="*/ 62 h 110"/>
                <a:gd name="T34" fmla="*/ 2 w 100"/>
                <a:gd name="T35" fmla="*/ 69 h 110"/>
                <a:gd name="T36" fmla="*/ 2 w 100"/>
                <a:gd name="T37" fmla="*/ 69 h 110"/>
                <a:gd name="T38" fmla="*/ 0 w 100"/>
                <a:gd name="T39" fmla="*/ 78 h 110"/>
                <a:gd name="T40" fmla="*/ 0 w 100"/>
                <a:gd name="T41" fmla="*/ 85 h 110"/>
                <a:gd name="T42" fmla="*/ 4 w 100"/>
                <a:gd name="T43" fmla="*/ 96 h 110"/>
                <a:gd name="T44" fmla="*/ 9 w 100"/>
                <a:gd name="T45" fmla="*/ 104 h 110"/>
                <a:gd name="T46" fmla="*/ 18 w 100"/>
                <a:gd name="T47" fmla="*/ 109 h 110"/>
                <a:gd name="T48" fmla="*/ 18 w 100"/>
                <a:gd name="T49" fmla="*/ 109 h 110"/>
                <a:gd name="T50" fmla="*/ 27 w 100"/>
                <a:gd name="T51" fmla="*/ 109 h 110"/>
                <a:gd name="T52" fmla="*/ 39 w 100"/>
                <a:gd name="T53" fmla="*/ 106 h 110"/>
                <a:gd name="T54" fmla="*/ 125 w 100"/>
                <a:gd name="T55" fmla="*/ 101 h 110"/>
                <a:gd name="T56" fmla="*/ 133 w 100"/>
                <a:gd name="T57" fmla="*/ 94 h 110"/>
                <a:gd name="T58" fmla="*/ 139 w 100"/>
                <a:gd name="T59" fmla="*/ 88 h 110"/>
                <a:gd name="T60" fmla="*/ 139 w 100"/>
                <a:gd name="T61" fmla="*/ 88 h 110"/>
                <a:gd name="T62" fmla="*/ 146 w 100"/>
                <a:gd name="T63" fmla="*/ 79 h 110"/>
                <a:gd name="T64" fmla="*/ 164 w 100"/>
                <a:gd name="T65" fmla="*/ 73 h 110"/>
                <a:gd name="T66" fmla="*/ 180 w 100"/>
                <a:gd name="T67" fmla="*/ 64 h 110"/>
                <a:gd name="T68" fmla="*/ 192 w 100"/>
                <a:gd name="T69" fmla="*/ 58 h 110"/>
                <a:gd name="T70" fmla="*/ 198 w 100"/>
                <a:gd name="T71" fmla="*/ 56 h 110"/>
                <a:gd name="T72" fmla="*/ 198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10">
                  <a:moveTo>
                    <a:pt x="99" y="56"/>
                  </a:moveTo>
                  <a:lnTo>
                    <a:pt x="90" y="50"/>
                  </a:lnTo>
                  <a:lnTo>
                    <a:pt x="78" y="37"/>
                  </a:lnTo>
                  <a:lnTo>
                    <a:pt x="64" y="27"/>
                  </a:lnTo>
                  <a:lnTo>
                    <a:pt x="52" y="16"/>
                  </a:lnTo>
                  <a:lnTo>
                    <a:pt x="44" y="5"/>
                  </a:lnTo>
                  <a:lnTo>
                    <a:pt x="33" y="0"/>
                  </a:lnTo>
                  <a:lnTo>
                    <a:pt x="23" y="0"/>
                  </a:lnTo>
                  <a:lnTo>
                    <a:pt x="9" y="4"/>
                  </a:lnTo>
                  <a:lnTo>
                    <a:pt x="4" y="12"/>
                  </a:lnTo>
                  <a:lnTo>
                    <a:pt x="2" y="25"/>
                  </a:lnTo>
                  <a:lnTo>
                    <a:pt x="4" y="35"/>
                  </a:lnTo>
                  <a:lnTo>
                    <a:pt x="6" y="46"/>
                  </a:lnTo>
                  <a:lnTo>
                    <a:pt x="6" y="55"/>
                  </a:lnTo>
                  <a:lnTo>
                    <a:pt x="6" y="62"/>
                  </a:lnTo>
                  <a:lnTo>
                    <a:pt x="2" y="69"/>
                  </a:lnTo>
                  <a:lnTo>
                    <a:pt x="0" y="78"/>
                  </a:lnTo>
                  <a:lnTo>
                    <a:pt x="0" y="85"/>
                  </a:lnTo>
                  <a:lnTo>
                    <a:pt x="4" y="96"/>
                  </a:lnTo>
                  <a:lnTo>
                    <a:pt x="9" y="104"/>
                  </a:lnTo>
                  <a:lnTo>
                    <a:pt x="18" y="109"/>
                  </a:lnTo>
                  <a:lnTo>
                    <a:pt x="27" y="109"/>
                  </a:lnTo>
                  <a:lnTo>
                    <a:pt x="39" y="106"/>
                  </a:lnTo>
                  <a:lnTo>
                    <a:pt x="50" y="101"/>
                  </a:lnTo>
                  <a:lnTo>
                    <a:pt x="58" y="94"/>
                  </a:lnTo>
                  <a:lnTo>
                    <a:pt x="64" y="88"/>
                  </a:lnTo>
                  <a:lnTo>
                    <a:pt x="71" y="79"/>
                  </a:lnTo>
                  <a:lnTo>
                    <a:pt x="82" y="73"/>
                  </a:lnTo>
                  <a:lnTo>
                    <a:pt x="90" y="64"/>
                  </a:lnTo>
                  <a:lnTo>
                    <a:pt x="96" y="58"/>
                  </a:lnTo>
                  <a:lnTo>
                    <a:pt x="99" y="5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91"/>
            <p:cNvSpPr>
              <a:spLocks/>
            </p:cNvSpPr>
            <p:nvPr/>
          </p:nvSpPr>
          <p:spPr bwMode="auto">
            <a:xfrm>
              <a:off x="2391" y="2813"/>
              <a:ext cx="56" cy="57"/>
            </a:xfrm>
            <a:custGeom>
              <a:avLst/>
              <a:gdLst>
                <a:gd name="T0" fmla="*/ 27 w 56"/>
                <a:gd name="T1" fmla="*/ 194 h 56"/>
                <a:gd name="T2" fmla="*/ 36 w 56"/>
                <a:gd name="T3" fmla="*/ 185 h 56"/>
                <a:gd name="T4" fmla="*/ 44 w 56"/>
                <a:gd name="T5" fmla="*/ 173 h 56"/>
                <a:gd name="T6" fmla="*/ 50 w 56"/>
                <a:gd name="T7" fmla="*/ 152 h 56"/>
                <a:gd name="T8" fmla="*/ 52 w 56"/>
                <a:gd name="T9" fmla="*/ 136 h 56"/>
                <a:gd name="T10" fmla="*/ 55 w 56"/>
                <a:gd name="T11" fmla="*/ 27 h 56"/>
                <a:gd name="T12" fmla="*/ 55 w 56"/>
                <a:gd name="T13" fmla="*/ 27 h 56"/>
                <a:gd name="T14" fmla="*/ 52 w 56"/>
                <a:gd name="T15" fmla="*/ 18 h 56"/>
                <a:gd name="T16" fmla="*/ 50 w 56"/>
                <a:gd name="T17" fmla="*/ 11 h 56"/>
                <a:gd name="T18" fmla="*/ 44 w 56"/>
                <a:gd name="T19" fmla="*/ 4 h 56"/>
                <a:gd name="T20" fmla="*/ 36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8 h 56"/>
                <a:gd name="T34" fmla="*/ 0 w 56"/>
                <a:gd name="T35" fmla="*/ 27 h 56"/>
                <a:gd name="T36" fmla="*/ 0 w 56"/>
                <a:gd name="T37" fmla="*/ 27 h 56"/>
                <a:gd name="T38" fmla="*/ 0 w 56"/>
                <a:gd name="T39" fmla="*/ 136 h 56"/>
                <a:gd name="T40" fmla="*/ 4 w 56"/>
                <a:gd name="T41" fmla="*/ 152 h 56"/>
                <a:gd name="T42" fmla="*/ 11 w 56"/>
                <a:gd name="T43" fmla="*/ 173 h 56"/>
                <a:gd name="T44" fmla="*/ 18 w 56"/>
                <a:gd name="T45" fmla="*/ 185 h 56"/>
                <a:gd name="T46" fmla="*/ 27 w 56"/>
                <a:gd name="T47" fmla="*/ 194 h 56"/>
                <a:gd name="T48" fmla="*/ 27 w 56"/>
                <a:gd name="T49" fmla="*/ 194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2"/>
                  </a:lnTo>
                  <a:lnTo>
                    <a:pt x="44" y="48"/>
                  </a:lnTo>
                  <a:lnTo>
                    <a:pt x="50" y="41"/>
                  </a:lnTo>
                  <a:lnTo>
                    <a:pt x="52" y="35"/>
                  </a:lnTo>
                  <a:lnTo>
                    <a:pt x="55" y="27"/>
                  </a:lnTo>
                  <a:lnTo>
                    <a:pt x="52" y="18"/>
                  </a:lnTo>
                  <a:lnTo>
                    <a:pt x="50" y="11"/>
                  </a:lnTo>
                  <a:lnTo>
                    <a:pt x="44" y="4"/>
                  </a:lnTo>
                  <a:lnTo>
                    <a:pt x="36" y="0"/>
                  </a:lnTo>
                  <a:lnTo>
                    <a:pt x="27" y="0"/>
                  </a:lnTo>
                  <a:lnTo>
                    <a:pt x="18" y="0"/>
                  </a:lnTo>
                  <a:lnTo>
                    <a:pt x="11" y="4"/>
                  </a:lnTo>
                  <a:lnTo>
                    <a:pt x="4" y="11"/>
                  </a:lnTo>
                  <a:lnTo>
                    <a:pt x="0" y="18"/>
                  </a:lnTo>
                  <a:lnTo>
                    <a:pt x="0" y="27"/>
                  </a:lnTo>
                  <a:lnTo>
                    <a:pt x="0" y="35"/>
                  </a:lnTo>
                  <a:lnTo>
                    <a:pt x="4" y="41"/>
                  </a:lnTo>
                  <a:lnTo>
                    <a:pt x="11" y="48"/>
                  </a:lnTo>
                  <a:lnTo>
                    <a:pt x="18" y="52"/>
                  </a:lnTo>
                  <a:lnTo>
                    <a:pt x="27"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5" name="Freeform 292"/>
            <p:cNvSpPr>
              <a:spLocks/>
            </p:cNvSpPr>
            <p:nvPr/>
          </p:nvSpPr>
          <p:spPr bwMode="auto">
            <a:xfrm>
              <a:off x="2391" y="2813"/>
              <a:ext cx="56" cy="57"/>
            </a:xfrm>
            <a:custGeom>
              <a:avLst/>
              <a:gdLst>
                <a:gd name="T0" fmla="*/ 27 w 56"/>
                <a:gd name="T1" fmla="*/ 194 h 56"/>
                <a:gd name="T2" fmla="*/ 36 w 56"/>
                <a:gd name="T3" fmla="*/ 185 h 56"/>
                <a:gd name="T4" fmla="*/ 44 w 56"/>
                <a:gd name="T5" fmla="*/ 173 h 56"/>
                <a:gd name="T6" fmla="*/ 50 w 56"/>
                <a:gd name="T7" fmla="*/ 152 h 56"/>
                <a:gd name="T8" fmla="*/ 52 w 56"/>
                <a:gd name="T9" fmla="*/ 136 h 56"/>
                <a:gd name="T10" fmla="*/ 55 w 56"/>
                <a:gd name="T11" fmla="*/ 27 h 56"/>
                <a:gd name="T12" fmla="*/ 55 w 56"/>
                <a:gd name="T13" fmla="*/ 27 h 56"/>
                <a:gd name="T14" fmla="*/ 52 w 56"/>
                <a:gd name="T15" fmla="*/ 18 h 56"/>
                <a:gd name="T16" fmla="*/ 50 w 56"/>
                <a:gd name="T17" fmla="*/ 11 h 56"/>
                <a:gd name="T18" fmla="*/ 44 w 56"/>
                <a:gd name="T19" fmla="*/ 4 h 56"/>
                <a:gd name="T20" fmla="*/ 36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8 h 56"/>
                <a:gd name="T34" fmla="*/ 0 w 56"/>
                <a:gd name="T35" fmla="*/ 27 h 56"/>
                <a:gd name="T36" fmla="*/ 0 w 56"/>
                <a:gd name="T37" fmla="*/ 27 h 56"/>
                <a:gd name="T38" fmla="*/ 0 w 56"/>
                <a:gd name="T39" fmla="*/ 136 h 56"/>
                <a:gd name="T40" fmla="*/ 4 w 56"/>
                <a:gd name="T41" fmla="*/ 152 h 56"/>
                <a:gd name="T42" fmla="*/ 11 w 56"/>
                <a:gd name="T43" fmla="*/ 173 h 56"/>
                <a:gd name="T44" fmla="*/ 18 w 56"/>
                <a:gd name="T45" fmla="*/ 185 h 56"/>
                <a:gd name="T46" fmla="*/ 27 w 56"/>
                <a:gd name="T47" fmla="*/ 194 h 56"/>
                <a:gd name="T48" fmla="*/ 27 w 56"/>
                <a:gd name="T49" fmla="*/ 194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2"/>
                  </a:lnTo>
                  <a:lnTo>
                    <a:pt x="44" y="48"/>
                  </a:lnTo>
                  <a:lnTo>
                    <a:pt x="50" y="41"/>
                  </a:lnTo>
                  <a:lnTo>
                    <a:pt x="52" y="35"/>
                  </a:lnTo>
                  <a:lnTo>
                    <a:pt x="55" y="27"/>
                  </a:lnTo>
                  <a:lnTo>
                    <a:pt x="52" y="18"/>
                  </a:lnTo>
                  <a:lnTo>
                    <a:pt x="50" y="11"/>
                  </a:lnTo>
                  <a:lnTo>
                    <a:pt x="44" y="4"/>
                  </a:lnTo>
                  <a:lnTo>
                    <a:pt x="36" y="0"/>
                  </a:lnTo>
                  <a:lnTo>
                    <a:pt x="27" y="0"/>
                  </a:lnTo>
                  <a:lnTo>
                    <a:pt x="18" y="0"/>
                  </a:lnTo>
                  <a:lnTo>
                    <a:pt x="11" y="4"/>
                  </a:lnTo>
                  <a:lnTo>
                    <a:pt x="4" y="11"/>
                  </a:lnTo>
                  <a:lnTo>
                    <a:pt x="0" y="18"/>
                  </a:lnTo>
                  <a:lnTo>
                    <a:pt x="0" y="27"/>
                  </a:lnTo>
                  <a:lnTo>
                    <a:pt x="0" y="35"/>
                  </a:lnTo>
                  <a:lnTo>
                    <a:pt x="4" y="41"/>
                  </a:lnTo>
                  <a:lnTo>
                    <a:pt x="11" y="48"/>
                  </a:lnTo>
                  <a:lnTo>
                    <a:pt x="18" y="52"/>
                  </a:lnTo>
                  <a:lnTo>
                    <a:pt x="27"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93"/>
            <p:cNvSpPr>
              <a:spLocks/>
            </p:cNvSpPr>
            <p:nvPr/>
          </p:nvSpPr>
          <p:spPr bwMode="auto">
            <a:xfrm>
              <a:off x="2445" y="2756"/>
              <a:ext cx="57" cy="57"/>
            </a:xfrm>
            <a:custGeom>
              <a:avLst/>
              <a:gdLst>
                <a:gd name="T0" fmla="*/ 27 w 56"/>
                <a:gd name="T1" fmla="*/ 194 h 56"/>
                <a:gd name="T2" fmla="*/ 138 w 56"/>
                <a:gd name="T3" fmla="*/ 185 h 56"/>
                <a:gd name="T4" fmla="*/ 152 w 56"/>
                <a:gd name="T5" fmla="*/ 179 h 56"/>
                <a:gd name="T6" fmla="*/ 173 w 56"/>
                <a:gd name="T7" fmla="*/ 164 h 56"/>
                <a:gd name="T8" fmla="*/ 185 w 56"/>
                <a:gd name="T9" fmla="*/ 138 h 56"/>
                <a:gd name="T10" fmla="*/ 194 w 56"/>
                <a:gd name="T11" fmla="*/ 27 h 56"/>
                <a:gd name="T12" fmla="*/ 194 w 56"/>
                <a:gd name="T13" fmla="*/ 27 h 56"/>
                <a:gd name="T14" fmla="*/ 185 w 56"/>
                <a:gd name="T15" fmla="*/ 19 h 56"/>
                <a:gd name="T16" fmla="*/ 173 w 56"/>
                <a:gd name="T17" fmla="*/ 11 h 56"/>
                <a:gd name="T18" fmla="*/ 152 w 56"/>
                <a:gd name="T19" fmla="*/ 4 h 56"/>
                <a:gd name="T20" fmla="*/ 138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138 h 56"/>
                <a:gd name="T40" fmla="*/ 4 w 56"/>
                <a:gd name="T41" fmla="*/ 164 h 56"/>
                <a:gd name="T42" fmla="*/ 11 w 56"/>
                <a:gd name="T43" fmla="*/ 179 h 56"/>
                <a:gd name="T44" fmla="*/ 18 w 56"/>
                <a:gd name="T45" fmla="*/ 185 h 56"/>
                <a:gd name="T46" fmla="*/ 27 w 56"/>
                <a:gd name="T47" fmla="*/ 194 h 56"/>
                <a:gd name="T48" fmla="*/ 27 w 56"/>
                <a:gd name="T49" fmla="*/ 194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2"/>
                  </a:lnTo>
                  <a:lnTo>
                    <a:pt x="41" y="50"/>
                  </a:lnTo>
                  <a:lnTo>
                    <a:pt x="48" y="45"/>
                  </a:lnTo>
                  <a:lnTo>
                    <a:pt x="52" y="36"/>
                  </a:lnTo>
                  <a:lnTo>
                    <a:pt x="55" y="27"/>
                  </a:lnTo>
                  <a:lnTo>
                    <a:pt x="52" y="19"/>
                  </a:lnTo>
                  <a:lnTo>
                    <a:pt x="48" y="11"/>
                  </a:lnTo>
                  <a:lnTo>
                    <a:pt x="41" y="4"/>
                  </a:lnTo>
                  <a:lnTo>
                    <a:pt x="36" y="0"/>
                  </a:lnTo>
                  <a:lnTo>
                    <a:pt x="27" y="0"/>
                  </a:lnTo>
                  <a:lnTo>
                    <a:pt x="18" y="0"/>
                  </a:lnTo>
                  <a:lnTo>
                    <a:pt x="11" y="4"/>
                  </a:lnTo>
                  <a:lnTo>
                    <a:pt x="4" y="11"/>
                  </a:lnTo>
                  <a:lnTo>
                    <a:pt x="0" y="19"/>
                  </a:lnTo>
                  <a:lnTo>
                    <a:pt x="0" y="27"/>
                  </a:lnTo>
                  <a:lnTo>
                    <a:pt x="0" y="36"/>
                  </a:lnTo>
                  <a:lnTo>
                    <a:pt x="4" y="45"/>
                  </a:lnTo>
                  <a:lnTo>
                    <a:pt x="11" y="50"/>
                  </a:lnTo>
                  <a:lnTo>
                    <a:pt x="18" y="52"/>
                  </a:lnTo>
                  <a:lnTo>
                    <a:pt x="27"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7" name="Freeform 294"/>
            <p:cNvSpPr>
              <a:spLocks/>
            </p:cNvSpPr>
            <p:nvPr/>
          </p:nvSpPr>
          <p:spPr bwMode="auto">
            <a:xfrm>
              <a:off x="2445" y="2756"/>
              <a:ext cx="57" cy="57"/>
            </a:xfrm>
            <a:custGeom>
              <a:avLst/>
              <a:gdLst>
                <a:gd name="T0" fmla="*/ 27 w 56"/>
                <a:gd name="T1" fmla="*/ 194 h 56"/>
                <a:gd name="T2" fmla="*/ 138 w 56"/>
                <a:gd name="T3" fmla="*/ 185 h 56"/>
                <a:gd name="T4" fmla="*/ 152 w 56"/>
                <a:gd name="T5" fmla="*/ 179 h 56"/>
                <a:gd name="T6" fmla="*/ 173 w 56"/>
                <a:gd name="T7" fmla="*/ 164 h 56"/>
                <a:gd name="T8" fmla="*/ 185 w 56"/>
                <a:gd name="T9" fmla="*/ 138 h 56"/>
                <a:gd name="T10" fmla="*/ 194 w 56"/>
                <a:gd name="T11" fmla="*/ 27 h 56"/>
                <a:gd name="T12" fmla="*/ 194 w 56"/>
                <a:gd name="T13" fmla="*/ 27 h 56"/>
                <a:gd name="T14" fmla="*/ 185 w 56"/>
                <a:gd name="T15" fmla="*/ 19 h 56"/>
                <a:gd name="T16" fmla="*/ 173 w 56"/>
                <a:gd name="T17" fmla="*/ 11 h 56"/>
                <a:gd name="T18" fmla="*/ 152 w 56"/>
                <a:gd name="T19" fmla="*/ 4 h 56"/>
                <a:gd name="T20" fmla="*/ 138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138 h 56"/>
                <a:gd name="T40" fmla="*/ 4 w 56"/>
                <a:gd name="T41" fmla="*/ 164 h 56"/>
                <a:gd name="T42" fmla="*/ 11 w 56"/>
                <a:gd name="T43" fmla="*/ 179 h 56"/>
                <a:gd name="T44" fmla="*/ 18 w 56"/>
                <a:gd name="T45" fmla="*/ 185 h 56"/>
                <a:gd name="T46" fmla="*/ 27 w 56"/>
                <a:gd name="T47" fmla="*/ 194 h 56"/>
                <a:gd name="T48" fmla="*/ 27 w 56"/>
                <a:gd name="T49" fmla="*/ 194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2"/>
                  </a:lnTo>
                  <a:lnTo>
                    <a:pt x="41" y="50"/>
                  </a:lnTo>
                  <a:lnTo>
                    <a:pt x="48" y="45"/>
                  </a:lnTo>
                  <a:lnTo>
                    <a:pt x="52" y="36"/>
                  </a:lnTo>
                  <a:lnTo>
                    <a:pt x="55" y="27"/>
                  </a:lnTo>
                  <a:lnTo>
                    <a:pt x="52" y="19"/>
                  </a:lnTo>
                  <a:lnTo>
                    <a:pt x="48" y="11"/>
                  </a:lnTo>
                  <a:lnTo>
                    <a:pt x="41" y="4"/>
                  </a:lnTo>
                  <a:lnTo>
                    <a:pt x="36" y="0"/>
                  </a:lnTo>
                  <a:lnTo>
                    <a:pt x="27" y="0"/>
                  </a:lnTo>
                  <a:lnTo>
                    <a:pt x="18" y="0"/>
                  </a:lnTo>
                  <a:lnTo>
                    <a:pt x="11" y="4"/>
                  </a:lnTo>
                  <a:lnTo>
                    <a:pt x="4" y="11"/>
                  </a:lnTo>
                  <a:lnTo>
                    <a:pt x="0" y="19"/>
                  </a:lnTo>
                  <a:lnTo>
                    <a:pt x="0" y="27"/>
                  </a:lnTo>
                  <a:lnTo>
                    <a:pt x="0" y="36"/>
                  </a:lnTo>
                  <a:lnTo>
                    <a:pt x="4" y="45"/>
                  </a:lnTo>
                  <a:lnTo>
                    <a:pt x="11" y="50"/>
                  </a:lnTo>
                  <a:lnTo>
                    <a:pt x="18" y="52"/>
                  </a:lnTo>
                  <a:lnTo>
                    <a:pt x="27"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95"/>
            <p:cNvSpPr>
              <a:spLocks/>
            </p:cNvSpPr>
            <p:nvPr/>
          </p:nvSpPr>
          <p:spPr bwMode="auto">
            <a:xfrm>
              <a:off x="2214" y="2631"/>
              <a:ext cx="57" cy="57"/>
            </a:xfrm>
            <a:custGeom>
              <a:avLst/>
              <a:gdLst>
                <a:gd name="T0" fmla="*/ 27 w 56"/>
                <a:gd name="T1" fmla="*/ 194 h 56"/>
                <a:gd name="T2" fmla="*/ 138 w 56"/>
                <a:gd name="T3" fmla="*/ 194 h 56"/>
                <a:gd name="T4" fmla="*/ 161 w 56"/>
                <a:gd name="T5" fmla="*/ 179 h 56"/>
                <a:gd name="T6" fmla="*/ 179 w 56"/>
                <a:gd name="T7" fmla="*/ 161 h 56"/>
                <a:gd name="T8" fmla="*/ 185 w 56"/>
                <a:gd name="T9" fmla="*/ 138 h 56"/>
                <a:gd name="T10" fmla="*/ 194 w 56"/>
                <a:gd name="T11" fmla="*/ 27 h 56"/>
                <a:gd name="T12" fmla="*/ 194 w 56"/>
                <a:gd name="T13" fmla="*/ 27 h 56"/>
                <a:gd name="T14" fmla="*/ 185 w 56"/>
                <a:gd name="T15" fmla="*/ 19 h 56"/>
                <a:gd name="T16" fmla="*/ 179 w 56"/>
                <a:gd name="T17" fmla="*/ 11 h 56"/>
                <a:gd name="T18" fmla="*/ 161 w 56"/>
                <a:gd name="T19" fmla="*/ 4 h 56"/>
                <a:gd name="T20" fmla="*/ 138 w 56"/>
                <a:gd name="T21" fmla="*/ 2 h 56"/>
                <a:gd name="T22" fmla="*/ 27 w 56"/>
                <a:gd name="T23" fmla="*/ 0 h 56"/>
                <a:gd name="T24" fmla="*/ 27 w 56"/>
                <a:gd name="T25" fmla="*/ 0 h 56"/>
                <a:gd name="T26" fmla="*/ 18 w 56"/>
                <a:gd name="T27" fmla="*/ 2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138 h 56"/>
                <a:gd name="T40" fmla="*/ 4 w 56"/>
                <a:gd name="T41" fmla="*/ 161 h 56"/>
                <a:gd name="T42" fmla="*/ 11 w 56"/>
                <a:gd name="T43" fmla="*/ 179 h 56"/>
                <a:gd name="T44" fmla="*/ 18 w 56"/>
                <a:gd name="T45" fmla="*/ 194 h 56"/>
                <a:gd name="T46" fmla="*/ 27 w 56"/>
                <a:gd name="T47" fmla="*/ 194 h 56"/>
                <a:gd name="T48" fmla="*/ 27 w 56"/>
                <a:gd name="T49" fmla="*/ 194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5"/>
                  </a:lnTo>
                  <a:lnTo>
                    <a:pt x="44" y="50"/>
                  </a:lnTo>
                  <a:lnTo>
                    <a:pt x="50" y="44"/>
                  </a:lnTo>
                  <a:lnTo>
                    <a:pt x="52" y="36"/>
                  </a:lnTo>
                  <a:lnTo>
                    <a:pt x="55" y="27"/>
                  </a:lnTo>
                  <a:lnTo>
                    <a:pt x="52" y="19"/>
                  </a:lnTo>
                  <a:lnTo>
                    <a:pt x="50" y="11"/>
                  </a:lnTo>
                  <a:lnTo>
                    <a:pt x="44" y="4"/>
                  </a:lnTo>
                  <a:lnTo>
                    <a:pt x="36" y="2"/>
                  </a:lnTo>
                  <a:lnTo>
                    <a:pt x="27" y="0"/>
                  </a:lnTo>
                  <a:lnTo>
                    <a:pt x="18" y="2"/>
                  </a:lnTo>
                  <a:lnTo>
                    <a:pt x="11" y="4"/>
                  </a:lnTo>
                  <a:lnTo>
                    <a:pt x="4" y="11"/>
                  </a:lnTo>
                  <a:lnTo>
                    <a:pt x="0" y="19"/>
                  </a:lnTo>
                  <a:lnTo>
                    <a:pt x="0" y="27"/>
                  </a:lnTo>
                  <a:lnTo>
                    <a:pt x="0" y="36"/>
                  </a:lnTo>
                  <a:lnTo>
                    <a:pt x="4" y="44"/>
                  </a:lnTo>
                  <a:lnTo>
                    <a:pt x="11" y="50"/>
                  </a:lnTo>
                  <a:lnTo>
                    <a:pt x="18" y="55"/>
                  </a:lnTo>
                  <a:lnTo>
                    <a:pt x="27"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9" name="Freeform 296"/>
            <p:cNvSpPr>
              <a:spLocks/>
            </p:cNvSpPr>
            <p:nvPr/>
          </p:nvSpPr>
          <p:spPr bwMode="auto">
            <a:xfrm>
              <a:off x="2214" y="2631"/>
              <a:ext cx="57" cy="57"/>
            </a:xfrm>
            <a:custGeom>
              <a:avLst/>
              <a:gdLst>
                <a:gd name="T0" fmla="*/ 27 w 56"/>
                <a:gd name="T1" fmla="*/ 194 h 56"/>
                <a:gd name="T2" fmla="*/ 138 w 56"/>
                <a:gd name="T3" fmla="*/ 194 h 56"/>
                <a:gd name="T4" fmla="*/ 161 w 56"/>
                <a:gd name="T5" fmla="*/ 179 h 56"/>
                <a:gd name="T6" fmla="*/ 179 w 56"/>
                <a:gd name="T7" fmla="*/ 161 h 56"/>
                <a:gd name="T8" fmla="*/ 185 w 56"/>
                <a:gd name="T9" fmla="*/ 138 h 56"/>
                <a:gd name="T10" fmla="*/ 194 w 56"/>
                <a:gd name="T11" fmla="*/ 27 h 56"/>
                <a:gd name="T12" fmla="*/ 194 w 56"/>
                <a:gd name="T13" fmla="*/ 27 h 56"/>
                <a:gd name="T14" fmla="*/ 185 w 56"/>
                <a:gd name="T15" fmla="*/ 19 h 56"/>
                <a:gd name="T16" fmla="*/ 179 w 56"/>
                <a:gd name="T17" fmla="*/ 11 h 56"/>
                <a:gd name="T18" fmla="*/ 161 w 56"/>
                <a:gd name="T19" fmla="*/ 4 h 56"/>
                <a:gd name="T20" fmla="*/ 138 w 56"/>
                <a:gd name="T21" fmla="*/ 2 h 56"/>
                <a:gd name="T22" fmla="*/ 27 w 56"/>
                <a:gd name="T23" fmla="*/ 0 h 56"/>
                <a:gd name="T24" fmla="*/ 27 w 56"/>
                <a:gd name="T25" fmla="*/ 0 h 56"/>
                <a:gd name="T26" fmla="*/ 18 w 56"/>
                <a:gd name="T27" fmla="*/ 2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138 h 56"/>
                <a:gd name="T40" fmla="*/ 4 w 56"/>
                <a:gd name="T41" fmla="*/ 161 h 56"/>
                <a:gd name="T42" fmla="*/ 11 w 56"/>
                <a:gd name="T43" fmla="*/ 179 h 56"/>
                <a:gd name="T44" fmla="*/ 18 w 56"/>
                <a:gd name="T45" fmla="*/ 194 h 56"/>
                <a:gd name="T46" fmla="*/ 27 w 56"/>
                <a:gd name="T47" fmla="*/ 194 h 56"/>
                <a:gd name="T48" fmla="*/ 27 w 56"/>
                <a:gd name="T49" fmla="*/ 194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5"/>
                  </a:lnTo>
                  <a:lnTo>
                    <a:pt x="44" y="50"/>
                  </a:lnTo>
                  <a:lnTo>
                    <a:pt x="50" y="44"/>
                  </a:lnTo>
                  <a:lnTo>
                    <a:pt x="52" y="36"/>
                  </a:lnTo>
                  <a:lnTo>
                    <a:pt x="55" y="27"/>
                  </a:lnTo>
                  <a:lnTo>
                    <a:pt x="52" y="19"/>
                  </a:lnTo>
                  <a:lnTo>
                    <a:pt x="50" y="11"/>
                  </a:lnTo>
                  <a:lnTo>
                    <a:pt x="44" y="4"/>
                  </a:lnTo>
                  <a:lnTo>
                    <a:pt x="36" y="2"/>
                  </a:lnTo>
                  <a:lnTo>
                    <a:pt x="27" y="0"/>
                  </a:lnTo>
                  <a:lnTo>
                    <a:pt x="18" y="2"/>
                  </a:lnTo>
                  <a:lnTo>
                    <a:pt x="11" y="4"/>
                  </a:lnTo>
                  <a:lnTo>
                    <a:pt x="4" y="11"/>
                  </a:lnTo>
                  <a:lnTo>
                    <a:pt x="0" y="19"/>
                  </a:lnTo>
                  <a:lnTo>
                    <a:pt x="0" y="27"/>
                  </a:lnTo>
                  <a:lnTo>
                    <a:pt x="0" y="36"/>
                  </a:lnTo>
                  <a:lnTo>
                    <a:pt x="4" y="44"/>
                  </a:lnTo>
                  <a:lnTo>
                    <a:pt x="11" y="50"/>
                  </a:lnTo>
                  <a:lnTo>
                    <a:pt x="18" y="55"/>
                  </a:lnTo>
                  <a:lnTo>
                    <a:pt x="27"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97"/>
            <p:cNvSpPr>
              <a:spLocks/>
            </p:cNvSpPr>
            <p:nvPr/>
          </p:nvSpPr>
          <p:spPr bwMode="auto">
            <a:xfrm>
              <a:off x="2296" y="2583"/>
              <a:ext cx="57" cy="57"/>
            </a:xfrm>
            <a:custGeom>
              <a:avLst/>
              <a:gdLst>
                <a:gd name="T0" fmla="*/ 28 w 57"/>
                <a:gd name="T1" fmla="*/ 194 h 56"/>
                <a:gd name="T2" fmla="*/ 36 w 57"/>
                <a:gd name="T3" fmla="*/ 185 h 56"/>
                <a:gd name="T4" fmla="*/ 44 w 57"/>
                <a:gd name="T5" fmla="*/ 173 h 56"/>
                <a:gd name="T6" fmla="*/ 51 w 57"/>
                <a:gd name="T7" fmla="*/ 152 h 56"/>
                <a:gd name="T8" fmla="*/ 56 w 57"/>
                <a:gd name="T9" fmla="*/ 136 h 56"/>
                <a:gd name="T10" fmla="*/ 56 w 57"/>
                <a:gd name="T11" fmla="*/ 27 h 56"/>
                <a:gd name="T12" fmla="*/ 56 w 57"/>
                <a:gd name="T13" fmla="*/ 27 h 56"/>
                <a:gd name="T14" fmla="*/ 56 w 57"/>
                <a:gd name="T15" fmla="*/ 18 h 56"/>
                <a:gd name="T16" fmla="*/ 51 w 57"/>
                <a:gd name="T17" fmla="*/ 9 h 56"/>
                <a:gd name="T18" fmla="*/ 44 w 57"/>
                <a:gd name="T19" fmla="*/ 4 h 56"/>
                <a:gd name="T20" fmla="*/ 36 w 57"/>
                <a:gd name="T21" fmla="*/ 0 h 56"/>
                <a:gd name="T22" fmla="*/ 28 w 57"/>
                <a:gd name="T23" fmla="*/ 0 h 56"/>
                <a:gd name="T24" fmla="*/ 28 w 57"/>
                <a:gd name="T25" fmla="*/ 0 h 56"/>
                <a:gd name="T26" fmla="*/ 19 w 57"/>
                <a:gd name="T27" fmla="*/ 0 h 56"/>
                <a:gd name="T28" fmla="*/ 11 w 57"/>
                <a:gd name="T29" fmla="*/ 4 h 56"/>
                <a:gd name="T30" fmla="*/ 6 w 57"/>
                <a:gd name="T31" fmla="*/ 9 h 56"/>
                <a:gd name="T32" fmla="*/ 2 w 57"/>
                <a:gd name="T33" fmla="*/ 18 h 56"/>
                <a:gd name="T34" fmla="*/ 0 w 57"/>
                <a:gd name="T35" fmla="*/ 27 h 56"/>
                <a:gd name="T36" fmla="*/ 0 w 57"/>
                <a:gd name="T37" fmla="*/ 27 h 56"/>
                <a:gd name="T38" fmla="*/ 2 w 57"/>
                <a:gd name="T39" fmla="*/ 136 h 56"/>
                <a:gd name="T40" fmla="*/ 6 w 57"/>
                <a:gd name="T41" fmla="*/ 152 h 56"/>
                <a:gd name="T42" fmla="*/ 11 w 57"/>
                <a:gd name="T43" fmla="*/ 173 h 56"/>
                <a:gd name="T44" fmla="*/ 19 w 57"/>
                <a:gd name="T45" fmla="*/ 185 h 56"/>
                <a:gd name="T46" fmla="*/ 28 w 57"/>
                <a:gd name="T47" fmla="*/ 194 h 56"/>
                <a:gd name="T48" fmla="*/ 28 w 57"/>
                <a:gd name="T49" fmla="*/ 194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56">
                  <a:moveTo>
                    <a:pt x="28" y="55"/>
                  </a:moveTo>
                  <a:lnTo>
                    <a:pt x="36" y="52"/>
                  </a:lnTo>
                  <a:lnTo>
                    <a:pt x="44" y="48"/>
                  </a:lnTo>
                  <a:lnTo>
                    <a:pt x="51" y="41"/>
                  </a:lnTo>
                  <a:lnTo>
                    <a:pt x="56" y="35"/>
                  </a:lnTo>
                  <a:lnTo>
                    <a:pt x="56" y="27"/>
                  </a:lnTo>
                  <a:lnTo>
                    <a:pt x="56" y="18"/>
                  </a:lnTo>
                  <a:lnTo>
                    <a:pt x="51" y="9"/>
                  </a:lnTo>
                  <a:lnTo>
                    <a:pt x="44" y="4"/>
                  </a:lnTo>
                  <a:lnTo>
                    <a:pt x="36" y="0"/>
                  </a:lnTo>
                  <a:lnTo>
                    <a:pt x="28" y="0"/>
                  </a:lnTo>
                  <a:lnTo>
                    <a:pt x="19" y="0"/>
                  </a:lnTo>
                  <a:lnTo>
                    <a:pt x="11" y="4"/>
                  </a:lnTo>
                  <a:lnTo>
                    <a:pt x="6" y="9"/>
                  </a:lnTo>
                  <a:lnTo>
                    <a:pt x="2" y="18"/>
                  </a:lnTo>
                  <a:lnTo>
                    <a:pt x="0" y="27"/>
                  </a:lnTo>
                  <a:lnTo>
                    <a:pt x="2" y="35"/>
                  </a:lnTo>
                  <a:lnTo>
                    <a:pt x="6" y="41"/>
                  </a:lnTo>
                  <a:lnTo>
                    <a:pt x="11" y="48"/>
                  </a:lnTo>
                  <a:lnTo>
                    <a:pt x="19" y="52"/>
                  </a:lnTo>
                  <a:lnTo>
                    <a:pt x="28"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1" name="Freeform 298"/>
            <p:cNvSpPr>
              <a:spLocks/>
            </p:cNvSpPr>
            <p:nvPr/>
          </p:nvSpPr>
          <p:spPr bwMode="auto">
            <a:xfrm>
              <a:off x="2296" y="2583"/>
              <a:ext cx="57" cy="57"/>
            </a:xfrm>
            <a:custGeom>
              <a:avLst/>
              <a:gdLst>
                <a:gd name="T0" fmla="*/ 28 w 57"/>
                <a:gd name="T1" fmla="*/ 194 h 56"/>
                <a:gd name="T2" fmla="*/ 36 w 57"/>
                <a:gd name="T3" fmla="*/ 185 h 56"/>
                <a:gd name="T4" fmla="*/ 44 w 57"/>
                <a:gd name="T5" fmla="*/ 173 h 56"/>
                <a:gd name="T6" fmla="*/ 51 w 57"/>
                <a:gd name="T7" fmla="*/ 152 h 56"/>
                <a:gd name="T8" fmla="*/ 56 w 57"/>
                <a:gd name="T9" fmla="*/ 136 h 56"/>
                <a:gd name="T10" fmla="*/ 56 w 57"/>
                <a:gd name="T11" fmla="*/ 27 h 56"/>
                <a:gd name="T12" fmla="*/ 56 w 57"/>
                <a:gd name="T13" fmla="*/ 27 h 56"/>
                <a:gd name="T14" fmla="*/ 56 w 57"/>
                <a:gd name="T15" fmla="*/ 18 h 56"/>
                <a:gd name="T16" fmla="*/ 51 w 57"/>
                <a:gd name="T17" fmla="*/ 9 h 56"/>
                <a:gd name="T18" fmla="*/ 44 w 57"/>
                <a:gd name="T19" fmla="*/ 4 h 56"/>
                <a:gd name="T20" fmla="*/ 36 w 57"/>
                <a:gd name="T21" fmla="*/ 0 h 56"/>
                <a:gd name="T22" fmla="*/ 28 w 57"/>
                <a:gd name="T23" fmla="*/ 0 h 56"/>
                <a:gd name="T24" fmla="*/ 28 w 57"/>
                <a:gd name="T25" fmla="*/ 0 h 56"/>
                <a:gd name="T26" fmla="*/ 19 w 57"/>
                <a:gd name="T27" fmla="*/ 0 h 56"/>
                <a:gd name="T28" fmla="*/ 11 w 57"/>
                <a:gd name="T29" fmla="*/ 4 h 56"/>
                <a:gd name="T30" fmla="*/ 6 w 57"/>
                <a:gd name="T31" fmla="*/ 9 h 56"/>
                <a:gd name="T32" fmla="*/ 2 w 57"/>
                <a:gd name="T33" fmla="*/ 18 h 56"/>
                <a:gd name="T34" fmla="*/ 0 w 57"/>
                <a:gd name="T35" fmla="*/ 27 h 56"/>
                <a:gd name="T36" fmla="*/ 0 w 57"/>
                <a:gd name="T37" fmla="*/ 27 h 56"/>
                <a:gd name="T38" fmla="*/ 2 w 57"/>
                <a:gd name="T39" fmla="*/ 136 h 56"/>
                <a:gd name="T40" fmla="*/ 6 w 57"/>
                <a:gd name="T41" fmla="*/ 152 h 56"/>
                <a:gd name="T42" fmla="*/ 11 w 57"/>
                <a:gd name="T43" fmla="*/ 173 h 56"/>
                <a:gd name="T44" fmla="*/ 19 w 57"/>
                <a:gd name="T45" fmla="*/ 185 h 56"/>
                <a:gd name="T46" fmla="*/ 28 w 57"/>
                <a:gd name="T47" fmla="*/ 194 h 56"/>
                <a:gd name="T48" fmla="*/ 28 w 57"/>
                <a:gd name="T49" fmla="*/ 194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56">
                  <a:moveTo>
                    <a:pt x="28" y="55"/>
                  </a:moveTo>
                  <a:lnTo>
                    <a:pt x="36" y="52"/>
                  </a:lnTo>
                  <a:lnTo>
                    <a:pt x="44" y="48"/>
                  </a:lnTo>
                  <a:lnTo>
                    <a:pt x="51" y="41"/>
                  </a:lnTo>
                  <a:lnTo>
                    <a:pt x="56" y="35"/>
                  </a:lnTo>
                  <a:lnTo>
                    <a:pt x="56" y="27"/>
                  </a:lnTo>
                  <a:lnTo>
                    <a:pt x="56" y="18"/>
                  </a:lnTo>
                  <a:lnTo>
                    <a:pt x="51" y="9"/>
                  </a:lnTo>
                  <a:lnTo>
                    <a:pt x="44" y="4"/>
                  </a:lnTo>
                  <a:lnTo>
                    <a:pt x="36" y="0"/>
                  </a:lnTo>
                  <a:lnTo>
                    <a:pt x="28" y="0"/>
                  </a:lnTo>
                  <a:lnTo>
                    <a:pt x="19" y="0"/>
                  </a:lnTo>
                  <a:lnTo>
                    <a:pt x="11" y="4"/>
                  </a:lnTo>
                  <a:lnTo>
                    <a:pt x="6" y="9"/>
                  </a:lnTo>
                  <a:lnTo>
                    <a:pt x="2" y="18"/>
                  </a:lnTo>
                  <a:lnTo>
                    <a:pt x="0" y="27"/>
                  </a:lnTo>
                  <a:lnTo>
                    <a:pt x="2" y="35"/>
                  </a:lnTo>
                  <a:lnTo>
                    <a:pt x="6" y="41"/>
                  </a:lnTo>
                  <a:lnTo>
                    <a:pt x="11" y="48"/>
                  </a:lnTo>
                  <a:lnTo>
                    <a:pt x="19" y="52"/>
                  </a:lnTo>
                  <a:lnTo>
                    <a:pt x="28"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99"/>
            <p:cNvSpPr>
              <a:spLocks/>
            </p:cNvSpPr>
            <p:nvPr/>
          </p:nvSpPr>
          <p:spPr bwMode="auto">
            <a:xfrm>
              <a:off x="1978" y="1238"/>
              <a:ext cx="1841" cy="1249"/>
            </a:xfrm>
            <a:custGeom>
              <a:avLst/>
              <a:gdLst>
                <a:gd name="T0" fmla="*/ 711 w 1842"/>
                <a:gd name="T1" fmla="*/ 297 h 1250"/>
                <a:gd name="T2" fmla="*/ 455 w 1842"/>
                <a:gd name="T3" fmla="*/ 455 h 1250"/>
                <a:gd name="T4" fmla="*/ 296 w 1842"/>
                <a:gd name="T5" fmla="*/ 636 h 1250"/>
                <a:gd name="T6" fmla="*/ 262 w 1842"/>
                <a:gd name="T7" fmla="*/ 846 h 1250"/>
                <a:gd name="T8" fmla="*/ 267 w 1842"/>
                <a:gd name="T9" fmla="*/ 919 h 1250"/>
                <a:gd name="T10" fmla="*/ 278 w 1842"/>
                <a:gd name="T11" fmla="*/ 993 h 1250"/>
                <a:gd name="T12" fmla="*/ 296 w 1842"/>
                <a:gd name="T13" fmla="*/ 1060 h 1250"/>
                <a:gd name="T14" fmla="*/ 303 w 1842"/>
                <a:gd name="T15" fmla="*/ 1081 h 1250"/>
                <a:gd name="T16" fmla="*/ 258 w 1842"/>
                <a:gd name="T17" fmla="*/ 1065 h 1250"/>
                <a:gd name="T18" fmla="*/ 195 w 1842"/>
                <a:gd name="T19" fmla="*/ 1033 h 1250"/>
                <a:gd name="T20" fmla="*/ 138 w 1842"/>
                <a:gd name="T21" fmla="*/ 999 h 1250"/>
                <a:gd name="T22" fmla="*/ 130 w 1842"/>
                <a:gd name="T23" fmla="*/ 1010 h 1250"/>
                <a:gd name="T24" fmla="*/ 101 w 1842"/>
                <a:gd name="T25" fmla="*/ 1058 h 1250"/>
                <a:gd name="T26" fmla="*/ 69 w 1842"/>
                <a:gd name="T27" fmla="*/ 1127 h 1250"/>
                <a:gd name="T28" fmla="*/ 58 w 1842"/>
                <a:gd name="T29" fmla="*/ 1174 h 1250"/>
                <a:gd name="T30" fmla="*/ 29 w 1842"/>
                <a:gd name="T31" fmla="*/ 1081 h 1250"/>
                <a:gd name="T32" fmla="*/ 9 w 1842"/>
                <a:gd name="T33" fmla="*/ 982 h 1250"/>
                <a:gd name="T34" fmla="*/ 0 w 1842"/>
                <a:gd name="T35" fmla="*/ 881 h 1250"/>
                <a:gd name="T36" fmla="*/ 9 w 1842"/>
                <a:gd name="T37" fmla="*/ 696 h 1250"/>
                <a:gd name="T38" fmla="*/ 177 w 1842"/>
                <a:gd name="T39" fmla="*/ 377 h 1250"/>
                <a:gd name="T40" fmla="*/ 497 w 1842"/>
                <a:gd name="T41" fmla="*/ 101 h 1250"/>
                <a:gd name="T42" fmla="*/ 920 w 1842"/>
                <a:gd name="T43" fmla="*/ 0 h 1250"/>
                <a:gd name="T44" fmla="*/ 1135 w 1842"/>
                <a:gd name="T45" fmla="*/ 46 h 1250"/>
                <a:gd name="T46" fmla="*/ 1496 w 1842"/>
                <a:gd name="T47" fmla="*/ 269 h 1250"/>
                <a:gd name="T48" fmla="*/ 1719 w 1842"/>
                <a:gd name="T49" fmla="*/ 625 h 1250"/>
                <a:gd name="T50" fmla="*/ 1766 w 1842"/>
                <a:gd name="T51" fmla="*/ 846 h 1250"/>
                <a:gd name="T52" fmla="*/ 1760 w 1842"/>
                <a:gd name="T53" fmla="*/ 949 h 1250"/>
                <a:gd name="T54" fmla="*/ 1742 w 1842"/>
                <a:gd name="T55" fmla="*/ 1047 h 1250"/>
                <a:gd name="T56" fmla="*/ 1715 w 1842"/>
                <a:gd name="T57" fmla="*/ 1145 h 1250"/>
                <a:gd name="T58" fmla="*/ 1703 w 1842"/>
                <a:gd name="T59" fmla="*/ 1150 h 1250"/>
                <a:gd name="T60" fmla="*/ 1675 w 1842"/>
                <a:gd name="T61" fmla="*/ 1079 h 1250"/>
                <a:gd name="T62" fmla="*/ 1641 w 1842"/>
                <a:gd name="T63" fmla="*/ 1023 h 1250"/>
                <a:gd name="T64" fmla="*/ 1627 w 1842"/>
                <a:gd name="T65" fmla="*/ 999 h 1250"/>
                <a:gd name="T66" fmla="*/ 1591 w 1842"/>
                <a:gd name="T67" fmla="*/ 1023 h 1250"/>
                <a:gd name="T68" fmla="*/ 1526 w 1842"/>
                <a:gd name="T69" fmla="*/ 1054 h 1250"/>
                <a:gd name="T70" fmla="*/ 1471 w 1842"/>
                <a:gd name="T71" fmla="*/ 1077 h 1250"/>
                <a:gd name="T72" fmla="*/ 1459 w 1842"/>
                <a:gd name="T73" fmla="*/ 1083 h 1250"/>
                <a:gd name="T74" fmla="*/ 1480 w 1842"/>
                <a:gd name="T75" fmla="*/ 1014 h 1250"/>
                <a:gd name="T76" fmla="*/ 1496 w 1842"/>
                <a:gd name="T77" fmla="*/ 945 h 1250"/>
                <a:gd name="T78" fmla="*/ 1503 w 1842"/>
                <a:gd name="T79" fmla="*/ 871 h 1250"/>
                <a:gd name="T80" fmla="*/ 1494 w 1842"/>
                <a:gd name="T81" fmla="*/ 738 h 1250"/>
                <a:gd name="T82" fmla="*/ 1376 w 1842"/>
                <a:gd name="T83" fmla="*/ 533 h 1250"/>
                <a:gd name="T84" fmla="*/ 1146 w 1842"/>
                <a:gd name="T85" fmla="*/ 337 h 1250"/>
                <a:gd name="T86" fmla="*/ 920 w 1842"/>
                <a:gd name="T87" fmla="*/ 264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3" name="Freeform 300"/>
            <p:cNvSpPr>
              <a:spLocks/>
            </p:cNvSpPr>
            <p:nvPr/>
          </p:nvSpPr>
          <p:spPr bwMode="auto">
            <a:xfrm>
              <a:off x="1978" y="1238"/>
              <a:ext cx="1841" cy="1249"/>
            </a:xfrm>
            <a:custGeom>
              <a:avLst/>
              <a:gdLst>
                <a:gd name="T0" fmla="*/ 711 w 1842"/>
                <a:gd name="T1" fmla="*/ 297 h 1250"/>
                <a:gd name="T2" fmla="*/ 455 w 1842"/>
                <a:gd name="T3" fmla="*/ 455 h 1250"/>
                <a:gd name="T4" fmla="*/ 296 w 1842"/>
                <a:gd name="T5" fmla="*/ 636 h 1250"/>
                <a:gd name="T6" fmla="*/ 262 w 1842"/>
                <a:gd name="T7" fmla="*/ 846 h 1250"/>
                <a:gd name="T8" fmla="*/ 267 w 1842"/>
                <a:gd name="T9" fmla="*/ 919 h 1250"/>
                <a:gd name="T10" fmla="*/ 278 w 1842"/>
                <a:gd name="T11" fmla="*/ 993 h 1250"/>
                <a:gd name="T12" fmla="*/ 296 w 1842"/>
                <a:gd name="T13" fmla="*/ 1060 h 1250"/>
                <a:gd name="T14" fmla="*/ 303 w 1842"/>
                <a:gd name="T15" fmla="*/ 1081 h 1250"/>
                <a:gd name="T16" fmla="*/ 258 w 1842"/>
                <a:gd name="T17" fmla="*/ 1065 h 1250"/>
                <a:gd name="T18" fmla="*/ 195 w 1842"/>
                <a:gd name="T19" fmla="*/ 1033 h 1250"/>
                <a:gd name="T20" fmla="*/ 138 w 1842"/>
                <a:gd name="T21" fmla="*/ 999 h 1250"/>
                <a:gd name="T22" fmla="*/ 130 w 1842"/>
                <a:gd name="T23" fmla="*/ 1010 h 1250"/>
                <a:gd name="T24" fmla="*/ 101 w 1842"/>
                <a:gd name="T25" fmla="*/ 1058 h 1250"/>
                <a:gd name="T26" fmla="*/ 69 w 1842"/>
                <a:gd name="T27" fmla="*/ 1127 h 1250"/>
                <a:gd name="T28" fmla="*/ 58 w 1842"/>
                <a:gd name="T29" fmla="*/ 1174 h 1250"/>
                <a:gd name="T30" fmla="*/ 29 w 1842"/>
                <a:gd name="T31" fmla="*/ 1081 h 1250"/>
                <a:gd name="T32" fmla="*/ 9 w 1842"/>
                <a:gd name="T33" fmla="*/ 982 h 1250"/>
                <a:gd name="T34" fmla="*/ 0 w 1842"/>
                <a:gd name="T35" fmla="*/ 881 h 1250"/>
                <a:gd name="T36" fmla="*/ 9 w 1842"/>
                <a:gd name="T37" fmla="*/ 696 h 1250"/>
                <a:gd name="T38" fmla="*/ 177 w 1842"/>
                <a:gd name="T39" fmla="*/ 377 h 1250"/>
                <a:gd name="T40" fmla="*/ 497 w 1842"/>
                <a:gd name="T41" fmla="*/ 101 h 1250"/>
                <a:gd name="T42" fmla="*/ 920 w 1842"/>
                <a:gd name="T43" fmla="*/ 0 h 1250"/>
                <a:gd name="T44" fmla="*/ 1135 w 1842"/>
                <a:gd name="T45" fmla="*/ 46 h 1250"/>
                <a:gd name="T46" fmla="*/ 1496 w 1842"/>
                <a:gd name="T47" fmla="*/ 269 h 1250"/>
                <a:gd name="T48" fmla="*/ 1719 w 1842"/>
                <a:gd name="T49" fmla="*/ 625 h 1250"/>
                <a:gd name="T50" fmla="*/ 1766 w 1842"/>
                <a:gd name="T51" fmla="*/ 846 h 1250"/>
                <a:gd name="T52" fmla="*/ 1760 w 1842"/>
                <a:gd name="T53" fmla="*/ 949 h 1250"/>
                <a:gd name="T54" fmla="*/ 1742 w 1842"/>
                <a:gd name="T55" fmla="*/ 1047 h 1250"/>
                <a:gd name="T56" fmla="*/ 1715 w 1842"/>
                <a:gd name="T57" fmla="*/ 1145 h 1250"/>
                <a:gd name="T58" fmla="*/ 1703 w 1842"/>
                <a:gd name="T59" fmla="*/ 1150 h 1250"/>
                <a:gd name="T60" fmla="*/ 1675 w 1842"/>
                <a:gd name="T61" fmla="*/ 1079 h 1250"/>
                <a:gd name="T62" fmla="*/ 1641 w 1842"/>
                <a:gd name="T63" fmla="*/ 1023 h 1250"/>
                <a:gd name="T64" fmla="*/ 1627 w 1842"/>
                <a:gd name="T65" fmla="*/ 999 h 1250"/>
                <a:gd name="T66" fmla="*/ 1591 w 1842"/>
                <a:gd name="T67" fmla="*/ 1023 h 1250"/>
                <a:gd name="T68" fmla="*/ 1526 w 1842"/>
                <a:gd name="T69" fmla="*/ 1054 h 1250"/>
                <a:gd name="T70" fmla="*/ 1471 w 1842"/>
                <a:gd name="T71" fmla="*/ 1077 h 1250"/>
                <a:gd name="T72" fmla="*/ 1459 w 1842"/>
                <a:gd name="T73" fmla="*/ 1083 h 1250"/>
                <a:gd name="T74" fmla="*/ 1480 w 1842"/>
                <a:gd name="T75" fmla="*/ 1014 h 1250"/>
                <a:gd name="T76" fmla="*/ 1496 w 1842"/>
                <a:gd name="T77" fmla="*/ 945 h 1250"/>
                <a:gd name="T78" fmla="*/ 1503 w 1842"/>
                <a:gd name="T79" fmla="*/ 871 h 1250"/>
                <a:gd name="T80" fmla="*/ 1494 w 1842"/>
                <a:gd name="T81" fmla="*/ 738 h 1250"/>
                <a:gd name="T82" fmla="*/ 1376 w 1842"/>
                <a:gd name="T83" fmla="*/ 533 h 1250"/>
                <a:gd name="T84" fmla="*/ 1146 w 1842"/>
                <a:gd name="T85" fmla="*/ 337 h 1250"/>
                <a:gd name="T86" fmla="*/ 920 w 1842"/>
                <a:gd name="T87" fmla="*/ 264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301"/>
            <p:cNvSpPr>
              <a:spLocks/>
            </p:cNvSpPr>
            <p:nvPr/>
          </p:nvSpPr>
          <p:spPr bwMode="auto">
            <a:xfrm>
              <a:off x="2012" y="1272"/>
              <a:ext cx="1524" cy="950"/>
            </a:xfrm>
            <a:custGeom>
              <a:avLst/>
              <a:gdLst>
                <a:gd name="T0" fmla="*/ 10 w 1523"/>
                <a:gd name="T1" fmla="*/ 727 h 950"/>
                <a:gd name="T2" fmla="*/ 98 w 1523"/>
                <a:gd name="T3" fmla="*/ 460 h 950"/>
                <a:gd name="T4" fmla="*/ 263 w 1523"/>
                <a:gd name="T5" fmla="*/ 246 h 950"/>
                <a:gd name="T6" fmla="*/ 489 w 1523"/>
                <a:gd name="T7" fmla="*/ 92 h 950"/>
                <a:gd name="T8" fmla="*/ 761 w 1523"/>
                <a:gd name="T9" fmla="*/ 10 h 950"/>
                <a:gd name="T10" fmla="*/ 985 w 1523"/>
                <a:gd name="T11" fmla="*/ 0 h 950"/>
                <a:gd name="T12" fmla="*/ 1118 w 1523"/>
                <a:gd name="T13" fmla="*/ 8 h 950"/>
                <a:gd name="T14" fmla="*/ 1236 w 1523"/>
                <a:gd name="T15" fmla="*/ 34 h 950"/>
                <a:gd name="T16" fmla="*/ 1344 w 1523"/>
                <a:gd name="T17" fmla="*/ 75 h 950"/>
                <a:gd name="T18" fmla="*/ 1447 w 1523"/>
                <a:gd name="T19" fmla="*/ 134 h 950"/>
                <a:gd name="T20" fmla="*/ 1546 w 1523"/>
                <a:gd name="T21" fmla="*/ 210 h 950"/>
                <a:gd name="T22" fmla="*/ 1571 w 1523"/>
                <a:gd name="T23" fmla="*/ 233 h 950"/>
                <a:gd name="T24" fmla="*/ 1597 w 1523"/>
                <a:gd name="T25" fmla="*/ 271 h 950"/>
                <a:gd name="T26" fmla="*/ 1579 w 1523"/>
                <a:gd name="T27" fmla="*/ 290 h 950"/>
                <a:gd name="T28" fmla="*/ 1518 w 1523"/>
                <a:gd name="T29" fmla="*/ 290 h 950"/>
                <a:gd name="T30" fmla="*/ 1408 w 1523"/>
                <a:gd name="T31" fmla="*/ 262 h 950"/>
                <a:gd name="T32" fmla="*/ 1335 w 1523"/>
                <a:gd name="T33" fmla="*/ 239 h 950"/>
                <a:gd name="T34" fmla="*/ 1169 w 1523"/>
                <a:gd name="T35" fmla="*/ 200 h 950"/>
                <a:gd name="T36" fmla="*/ 994 w 1523"/>
                <a:gd name="T37" fmla="*/ 186 h 950"/>
                <a:gd name="T38" fmla="*/ 744 w 1523"/>
                <a:gd name="T39" fmla="*/ 207 h 950"/>
                <a:gd name="T40" fmla="*/ 581 w 1523"/>
                <a:gd name="T41" fmla="*/ 258 h 950"/>
                <a:gd name="T42" fmla="*/ 445 w 1523"/>
                <a:gd name="T43" fmla="*/ 347 h 950"/>
                <a:gd name="T44" fmla="*/ 390 w 1523"/>
                <a:gd name="T45" fmla="*/ 398 h 950"/>
                <a:gd name="T46" fmla="*/ 310 w 1523"/>
                <a:gd name="T47" fmla="*/ 488 h 950"/>
                <a:gd name="T48" fmla="*/ 263 w 1523"/>
                <a:gd name="T49" fmla="*/ 570 h 950"/>
                <a:gd name="T50" fmla="*/ 232 w 1523"/>
                <a:gd name="T51" fmla="*/ 654 h 950"/>
                <a:gd name="T52" fmla="*/ 206 w 1523"/>
                <a:gd name="T53" fmla="*/ 745 h 950"/>
                <a:gd name="T54" fmla="*/ 192 w 1523"/>
                <a:gd name="T55" fmla="*/ 797 h 950"/>
                <a:gd name="T56" fmla="*/ 147 w 1523"/>
                <a:gd name="T57" fmla="*/ 886 h 950"/>
                <a:gd name="T58" fmla="*/ 98 w 1523"/>
                <a:gd name="T59" fmla="*/ 936 h 950"/>
                <a:gd name="T60" fmla="*/ 50 w 1523"/>
                <a:gd name="T61" fmla="*/ 949 h 950"/>
                <a:gd name="T62" fmla="*/ 15 w 1523"/>
                <a:gd name="T63" fmla="*/ 928 h 950"/>
                <a:gd name="T64" fmla="*/ 0 w 1523"/>
                <a:gd name="T65" fmla="*/ 875 h 9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23" h="950">
                  <a:moveTo>
                    <a:pt x="0" y="875"/>
                  </a:moveTo>
                  <a:lnTo>
                    <a:pt x="10" y="727"/>
                  </a:lnTo>
                  <a:lnTo>
                    <a:pt x="47" y="589"/>
                  </a:lnTo>
                  <a:lnTo>
                    <a:pt x="98" y="460"/>
                  </a:lnTo>
                  <a:lnTo>
                    <a:pt x="172" y="347"/>
                  </a:lnTo>
                  <a:lnTo>
                    <a:pt x="263" y="246"/>
                  </a:lnTo>
                  <a:lnTo>
                    <a:pt x="369" y="159"/>
                  </a:lnTo>
                  <a:lnTo>
                    <a:pt x="489" y="92"/>
                  </a:lnTo>
                  <a:lnTo>
                    <a:pt x="620" y="41"/>
                  </a:lnTo>
                  <a:lnTo>
                    <a:pt x="761" y="10"/>
                  </a:lnTo>
                  <a:lnTo>
                    <a:pt x="910" y="0"/>
                  </a:lnTo>
                  <a:lnTo>
                    <a:pt x="977" y="2"/>
                  </a:lnTo>
                  <a:lnTo>
                    <a:pt x="1043" y="8"/>
                  </a:lnTo>
                  <a:lnTo>
                    <a:pt x="1101" y="18"/>
                  </a:lnTo>
                  <a:lnTo>
                    <a:pt x="1161" y="34"/>
                  </a:lnTo>
                  <a:lnTo>
                    <a:pt x="1216" y="52"/>
                  </a:lnTo>
                  <a:lnTo>
                    <a:pt x="1269" y="75"/>
                  </a:lnTo>
                  <a:lnTo>
                    <a:pt x="1321" y="103"/>
                  </a:lnTo>
                  <a:lnTo>
                    <a:pt x="1372" y="134"/>
                  </a:lnTo>
                  <a:lnTo>
                    <a:pt x="1420" y="170"/>
                  </a:lnTo>
                  <a:lnTo>
                    <a:pt x="1471" y="210"/>
                  </a:lnTo>
                  <a:lnTo>
                    <a:pt x="1496" y="233"/>
                  </a:lnTo>
                  <a:lnTo>
                    <a:pt x="1513" y="255"/>
                  </a:lnTo>
                  <a:lnTo>
                    <a:pt x="1522" y="271"/>
                  </a:lnTo>
                  <a:lnTo>
                    <a:pt x="1517" y="281"/>
                  </a:lnTo>
                  <a:lnTo>
                    <a:pt x="1504" y="290"/>
                  </a:lnTo>
                  <a:lnTo>
                    <a:pt x="1479" y="292"/>
                  </a:lnTo>
                  <a:lnTo>
                    <a:pt x="1443" y="290"/>
                  </a:lnTo>
                  <a:lnTo>
                    <a:pt x="1395" y="280"/>
                  </a:lnTo>
                  <a:lnTo>
                    <a:pt x="1333" y="262"/>
                  </a:lnTo>
                  <a:lnTo>
                    <a:pt x="1260" y="239"/>
                  </a:lnTo>
                  <a:lnTo>
                    <a:pt x="1179" y="216"/>
                  </a:lnTo>
                  <a:lnTo>
                    <a:pt x="1094" y="200"/>
                  </a:lnTo>
                  <a:lnTo>
                    <a:pt x="1007" y="191"/>
                  </a:lnTo>
                  <a:lnTo>
                    <a:pt x="919" y="186"/>
                  </a:lnTo>
                  <a:lnTo>
                    <a:pt x="828" y="193"/>
                  </a:lnTo>
                  <a:lnTo>
                    <a:pt x="744" y="207"/>
                  </a:lnTo>
                  <a:lnTo>
                    <a:pt x="659" y="229"/>
                  </a:lnTo>
                  <a:lnTo>
                    <a:pt x="581" y="258"/>
                  </a:lnTo>
                  <a:lnTo>
                    <a:pt x="508" y="299"/>
                  </a:lnTo>
                  <a:lnTo>
                    <a:pt x="445" y="347"/>
                  </a:lnTo>
                  <a:lnTo>
                    <a:pt x="390" y="398"/>
                  </a:lnTo>
                  <a:lnTo>
                    <a:pt x="346" y="444"/>
                  </a:lnTo>
                  <a:lnTo>
                    <a:pt x="310" y="488"/>
                  </a:lnTo>
                  <a:lnTo>
                    <a:pt x="282" y="530"/>
                  </a:lnTo>
                  <a:lnTo>
                    <a:pt x="263" y="570"/>
                  </a:lnTo>
                  <a:lnTo>
                    <a:pt x="247" y="612"/>
                  </a:lnTo>
                  <a:lnTo>
                    <a:pt x="232" y="654"/>
                  </a:lnTo>
                  <a:lnTo>
                    <a:pt x="219" y="698"/>
                  </a:lnTo>
                  <a:lnTo>
                    <a:pt x="206" y="745"/>
                  </a:lnTo>
                  <a:lnTo>
                    <a:pt x="192" y="797"/>
                  </a:lnTo>
                  <a:lnTo>
                    <a:pt x="171" y="847"/>
                  </a:lnTo>
                  <a:lnTo>
                    <a:pt x="147" y="886"/>
                  </a:lnTo>
                  <a:lnTo>
                    <a:pt x="124" y="916"/>
                  </a:lnTo>
                  <a:lnTo>
                    <a:pt x="98" y="936"/>
                  </a:lnTo>
                  <a:lnTo>
                    <a:pt x="73" y="946"/>
                  </a:lnTo>
                  <a:lnTo>
                    <a:pt x="50" y="949"/>
                  </a:lnTo>
                  <a:lnTo>
                    <a:pt x="29" y="942"/>
                  </a:lnTo>
                  <a:lnTo>
                    <a:pt x="15" y="928"/>
                  </a:lnTo>
                  <a:lnTo>
                    <a:pt x="2" y="905"/>
                  </a:lnTo>
                  <a:lnTo>
                    <a:pt x="0" y="87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5" name="Freeform 302"/>
            <p:cNvSpPr>
              <a:spLocks/>
            </p:cNvSpPr>
            <p:nvPr/>
          </p:nvSpPr>
          <p:spPr bwMode="auto">
            <a:xfrm>
              <a:off x="2017" y="1276"/>
              <a:ext cx="1499" cy="931"/>
            </a:xfrm>
            <a:custGeom>
              <a:avLst/>
              <a:gdLst>
                <a:gd name="T0" fmla="*/ 15 w 1499"/>
                <a:gd name="T1" fmla="*/ 711 h 931"/>
                <a:gd name="T2" fmla="*/ 105 w 1499"/>
                <a:gd name="T3" fmla="*/ 449 h 931"/>
                <a:gd name="T4" fmla="*/ 268 w 1499"/>
                <a:gd name="T5" fmla="*/ 239 h 931"/>
                <a:gd name="T6" fmla="*/ 491 w 1499"/>
                <a:gd name="T7" fmla="*/ 90 h 931"/>
                <a:gd name="T8" fmla="*/ 756 w 1499"/>
                <a:gd name="T9" fmla="*/ 9 h 931"/>
                <a:gd name="T10" fmla="*/ 904 w 1499"/>
                <a:gd name="T11" fmla="*/ 0 h 931"/>
                <a:gd name="T12" fmla="*/ 1034 w 1499"/>
                <a:gd name="T13" fmla="*/ 8 h 931"/>
                <a:gd name="T14" fmla="*/ 1150 w 1499"/>
                <a:gd name="T15" fmla="*/ 31 h 931"/>
                <a:gd name="T16" fmla="*/ 1256 w 1499"/>
                <a:gd name="T17" fmla="*/ 73 h 931"/>
                <a:gd name="T18" fmla="*/ 1355 w 1499"/>
                <a:gd name="T19" fmla="*/ 128 h 931"/>
                <a:gd name="T20" fmla="*/ 1449 w 1499"/>
                <a:gd name="T21" fmla="*/ 200 h 931"/>
                <a:gd name="T22" fmla="*/ 1474 w 1499"/>
                <a:gd name="T23" fmla="*/ 223 h 931"/>
                <a:gd name="T24" fmla="*/ 1498 w 1499"/>
                <a:gd name="T25" fmla="*/ 256 h 931"/>
                <a:gd name="T26" fmla="*/ 1481 w 1499"/>
                <a:gd name="T27" fmla="*/ 275 h 931"/>
                <a:gd name="T28" fmla="*/ 1422 w 1499"/>
                <a:gd name="T29" fmla="*/ 275 h 931"/>
                <a:gd name="T30" fmla="*/ 1319 w 1499"/>
                <a:gd name="T31" fmla="*/ 250 h 931"/>
                <a:gd name="T32" fmla="*/ 1249 w 1499"/>
                <a:gd name="T33" fmla="*/ 227 h 931"/>
                <a:gd name="T34" fmla="*/ 1083 w 1499"/>
                <a:gd name="T35" fmla="*/ 189 h 931"/>
                <a:gd name="T36" fmla="*/ 910 w 1499"/>
                <a:gd name="T37" fmla="*/ 179 h 931"/>
                <a:gd name="T38" fmla="*/ 735 w 1499"/>
                <a:gd name="T39" fmla="*/ 197 h 931"/>
                <a:gd name="T40" fmla="*/ 573 w 1499"/>
                <a:gd name="T41" fmla="*/ 250 h 931"/>
                <a:gd name="T42" fmla="*/ 436 w 1499"/>
                <a:gd name="T43" fmla="*/ 336 h 931"/>
                <a:gd name="T44" fmla="*/ 381 w 1499"/>
                <a:gd name="T45" fmla="*/ 386 h 931"/>
                <a:gd name="T46" fmla="*/ 303 w 1499"/>
                <a:gd name="T47" fmla="*/ 477 h 931"/>
                <a:gd name="T48" fmla="*/ 255 w 1499"/>
                <a:gd name="T49" fmla="*/ 559 h 931"/>
                <a:gd name="T50" fmla="*/ 223 w 1499"/>
                <a:gd name="T51" fmla="*/ 641 h 931"/>
                <a:gd name="T52" fmla="*/ 197 w 1499"/>
                <a:gd name="T53" fmla="*/ 729 h 931"/>
                <a:gd name="T54" fmla="*/ 183 w 1499"/>
                <a:gd name="T55" fmla="*/ 780 h 931"/>
                <a:gd name="T56" fmla="*/ 142 w 1499"/>
                <a:gd name="T57" fmla="*/ 866 h 931"/>
                <a:gd name="T58" fmla="*/ 94 w 1499"/>
                <a:gd name="T59" fmla="*/ 916 h 931"/>
                <a:gd name="T60" fmla="*/ 48 w 1499"/>
                <a:gd name="T61" fmla="*/ 930 h 931"/>
                <a:gd name="T62" fmla="*/ 15 w 1499"/>
                <a:gd name="T63" fmla="*/ 911 h 931"/>
                <a:gd name="T64" fmla="*/ 0 w 1499"/>
                <a:gd name="T65" fmla="*/ 858 h 9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9" h="931">
                  <a:moveTo>
                    <a:pt x="0" y="858"/>
                  </a:moveTo>
                  <a:lnTo>
                    <a:pt x="15" y="711"/>
                  </a:lnTo>
                  <a:lnTo>
                    <a:pt x="50" y="576"/>
                  </a:lnTo>
                  <a:lnTo>
                    <a:pt x="105" y="449"/>
                  </a:lnTo>
                  <a:lnTo>
                    <a:pt x="179" y="338"/>
                  </a:lnTo>
                  <a:lnTo>
                    <a:pt x="268" y="239"/>
                  </a:lnTo>
                  <a:lnTo>
                    <a:pt x="372" y="157"/>
                  </a:lnTo>
                  <a:lnTo>
                    <a:pt x="491" y="90"/>
                  </a:lnTo>
                  <a:lnTo>
                    <a:pt x="619" y="39"/>
                  </a:lnTo>
                  <a:lnTo>
                    <a:pt x="756" y="9"/>
                  </a:lnTo>
                  <a:lnTo>
                    <a:pt x="904" y="0"/>
                  </a:lnTo>
                  <a:lnTo>
                    <a:pt x="970" y="2"/>
                  </a:lnTo>
                  <a:lnTo>
                    <a:pt x="1034" y="8"/>
                  </a:lnTo>
                  <a:lnTo>
                    <a:pt x="1094" y="18"/>
                  </a:lnTo>
                  <a:lnTo>
                    <a:pt x="1150" y="31"/>
                  </a:lnTo>
                  <a:lnTo>
                    <a:pt x="1203" y="50"/>
                  </a:lnTo>
                  <a:lnTo>
                    <a:pt x="1256" y="73"/>
                  </a:lnTo>
                  <a:lnTo>
                    <a:pt x="1306" y="98"/>
                  </a:lnTo>
                  <a:lnTo>
                    <a:pt x="1355" y="128"/>
                  </a:lnTo>
                  <a:lnTo>
                    <a:pt x="1401" y="161"/>
                  </a:lnTo>
                  <a:lnTo>
                    <a:pt x="1449" y="200"/>
                  </a:lnTo>
                  <a:lnTo>
                    <a:pt x="1474" y="223"/>
                  </a:lnTo>
                  <a:lnTo>
                    <a:pt x="1492" y="241"/>
                  </a:lnTo>
                  <a:lnTo>
                    <a:pt x="1498" y="256"/>
                  </a:lnTo>
                  <a:lnTo>
                    <a:pt x="1494" y="269"/>
                  </a:lnTo>
                  <a:lnTo>
                    <a:pt x="1481" y="275"/>
                  </a:lnTo>
                  <a:lnTo>
                    <a:pt x="1458" y="278"/>
                  </a:lnTo>
                  <a:lnTo>
                    <a:pt x="1422" y="275"/>
                  </a:lnTo>
                  <a:lnTo>
                    <a:pt x="1375" y="264"/>
                  </a:lnTo>
                  <a:lnTo>
                    <a:pt x="1319" y="250"/>
                  </a:lnTo>
                  <a:lnTo>
                    <a:pt x="1249" y="227"/>
                  </a:lnTo>
                  <a:lnTo>
                    <a:pt x="1168" y="204"/>
                  </a:lnTo>
                  <a:lnTo>
                    <a:pt x="1083" y="189"/>
                  </a:lnTo>
                  <a:lnTo>
                    <a:pt x="996" y="181"/>
                  </a:lnTo>
                  <a:lnTo>
                    <a:pt x="910" y="179"/>
                  </a:lnTo>
                  <a:lnTo>
                    <a:pt x="821" y="184"/>
                  </a:lnTo>
                  <a:lnTo>
                    <a:pt x="735" y="197"/>
                  </a:lnTo>
                  <a:lnTo>
                    <a:pt x="653" y="218"/>
                  </a:lnTo>
                  <a:lnTo>
                    <a:pt x="573" y="250"/>
                  </a:lnTo>
                  <a:lnTo>
                    <a:pt x="501" y="288"/>
                  </a:lnTo>
                  <a:lnTo>
                    <a:pt x="436" y="336"/>
                  </a:lnTo>
                  <a:lnTo>
                    <a:pt x="381" y="386"/>
                  </a:lnTo>
                  <a:lnTo>
                    <a:pt x="337" y="433"/>
                  </a:lnTo>
                  <a:lnTo>
                    <a:pt x="303" y="477"/>
                  </a:lnTo>
                  <a:lnTo>
                    <a:pt x="276" y="519"/>
                  </a:lnTo>
                  <a:lnTo>
                    <a:pt x="255" y="559"/>
                  </a:lnTo>
                  <a:lnTo>
                    <a:pt x="238" y="599"/>
                  </a:lnTo>
                  <a:lnTo>
                    <a:pt x="223" y="641"/>
                  </a:lnTo>
                  <a:lnTo>
                    <a:pt x="211" y="685"/>
                  </a:lnTo>
                  <a:lnTo>
                    <a:pt x="197" y="729"/>
                  </a:lnTo>
                  <a:lnTo>
                    <a:pt x="183" y="780"/>
                  </a:lnTo>
                  <a:lnTo>
                    <a:pt x="164" y="828"/>
                  </a:lnTo>
                  <a:lnTo>
                    <a:pt x="142" y="866"/>
                  </a:lnTo>
                  <a:lnTo>
                    <a:pt x="117" y="895"/>
                  </a:lnTo>
                  <a:lnTo>
                    <a:pt x="94" y="916"/>
                  </a:lnTo>
                  <a:lnTo>
                    <a:pt x="71" y="927"/>
                  </a:lnTo>
                  <a:lnTo>
                    <a:pt x="48" y="930"/>
                  </a:lnTo>
                  <a:lnTo>
                    <a:pt x="29" y="923"/>
                  </a:lnTo>
                  <a:lnTo>
                    <a:pt x="15" y="911"/>
                  </a:lnTo>
                  <a:lnTo>
                    <a:pt x="4" y="888"/>
                  </a:lnTo>
                  <a:lnTo>
                    <a:pt x="0" y="858"/>
                  </a:lnTo>
                </a:path>
              </a:pathLst>
            </a:custGeom>
            <a:solidFill>
              <a:srgbClr val="FFDA1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6" name="Freeform 303"/>
            <p:cNvSpPr>
              <a:spLocks/>
            </p:cNvSpPr>
            <p:nvPr/>
          </p:nvSpPr>
          <p:spPr bwMode="auto">
            <a:xfrm>
              <a:off x="2022" y="1272"/>
              <a:ext cx="1475" cy="912"/>
            </a:xfrm>
            <a:custGeom>
              <a:avLst/>
              <a:gdLst>
                <a:gd name="T0" fmla="*/ 16 w 1474"/>
                <a:gd name="T1" fmla="*/ 621 h 913"/>
                <a:gd name="T2" fmla="*/ 110 w 1474"/>
                <a:gd name="T3" fmla="*/ 440 h 913"/>
                <a:gd name="T4" fmla="*/ 271 w 1474"/>
                <a:gd name="T5" fmla="*/ 233 h 913"/>
                <a:gd name="T6" fmla="*/ 490 w 1474"/>
                <a:gd name="T7" fmla="*/ 88 h 913"/>
                <a:gd name="T8" fmla="*/ 827 w 1474"/>
                <a:gd name="T9" fmla="*/ 9 h 913"/>
                <a:gd name="T10" fmla="*/ 970 w 1474"/>
                <a:gd name="T11" fmla="*/ 0 h 913"/>
                <a:gd name="T12" fmla="*/ 1099 w 1474"/>
                <a:gd name="T13" fmla="*/ 7 h 913"/>
                <a:gd name="T14" fmla="*/ 1211 w 1474"/>
                <a:gd name="T15" fmla="*/ 31 h 913"/>
                <a:gd name="T16" fmla="*/ 1315 w 1474"/>
                <a:gd name="T17" fmla="*/ 69 h 913"/>
                <a:gd name="T18" fmla="*/ 1411 w 1474"/>
                <a:gd name="T19" fmla="*/ 122 h 913"/>
                <a:gd name="T20" fmla="*/ 1503 w 1474"/>
                <a:gd name="T21" fmla="*/ 189 h 913"/>
                <a:gd name="T22" fmla="*/ 1527 w 1474"/>
                <a:gd name="T23" fmla="*/ 212 h 913"/>
                <a:gd name="T24" fmla="*/ 1548 w 1474"/>
                <a:gd name="T25" fmla="*/ 244 h 913"/>
                <a:gd name="T26" fmla="*/ 1533 w 1474"/>
                <a:gd name="T27" fmla="*/ 262 h 913"/>
                <a:gd name="T28" fmla="*/ 1476 w 1474"/>
                <a:gd name="T29" fmla="*/ 260 h 913"/>
                <a:gd name="T30" fmla="*/ 1377 w 1474"/>
                <a:gd name="T31" fmla="*/ 235 h 913"/>
                <a:gd name="T32" fmla="*/ 1310 w 1474"/>
                <a:gd name="T33" fmla="*/ 214 h 913"/>
                <a:gd name="T34" fmla="*/ 1147 w 1474"/>
                <a:gd name="T35" fmla="*/ 177 h 913"/>
                <a:gd name="T36" fmla="*/ 972 w 1474"/>
                <a:gd name="T37" fmla="*/ 168 h 913"/>
                <a:gd name="T38" fmla="*/ 724 w 1474"/>
                <a:gd name="T39" fmla="*/ 187 h 913"/>
                <a:gd name="T40" fmla="*/ 564 w 1474"/>
                <a:gd name="T41" fmla="*/ 239 h 913"/>
                <a:gd name="T42" fmla="*/ 427 w 1474"/>
                <a:gd name="T43" fmla="*/ 325 h 913"/>
                <a:gd name="T44" fmla="*/ 372 w 1474"/>
                <a:gd name="T45" fmla="*/ 376 h 913"/>
                <a:gd name="T46" fmla="*/ 292 w 1474"/>
                <a:gd name="T47" fmla="*/ 456 h 913"/>
                <a:gd name="T48" fmla="*/ 244 w 1474"/>
                <a:gd name="T49" fmla="*/ 471 h 913"/>
                <a:gd name="T50" fmla="*/ 212 w 1474"/>
                <a:gd name="T51" fmla="*/ 554 h 913"/>
                <a:gd name="T52" fmla="*/ 187 w 1474"/>
                <a:gd name="T53" fmla="*/ 641 h 913"/>
                <a:gd name="T54" fmla="*/ 172 w 1474"/>
                <a:gd name="T55" fmla="*/ 689 h 913"/>
                <a:gd name="T56" fmla="*/ 133 w 1474"/>
                <a:gd name="T57" fmla="*/ 775 h 913"/>
                <a:gd name="T58" fmla="*/ 88 w 1474"/>
                <a:gd name="T59" fmla="*/ 821 h 913"/>
                <a:gd name="T60" fmla="*/ 44 w 1474"/>
                <a:gd name="T61" fmla="*/ 837 h 913"/>
                <a:gd name="T62" fmla="*/ 12 w 1474"/>
                <a:gd name="T63" fmla="*/ 817 h 913"/>
                <a:gd name="T64" fmla="*/ 0 w 1474"/>
                <a:gd name="T65" fmla="*/ 766 h 9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74" h="913">
                  <a:moveTo>
                    <a:pt x="0" y="841"/>
                  </a:moveTo>
                  <a:lnTo>
                    <a:pt x="16" y="696"/>
                  </a:lnTo>
                  <a:lnTo>
                    <a:pt x="52" y="562"/>
                  </a:lnTo>
                  <a:lnTo>
                    <a:pt x="110" y="440"/>
                  </a:lnTo>
                  <a:lnTo>
                    <a:pt x="183" y="330"/>
                  </a:lnTo>
                  <a:lnTo>
                    <a:pt x="271" y="233"/>
                  </a:lnTo>
                  <a:lnTo>
                    <a:pt x="375" y="151"/>
                  </a:lnTo>
                  <a:lnTo>
                    <a:pt x="490" y="88"/>
                  </a:lnTo>
                  <a:lnTo>
                    <a:pt x="617" y="39"/>
                  </a:lnTo>
                  <a:lnTo>
                    <a:pt x="752" y="9"/>
                  </a:lnTo>
                  <a:lnTo>
                    <a:pt x="895" y="0"/>
                  </a:lnTo>
                  <a:lnTo>
                    <a:pt x="961" y="2"/>
                  </a:lnTo>
                  <a:lnTo>
                    <a:pt x="1024" y="7"/>
                  </a:lnTo>
                  <a:lnTo>
                    <a:pt x="1081" y="18"/>
                  </a:lnTo>
                  <a:lnTo>
                    <a:pt x="1136" y="31"/>
                  </a:lnTo>
                  <a:lnTo>
                    <a:pt x="1190" y="48"/>
                  </a:lnTo>
                  <a:lnTo>
                    <a:pt x="1240" y="69"/>
                  </a:lnTo>
                  <a:lnTo>
                    <a:pt x="1290" y="94"/>
                  </a:lnTo>
                  <a:lnTo>
                    <a:pt x="1336" y="122"/>
                  </a:lnTo>
                  <a:lnTo>
                    <a:pt x="1382" y="154"/>
                  </a:lnTo>
                  <a:lnTo>
                    <a:pt x="1428" y="189"/>
                  </a:lnTo>
                  <a:lnTo>
                    <a:pt x="1452" y="212"/>
                  </a:lnTo>
                  <a:lnTo>
                    <a:pt x="1466" y="228"/>
                  </a:lnTo>
                  <a:lnTo>
                    <a:pt x="1473" y="244"/>
                  </a:lnTo>
                  <a:lnTo>
                    <a:pt x="1470" y="254"/>
                  </a:lnTo>
                  <a:lnTo>
                    <a:pt x="1458" y="262"/>
                  </a:lnTo>
                  <a:lnTo>
                    <a:pt x="1435" y="265"/>
                  </a:lnTo>
                  <a:lnTo>
                    <a:pt x="1401" y="260"/>
                  </a:lnTo>
                  <a:lnTo>
                    <a:pt x="1357" y="250"/>
                  </a:lnTo>
                  <a:lnTo>
                    <a:pt x="1302" y="235"/>
                  </a:lnTo>
                  <a:lnTo>
                    <a:pt x="1235" y="214"/>
                  </a:lnTo>
                  <a:lnTo>
                    <a:pt x="1155" y="193"/>
                  </a:lnTo>
                  <a:lnTo>
                    <a:pt x="1072" y="177"/>
                  </a:lnTo>
                  <a:lnTo>
                    <a:pt x="986" y="168"/>
                  </a:lnTo>
                  <a:lnTo>
                    <a:pt x="897" y="168"/>
                  </a:lnTo>
                  <a:lnTo>
                    <a:pt x="811" y="174"/>
                  </a:lnTo>
                  <a:lnTo>
                    <a:pt x="724" y="187"/>
                  </a:lnTo>
                  <a:lnTo>
                    <a:pt x="642" y="207"/>
                  </a:lnTo>
                  <a:lnTo>
                    <a:pt x="564" y="239"/>
                  </a:lnTo>
                  <a:lnTo>
                    <a:pt x="492" y="277"/>
                  </a:lnTo>
                  <a:lnTo>
                    <a:pt x="427" y="325"/>
                  </a:lnTo>
                  <a:lnTo>
                    <a:pt x="372" y="376"/>
                  </a:lnTo>
                  <a:lnTo>
                    <a:pt x="328" y="423"/>
                  </a:lnTo>
                  <a:lnTo>
                    <a:pt x="292" y="467"/>
                  </a:lnTo>
                  <a:lnTo>
                    <a:pt x="265" y="509"/>
                  </a:lnTo>
                  <a:lnTo>
                    <a:pt x="244" y="546"/>
                  </a:lnTo>
                  <a:lnTo>
                    <a:pt x="227" y="589"/>
                  </a:lnTo>
                  <a:lnTo>
                    <a:pt x="212" y="629"/>
                  </a:lnTo>
                  <a:lnTo>
                    <a:pt x="200" y="671"/>
                  </a:lnTo>
                  <a:lnTo>
                    <a:pt x="187" y="716"/>
                  </a:lnTo>
                  <a:lnTo>
                    <a:pt x="172" y="764"/>
                  </a:lnTo>
                  <a:lnTo>
                    <a:pt x="156" y="812"/>
                  </a:lnTo>
                  <a:lnTo>
                    <a:pt x="133" y="850"/>
                  </a:lnTo>
                  <a:lnTo>
                    <a:pt x="111" y="877"/>
                  </a:lnTo>
                  <a:lnTo>
                    <a:pt x="88" y="896"/>
                  </a:lnTo>
                  <a:lnTo>
                    <a:pt x="64" y="909"/>
                  </a:lnTo>
                  <a:lnTo>
                    <a:pt x="44" y="912"/>
                  </a:lnTo>
                  <a:lnTo>
                    <a:pt x="27" y="905"/>
                  </a:lnTo>
                  <a:lnTo>
                    <a:pt x="12" y="892"/>
                  </a:lnTo>
                  <a:lnTo>
                    <a:pt x="2" y="869"/>
                  </a:lnTo>
                  <a:lnTo>
                    <a:pt x="0" y="841"/>
                  </a:lnTo>
                </a:path>
              </a:pathLst>
            </a:custGeom>
            <a:solidFill>
              <a:srgbClr val="FFDC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7" name="Freeform 304"/>
            <p:cNvSpPr>
              <a:spLocks/>
            </p:cNvSpPr>
            <p:nvPr/>
          </p:nvSpPr>
          <p:spPr bwMode="auto">
            <a:xfrm>
              <a:off x="1998" y="1251"/>
              <a:ext cx="1451" cy="889"/>
            </a:xfrm>
            <a:custGeom>
              <a:avLst/>
              <a:gdLst>
                <a:gd name="T0" fmla="*/ 16 w 1451"/>
                <a:gd name="T1" fmla="*/ 680 h 889"/>
                <a:gd name="T2" fmla="*/ 113 w 1451"/>
                <a:gd name="T3" fmla="*/ 426 h 889"/>
                <a:gd name="T4" fmla="*/ 276 w 1451"/>
                <a:gd name="T5" fmla="*/ 224 h 889"/>
                <a:gd name="T6" fmla="*/ 490 w 1451"/>
                <a:gd name="T7" fmla="*/ 83 h 889"/>
                <a:gd name="T8" fmla="*/ 748 w 1451"/>
                <a:gd name="T9" fmla="*/ 7 h 889"/>
                <a:gd name="T10" fmla="*/ 886 w 1451"/>
                <a:gd name="T11" fmla="*/ 0 h 889"/>
                <a:gd name="T12" fmla="*/ 1011 w 1451"/>
                <a:gd name="T13" fmla="*/ 5 h 889"/>
                <a:gd name="T14" fmla="*/ 1123 w 1451"/>
                <a:gd name="T15" fmla="*/ 27 h 889"/>
                <a:gd name="T16" fmla="*/ 1224 w 1451"/>
                <a:gd name="T17" fmla="*/ 64 h 889"/>
                <a:gd name="T18" fmla="*/ 1316 w 1451"/>
                <a:gd name="T19" fmla="*/ 113 h 889"/>
                <a:gd name="T20" fmla="*/ 1405 w 1451"/>
                <a:gd name="T21" fmla="*/ 178 h 889"/>
                <a:gd name="T22" fmla="*/ 1429 w 1451"/>
                <a:gd name="T23" fmla="*/ 198 h 889"/>
                <a:gd name="T24" fmla="*/ 1450 w 1451"/>
                <a:gd name="T25" fmla="*/ 228 h 889"/>
                <a:gd name="T26" fmla="*/ 1433 w 1451"/>
                <a:gd name="T27" fmla="*/ 246 h 889"/>
                <a:gd name="T28" fmla="*/ 1378 w 1451"/>
                <a:gd name="T29" fmla="*/ 244 h 889"/>
                <a:gd name="T30" fmla="*/ 1283 w 1451"/>
                <a:gd name="T31" fmla="*/ 221 h 889"/>
                <a:gd name="T32" fmla="*/ 1220 w 1451"/>
                <a:gd name="T33" fmla="*/ 199 h 889"/>
                <a:gd name="T34" fmla="*/ 1059 w 1451"/>
                <a:gd name="T35" fmla="*/ 163 h 889"/>
                <a:gd name="T36" fmla="*/ 886 w 1451"/>
                <a:gd name="T37" fmla="*/ 155 h 889"/>
                <a:gd name="T38" fmla="*/ 716 w 1451"/>
                <a:gd name="T39" fmla="*/ 174 h 889"/>
                <a:gd name="T40" fmla="*/ 554 w 1451"/>
                <a:gd name="T41" fmla="*/ 226 h 889"/>
                <a:gd name="T42" fmla="*/ 416 w 1451"/>
                <a:gd name="T43" fmla="*/ 313 h 889"/>
                <a:gd name="T44" fmla="*/ 361 w 1451"/>
                <a:gd name="T45" fmla="*/ 364 h 889"/>
                <a:gd name="T46" fmla="*/ 281 w 1451"/>
                <a:gd name="T47" fmla="*/ 454 h 889"/>
                <a:gd name="T48" fmla="*/ 233 w 1451"/>
                <a:gd name="T49" fmla="*/ 534 h 889"/>
                <a:gd name="T50" fmla="*/ 202 w 1451"/>
                <a:gd name="T51" fmla="*/ 615 h 889"/>
                <a:gd name="T52" fmla="*/ 177 w 1451"/>
                <a:gd name="T53" fmla="*/ 698 h 889"/>
                <a:gd name="T54" fmla="*/ 161 w 1451"/>
                <a:gd name="T55" fmla="*/ 744 h 889"/>
                <a:gd name="T56" fmla="*/ 124 w 1451"/>
                <a:gd name="T57" fmla="*/ 829 h 889"/>
                <a:gd name="T58" fmla="*/ 80 w 1451"/>
                <a:gd name="T59" fmla="*/ 875 h 889"/>
                <a:gd name="T60" fmla="*/ 39 w 1451"/>
                <a:gd name="T61" fmla="*/ 888 h 889"/>
                <a:gd name="T62" fmla="*/ 9 w 1451"/>
                <a:gd name="T63" fmla="*/ 869 h 889"/>
                <a:gd name="T64" fmla="*/ 0 w 1451"/>
                <a:gd name="T65" fmla="*/ 823 h 8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1" h="889">
                  <a:moveTo>
                    <a:pt x="0" y="823"/>
                  </a:moveTo>
                  <a:lnTo>
                    <a:pt x="16" y="680"/>
                  </a:lnTo>
                  <a:lnTo>
                    <a:pt x="55" y="546"/>
                  </a:lnTo>
                  <a:lnTo>
                    <a:pt x="113" y="426"/>
                  </a:lnTo>
                  <a:lnTo>
                    <a:pt x="187" y="320"/>
                  </a:lnTo>
                  <a:lnTo>
                    <a:pt x="276" y="224"/>
                  </a:lnTo>
                  <a:lnTo>
                    <a:pt x="377" y="147"/>
                  </a:lnTo>
                  <a:lnTo>
                    <a:pt x="490" y="83"/>
                  </a:lnTo>
                  <a:lnTo>
                    <a:pt x="614" y="37"/>
                  </a:lnTo>
                  <a:lnTo>
                    <a:pt x="748" y="7"/>
                  </a:lnTo>
                  <a:lnTo>
                    <a:pt x="886" y="0"/>
                  </a:lnTo>
                  <a:lnTo>
                    <a:pt x="952" y="2"/>
                  </a:lnTo>
                  <a:lnTo>
                    <a:pt x="1011" y="5"/>
                  </a:lnTo>
                  <a:lnTo>
                    <a:pt x="1068" y="14"/>
                  </a:lnTo>
                  <a:lnTo>
                    <a:pt x="1123" y="27"/>
                  </a:lnTo>
                  <a:lnTo>
                    <a:pt x="1176" y="44"/>
                  </a:lnTo>
                  <a:lnTo>
                    <a:pt x="1224" y="64"/>
                  </a:lnTo>
                  <a:lnTo>
                    <a:pt x="1272" y="88"/>
                  </a:lnTo>
                  <a:lnTo>
                    <a:pt x="1316" y="113"/>
                  </a:lnTo>
                  <a:lnTo>
                    <a:pt x="1360" y="145"/>
                  </a:lnTo>
                  <a:lnTo>
                    <a:pt x="1405" y="178"/>
                  </a:lnTo>
                  <a:lnTo>
                    <a:pt x="1429" y="198"/>
                  </a:lnTo>
                  <a:lnTo>
                    <a:pt x="1443" y="216"/>
                  </a:lnTo>
                  <a:lnTo>
                    <a:pt x="1450" y="228"/>
                  </a:lnTo>
                  <a:lnTo>
                    <a:pt x="1445" y="239"/>
                  </a:lnTo>
                  <a:lnTo>
                    <a:pt x="1433" y="246"/>
                  </a:lnTo>
                  <a:lnTo>
                    <a:pt x="1409" y="246"/>
                  </a:lnTo>
                  <a:lnTo>
                    <a:pt x="1378" y="244"/>
                  </a:lnTo>
                  <a:lnTo>
                    <a:pt x="1335" y="235"/>
                  </a:lnTo>
                  <a:lnTo>
                    <a:pt x="1283" y="221"/>
                  </a:lnTo>
                  <a:lnTo>
                    <a:pt x="1220" y="199"/>
                  </a:lnTo>
                  <a:lnTo>
                    <a:pt x="1141" y="178"/>
                  </a:lnTo>
                  <a:lnTo>
                    <a:pt x="1059" y="163"/>
                  </a:lnTo>
                  <a:lnTo>
                    <a:pt x="973" y="155"/>
                  </a:lnTo>
                  <a:lnTo>
                    <a:pt x="886" y="155"/>
                  </a:lnTo>
                  <a:lnTo>
                    <a:pt x="800" y="161"/>
                  </a:lnTo>
                  <a:lnTo>
                    <a:pt x="716" y="174"/>
                  </a:lnTo>
                  <a:lnTo>
                    <a:pt x="631" y="198"/>
                  </a:lnTo>
                  <a:lnTo>
                    <a:pt x="554" y="226"/>
                  </a:lnTo>
                  <a:lnTo>
                    <a:pt x="481" y="267"/>
                  </a:lnTo>
                  <a:lnTo>
                    <a:pt x="416" y="313"/>
                  </a:lnTo>
                  <a:lnTo>
                    <a:pt x="361" y="364"/>
                  </a:lnTo>
                  <a:lnTo>
                    <a:pt x="317" y="410"/>
                  </a:lnTo>
                  <a:lnTo>
                    <a:pt x="281" y="454"/>
                  </a:lnTo>
                  <a:lnTo>
                    <a:pt x="255" y="496"/>
                  </a:lnTo>
                  <a:lnTo>
                    <a:pt x="233" y="534"/>
                  </a:lnTo>
                  <a:lnTo>
                    <a:pt x="216" y="574"/>
                  </a:lnTo>
                  <a:lnTo>
                    <a:pt x="202" y="615"/>
                  </a:lnTo>
                  <a:lnTo>
                    <a:pt x="189" y="656"/>
                  </a:lnTo>
                  <a:lnTo>
                    <a:pt x="177" y="698"/>
                  </a:lnTo>
                  <a:lnTo>
                    <a:pt x="161" y="744"/>
                  </a:lnTo>
                  <a:lnTo>
                    <a:pt x="145" y="793"/>
                  </a:lnTo>
                  <a:lnTo>
                    <a:pt x="124" y="829"/>
                  </a:lnTo>
                  <a:lnTo>
                    <a:pt x="103" y="857"/>
                  </a:lnTo>
                  <a:lnTo>
                    <a:pt x="80" y="875"/>
                  </a:lnTo>
                  <a:lnTo>
                    <a:pt x="58" y="885"/>
                  </a:lnTo>
                  <a:lnTo>
                    <a:pt x="39" y="888"/>
                  </a:lnTo>
                  <a:lnTo>
                    <a:pt x="23" y="883"/>
                  </a:lnTo>
                  <a:lnTo>
                    <a:pt x="9" y="869"/>
                  </a:lnTo>
                  <a:lnTo>
                    <a:pt x="2" y="850"/>
                  </a:lnTo>
                  <a:lnTo>
                    <a:pt x="0" y="823"/>
                  </a:lnTo>
                </a:path>
              </a:pathLst>
            </a:custGeom>
            <a:solidFill>
              <a:srgbClr val="FFDE2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8" name="Freeform 305"/>
            <p:cNvSpPr>
              <a:spLocks/>
            </p:cNvSpPr>
            <p:nvPr/>
          </p:nvSpPr>
          <p:spPr bwMode="auto">
            <a:xfrm>
              <a:off x="2022" y="1285"/>
              <a:ext cx="1427" cy="869"/>
            </a:xfrm>
            <a:custGeom>
              <a:avLst/>
              <a:gdLst>
                <a:gd name="T0" fmla="*/ 20 w 1427"/>
                <a:gd name="T1" fmla="*/ 661 h 869"/>
                <a:gd name="T2" fmla="*/ 117 w 1427"/>
                <a:gd name="T3" fmla="*/ 416 h 869"/>
                <a:gd name="T4" fmla="*/ 279 w 1427"/>
                <a:gd name="T5" fmla="*/ 218 h 869"/>
                <a:gd name="T6" fmla="*/ 494 w 1427"/>
                <a:gd name="T7" fmla="*/ 81 h 869"/>
                <a:gd name="T8" fmla="*/ 745 w 1427"/>
                <a:gd name="T9" fmla="*/ 7 h 869"/>
                <a:gd name="T10" fmla="*/ 879 w 1427"/>
                <a:gd name="T11" fmla="*/ 0 h 869"/>
                <a:gd name="T12" fmla="*/ 1002 w 1427"/>
                <a:gd name="T13" fmla="*/ 5 h 869"/>
                <a:gd name="T14" fmla="*/ 1111 w 1427"/>
                <a:gd name="T15" fmla="*/ 26 h 869"/>
                <a:gd name="T16" fmla="*/ 1210 w 1427"/>
                <a:gd name="T17" fmla="*/ 60 h 869"/>
                <a:gd name="T18" fmla="*/ 1301 w 1427"/>
                <a:gd name="T19" fmla="*/ 106 h 869"/>
                <a:gd name="T20" fmla="*/ 1383 w 1427"/>
                <a:gd name="T21" fmla="*/ 168 h 869"/>
                <a:gd name="T22" fmla="*/ 1404 w 1427"/>
                <a:gd name="T23" fmla="*/ 186 h 869"/>
                <a:gd name="T24" fmla="*/ 1426 w 1427"/>
                <a:gd name="T25" fmla="*/ 216 h 869"/>
                <a:gd name="T26" fmla="*/ 1408 w 1427"/>
                <a:gd name="T27" fmla="*/ 230 h 869"/>
                <a:gd name="T28" fmla="*/ 1357 w 1427"/>
                <a:gd name="T29" fmla="*/ 228 h 869"/>
                <a:gd name="T30" fmla="*/ 1267 w 1427"/>
                <a:gd name="T31" fmla="*/ 207 h 869"/>
                <a:gd name="T32" fmla="*/ 1206 w 1427"/>
                <a:gd name="T33" fmla="*/ 188 h 869"/>
                <a:gd name="T34" fmla="*/ 1048 w 1427"/>
                <a:gd name="T35" fmla="*/ 152 h 869"/>
                <a:gd name="T36" fmla="*/ 877 w 1427"/>
                <a:gd name="T37" fmla="*/ 145 h 869"/>
                <a:gd name="T38" fmla="*/ 706 w 1427"/>
                <a:gd name="T39" fmla="*/ 163 h 869"/>
                <a:gd name="T40" fmla="*/ 547 w 1427"/>
                <a:gd name="T41" fmla="*/ 216 h 869"/>
                <a:gd name="T42" fmla="*/ 410 w 1427"/>
                <a:gd name="T43" fmla="*/ 304 h 869"/>
                <a:gd name="T44" fmla="*/ 352 w 1427"/>
                <a:gd name="T45" fmla="*/ 352 h 869"/>
                <a:gd name="T46" fmla="*/ 275 w 1427"/>
                <a:gd name="T47" fmla="*/ 442 h 869"/>
                <a:gd name="T48" fmla="*/ 225 w 1427"/>
                <a:gd name="T49" fmla="*/ 522 h 869"/>
                <a:gd name="T50" fmla="*/ 193 w 1427"/>
                <a:gd name="T51" fmla="*/ 601 h 869"/>
                <a:gd name="T52" fmla="*/ 168 w 1427"/>
                <a:gd name="T53" fmla="*/ 683 h 869"/>
                <a:gd name="T54" fmla="*/ 155 w 1427"/>
                <a:gd name="T55" fmla="*/ 729 h 869"/>
                <a:gd name="T56" fmla="*/ 117 w 1427"/>
                <a:gd name="T57" fmla="*/ 808 h 869"/>
                <a:gd name="T58" fmla="*/ 75 w 1427"/>
                <a:gd name="T59" fmla="*/ 855 h 869"/>
                <a:gd name="T60" fmla="*/ 37 w 1427"/>
                <a:gd name="T61" fmla="*/ 868 h 869"/>
                <a:gd name="T62" fmla="*/ 9 w 1427"/>
                <a:gd name="T63" fmla="*/ 851 h 869"/>
                <a:gd name="T64" fmla="*/ 0 w 1427"/>
                <a:gd name="T65" fmla="*/ 805 h 8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7" h="869">
                  <a:moveTo>
                    <a:pt x="0" y="805"/>
                  </a:moveTo>
                  <a:lnTo>
                    <a:pt x="20" y="661"/>
                  </a:lnTo>
                  <a:lnTo>
                    <a:pt x="60" y="531"/>
                  </a:lnTo>
                  <a:lnTo>
                    <a:pt x="117" y="416"/>
                  </a:lnTo>
                  <a:lnTo>
                    <a:pt x="191" y="308"/>
                  </a:lnTo>
                  <a:lnTo>
                    <a:pt x="279" y="218"/>
                  </a:lnTo>
                  <a:lnTo>
                    <a:pt x="380" y="142"/>
                  </a:lnTo>
                  <a:lnTo>
                    <a:pt x="494" y="81"/>
                  </a:lnTo>
                  <a:lnTo>
                    <a:pt x="614" y="37"/>
                  </a:lnTo>
                  <a:lnTo>
                    <a:pt x="745" y="7"/>
                  </a:lnTo>
                  <a:lnTo>
                    <a:pt x="879" y="0"/>
                  </a:lnTo>
                  <a:lnTo>
                    <a:pt x="943" y="1"/>
                  </a:lnTo>
                  <a:lnTo>
                    <a:pt x="1002" y="5"/>
                  </a:lnTo>
                  <a:lnTo>
                    <a:pt x="1058" y="14"/>
                  </a:lnTo>
                  <a:lnTo>
                    <a:pt x="1111" y="26"/>
                  </a:lnTo>
                  <a:lnTo>
                    <a:pt x="1162" y="41"/>
                  </a:lnTo>
                  <a:lnTo>
                    <a:pt x="1210" y="60"/>
                  </a:lnTo>
                  <a:lnTo>
                    <a:pt x="1256" y="83"/>
                  </a:lnTo>
                  <a:lnTo>
                    <a:pt x="1301" y="106"/>
                  </a:lnTo>
                  <a:lnTo>
                    <a:pt x="1343" y="136"/>
                  </a:lnTo>
                  <a:lnTo>
                    <a:pt x="1383" y="168"/>
                  </a:lnTo>
                  <a:lnTo>
                    <a:pt x="1404" y="186"/>
                  </a:lnTo>
                  <a:lnTo>
                    <a:pt x="1419" y="203"/>
                  </a:lnTo>
                  <a:lnTo>
                    <a:pt x="1426" y="216"/>
                  </a:lnTo>
                  <a:lnTo>
                    <a:pt x="1423" y="226"/>
                  </a:lnTo>
                  <a:lnTo>
                    <a:pt x="1408" y="230"/>
                  </a:lnTo>
                  <a:lnTo>
                    <a:pt x="1387" y="232"/>
                  </a:lnTo>
                  <a:lnTo>
                    <a:pt x="1357" y="228"/>
                  </a:lnTo>
                  <a:lnTo>
                    <a:pt x="1318" y="220"/>
                  </a:lnTo>
                  <a:lnTo>
                    <a:pt x="1267" y="207"/>
                  </a:lnTo>
                  <a:lnTo>
                    <a:pt x="1206" y="188"/>
                  </a:lnTo>
                  <a:lnTo>
                    <a:pt x="1130" y="168"/>
                  </a:lnTo>
                  <a:lnTo>
                    <a:pt x="1048" y="152"/>
                  </a:lnTo>
                  <a:lnTo>
                    <a:pt x="964" y="145"/>
                  </a:lnTo>
                  <a:lnTo>
                    <a:pt x="877" y="145"/>
                  </a:lnTo>
                  <a:lnTo>
                    <a:pt x="791" y="148"/>
                  </a:lnTo>
                  <a:lnTo>
                    <a:pt x="706" y="163"/>
                  </a:lnTo>
                  <a:lnTo>
                    <a:pt x="625" y="186"/>
                  </a:lnTo>
                  <a:lnTo>
                    <a:pt x="547" y="216"/>
                  </a:lnTo>
                  <a:lnTo>
                    <a:pt x="473" y="256"/>
                  </a:lnTo>
                  <a:lnTo>
                    <a:pt x="410" y="304"/>
                  </a:lnTo>
                  <a:lnTo>
                    <a:pt x="352" y="352"/>
                  </a:lnTo>
                  <a:lnTo>
                    <a:pt x="311" y="398"/>
                  </a:lnTo>
                  <a:lnTo>
                    <a:pt x="275" y="442"/>
                  </a:lnTo>
                  <a:lnTo>
                    <a:pt x="246" y="483"/>
                  </a:lnTo>
                  <a:lnTo>
                    <a:pt x="225" y="522"/>
                  </a:lnTo>
                  <a:lnTo>
                    <a:pt x="207" y="561"/>
                  </a:lnTo>
                  <a:lnTo>
                    <a:pt x="193" y="601"/>
                  </a:lnTo>
                  <a:lnTo>
                    <a:pt x="180" y="640"/>
                  </a:lnTo>
                  <a:lnTo>
                    <a:pt x="168" y="683"/>
                  </a:lnTo>
                  <a:lnTo>
                    <a:pt x="155" y="729"/>
                  </a:lnTo>
                  <a:lnTo>
                    <a:pt x="136" y="773"/>
                  </a:lnTo>
                  <a:lnTo>
                    <a:pt x="117" y="808"/>
                  </a:lnTo>
                  <a:lnTo>
                    <a:pt x="96" y="836"/>
                  </a:lnTo>
                  <a:lnTo>
                    <a:pt x="75" y="855"/>
                  </a:lnTo>
                  <a:lnTo>
                    <a:pt x="56" y="865"/>
                  </a:lnTo>
                  <a:lnTo>
                    <a:pt x="37" y="868"/>
                  </a:lnTo>
                  <a:lnTo>
                    <a:pt x="23" y="863"/>
                  </a:lnTo>
                  <a:lnTo>
                    <a:pt x="9" y="851"/>
                  </a:lnTo>
                  <a:lnTo>
                    <a:pt x="1" y="830"/>
                  </a:lnTo>
                  <a:lnTo>
                    <a:pt x="0" y="805"/>
                  </a:lnTo>
                </a:path>
              </a:pathLst>
            </a:custGeom>
            <a:solidFill>
              <a:srgbClr val="FFE0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9" name="Freeform 306"/>
            <p:cNvSpPr>
              <a:spLocks/>
            </p:cNvSpPr>
            <p:nvPr/>
          </p:nvSpPr>
          <p:spPr bwMode="auto">
            <a:xfrm>
              <a:off x="2040" y="1285"/>
              <a:ext cx="1403" cy="853"/>
            </a:xfrm>
            <a:custGeom>
              <a:avLst/>
              <a:gdLst>
                <a:gd name="T0" fmla="*/ 23 w 1403"/>
                <a:gd name="T1" fmla="*/ 649 h 853"/>
                <a:gd name="T2" fmla="*/ 122 w 1403"/>
                <a:gd name="T3" fmla="*/ 405 h 853"/>
                <a:gd name="T4" fmla="*/ 285 w 1403"/>
                <a:gd name="T5" fmla="*/ 213 h 853"/>
                <a:gd name="T6" fmla="*/ 494 w 1403"/>
                <a:gd name="T7" fmla="*/ 80 h 853"/>
                <a:gd name="T8" fmla="*/ 742 w 1403"/>
                <a:gd name="T9" fmla="*/ 11 h 853"/>
                <a:gd name="T10" fmla="*/ 872 w 1403"/>
                <a:gd name="T11" fmla="*/ 0 h 853"/>
                <a:gd name="T12" fmla="*/ 993 w 1403"/>
                <a:gd name="T13" fmla="*/ 6 h 853"/>
                <a:gd name="T14" fmla="*/ 1100 w 1403"/>
                <a:gd name="T15" fmla="*/ 27 h 853"/>
                <a:gd name="T16" fmla="*/ 1198 w 1403"/>
                <a:gd name="T17" fmla="*/ 59 h 853"/>
                <a:gd name="T18" fmla="*/ 1284 w 1403"/>
                <a:gd name="T19" fmla="*/ 103 h 853"/>
                <a:gd name="T20" fmla="*/ 1362 w 1403"/>
                <a:gd name="T21" fmla="*/ 158 h 853"/>
                <a:gd name="T22" fmla="*/ 1383 w 1403"/>
                <a:gd name="T23" fmla="*/ 177 h 853"/>
                <a:gd name="T24" fmla="*/ 1402 w 1403"/>
                <a:gd name="T25" fmla="*/ 204 h 853"/>
                <a:gd name="T26" fmla="*/ 1387 w 1403"/>
                <a:gd name="T27" fmla="*/ 217 h 853"/>
                <a:gd name="T28" fmla="*/ 1339 w 1403"/>
                <a:gd name="T29" fmla="*/ 215 h 853"/>
                <a:gd name="T30" fmla="*/ 1250 w 1403"/>
                <a:gd name="T31" fmla="*/ 194 h 853"/>
                <a:gd name="T32" fmla="*/ 1194 w 1403"/>
                <a:gd name="T33" fmla="*/ 177 h 853"/>
                <a:gd name="T34" fmla="*/ 1037 w 1403"/>
                <a:gd name="T35" fmla="*/ 142 h 853"/>
                <a:gd name="T36" fmla="*/ 869 w 1403"/>
                <a:gd name="T37" fmla="*/ 135 h 853"/>
                <a:gd name="T38" fmla="*/ 697 w 1403"/>
                <a:gd name="T39" fmla="*/ 154 h 853"/>
                <a:gd name="T40" fmla="*/ 538 w 1403"/>
                <a:gd name="T41" fmla="*/ 209 h 853"/>
                <a:gd name="T42" fmla="*/ 400 w 1403"/>
                <a:gd name="T43" fmla="*/ 295 h 853"/>
                <a:gd name="T44" fmla="*/ 345 w 1403"/>
                <a:gd name="T45" fmla="*/ 345 h 853"/>
                <a:gd name="T46" fmla="*/ 266 w 1403"/>
                <a:gd name="T47" fmla="*/ 434 h 853"/>
                <a:gd name="T48" fmla="*/ 215 w 1403"/>
                <a:gd name="T49" fmla="*/ 514 h 853"/>
                <a:gd name="T50" fmla="*/ 183 w 1403"/>
                <a:gd name="T51" fmla="*/ 592 h 853"/>
                <a:gd name="T52" fmla="*/ 158 w 1403"/>
                <a:gd name="T53" fmla="*/ 670 h 853"/>
                <a:gd name="T54" fmla="*/ 145 w 1403"/>
                <a:gd name="T55" fmla="*/ 714 h 853"/>
                <a:gd name="T56" fmla="*/ 110 w 1403"/>
                <a:gd name="T57" fmla="*/ 794 h 853"/>
                <a:gd name="T58" fmla="*/ 70 w 1403"/>
                <a:gd name="T59" fmla="*/ 838 h 853"/>
                <a:gd name="T60" fmla="*/ 34 w 1403"/>
                <a:gd name="T61" fmla="*/ 852 h 853"/>
                <a:gd name="T62" fmla="*/ 8 w 1403"/>
                <a:gd name="T63" fmla="*/ 834 h 853"/>
                <a:gd name="T64" fmla="*/ 0 w 1403"/>
                <a:gd name="T65" fmla="*/ 790 h 8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3" h="853">
                  <a:moveTo>
                    <a:pt x="0" y="790"/>
                  </a:moveTo>
                  <a:lnTo>
                    <a:pt x="23" y="649"/>
                  </a:lnTo>
                  <a:lnTo>
                    <a:pt x="63" y="520"/>
                  </a:lnTo>
                  <a:lnTo>
                    <a:pt x="122" y="405"/>
                  </a:lnTo>
                  <a:lnTo>
                    <a:pt x="195" y="301"/>
                  </a:lnTo>
                  <a:lnTo>
                    <a:pt x="285" y="213"/>
                  </a:lnTo>
                  <a:lnTo>
                    <a:pt x="384" y="139"/>
                  </a:lnTo>
                  <a:lnTo>
                    <a:pt x="494" y="80"/>
                  </a:lnTo>
                  <a:lnTo>
                    <a:pt x="614" y="36"/>
                  </a:lnTo>
                  <a:lnTo>
                    <a:pt x="742" y="11"/>
                  </a:lnTo>
                  <a:lnTo>
                    <a:pt x="872" y="0"/>
                  </a:lnTo>
                  <a:lnTo>
                    <a:pt x="934" y="2"/>
                  </a:lnTo>
                  <a:lnTo>
                    <a:pt x="993" y="6"/>
                  </a:lnTo>
                  <a:lnTo>
                    <a:pt x="1048" y="15"/>
                  </a:lnTo>
                  <a:lnTo>
                    <a:pt x="1100" y="27"/>
                  </a:lnTo>
                  <a:lnTo>
                    <a:pt x="1148" y="40"/>
                  </a:lnTo>
                  <a:lnTo>
                    <a:pt x="1198" y="59"/>
                  </a:lnTo>
                  <a:lnTo>
                    <a:pt x="1242" y="80"/>
                  </a:lnTo>
                  <a:lnTo>
                    <a:pt x="1284" y="103"/>
                  </a:lnTo>
                  <a:lnTo>
                    <a:pt x="1324" y="128"/>
                  </a:lnTo>
                  <a:lnTo>
                    <a:pt x="1362" y="158"/>
                  </a:lnTo>
                  <a:lnTo>
                    <a:pt x="1383" y="177"/>
                  </a:lnTo>
                  <a:lnTo>
                    <a:pt x="1398" y="192"/>
                  </a:lnTo>
                  <a:lnTo>
                    <a:pt x="1402" y="204"/>
                  </a:lnTo>
                  <a:lnTo>
                    <a:pt x="1399" y="213"/>
                  </a:lnTo>
                  <a:lnTo>
                    <a:pt x="1387" y="217"/>
                  </a:lnTo>
                  <a:lnTo>
                    <a:pt x="1366" y="220"/>
                  </a:lnTo>
                  <a:lnTo>
                    <a:pt x="1339" y="215"/>
                  </a:lnTo>
                  <a:lnTo>
                    <a:pt x="1299" y="209"/>
                  </a:lnTo>
                  <a:lnTo>
                    <a:pt x="1250" y="194"/>
                  </a:lnTo>
                  <a:lnTo>
                    <a:pt x="1194" y="177"/>
                  </a:lnTo>
                  <a:lnTo>
                    <a:pt x="1118" y="156"/>
                  </a:lnTo>
                  <a:lnTo>
                    <a:pt x="1037" y="142"/>
                  </a:lnTo>
                  <a:lnTo>
                    <a:pt x="955" y="135"/>
                  </a:lnTo>
                  <a:lnTo>
                    <a:pt x="869" y="135"/>
                  </a:lnTo>
                  <a:lnTo>
                    <a:pt x="782" y="142"/>
                  </a:lnTo>
                  <a:lnTo>
                    <a:pt x="697" y="154"/>
                  </a:lnTo>
                  <a:lnTo>
                    <a:pt x="616" y="177"/>
                  </a:lnTo>
                  <a:lnTo>
                    <a:pt x="538" y="209"/>
                  </a:lnTo>
                  <a:lnTo>
                    <a:pt x="466" y="246"/>
                  </a:lnTo>
                  <a:lnTo>
                    <a:pt x="400" y="295"/>
                  </a:lnTo>
                  <a:lnTo>
                    <a:pt x="345" y="345"/>
                  </a:lnTo>
                  <a:lnTo>
                    <a:pt x="301" y="390"/>
                  </a:lnTo>
                  <a:lnTo>
                    <a:pt x="266" y="434"/>
                  </a:lnTo>
                  <a:lnTo>
                    <a:pt x="236" y="474"/>
                  </a:lnTo>
                  <a:lnTo>
                    <a:pt x="215" y="514"/>
                  </a:lnTo>
                  <a:lnTo>
                    <a:pt x="198" y="552"/>
                  </a:lnTo>
                  <a:lnTo>
                    <a:pt x="183" y="592"/>
                  </a:lnTo>
                  <a:lnTo>
                    <a:pt x="170" y="630"/>
                  </a:lnTo>
                  <a:lnTo>
                    <a:pt x="158" y="670"/>
                  </a:lnTo>
                  <a:lnTo>
                    <a:pt x="145" y="714"/>
                  </a:lnTo>
                  <a:lnTo>
                    <a:pt x="128" y="758"/>
                  </a:lnTo>
                  <a:lnTo>
                    <a:pt x="110" y="794"/>
                  </a:lnTo>
                  <a:lnTo>
                    <a:pt x="91" y="820"/>
                  </a:lnTo>
                  <a:lnTo>
                    <a:pt x="70" y="838"/>
                  </a:lnTo>
                  <a:lnTo>
                    <a:pt x="50" y="849"/>
                  </a:lnTo>
                  <a:lnTo>
                    <a:pt x="34" y="852"/>
                  </a:lnTo>
                  <a:lnTo>
                    <a:pt x="19" y="845"/>
                  </a:lnTo>
                  <a:lnTo>
                    <a:pt x="8" y="834"/>
                  </a:lnTo>
                  <a:lnTo>
                    <a:pt x="2" y="815"/>
                  </a:lnTo>
                  <a:lnTo>
                    <a:pt x="0" y="790"/>
                  </a:lnTo>
                </a:path>
              </a:pathLst>
            </a:custGeom>
            <a:solidFill>
              <a:srgbClr val="FFE2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0" name="Freeform 307"/>
            <p:cNvSpPr>
              <a:spLocks/>
            </p:cNvSpPr>
            <p:nvPr/>
          </p:nvSpPr>
          <p:spPr bwMode="auto">
            <a:xfrm>
              <a:off x="2046" y="1286"/>
              <a:ext cx="1379" cy="831"/>
            </a:xfrm>
            <a:custGeom>
              <a:avLst/>
              <a:gdLst>
                <a:gd name="T0" fmla="*/ 25 w 1377"/>
                <a:gd name="T1" fmla="*/ 631 h 831"/>
                <a:gd name="T2" fmla="*/ 126 w 1377"/>
                <a:gd name="T3" fmla="*/ 391 h 831"/>
                <a:gd name="T4" fmla="*/ 287 w 1377"/>
                <a:gd name="T5" fmla="*/ 204 h 831"/>
                <a:gd name="T6" fmla="*/ 569 w 1377"/>
                <a:gd name="T7" fmla="*/ 75 h 831"/>
                <a:gd name="T8" fmla="*/ 810 w 1377"/>
                <a:gd name="T9" fmla="*/ 8 h 831"/>
                <a:gd name="T10" fmla="*/ 939 w 1377"/>
                <a:gd name="T11" fmla="*/ 0 h 831"/>
                <a:gd name="T12" fmla="*/ 1081 w 1377"/>
                <a:gd name="T13" fmla="*/ 6 h 831"/>
                <a:gd name="T14" fmla="*/ 1237 w 1377"/>
                <a:gd name="T15" fmla="*/ 23 h 831"/>
                <a:gd name="T16" fmla="*/ 1330 w 1377"/>
                <a:gd name="T17" fmla="*/ 55 h 831"/>
                <a:gd name="T18" fmla="*/ 1414 w 1377"/>
                <a:gd name="T19" fmla="*/ 94 h 831"/>
                <a:gd name="T20" fmla="*/ 1490 w 1377"/>
                <a:gd name="T21" fmla="*/ 147 h 831"/>
                <a:gd name="T22" fmla="*/ 1509 w 1377"/>
                <a:gd name="T23" fmla="*/ 165 h 831"/>
                <a:gd name="T24" fmla="*/ 1526 w 1377"/>
                <a:gd name="T25" fmla="*/ 190 h 831"/>
                <a:gd name="T26" fmla="*/ 1513 w 1377"/>
                <a:gd name="T27" fmla="*/ 202 h 831"/>
                <a:gd name="T28" fmla="*/ 1465 w 1377"/>
                <a:gd name="T29" fmla="*/ 200 h 831"/>
                <a:gd name="T30" fmla="*/ 1383 w 1377"/>
                <a:gd name="T31" fmla="*/ 179 h 831"/>
                <a:gd name="T32" fmla="*/ 1330 w 1377"/>
                <a:gd name="T33" fmla="*/ 162 h 831"/>
                <a:gd name="T34" fmla="*/ 1169 w 1377"/>
                <a:gd name="T35" fmla="*/ 128 h 831"/>
                <a:gd name="T36" fmla="*/ 932 w 1377"/>
                <a:gd name="T37" fmla="*/ 122 h 831"/>
                <a:gd name="T38" fmla="*/ 762 w 1377"/>
                <a:gd name="T39" fmla="*/ 143 h 831"/>
                <a:gd name="T40" fmla="*/ 604 w 1377"/>
                <a:gd name="T41" fmla="*/ 195 h 831"/>
                <a:gd name="T42" fmla="*/ 466 w 1377"/>
                <a:gd name="T43" fmla="*/ 282 h 831"/>
                <a:gd name="T44" fmla="*/ 337 w 1377"/>
                <a:gd name="T45" fmla="*/ 333 h 831"/>
                <a:gd name="T46" fmla="*/ 255 w 1377"/>
                <a:gd name="T47" fmla="*/ 421 h 831"/>
                <a:gd name="T48" fmla="*/ 204 w 1377"/>
                <a:gd name="T49" fmla="*/ 501 h 831"/>
                <a:gd name="T50" fmla="*/ 172 w 1377"/>
                <a:gd name="T51" fmla="*/ 575 h 831"/>
                <a:gd name="T52" fmla="*/ 149 w 1377"/>
                <a:gd name="T53" fmla="*/ 653 h 831"/>
                <a:gd name="T54" fmla="*/ 137 w 1377"/>
                <a:gd name="T55" fmla="*/ 695 h 831"/>
                <a:gd name="T56" fmla="*/ 101 w 1377"/>
                <a:gd name="T57" fmla="*/ 773 h 831"/>
                <a:gd name="T58" fmla="*/ 63 w 1377"/>
                <a:gd name="T59" fmla="*/ 817 h 831"/>
                <a:gd name="T60" fmla="*/ 29 w 1377"/>
                <a:gd name="T61" fmla="*/ 830 h 831"/>
                <a:gd name="T62" fmla="*/ 6 w 1377"/>
                <a:gd name="T63" fmla="*/ 813 h 831"/>
                <a:gd name="T64" fmla="*/ 0 w 1377"/>
                <a:gd name="T65" fmla="*/ 771 h 8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7" h="831">
                  <a:moveTo>
                    <a:pt x="0" y="771"/>
                  </a:moveTo>
                  <a:lnTo>
                    <a:pt x="25" y="631"/>
                  </a:lnTo>
                  <a:lnTo>
                    <a:pt x="67" y="506"/>
                  </a:lnTo>
                  <a:lnTo>
                    <a:pt x="126" y="391"/>
                  </a:lnTo>
                  <a:lnTo>
                    <a:pt x="200" y="290"/>
                  </a:lnTo>
                  <a:lnTo>
                    <a:pt x="287" y="204"/>
                  </a:lnTo>
                  <a:lnTo>
                    <a:pt x="386" y="133"/>
                  </a:lnTo>
                  <a:lnTo>
                    <a:pt x="494" y="75"/>
                  </a:lnTo>
                  <a:lnTo>
                    <a:pt x="611" y="34"/>
                  </a:lnTo>
                  <a:lnTo>
                    <a:pt x="735" y="8"/>
                  </a:lnTo>
                  <a:lnTo>
                    <a:pt x="864" y="0"/>
                  </a:lnTo>
                  <a:lnTo>
                    <a:pt x="925" y="2"/>
                  </a:lnTo>
                  <a:lnTo>
                    <a:pt x="982" y="6"/>
                  </a:lnTo>
                  <a:lnTo>
                    <a:pt x="1037" y="13"/>
                  </a:lnTo>
                  <a:lnTo>
                    <a:pt x="1087" y="23"/>
                  </a:lnTo>
                  <a:lnTo>
                    <a:pt x="1136" y="36"/>
                  </a:lnTo>
                  <a:lnTo>
                    <a:pt x="1180" y="55"/>
                  </a:lnTo>
                  <a:lnTo>
                    <a:pt x="1224" y="71"/>
                  </a:lnTo>
                  <a:lnTo>
                    <a:pt x="1264" y="94"/>
                  </a:lnTo>
                  <a:lnTo>
                    <a:pt x="1304" y="117"/>
                  </a:lnTo>
                  <a:lnTo>
                    <a:pt x="1340" y="147"/>
                  </a:lnTo>
                  <a:lnTo>
                    <a:pt x="1359" y="165"/>
                  </a:lnTo>
                  <a:lnTo>
                    <a:pt x="1371" y="179"/>
                  </a:lnTo>
                  <a:lnTo>
                    <a:pt x="1376" y="190"/>
                  </a:lnTo>
                  <a:lnTo>
                    <a:pt x="1373" y="198"/>
                  </a:lnTo>
                  <a:lnTo>
                    <a:pt x="1363" y="202"/>
                  </a:lnTo>
                  <a:lnTo>
                    <a:pt x="1341" y="202"/>
                  </a:lnTo>
                  <a:lnTo>
                    <a:pt x="1315" y="200"/>
                  </a:lnTo>
                  <a:lnTo>
                    <a:pt x="1279" y="191"/>
                  </a:lnTo>
                  <a:lnTo>
                    <a:pt x="1233" y="179"/>
                  </a:lnTo>
                  <a:lnTo>
                    <a:pt x="1180" y="162"/>
                  </a:lnTo>
                  <a:lnTo>
                    <a:pt x="1104" y="143"/>
                  </a:lnTo>
                  <a:lnTo>
                    <a:pt x="1026" y="128"/>
                  </a:lnTo>
                  <a:lnTo>
                    <a:pt x="941" y="122"/>
                  </a:lnTo>
                  <a:lnTo>
                    <a:pt x="857" y="122"/>
                  </a:lnTo>
                  <a:lnTo>
                    <a:pt x="773" y="128"/>
                  </a:lnTo>
                  <a:lnTo>
                    <a:pt x="687" y="143"/>
                  </a:lnTo>
                  <a:lnTo>
                    <a:pt x="607" y="165"/>
                  </a:lnTo>
                  <a:lnTo>
                    <a:pt x="529" y="195"/>
                  </a:lnTo>
                  <a:lnTo>
                    <a:pt x="457" y="234"/>
                  </a:lnTo>
                  <a:lnTo>
                    <a:pt x="391" y="282"/>
                  </a:lnTo>
                  <a:lnTo>
                    <a:pt x="337" y="333"/>
                  </a:lnTo>
                  <a:lnTo>
                    <a:pt x="290" y="379"/>
                  </a:lnTo>
                  <a:lnTo>
                    <a:pt x="255" y="421"/>
                  </a:lnTo>
                  <a:lnTo>
                    <a:pt x="225" y="461"/>
                  </a:lnTo>
                  <a:lnTo>
                    <a:pt x="204" y="501"/>
                  </a:lnTo>
                  <a:lnTo>
                    <a:pt x="188" y="539"/>
                  </a:lnTo>
                  <a:lnTo>
                    <a:pt x="172" y="575"/>
                  </a:lnTo>
                  <a:lnTo>
                    <a:pt x="160" y="613"/>
                  </a:lnTo>
                  <a:lnTo>
                    <a:pt x="149" y="653"/>
                  </a:lnTo>
                  <a:lnTo>
                    <a:pt x="137" y="695"/>
                  </a:lnTo>
                  <a:lnTo>
                    <a:pt x="119" y="737"/>
                  </a:lnTo>
                  <a:lnTo>
                    <a:pt x="101" y="773"/>
                  </a:lnTo>
                  <a:lnTo>
                    <a:pt x="82" y="799"/>
                  </a:lnTo>
                  <a:lnTo>
                    <a:pt x="63" y="817"/>
                  </a:lnTo>
                  <a:lnTo>
                    <a:pt x="46" y="827"/>
                  </a:lnTo>
                  <a:lnTo>
                    <a:pt x="29" y="830"/>
                  </a:lnTo>
                  <a:lnTo>
                    <a:pt x="16" y="824"/>
                  </a:lnTo>
                  <a:lnTo>
                    <a:pt x="6" y="813"/>
                  </a:lnTo>
                  <a:lnTo>
                    <a:pt x="0" y="794"/>
                  </a:lnTo>
                  <a:lnTo>
                    <a:pt x="0" y="771"/>
                  </a:lnTo>
                </a:path>
              </a:pathLst>
            </a:custGeom>
            <a:solidFill>
              <a:srgbClr val="FFE4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1" name="Freeform 308"/>
            <p:cNvSpPr>
              <a:spLocks/>
            </p:cNvSpPr>
            <p:nvPr/>
          </p:nvSpPr>
          <p:spPr bwMode="auto">
            <a:xfrm>
              <a:off x="2050" y="1291"/>
              <a:ext cx="1356" cy="811"/>
            </a:xfrm>
            <a:custGeom>
              <a:avLst/>
              <a:gdLst>
                <a:gd name="T0" fmla="*/ 27 w 1356"/>
                <a:gd name="T1" fmla="*/ 692 h 810"/>
                <a:gd name="T2" fmla="*/ 133 w 1356"/>
                <a:gd name="T3" fmla="*/ 381 h 810"/>
                <a:gd name="T4" fmla="*/ 292 w 1356"/>
                <a:gd name="T5" fmla="*/ 198 h 810"/>
                <a:gd name="T6" fmla="*/ 497 w 1356"/>
                <a:gd name="T7" fmla="*/ 73 h 810"/>
                <a:gd name="T8" fmla="*/ 733 w 1356"/>
                <a:gd name="T9" fmla="*/ 8 h 810"/>
                <a:gd name="T10" fmla="*/ 860 w 1356"/>
                <a:gd name="T11" fmla="*/ 0 h 810"/>
                <a:gd name="T12" fmla="*/ 973 w 1356"/>
                <a:gd name="T13" fmla="*/ 6 h 810"/>
                <a:gd name="T14" fmla="*/ 1076 w 1356"/>
                <a:gd name="T15" fmla="*/ 23 h 810"/>
                <a:gd name="T16" fmla="*/ 1166 w 1356"/>
                <a:gd name="T17" fmla="*/ 50 h 810"/>
                <a:gd name="T18" fmla="*/ 1247 w 1356"/>
                <a:gd name="T19" fmla="*/ 89 h 810"/>
                <a:gd name="T20" fmla="*/ 1318 w 1356"/>
                <a:gd name="T21" fmla="*/ 137 h 810"/>
                <a:gd name="T22" fmla="*/ 1337 w 1356"/>
                <a:gd name="T23" fmla="*/ 151 h 810"/>
                <a:gd name="T24" fmla="*/ 1355 w 1356"/>
                <a:gd name="T25" fmla="*/ 177 h 810"/>
                <a:gd name="T26" fmla="*/ 1339 w 1356"/>
                <a:gd name="T27" fmla="*/ 188 h 810"/>
                <a:gd name="T28" fmla="*/ 1295 w 1356"/>
                <a:gd name="T29" fmla="*/ 186 h 810"/>
                <a:gd name="T30" fmla="*/ 1217 w 1356"/>
                <a:gd name="T31" fmla="*/ 166 h 810"/>
                <a:gd name="T32" fmla="*/ 1166 w 1356"/>
                <a:gd name="T33" fmla="*/ 149 h 810"/>
                <a:gd name="T34" fmla="*/ 1015 w 1356"/>
                <a:gd name="T35" fmla="*/ 117 h 810"/>
                <a:gd name="T36" fmla="*/ 849 w 1356"/>
                <a:gd name="T37" fmla="*/ 112 h 810"/>
                <a:gd name="T38" fmla="*/ 680 w 1356"/>
                <a:gd name="T39" fmla="*/ 133 h 810"/>
                <a:gd name="T40" fmla="*/ 520 w 1356"/>
                <a:gd name="T41" fmla="*/ 186 h 810"/>
                <a:gd name="T42" fmla="*/ 383 w 1356"/>
                <a:gd name="T43" fmla="*/ 271 h 810"/>
                <a:gd name="T44" fmla="*/ 328 w 1356"/>
                <a:gd name="T45" fmla="*/ 322 h 810"/>
                <a:gd name="T46" fmla="*/ 246 w 1356"/>
                <a:gd name="T47" fmla="*/ 485 h 810"/>
                <a:gd name="T48" fmla="*/ 195 w 1356"/>
                <a:gd name="T49" fmla="*/ 565 h 810"/>
                <a:gd name="T50" fmla="*/ 163 w 1356"/>
                <a:gd name="T51" fmla="*/ 639 h 810"/>
                <a:gd name="T52" fmla="*/ 140 w 1356"/>
                <a:gd name="T53" fmla="*/ 713 h 810"/>
                <a:gd name="T54" fmla="*/ 128 w 1356"/>
                <a:gd name="T55" fmla="*/ 753 h 810"/>
                <a:gd name="T56" fmla="*/ 94 w 1356"/>
                <a:gd name="T57" fmla="*/ 828 h 810"/>
                <a:gd name="T58" fmla="*/ 59 w 1356"/>
                <a:gd name="T59" fmla="*/ 871 h 810"/>
                <a:gd name="T60" fmla="*/ 27 w 1356"/>
                <a:gd name="T61" fmla="*/ 884 h 810"/>
                <a:gd name="T62" fmla="*/ 6 w 1356"/>
                <a:gd name="T63" fmla="*/ 869 h 810"/>
                <a:gd name="T64" fmla="*/ 0 w 1356"/>
                <a:gd name="T65" fmla="*/ 826 h 8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56" h="810">
                  <a:moveTo>
                    <a:pt x="0" y="751"/>
                  </a:moveTo>
                  <a:lnTo>
                    <a:pt x="27" y="617"/>
                  </a:lnTo>
                  <a:lnTo>
                    <a:pt x="71" y="493"/>
                  </a:lnTo>
                  <a:lnTo>
                    <a:pt x="133" y="381"/>
                  </a:lnTo>
                  <a:lnTo>
                    <a:pt x="206" y="282"/>
                  </a:lnTo>
                  <a:lnTo>
                    <a:pt x="292" y="198"/>
                  </a:lnTo>
                  <a:lnTo>
                    <a:pt x="389" y="128"/>
                  </a:lnTo>
                  <a:lnTo>
                    <a:pt x="497" y="73"/>
                  </a:lnTo>
                  <a:lnTo>
                    <a:pt x="610" y="34"/>
                  </a:lnTo>
                  <a:lnTo>
                    <a:pt x="733" y="8"/>
                  </a:lnTo>
                  <a:lnTo>
                    <a:pt x="860" y="0"/>
                  </a:lnTo>
                  <a:lnTo>
                    <a:pt x="918" y="2"/>
                  </a:lnTo>
                  <a:lnTo>
                    <a:pt x="973" y="6"/>
                  </a:lnTo>
                  <a:lnTo>
                    <a:pt x="1026" y="13"/>
                  </a:lnTo>
                  <a:lnTo>
                    <a:pt x="1076" y="23"/>
                  </a:lnTo>
                  <a:lnTo>
                    <a:pt x="1122" y="36"/>
                  </a:lnTo>
                  <a:lnTo>
                    <a:pt x="1166" y="50"/>
                  </a:lnTo>
                  <a:lnTo>
                    <a:pt x="1209" y="69"/>
                  </a:lnTo>
                  <a:lnTo>
                    <a:pt x="1247" y="89"/>
                  </a:lnTo>
                  <a:lnTo>
                    <a:pt x="1285" y="112"/>
                  </a:lnTo>
                  <a:lnTo>
                    <a:pt x="1318" y="137"/>
                  </a:lnTo>
                  <a:lnTo>
                    <a:pt x="1337" y="151"/>
                  </a:lnTo>
                  <a:lnTo>
                    <a:pt x="1350" y="166"/>
                  </a:lnTo>
                  <a:lnTo>
                    <a:pt x="1355" y="177"/>
                  </a:lnTo>
                  <a:lnTo>
                    <a:pt x="1350" y="183"/>
                  </a:lnTo>
                  <a:lnTo>
                    <a:pt x="1339" y="188"/>
                  </a:lnTo>
                  <a:lnTo>
                    <a:pt x="1320" y="188"/>
                  </a:lnTo>
                  <a:lnTo>
                    <a:pt x="1295" y="186"/>
                  </a:lnTo>
                  <a:lnTo>
                    <a:pt x="1262" y="177"/>
                  </a:lnTo>
                  <a:lnTo>
                    <a:pt x="1217" y="166"/>
                  </a:lnTo>
                  <a:lnTo>
                    <a:pt x="1166" y="149"/>
                  </a:lnTo>
                  <a:lnTo>
                    <a:pt x="1093" y="130"/>
                  </a:lnTo>
                  <a:lnTo>
                    <a:pt x="1015" y="117"/>
                  </a:lnTo>
                  <a:lnTo>
                    <a:pt x="933" y="112"/>
                  </a:lnTo>
                  <a:lnTo>
                    <a:pt x="849" y="112"/>
                  </a:lnTo>
                  <a:lnTo>
                    <a:pt x="764" y="117"/>
                  </a:lnTo>
                  <a:lnTo>
                    <a:pt x="680" y="133"/>
                  </a:lnTo>
                  <a:lnTo>
                    <a:pt x="598" y="156"/>
                  </a:lnTo>
                  <a:lnTo>
                    <a:pt x="520" y="186"/>
                  </a:lnTo>
                  <a:lnTo>
                    <a:pt x="448" y="223"/>
                  </a:lnTo>
                  <a:lnTo>
                    <a:pt x="383" y="271"/>
                  </a:lnTo>
                  <a:lnTo>
                    <a:pt x="328" y="322"/>
                  </a:lnTo>
                  <a:lnTo>
                    <a:pt x="284" y="368"/>
                  </a:lnTo>
                  <a:lnTo>
                    <a:pt x="246" y="410"/>
                  </a:lnTo>
                  <a:lnTo>
                    <a:pt x="218" y="451"/>
                  </a:lnTo>
                  <a:lnTo>
                    <a:pt x="195" y="490"/>
                  </a:lnTo>
                  <a:lnTo>
                    <a:pt x="179" y="527"/>
                  </a:lnTo>
                  <a:lnTo>
                    <a:pt x="163" y="564"/>
                  </a:lnTo>
                  <a:lnTo>
                    <a:pt x="151" y="600"/>
                  </a:lnTo>
                  <a:lnTo>
                    <a:pt x="140" y="638"/>
                  </a:lnTo>
                  <a:lnTo>
                    <a:pt x="128" y="678"/>
                  </a:lnTo>
                  <a:lnTo>
                    <a:pt x="111" y="720"/>
                  </a:lnTo>
                  <a:lnTo>
                    <a:pt x="94" y="753"/>
                  </a:lnTo>
                  <a:lnTo>
                    <a:pt x="75" y="779"/>
                  </a:lnTo>
                  <a:lnTo>
                    <a:pt x="59" y="796"/>
                  </a:lnTo>
                  <a:lnTo>
                    <a:pt x="41" y="806"/>
                  </a:lnTo>
                  <a:lnTo>
                    <a:pt x="27" y="809"/>
                  </a:lnTo>
                  <a:lnTo>
                    <a:pt x="14" y="804"/>
                  </a:lnTo>
                  <a:lnTo>
                    <a:pt x="6" y="794"/>
                  </a:lnTo>
                  <a:lnTo>
                    <a:pt x="2" y="777"/>
                  </a:lnTo>
                  <a:lnTo>
                    <a:pt x="0" y="751"/>
                  </a:lnTo>
                </a:path>
              </a:pathLst>
            </a:custGeom>
            <a:solidFill>
              <a:srgbClr val="FFE65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2" name="Freeform 309"/>
            <p:cNvSpPr>
              <a:spLocks/>
            </p:cNvSpPr>
            <p:nvPr/>
          </p:nvSpPr>
          <p:spPr bwMode="auto">
            <a:xfrm>
              <a:off x="2046" y="1289"/>
              <a:ext cx="1331" cy="792"/>
            </a:xfrm>
            <a:custGeom>
              <a:avLst/>
              <a:gdLst>
                <a:gd name="T0" fmla="*/ 28 w 1331"/>
                <a:gd name="T1" fmla="*/ 675 h 791"/>
                <a:gd name="T2" fmla="*/ 134 w 1331"/>
                <a:gd name="T3" fmla="*/ 368 h 791"/>
                <a:gd name="T4" fmla="*/ 294 w 1331"/>
                <a:gd name="T5" fmla="*/ 191 h 791"/>
                <a:gd name="T6" fmla="*/ 497 w 1331"/>
                <a:gd name="T7" fmla="*/ 71 h 791"/>
                <a:gd name="T8" fmla="*/ 729 w 1331"/>
                <a:gd name="T9" fmla="*/ 8 h 791"/>
                <a:gd name="T10" fmla="*/ 851 w 1331"/>
                <a:gd name="T11" fmla="*/ 0 h 791"/>
                <a:gd name="T12" fmla="*/ 962 w 1331"/>
                <a:gd name="T13" fmla="*/ 6 h 791"/>
                <a:gd name="T14" fmla="*/ 1063 w 1331"/>
                <a:gd name="T15" fmla="*/ 20 h 791"/>
                <a:gd name="T16" fmla="*/ 1152 w 1331"/>
                <a:gd name="T17" fmla="*/ 48 h 791"/>
                <a:gd name="T18" fmla="*/ 1228 w 1331"/>
                <a:gd name="T19" fmla="*/ 82 h 791"/>
                <a:gd name="T20" fmla="*/ 1298 w 1331"/>
                <a:gd name="T21" fmla="*/ 126 h 791"/>
                <a:gd name="T22" fmla="*/ 1314 w 1331"/>
                <a:gd name="T23" fmla="*/ 140 h 791"/>
                <a:gd name="T24" fmla="*/ 1330 w 1331"/>
                <a:gd name="T25" fmla="*/ 163 h 791"/>
                <a:gd name="T26" fmla="*/ 1316 w 1331"/>
                <a:gd name="T27" fmla="*/ 172 h 791"/>
                <a:gd name="T28" fmla="*/ 1272 w 1331"/>
                <a:gd name="T29" fmla="*/ 170 h 791"/>
                <a:gd name="T30" fmla="*/ 1201 w 1331"/>
                <a:gd name="T31" fmla="*/ 151 h 791"/>
                <a:gd name="T32" fmla="*/ 1152 w 1331"/>
                <a:gd name="T33" fmla="*/ 137 h 791"/>
                <a:gd name="T34" fmla="*/ 1003 w 1331"/>
                <a:gd name="T35" fmla="*/ 105 h 791"/>
                <a:gd name="T36" fmla="*/ 838 w 1331"/>
                <a:gd name="T37" fmla="*/ 101 h 791"/>
                <a:gd name="T38" fmla="*/ 669 w 1331"/>
                <a:gd name="T39" fmla="*/ 122 h 791"/>
                <a:gd name="T40" fmla="*/ 511 w 1331"/>
                <a:gd name="T41" fmla="*/ 174 h 791"/>
                <a:gd name="T42" fmla="*/ 375 w 1331"/>
                <a:gd name="T43" fmla="*/ 260 h 791"/>
                <a:gd name="T44" fmla="*/ 317 w 1331"/>
                <a:gd name="T45" fmla="*/ 311 h 791"/>
                <a:gd name="T46" fmla="*/ 237 w 1331"/>
                <a:gd name="T47" fmla="*/ 475 h 791"/>
                <a:gd name="T48" fmla="*/ 184 w 1331"/>
                <a:gd name="T49" fmla="*/ 553 h 791"/>
                <a:gd name="T50" fmla="*/ 152 w 1331"/>
                <a:gd name="T51" fmla="*/ 627 h 791"/>
                <a:gd name="T52" fmla="*/ 129 w 1331"/>
                <a:gd name="T53" fmla="*/ 698 h 791"/>
                <a:gd name="T54" fmla="*/ 117 w 1331"/>
                <a:gd name="T55" fmla="*/ 736 h 791"/>
                <a:gd name="T56" fmla="*/ 85 w 1331"/>
                <a:gd name="T57" fmla="*/ 809 h 791"/>
                <a:gd name="T58" fmla="*/ 52 w 1331"/>
                <a:gd name="T59" fmla="*/ 851 h 791"/>
                <a:gd name="T60" fmla="*/ 23 w 1331"/>
                <a:gd name="T61" fmla="*/ 865 h 791"/>
                <a:gd name="T62" fmla="*/ 3 w 1331"/>
                <a:gd name="T63" fmla="*/ 849 h 791"/>
                <a:gd name="T64" fmla="*/ 0 w 1331"/>
                <a:gd name="T65" fmla="*/ 812 h 7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31" h="791">
                  <a:moveTo>
                    <a:pt x="0" y="737"/>
                  </a:moveTo>
                  <a:lnTo>
                    <a:pt x="28" y="600"/>
                  </a:lnTo>
                  <a:lnTo>
                    <a:pt x="73" y="480"/>
                  </a:lnTo>
                  <a:lnTo>
                    <a:pt x="134" y="368"/>
                  </a:lnTo>
                  <a:lnTo>
                    <a:pt x="210" y="273"/>
                  </a:lnTo>
                  <a:lnTo>
                    <a:pt x="294" y="191"/>
                  </a:lnTo>
                  <a:lnTo>
                    <a:pt x="391" y="124"/>
                  </a:lnTo>
                  <a:lnTo>
                    <a:pt x="497" y="71"/>
                  </a:lnTo>
                  <a:lnTo>
                    <a:pt x="608" y="31"/>
                  </a:lnTo>
                  <a:lnTo>
                    <a:pt x="729" y="8"/>
                  </a:lnTo>
                  <a:lnTo>
                    <a:pt x="851" y="0"/>
                  </a:lnTo>
                  <a:lnTo>
                    <a:pt x="907" y="2"/>
                  </a:lnTo>
                  <a:lnTo>
                    <a:pt x="962" y="6"/>
                  </a:lnTo>
                  <a:lnTo>
                    <a:pt x="1015" y="13"/>
                  </a:lnTo>
                  <a:lnTo>
                    <a:pt x="1063" y="20"/>
                  </a:lnTo>
                  <a:lnTo>
                    <a:pt x="1109" y="34"/>
                  </a:lnTo>
                  <a:lnTo>
                    <a:pt x="1152" y="48"/>
                  </a:lnTo>
                  <a:lnTo>
                    <a:pt x="1192" y="63"/>
                  </a:lnTo>
                  <a:lnTo>
                    <a:pt x="1228" y="82"/>
                  </a:lnTo>
                  <a:lnTo>
                    <a:pt x="1263" y="103"/>
                  </a:lnTo>
                  <a:lnTo>
                    <a:pt x="1298" y="126"/>
                  </a:lnTo>
                  <a:lnTo>
                    <a:pt x="1314" y="140"/>
                  </a:lnTo>
                  <a:lnTo>
                    <a:pt x="1325" y="154"/>
                  </a:lnTo>
                  <a:lnTo>
                    <a:pt x="1330" y="163"/>
                  </a:lnTo>
                  <a:lnTo>
                    <a:pt x="1327" y="170"/>
                  </a:lnTo>
                  <a:lnTo>
                    <a:pt x="1316" y="172"/>
                  </a:lnTo>
                  <a:lnTo>
                    <a:pt x="1298" y="174"/>
                  </a:lnTo>
                  <a:lnTo>
                    <a:pt x="1272" y="170"/>
                  </a:lnTo>
                  <a:lnTo>
                    <a:pt x="1240" y="162"/>
                  </a:lnTo>
                  <a:lnTo>
                    <a:pt x="1201" y="151"/>
                  </a:lnTo>
                  <a:lnTo>
                    <a:pt x="1152" y="137"/>
                  </a:lnTo>
                  <a:lnTo>
                    <a:pt x="1080" y="117"/>
                  </a:lnTo>
                  <a:lnTo>
                    <a:pt x="1003" y="105"/>
                  </a:lnTo>
                  <a:lnTo>
                    <a:pt x="920" y="101"/>
                  </a:lnTo>
                  <a:lnTo>
                    <a:pt x="838" y="101"/>
                  </a:lnTo>
                  <a:lnTo>
                    <a:pt x="754" y="107"/>
                  </a:lnTo>
                  <a:lnTo>
                    <a:pt x="669" y="122"/>
                  </a:lnTo>
                  <a:lnTo>
                    <a:pt x="587" y="145"/>
                  </a:lnTo>
                  <a:lnTo>
                    <a:pt x="511" y="174"/>
                  </a:lnTo>
                  <a:lnTo>
                    <a:pt x="437" y="212"/>
                  </a:lnTo>
                  <a:lnTo>
                    <a:pt x="375" y="260"/>
                  </a:lnTo>
                  <a:lnTo>
                    <a:pt x="317" y="311"/>
                  </a:lnTo>
                  <a:lnTo>
                    <a:pt x="273" y="357"/>
                  </a:lnTo>
                  <a:lnTo>
                    <a:pt x="237" y="400"/>
                  </a:lnTo>
                  <a:lnTo>
                    <a:pt x="207" y="440"/>
                  </a:lnTo>
                  <a:lnTo>
                    <a:pt x="184" y="478"/>
                  </a:lnTo>
                  <a:lnTo>
                    <a:pt x="168" y="516"/>
                  </a:lnTo>
                  <a:lnTo>
                    <a:pt x="152" y="552"/>
                  </a:lnTo>
                  <a:lnTo>
                    <a:pt x="140" y="587"/>
                  </a:lnTo>
                  <a:lnTo>
                    <a:pt x="129" y="623"/>
                  </a:lnTo>
                  <a:lnTo>
                    <a:pt x="117" y="661"/>
                  </a:lnTo>
                  <a:lnTo>
                    <a:pt x="102" y="703"/>
                  </a:lnTo>
                  <a:lnTo>
                    <a:pt x="85" y="734"/>
                  </a:lnTo>
                  <a:lnTo>
                    <a:pt x="69" y="760"/>
                  </a:lnTo>
                  <a:lnTo>
                    <a:pt x="52" y="776"/>
                  </a:lnTo>
                  <a:lnTo>
                    <a:pt x="37" y="787"/>
                  </a:lnTo>
                  <a:lnTo>
                    <a:pt x="23" y="790"/>
                  </a:lnTo>
                  <a:lnTo>
                    <a:pt x="12" y="785"/>
                  </a:lnTo>
                  <a:lnTo>
                    <a:pt x="3" y="774"/>
                  </a:lnTo>
                  <a:lnTo>
                    <a:pt x="0" y="758"/>
                  </a:lnTo>
                  <a:lnTo>
                    <a:pt x="0" y="737"/>
                  </a:lnTo>
                </a:path>
              </a:pathLst>
            </a:custGeom>
            <a:solidFill>
              <a:srgbClr val="FFE85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3" name="Freeform 310"/>
            <p:cNvSpPr>
              <a:spLocks/>
            </p:cNvSpPr>
            <p:nvPr/>
          </p:nvSpPr>
          <p:spPr bwMode="auto">
            <a:xfrm>
              <a:off x="2046" y="1296"/>
              <a:ext cx="1307" cy="768"/>
            </a:xfrm>
            <a:custGeom>
              <a:avLst/>
              <a:gdLst>
                <a:gd name="T0" fmla="*/ 29 w 1306"/>
                <a:gd name="T1" fmla="*/ 505 h 770"/>
                <a:gd name="T2" fmla="*/ 139 w 1306"/>
                <a:gd name="T3" fmla="*/ 280 h 770"/>
                <a:gd name="T4" fmla="*/ 299 w 1306"/>
                <a:gd name="T5" fmla="*/ 182 h 770"/>
                <a:gd name="T6" fmla="*/ 498 w 1306"/>
                <a:gd name="T7" fmla="*/ 67 h 770"/>
                <a:gd name="T8" fmla="*/ 799 w 1306"/>
                <a:gd name="T9" fmla="*/ 6 h 770"/>
                <a:gd name="T10" fmla="*/ 918 w 1306"/>
                <a:gd name="T11" fmla="*/ 0 h 770"/>
                <a:gd name="T12" fmla="*/ 1027 w 1306"/>
                <a:gd name="T13" fmla="*/ 4 h 770"/>
                <a:gd name="T14" fmla="*/ 1126 w 1306"/>
                <a:gd name="T15" fmla="*/ 18 h 770"/>
                <a:gd name="T16" fmla="*/ 1213 w 1306"/>
                <a:gd name="T17" fmla="*/ 41 h 770"/>
                <a:gd name="T18" fmla="*/ 1287 w 1306"/>
                <a:gd name="T19" fmla="*/ 75 h 770"/>
                <a:gd name="T20" fmla="*/ 1351 w 1306"/>
                <a:gd name="T21" fmla="*/ 113 h 770"/>
                <a:gd name="T22" fmla="*/ 1367 w 1306"/>
                <a:gd name="T23" fmla="*/ 128 h 770"/>
                <a:gd name="T24" fmla="*/ 1380 w 1306"/>
                <a:gd name="T25" fmla="*/ 149 h 770"/>
                <a:gd name="T26" fmla="*/ 1367 w 1306"/>
                <a:gd name="T27" fmla="*/ 158 h 770"/>
                <a:gd name="T28" fmla="*/ 1327 w 1306"/>
                <a:gd name="T29" fmla="*/ 154 h 770"/>
                <a:gd name="T30" fmla="*/ 1260 w 1306"/>
                <a:gd name="T31" fmla="*/ 136 h 770"/>
                <a:gd name="T32" fmla="*/ 1213 w 1306"/>
                <a:gd name="T33" fmla="*/ 122 h 770"/>
                <a:gd name="T34" fmla="*/ 1068 w 1306"/>
                <a:gd name="T35" fmla="*/ 92 h 770"/>
                <a:gd name="T36" fmla="*/ 903 w 1306"/>
                <a:gd name="T37" fmla="*/ 88 h 770"/>
                <a:gd name="T38" fmla="*/ 735 w 1306"/>
                <a:gd name="T39" fmla="*/ 108 h 770"/>
                <a:gd name="T40" fmla="*/ 501 w 1306"/>
                <a:gd name="T41" fmla="*/ 161 h 770"/>
                <a:gd name="T42" fmla="*/ 365 w 1306"/>
                <a:gd name="T43" fmla="*/ 192 h 770"/>
                <a:gd name="T44" fmla="*/ 310 w 1306"/>
                <a:gd name="T45" fmla="*/ 224 h 770"/>
                <a:gd name="T46" fmla="*/ 227 w 1306"/>
                <a:gd name="T47" fmla="*/ 312 h 770"/>
                <a:gd name="T48" fmla="*/ 174 w 1306"/>
                <a:gd name="T49" fmla="*/ 390 h 770"/>
                <a:gd name="T50" fmla="*/ 144 w 1306"/>
                <a:gd name="T51" fmla="*/ 461 h 770"/>
                <a:gd name="T52" fmla="*/ 121 w 1306"/>
                <a:gd name="T53" fmla="*/ 516 h 770"/>
                <a:gd name="T54" fmla="*/ 107 w 1306"/>
                <a:gd name="T55" fmla="*/ 534 h 770"/>
                <a:gd name="T56" fmla="*/ 75 w 1306"/>
                <a:gd name="T57" fmla="*/ 571 h 770"/>
                <a:gd name="T58" fmla="*/ 47 w 1306"/>
                <a:gd name="T59" fmla="*/ 605 h 770"/>
                <a:gd name="T60" fmla="*/ 19 w 1306"/>
                <a:gd name="T61" fmla="*/ 619 h 770"/>
                <a:gd name="T62" fmla="*/ 2 w 1306"/>
                <a:gd name="T63" fmla="*/ 603 h 770"/>
                <a:gd name="T64" fmla="*/ 0 w 1306"/>
                <a:gd name="T65" fmla="*/ 571 h 7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06" h="770">
                  <a:moveTo>
                    <a:pt x="0" y="716"/>
                  </a:moveTo>
                  <a:lnTo>
                    <a:pt x="29" y="583"/>
                  </a:lnTo>
                  <a:lnTo>
                    <a:pt x="78" y="463"/>
                  </a:lnTo>
                  <a:lnTo>
                    <a:pt x="139" y="355"/>
                  </a:lnTo>
                  <a:lnTo>
                    <a:pt x="213" y="262"/>
                  </a:lnTo>
                  <a:lnTo>
                    <a:pt x="299" y="182"/>
                  </a:lnTo>
                  <a:lnTo>
                    <a:pt x="395" y="117"/>
                  </a:lnTo>
                  <a:lnTo>
                    <a:pt x="498" y="67"/>
                  </a:lnTo>
                  <a:lnTo>
                    <a:pt x="609" y="29"/>
                  </a:lnTo>
                  <a:lnTo>
                    <a:pt x="724" y="6"/>
                  </a:lnTo>
                  <a:lnTo>
                    <a:pt x="843" y="0"/>
                  </a:lnTo>
                  <a:lnTo>
                    <a:pt x="900" y="0"/>
                  </a:lnTo>
                  <a:lnTo>
                    <a:pt x="952" y="4"/>
                  </a:lnTo>
                  <a:lnTo>
                    <a:pt x="1003" y="11"/>
                  </a:lnTo>
                  <a:lnTo>
                    <a:pt x="1051" y="18"/>
                  </a:lnTo>
                  <a:lnTo>
                    <a:pt x="1097" y="29"/>
                  </a:lnTo>
                  <a:lnTo>
                    <a:pt x="1138" y="41"/>
                  </a:lnTo>
                  <a:lnTo>
                    <a:pt x="1176" y="57"/>
                  </a:lnTo>
                  <a:lnTo>
                    <a:pt x="1212" y="75"/>
                  </a:lnTo>
                  <a:lnTo>
                    <a:pt x="1244" y="92"/>
                  </a:lnTo>
                  <a:lnTo>
                    <a:pt x="1276" y="113"/>
                  </a:lnTo>
                  <a:lnTo>
                    <a:pt x="1292" y="128"/>
                  </a:lnTo>
                  <a:lnTo>
                    <a:pt x="1302" y="140"/>
                  </a:lnTo>
                  <a:lnTo>
                    <a:pt x="1305" y="149"/>
                  </a:lnTo>
                  <a:lnTo>
                    <a:pt x="1302" y="154"/>
                  </a:lnTo>
                  <a:lnTo>
                    <a:pt x="1292" y="158"/>
                  </a:lnTo>
                  <a:lnTo>
                    <a:pt x="1276" y="158"/>
                  </a:lnTo>
                  <a:lnTo>
                    <a:pt x="1252" y="154"/>
                  </a:lnTo>
                  <a:lnTo>
                    <a:pt x="1223" y="147"/>
                  </a:lnTo>
                  <a:lnTo>
                    <a:pt x="1185" y="136"/>
                  </a:lnTo>
                  <a:lnTo>
                    <a:pt x="1138" y="122"/>
                  </a:lnTo>
                  <a:lnTo>
                    <a:pt x="1069" y="105"/>
                  </a:lnTo>
                  <a:lnTo>
                    <a:pt x="993" y="92"/>
                  </a:lnTo>
                  <a:lnTo>
                    <a:pt x="911" y="85"/>
                  </a:lnTo>
                  <a:lnTo>
                    <a:pt x="828" y="88"/>
                  </a:lnTo>
                  <a:lnTo>
                    <a:pt x="744" y="94"/>
                  </a:lnTo>
                  <a:lnTo>
                    <a:pt x="660" y="108"/>
                  </a:lnTo>
                  <a:lnTo>
                    <a:pt x="579" y="130"/>
                  </a:lnTo>
                  <a:lnTo>
                    <a:pt x="501" y="161"/>
                  </a:lnTo>
                  <a:lnTo>
                    <a:pt x="430" y="200"/>
                  </a:lnTo>
                  <a:lnTo>
                    <a:pt x="365" y="248"/>
                  </a:lnTo>
                  <a:lnTo>
                    <a:pt x="310" y="299"/>
                  </a:lnTo>
                  <a:lnTo>
                    <a:pt x="266" y="345"/>
                  </a:lnTo>
                  <a:lnTo>
                    <a:pt x="227" y="387"/>
                  </a:lnTo>
                  <a:lnTo>
                    <a:pt x="198" y="426"/>
                  </a:lnTo>
                  <a:lnTo>
                    <a:pt x="174" y="465"/>
                  </a:lnTo>
                  <a:lnTo>
                    <a:pt x="158" y="500"/>
                  </a:lnTo>
                  <a:lnTo>
                    <a:pt x="144" y="536"/>
                  </a:lnTo>
                  <a:lnTo>
                    <a:pt x="130" y="570"/>
                  </a:lnTo>
                  <a:lnTo>
                    <a:pt x="121" y="606"/>
                  </a:lnTo>
                  <a:lnTo>
                    <a:pt x="107" y="642"/>
                  </a:lnTo>
                  <a:lnTo>
                    <a:pt x="93" y="682"/>
                  </a:lnTo>
                  <a:lnTo>
                    <a:pt x="75" y="716"/>
                  </a:lnTo>
                  <a:lnTo>
                    <a:pt x="61" y="739"/>
                  </a:lnTo>
                  <a:lnTo>
                    <a:pt x="47" y="755"/>
                  </a:lnTo>
                  <a:lnTo>
                    <a:pt x="31" y="766"/>
                  </a:lnTo>
                  <a:lnTo>
                    <a:pt x="19" y="769"/>
                  </a:lnTo>
                  <a:lnTo>
                    <a:pt x="8" y="764"/>
                  </a:lnTo>
                  <a:lnTo>
                    <a:pt x="2" y="753"/>
                  </a:lnTo>
                  <a:lnTo>
                    <a:pt x="0" y="739"/>
                  </a:lnTo>
                  <a:lnTo>
                    <a:pt x="0" y="716"/>
                  </a:lnTo>
                </a:path>
              </a:pathLst>
            </a:custGeom>
            <a:solidFill>
              <a:srgbClr val="FFEA6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4" name="Freeform 311"/>
            <p:cNvSpPr>
              <a:spLocks/>
            </p:cNvSpPr>
            <p:nvPr/>
          </p:nvSpPr>
          <p:spPr bwMode="auto">
            <a:xfrm>
              <a:off x="2065" y="1300"/>
              <a:ext cx="1283" cy="750"/>
            </a:xfrm>
            <a:custGeom>
              <a:avLst/>
              <a:gdLst>
                <a:gd name="T0" fmla="*/ 34 w 1284"/>
                <a:gd name="T1" fmla="*/ 568 h 750"/>
                <a:gd name="T2" fmla="*/ 145 w 1284"/>
                <a:gd name="T3" fmla="*/ 345 h 750"/>
                <a:gd name="T4" fmla="*/ 303 w 1284"/>
                <a:gd name="T5" fmla="*/ 177 h 750"/>
                <a:gd name="T6" fmla="*/ 499 w 1284"/>
                <a:gd name="T7" fmla="*/ 64 h 750"/>
                <a:gd name="T8" fmla="*/ 645 w 1284"/>
                <a:gd name="T9" fmla="*/ 6 h 750"/>
                <a:gd name="T10" fmla="*/ 761 w 1284"/>
                <a:gd name="T11" fmla="*/ 0 h 750"/>
                <a:gd name="T12" fmla="*/ 869 w 1284"/>
                <a:gd name="T13" fmla="*/ 4 h 750"/>
                <a:gd name="T14" fmla="*/ 963 w 1284"/>
                <a:gd name="T15" fmla="*/ 16 h 750"/>
                <a:gd name="T16" fmla="*/ 1047 w 1284"/>
                <a:gd name="T17" fmla="*/ 39 h 750"/>
                <a:gd name="T18" fmla="*/ 1120 w 1284"/>
                <a:gd name="T19" fmla="*/ 69 h 750"/>
                <a:gd name="T20" fmla="*/ 1178 w 1284"/>
                <a:gd name="T21" fmla="*/ 105 h 750"/>
                <a:gd name="T22" fmla="*/ 1195 w 1284"/>
                <a:gd name="T23" fmla="*/ 117 h 750"/>
                <a:gd name="T24" fmla="*/ 1208 w 1284"/>
                <a:gd name="T25" fmla="*/ 134 h 750"/>
                <a:gd name="T26" fmla="*/ 1195 w 1284"/>
                <a:gd name="T27" fmla="*/ 142 h 750"/>
                <a:gd name="T28" fmla="*/ 1157 w 1284"/>
                <a:gd name="T29" fmla="*/ 138 h 750"/>
                <a:gd name="T30" fmla="*/ 1092 w 1284"/>
                <a:gd name="T31" fmla="*/ 124 h 750"/>
                <a:gd name="T32" fmla="*/ 1049 w 1284"/>
                <a:gd name="T33" fmla="*/ 111 h 750"/>
                <a:gd name="T34" fmla="*/ 906 w 1284"/>
                <a:gd name="T35" fmla="*/ 82 h 750"/>
                <a:gd name="T36" fmla="*/ 744 w 1284"/>
                <a:gd name="T37" fmla="*/ 78 h 750"/>
                <a:gd name="T38" fmla="*/ 642 w 1284"/>
                <a:gd name="T39" fmla="*/ 98 h 750"/>
                <a:gd name="T40" fmla="*/ 494 w 1284"/>
                <a:gd name="T41" fmla="*/ 151 h 750"/>
                <a:gd name="T42" fmla="*/ 358 w 1284"/>
                <a:gd name="T43" fmla="*/ 237 h 750"/>
                <a:gd name="T44" fmla="*/ 301 w 1284"/>
                <a:gd name="T45" fmla="*/ 288 h 750"/>
                <a:gd name="T46" fmla="*/ 218 w 1284"/>
                <a:gd name="T47" fmla="*/ 376 h 750"/>
                <a:gd name="T48" fmla="*/ 167 w 1284"/>
                <a:gd name="T49" fmla="*/ 454 h 750"/>
                <a:gd name="T50" fmla="*/ 135 w 1284"/>
                <a:gd name="T51" fmla="*/ 523 h 750"/>
                <a:gd name="T52" fmla="*/ 112 w 1284"/>
                <a:gd name="T53" fmla="*/ 591 h 750"/>
                <a:gd name="T54" fmla="*/ 101 w 1284"/>
                <a:gd name="T55" fmla="*/ 626 h 750"/>
                <a:gd name="T56" fmla="*/ 69 w 1284"/>
                <a:gd name="T57" fmla="*/ 696 h 750"/>
                <a:gd name="T58" fmla="*/ 42 w 1284"/>
                <a:gd name="T59" fmla="*/ 736 h 750"/>
                <a:gd name="T60" fmla="*/ 17 w 1284"/>
                <a:gd name="T61" fmla="*/ 749 h 750"/>
                <a:gd name="T62" fmla="*/ 2 w 1284"/>
                <a:gd name="T63" fmla="*/ 734 h 750"/>
                <a:gd name="T64" fmla="*/ 0 w 1284"/>
                <a:gd name="T65" fmla="*/ 700 h 7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84" h="750">
                  <a:moveTo>
                    <a:pt x="0" y="700"/>
                  </a:moveTo>
                  <a:lnTo>
                    <a:pt x="34" y="568"/>
                  </a:lnTo>
                  <a:lnTo>
                    <a:pt x="82" y="449"/>
                  </a:lnTo>
                  <a:lnTo>
                    <a:pt x="145" y="345"/>
                  </a:lnTo>
                  <a:lnTo>
                    <a:pt x="218" y="254"/>
                  </a:lnTo>
                  <a:lnTo>
                    <a:pt x="303" y="177"/>
                  </a:lnTo>
                  <a:lnTo>
                    <a:pt x="397" y="113"/>
                  </a:lnTo>
                  <a:lnTo>
                    <a:pt x="499" y="64"/>
                  </a:lnTo>
                  <a:lnTo>
                    <a:pt x="609" y="29"/>
                  </a:lnTo>
                  <a:lnTo>
                    <a:pt x="720" y="6"/>
                  </a:lnTo>
                  <a:lnTo>
                    <a:pt x="836" y="0"/>
                  </a:lnTo>
                  <a:lnTo>
                    <a:pt x="891" y="0"/>
                  </a:lnTo>
                  <a:lnTo>
                    <a:pt x="944" y="4"/>
                  </a:lnTo>
                  <a:lnTo>
                    <a:pt x="992" y="9"/>
                  </a:lnTo>
                  <a:lnTo>
                    <a:pt x="1038" y="16"/>
                  </a:lnTo>
                  <a:lnTo>
                    <a:pt x="1082" y="27"/>
                  </a:lnTo>
                  <a:lnTo>
                    <a:pt x="1122" y="39"/>
                  </a:lnTo>
                  <a:lnTo>
                    <a:pt x="1160" y="52"/>
                  </a:lnTo>
                  <a:lnTo>
                    <a:pt x="1195" y="69"/>
                  </a:lnTo>
                  <a:lnTo>
                    <a:pt x="1225" y="85"/>
                  </a:lnTo>
                  <a:lnTo>
                    <a:pt x="1253" y="105"/>
                  </a:lnTo>
                  <a:lnTo>
                    <a:pt x="1270" y="117"/>
                  </a:lnTo>
                  <a:lnTo>
                    <a:pt x="1278" y="128"/>
                  </a:lnTo>
                  <a:lnTo>
                    <a:pt x="1283" y="134"/>
                  </a:lnTo>
                  <a:lnTo>
                    <a:pt x="1278" y="140"/>
                  </a:lnTo>
                  <a:lnTo>
                    <a:pt x="1270" y="142"/>
                  </a:lnTo>
                  <a:lnTo>
                    <a:pt x="1253" y="142"/>
                  </a:lnTo>
                  <a:lnTo>
                    <a:pt x="1232" y="138"/>
                  </a:lnTo>
                  <a:lnTo>
                    <a:pt x="1202" y="131"/>
                  </a:lnTo>
                  <a:lnTo>
                    <a:pt x="1167" y="124"/>
                  </a:lnTo>
                  <a:lnTo>
                    <a:pt x="1124" y="111"/>
                  </a:lnTo>
                  <a:lnTo>
                    <a:pt x="1055" y="94"/>
                  </a:lnTo>
                  <a:lnTo>
                    <a:pt x="981" y="82"/>
                  </a:lnTo>
                  <a:lnTo>
                    <a:pt x="901" y="75"/>
                  </a:lnTo>
                  <a:lnTo>
                    <a:pt x="819" y="78"/>
                  </a:lnTo>
                  <a:lnTo>
                    <a:pt x="735" y="83"/>
                  </a:lnTo>
                  <a:lnTo>
                    <a:pt x="653" y="98"/>
                  </a:lnTo>
                  <a:lnTo>
                    <a:pt x="570" y="122"/>
                  </a:lnTo>
                  <a:lnTo>
                    <a:pt x="494" y="151"/>
                  </a:lnTo>
                  <a:lnTo>
                    <a:pt x="423" y="191"/>
                  </a:lnTo>
                  <a:lnTo>
                    <a:pt x="358" y="237"/>
                  </a:lnTo>
                  <a:lnTo>
                    <a:pt x="301" y="288"/>
                  </a:lnTo>
                  <a:lnTo>
                    <a:pt x="257" y="334"/>
                  </a:lnTo>
                  <a:lnTo>
                    <a:pt x="218" y="376"/>
                  </a:lnTo>
                  <a:lnTo>
                    <a:pt x="190" y="416"/>
                  </a:lnTo>
                  <a:lnTo>
                    <a:pt x="167" y="454"/>
                  </a:lnTo>
                  <a:lnTo>
                    <a:pt x="149" y="490"/>
                  </a:lnTo>
                  <a:lnTo>
                    <a:pt x="135" y="523"/>
                  </a:lnTo>
                  <a:lnTo>
                    <a:pt x="122" y="557"/>
                  </a:lnTo>
                  <a:lnTo>
                    <a:pt x="112" y="591"/>
                  </a:lnTo>
                  <a:lnTo>
                    <a:pt x="101" y="626"/>
                  </a:lnTo>
                  <a:lnTo>
                    <a:pt x="84" y="665"/>
                  </a:lnTo>
                  <a:lnTo>
                    <a:pt x="69" y="696"/>
                  </a:lnTo>
                  <a:lnTo>
                    <a:pt x="54" y="719"/>
                  </a:lnTo>
                  <a:lnTo>
                    <a:pt x="42" y="736"/>
                  </a:lnTo>
                  <a:lnTo>
                    <a:pt x="29" y="744"/>
                  </a:lnTo>
                  <a:lnTo>
                    <a:pt x="17" y="749"/>
                  </a:lnTo>
                  <a:lnTo>
                    <a:pt x="8" y="744"/>
                  </a:lnTo>
                  <a:lnTo>
                    <a:pt x="2" y="734"/>
                  </a:lnTo>
                  <a:lnTo>
                    <a:pt x="0" y="719"/>
                  </a:lnTo>
                  <a:lnTo>
                    <a:pt x="0" y="700"/>
                  </a:lnTo>
                </a:path>
              </a:pathLst>
            </a:custGeom>
            <a:solidFill>
              <a:srgbClr val="FFEB6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5" name="Freeform 312"/>
            <p:cNvSpPr>
              <a:spLocks/>
            </p:cNvSpPr>
            <p:nvPr/>
          </p:nvSpPr>
          <p:spPr bwMode="auto">
            <a:xfrm>
              <a:off x="2070" y="1300"/>
              <a:ext cx="1263" cy="730"/>
            </a:xfrm>
            <a:custGeom>
              <a:avLst/>
              <a:gdLst>
                <a:gd name="T0" fmla="*/ 38 w 1262"/>
                <a:gd name="T1" fmla="*/ 628 h 729"/>
                <a:gd name="T2" fmla="*/ 149 w 1262"/>
                <a:gd name="T3" fmla="*/ 334 h 729"/>
                <a:gd name="T4" fmla="*/ 310 w 1262"/>
                <a:gd name="T5" fmla="*/ 170 h 729"/>
                <a:gd name="T6" fmla="*/ 503 w 1262"/>
                <a:gd name="T7" fmla="*/ 62 h 729"/>
                <a:gd name="T8" fmla="*/ 793 w 1262"/>
                <a:gd name="T9" fmla="*/ 6 h 729"/>
                <a:gd name="T10" fmla="*/ 905 w 1262"/>
                <a:gd name="T11" fmla="*/ 0 h 729"/>
                <a:gd name="T12" fmla="*/ 1011 w 1262"/>
                <a:gd name="T13" fmla="*/ 4 h 729"/>
                <a:gd name="T14" fmla="*/ 1103 w 1262"/>
                <a:gd name="T15" fmla="*/ 16 h 729"/>
                <a:gd name="T16" fmla="*/ 1186 w 1262"/>
                <a:gd name="T17" fmla="*/ 35 h 729"/>
                <a:gd name="T18" fmla="*/ 1255 w 1262"/>
                <a:gd name="T19" fmla="*/ 62 h 729"/>
                <a:gd name="T20" fmla="*/ 1308 w 1262"/>
                <a:gd name="T21" fmla="*/ 94 h 729"/>
                <a:gd name="T22" fmla="*/ 1324 w 1262"/>
                <a:gd name="T23" fmla="*/ 104 h 729"/>
                <a:gd name="T24" fmla="*/ 1336 w 1262"/>
                <a:gd name="T25" fmla="*/ 122 h 729"/>
                <a:gd name="T26" fmla="*/ 1324 w 1262"/>
                <a:gd name="T27" fmla="*/ 128 h 729"/>
                <a:gd name="T28" fmla="*/ 1287 w 1262"/>
                <a:gd name="T29" fmla="*/ 124 h 729"/>
                <a:gd name="T30" fmla="*/ 1228 w 1262"/>
                <a:gd name="T31" fmla="*/ 108 h 729"/>
                <a:gd name="T32" fmla="*/ 1188 w 1262"/>
                <a:gd name="T33" fmla="*/ 98 h 729"/>
                <a:gd name="T34" fmla="*/ 1046 w 1262"/>
                <a:gd name="T35" fmla="*/ 71 h 729"/>
                <a:gd name="T36" fmla="*/ 887 w 1262"/>
                <a:gd name="T37" fmla="*/ 67 h 729"/>
                <a:gd name="T38" fmla="*/ 719 w 1262"/>
                <a:gd name="T39" fmla="*/ 87 h 729"/>
                <a:gd name="T40" fmla="*/ 487 w 1262"/>
                <a:gd name="T41" fmla="*/ 140 h 729"/>
                <a:gd name="T42" fmla="*/ 349 w 1262"/>
                <a:gd name="T43" fmla="*/ 228 h 729"/>
                <a:gd name="T44" fmla="*/ 294 w 1262"/>
                <a:gd name="T45" fmla="*/ 277 h 729"/>
                <a:gd name="T46" fmla="*/ 213 w 1262"/>
                <a:gd name="T47" fmla="*/ 443 h 729"/>
                <a:gd name="T48" fmla="*/ 158 w 1262"/>
                <a:gd name="T49" fmla="*/ 519 h 729"/>
                <a:gd name="T50" fmla="*/ 126 w 1262"/>
                <a:gd name="T51" fmla="*/ 586 h 729"/>
                <a:gd name="T52" fmla="*/ 103 w 1262"/>
                <a:gd name="T53" fmla="*/ 651 h 729"/>
                <a:gd name="T54" fmla="*/ 92 w 1262"/>
                <a:gd name="T55" fmla="*/ 685 h 729"/>
                <a:gd name="T56" fmla="*/ 62 w 1262"/>
                <a:gd name="T57" fmla="*/ 752 h 729"/>
                <a:gd name="T58" fmla="*/ 38 w 1262"/>
                <a:gd name="T59" fmla="*/ 792 h 729"/>
                <a:gd name="T60" fmla="*/ 14 w 1262"/>
                <a:gd name="T61" fmla="*/ 803 h 729"/>
                <a:gd name="T62" fmla="*/ 2 w 1262"/>
                <a:gd name="T63" fmla="*/ 792 h 729"/>
                <a:gd name="T64" fmla="*/ 2 w 1262"/>
                <a:gd name="T65" fmla="*/ 756 h 7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62" h="729">
                  <a:moveTo>
                    <a:pt x="2" y="681"/>
                  </a:moveTo>
                  <a:lnTo>
                    <a:pt x="38" y="553"/>
                  </a:lnTo>
                  <a:lnTo>
                    <a:pt x="88" y="435"/>
                  </a:lnTo>
                  <a:lnTo>
                    <a:pt x="149" y="334"/>
                  </a:lnTo>
                  <a:lnTo>
                    <a:pt x="225" y="246"/>
                  </a:lnTo>
                  <a:lnTo>
                    <a:pt x="310" y="170"/>
                  </a:lnTo>
                  <a:lnTo>
                    <a:pt x="402" y="108"/>
                  </a:lnTo>
                  <a:lnTo>
                    <a:pt x="503" y="62"/>
                  </a:lnTo>
                  <a:lnTo>
                    <a:pt x="609" y="27"/>
                  </a:lnTo>
                  <a:lnTo>
                    <a:pt x="718" y="6"/>
                  </a:lnTo>
                  <a:lnTo>
                    <a:pt x="830" y="0"/>
                  </a:lnTo>
                  <a:lnTo>
                    <a:pt x="885" y="2"/>
                  </a:lnTo>
                  <a:lnTo>
                    <a:pt x="936" y="4"/>
                  </a:lnTo>
                  <a:lnTo>
                    <a:pt x="984" y="9"/>
                  </a:lnTo>
                  <a:lnTo>
                    <a:pt x="1028" y="16"/>
                  </a:lnTo>
                  <a:lnTo>
                    <a:pt x="1070" y="25"/>
                  </a:lnTo>
                  <a:lnTo>
                    <a:pt x="1111" y="35"/>
                  </a:lnTo>
                  <a:lnTo>
                    <a:pt x="1146" y="48"/>
                  </a:lnTo>
                  <a:lnTo>
                    <a:pt x="1180" y="62"/>
                  </a:lnTo>
                  <a:lnTo>
                    <a:pt x="1208" y="78"/>
                  </a:lnTo>
                  <a:lnTo>
                    <a:pt x="1233" y="94"/>
                  </a:lnTo>
                  <a:lnTo>
                    <a:pt x="1249" y="104"/>
                  </a:lnTo>
                  <a:lnTo>
                    <a:pt x="1258" y="115"/>
                  </a:lnTo>
                  <a:lnTo>
                    <a:pt x="1261" y="122"/>
                  </a:lnTo>
                  <a:lnTo>
                    <a:pt x="1258" y="126"/>
                  </a:lnTo>
                  <a:lnTo>
                    <a:pt x="1249" y="128"/>
                  </a:lnTo>
                  <a:lnTo>
                    <a:pt x="1233" y="128"/>
                  </a:lnTo>
                  <a:lnTo>
                    <a:pt x="1212" y="124"/>
                  </a:lnTo>
                  <a:lnTo>
                    <a:pt x="1185" y="117"/>
                  </a:lnTo>
                  <a:lnTo>
                    <a:pt x="1153" y="108"/>
                  </a:lnTo>
                  <a:lnTo>
                    <a:pt x="1113" y="98"/>
                  </a:lnTo>
                  <a:lnTo>
                    <a:pt x="1045" y="81"/>
                  </a:lnTo>
                  <a:lnTo>
                    <a:pt x="971" y="71"/>
                  </a:lnTo>
                  <a:lnTo>
                    <a:pt x="893" y="64"/>
                  </a:lnTo>
                  <a:lnTo>
                    <a:pt x="812" y="67"/>
                  </a:lnTo>
                  <a:lnTo>
                    <a:pt x="727" y="73"/>
                  </a:lnTo>
                  <a:lnTo>
                    <a:pt x="644" y="87"/>
                  </a:lnTo>
                  <a:lnTo>
                    <a:pt x="564" y="111"/>
                  </a:lnTo>
                  <a:lnTo>
                    <a:pt x="487" y="140"/>
                  </a:lnTo>
                  <a:lnTo>
                    <a:pt x="414" y="180"/>
                  </a:lnTo>
                  <a:lnTo>
                    <a:pt x="349" y="228"/>
                  </a:lnTo>
                  <a:lnTo>
                    <a:pt x="294" y="277"/>
                  </a:lnTo>
                  <a:lnTo>
                    <a:pt x="248" y="324"/>
                  </a:lnTo>
                  <a:lnTo>
                    <a:pt x="213" y="368"/>
                  </a:lnTo>
                  <a:lnTo>
                    <a:pt x="183" y="405"/>
                  </a:lnTo>
                  <a:lnTo>
                    <a:pt x="158" y="444"/>
                  </a:lnTo>
                  <a:lnTo>
                    <a:pt x="140" y="477"/>
                  </a:lnTo>
                  <a:lnTo>
                    <a:pt x="126" y="511"/>
                  </a:lnTo>
                  <a:lnTo>
                    <a:pt x="113" y="543"/>
                  </a:lnTo>
                  <a:lnTo>
                    <a:pt x="103" y="576"/>
                  </a:lnTo>
                  <a:lnTo>
                    <a:pt x="92" y="610"/>
                  </a:lnTo>
                  <a:lnTo>
                    <a:pt x="78" y="647"/>
                  </a:lnTo>
                  <a:lnTo>
                    <a:pt x="62" y="677"/>
                  </a:lnTo>
                  <a:lnTo>
                    <a:pt x="50" y="700"/>
                  </a:lnTo>
                  <a:lnTo>
                    <a:pt x="38" y="717"/>
                  </a:lnTo>
                  <a:lnTo>
                    <a:pt x="25" y="725"/>
                  </a:lnTo>
                  <a:lnTo>
                    <a:pt x="14" y="728"/>
                  </a:lnTo>
                  <a:lnTo>
                    <a:pt x="8" y="725"/>
                  </a:lnTo>
                  <a:lnTo>
                    <a:pt x="2" y="717"/>
                  </a:lnTo>
                  <a:lnTo>
                    <a:pt x="0" y="702"/>
                  </a:lnTo>
                  <a:lnTo>
                    <a:pt x="2" y="681"/>
                  </a:lnTo>
                </a:path>
              </a:pathLst>
            </a:custGeom>
            <a:solidFill>
              <a:srgbClr val="FFED7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6" name="Freeform 313"/>
            <p:cNvSpPr>
              <a:spLocks/>
            </p:cNvSpPr>
            <p:nvPr/>
          </p:nvSpPr>
          <p:spPr bwMode="auto">
            <a:xfrm>
              <a:off x="2070" y="1290"/>
              <a:ext cx="1235" cy="711"/>
            </a:xfrm>
            <a:custGeom>
              <a:avLst/>
              <a:gdLst>
                <a:gd name="T0" fmla="*/ 39 w 1236"/>
                <a:gd name="T1" fmla="*/ 731 h 708"/>
                <a:gd name="T2" fmla="*/ 153 w 1236"/>
                <a:gd name="T3" fmla="*/ 434 h 708"/>
                <a:gd name="T4" fmla="*/ 313 w 1236"/>
                <a:gd name="T5" fmla="*/ 236 h 708"/>
                <a:gd name="T6" fmla="*/ 503 w 1236"/>
                <a:gd name="T7" fmla="*/ 56 h 708"/>
                <a:gd name="T8" fmla="*/ 638 w 1236"/>
                <a:gd name="T9" fmla="*/ 5 h 708"/>
                <a:gd name="T10" fmla="*/ 748 w 1236"/>
                <a:gd name="T11" fmla="*/ 0 h 708"/>
                <a:gd name="T12" fmla="*/ 849 w 1236"/>
                <a:gd name="T13" fmla="*/ 2 h 708"/>
                <a:gd name="T14" fmla="*/ 940 w 1236"/>
                <a:gd name="T15" fmla="*/ 14 h 708"/>
                <a:gd name="T16" fmla="*/ 1020 w 1236"/>
                <a:gd name="T17" fmla="*/ 30 h 708"/>
                <a:gd name="T18" fmla="*/ 1085 w 1236"/>
                <a:gd name="T19" fmla="*/ 53 h 708"/>
                <a:gd name="T20" fmla="*/ 1135 w 1236"/>
                <a:gd name="T21" fmla="*/ 83 h 708"/>
                <a:gd name="T22" fmla="*/ 1149 w 1236"/>
                <a:gd name="T23" fmla="*/ 92 h 708"/>
                <a:gd name="T24" fmla="*/ 1160 w 1236"/>
                <a:gd name="T25" fmla="*/ 106 h 708"/>
                <a:gd name="T26" fmla="*/ 1149 w 1236"/>
                <a:gd name="T27" fmla="*/ 113 h 708"/>
                <a:gd name="T28" fmla="*/ 1114 w 1236"/>
                <a:gd name="T29" fmla="*/ 106 h 708"/>
                <a:gd name="T30" fmla="*/ 1059 w 1236"/>
                <a:gd name="T31" fmla="*/ 94 h 708"/>
                <a:gd name="T32" fmla="*/ 1022 w 1236"/>
                <a:gd name="T33" fmla="*/ 83 h 708"/>
                <a:gd name="T34" fmla="*/ 883 w 1236"/>
                <a:gd name="T35" fmla="*/ 56 h 708"/>
                <a:gd name="T36" fmla="*/ 725 w 1236"/>
                <a:gd name="T37" fmla="*/ 53 h 708"/>
                <a:gd name="T38" fmla="*/ 618 w 1236"/>
                <a:gd name="T39" fmla="*/ 75 h 708"/>
                <a:gd name="T40" fmla="*/ 476 w 1236"/>
                <a:gd name="T41" fmla="*/ 204 h 708"/>
                <a:gd name="T42" fmla="*/ 340 w 1236"/>
                <a:gd name="T43" fmla="*/ 291 h 708"/>
                <a:gd name="T44" fmla="*/ 283 w 1236"/>
                <a:gd name="T45" fmla="*/ 339 h 708"/>
                <a:gd name="T46" fmla="*/ 202 w 1236"/>
                <a:gd name="T47" fmla="*/ 505 h 708"/>
                <a:gd name="T48" fmla="*/ 149 w 1236"/>
                <a:gd name="T49" fmla="*/ 578 h 708"/>
                <a:gd name="T50" fmla="*/ 115 w 1236"/>
                <a:gd name="T51" fmla="*/ 672 h 708"/>
                <a:gd name="T52" fmla="*/ 92 w 1236"/>
                <a:gd name="T53" fmla="*/ 768 h 708"/>
                <a:gd name="T54" fmla="*/ 81 w 1236"/>
                <a:gd name="T55" fmla="*/ 815 h 708"/>
                <a:gd name="T56" fmla="*/ 54 w 1236"/>
                <a:gd name="T57" fmla="*/ 902 h 708"/>
                <a:gd name="T58" fmla="*/ 29 w 1236"/>
                <a:gd name="T59" fmla="*/ 952 h 708"/>
                <a:gd name="T60" fmla="*/ 9 w 1236"/>
                <a:gd name="T61" fmla="*/ 967 h 708"/>
                <a:gd name="T62" fmla="*/ 2 w 1236"/>
                <a:gd name="T63" fmla="*/ 952 h 708"/>
                <a:gd name="T64" fmla="*/ 2 w 1236"/>
                <a:gd name="T65" fmla="*/ 910 h 7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6" h="708">
                  <a:moveTo>
                    <a:pt x="2" y="664"/>
                  </a:moveTo>
                  <a:lnTo>
                    <a:pt x="39" y="534"/>
                  </a:lnTo>
                  <a:lnTo>
                    <a:pt x="90" y="420"/>
                  </a:lnTo>
                  <a:lnTo>
                    <a:pt x="153" y="319"/>
                  </a:lnTo>
                  <a:lnTo>
                    <a:pt x="227" y="235"/>
                  </a:lnTo>
                  <a:lnTo>
                    <a:pt x="313" y="161"/>
                  </a:lnTo>
                  <a:lnTo>
                    <a:pt x="404" y="102"/>
                  </a:lnTo>
                  <a:lnTo>
                    <a:pt x="503" y="56"/>
                  </a:lnTo>
                  <a:lnTo>
                    <a:pt x="607" y="25"/>
                  </a:lnTo>
                  <a:lnTo>
                    <a:pt x="713" y="5"/>
                  </a:lnTo>
                  <a:lnTo>
                    <a:pt x="823" y="0"/>
                  </a:lnTo>
                  <a:lnTo>
                    <a:pt x="874" y="0"/>
                  </a:lnTo>
                  <a:lnTo>
                    <a:pt x="924" y="2"/>
                  </a:lnTo>
                  <a:lnTo>
                    <a:pt x="971" y="7"/>
                  </a:lnTo>
                  <a:lnTo>
                    <a:pt x="1015" y="14"/>
                  </a:lnTo>
                  <a:lnTo>
                    <a:pt x="1057" y="20"/>
                  </a:lnTo>
                  <a:lnTo>
                    <a:pt x="1095" y="30"/>
                  </a:lnTo>
                  <a:lnTo>
                    <a:pt x="1129" y="41"/>
                  </a:lnTo>
                  <a:lnTo>
                    <a:pt x="1160" y="53"/>
                  </a:lnTo>
                  <a:lnTo>
                    <a:pt x="1187" y="67"/>
                  </a:lnTo>
                  <a:lnTo>
                    <a:pt x="1210" y="83"/>
                  </a:lnTo>
                  <a:lnTo>
                    <a:pt x="1224" y="92"/>
                  </a:lnTo>
                  <a:lnTo>
                    <a:pt x="1232" y="100"/>
                  </a:lnTo>
                  <a:lnTo>
                    <a:pt x="1235" y="106"/>
                  </a:lnTo>
                  <a:lnTo>
                    <a:pt x="1232" y="111"/>
                  </a:lnTo>
                  <a:lnTo>
                    <a:pt x="1224" y="113"/>
                  </a:lnTo>
                  <a:lnTo>
                    <a:pt x="1209" y="111"/>
                  </a:lnTo>
                  <a:lnTo>
                    <a:pt x="1189" y="106"/>
                  </a:lnTo>
                  <a:lnTo>
                    <a:pt x="1164" y="102"/>
                  </a:lnTo>
                  <a:lnTo>
                    <a:pt x="1134" y="94"/>
                  </a:lnTo>
                  <a:lnTo>
                    <a:pt x="1097" y="83"/>
                  </a:lnTo>
                  <a:lnTo>
                    <a:pt x="1032" y="67"/>
                  </a:lnTo>
                  <a:lnTo>
                    <a:pt x="958" y="56"/>
                  </a:lnTo>
                  <a:lnTo>
                    <a:pt x="880" y="51"/>
                  </a:lnTo>
                  <a:lnTo>
                    <a:pt x="800" y="53"/>
                  </a:lnTo>
                  <a:lnTo>
                    <a:pt x="715" y="60"/>
                  </a:lnTo>
                  <a:lnTo>
                    <a:pt x="633" y="75"/>
                  </a:lnTo>
                  <a:lnTo>
                    <a:pt x="554" y="98"/>
                  </a:lnTo>
                  <a:lnTo>
                    <a:pt x="476" y="129"/>
                  </a:lnTo>
                  <a:lnTo>
                    <a:pt x="404" y="168"/>
                  </a:lnTo>
                  <a:lnTo>
                    <a:pt x="340" y="216"/>
                  </a:lnTo>
                  <a:lnTo>
                    <a:pt x="283" y="264"/>
                  </a:lnTo>
                  <a:lnTo>
                    <a:pt x="239" y="311"/>
                  </a:lnTo>
                  <a:lnTo>
                    <a:pt x="202" y="355"/>
                  </a:lnTo>
                  <a:lnTo>
                    <a:pt x="172" y="393"/>
                  </a:lnTo>
                  <a:lnTo>
                    <a:pt x="149" y="428"/>
                  </a:lnTo>
                  <a:lnTo>
                    <a:pt x="130" y="465"/>
                  </a:lnTo>
                  <a:lnTo>
                    <a:pt x="115" y="495"/>
                  </a:lnTo>
                  <a:lnTo>
                    <a:pt x="103" y="527"/>
                  </a:lnTo>
                  <a:lnTo>
                    <a:pt x="92" y="559"/>
                  </a:lnTo>
                  <a:lnTo>
                    <a:pt x="81" y="590"/>
                  </a:lnTo>
                  <a:lnTo>
                    <a:pt x="69" y="628"/>
                  </a:lnTo>
                  <a:lnTo>
                    <a:pt x="54" y="658"/>
                  </a:lnTo>
                  <a:lnTo>
                    <a:pt x="41" y="679"/>
                  </a:lnTo>
                  <a:lnTo>
                    <a:pt x="29" y="696"/>
                  </a:lnTo>
                  <a:lnTo>
                    <a:pt x="18" y="704"/>
                  </a:lnTo>
                  <a:lnTo>
                    <a:pt x="9" y="707"/>
                  </a:lnTo>
                  <a:lnTo>
                    <a:pt x="4" y="704"/>
                  </a:lnTo>
                  <a:lnTo>
                    <a:pt x="2" y="696"/>
                  </a:lnTo>
                  <a:lnTo>
                    <a:pt x="0" y="681"/>
                  </a:lnTo>
                  <a:lnTo>
                    <a:pt x="2" y="664"/>
                  </a:lnTo>
                </a:path>
              </a:pathLst>
            </a:custGeom>
            <a:solidFill>
              <a:srgbClr val="FFEF8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7" name="Freeform 314"/>
            <p:cNvSpPr>
              <a:spLocks/>
            </p:cNvSpPr>
            <p:nvPr/>
          </p:nvSpPr>
          <p:spPr bwMode="auto">
            <a:xfrm>
              <a:off x="2055" y="1296"/>
              <a:ext cx="1211" cy="686"/>
            </a:xfrm>
            <a:custGeom>
              <a:avLst/>
              <a:gdLst>
                <a:gd name="T0" fmla="*/ 41 w 1212"/>
                <a:gd name="T1" fmla="*/ 442 h 688"/>
                <a:gd name="T2" fmla="*/ 159 w 1212"/>
                <a:gd name="T3" fmla="*/ 233 h 688"/>
                <a:gd name="T4" fmla="*/ 317 w 1212"/>
                <a:gd name="T5" fmla="*/ 154 h 688"/>
                <a:gd name="T6" fmla="*/ 504 w 1212"/>
                <a:gd name="T7" fmla="*/ 53 h 688"/>
                <a:gd name="T8" fmla="*/ 636 w 1212"/>
                <a:gd name="T9" fmla="*/ 5 h 688"/>
                <a:gd name="T10" fmla="*/ 742 w 1212"/>
                <a:gd name="T11" fmla="*/ 0 h 688"/>
                <a:gd name="T12" fmla="*/ 841 w 1212"/>
                <a:gd name="T13" fmla="*/ 3 h 688"/>
                <a:gd name="T14" fmla="*/ 930 w 1212"/>
                <a:gd name="T15" fmla="*/ 12 h 688"/>
                <a:gd name="T16" fmla="*/ 1005 w 1212"/>
                <a:gd name="T17" fmla="*/ 26 h 688"/>
                <a:gd name="T18" fmla="*/ 1068 w 1212"/>
                <a:gd name="T19" fmla="*/ 48 h 688"/>
                <a:gd name="T20" fmla="*/ 1115 w 1212"/>
                <a:gd name="T21" fmla="*/ 73 h 688"/>
                <a:gd name="T22" fmla="*/ 1128 w 1212"/>
                <a:gd name="T23" fmla="*/ 81 h 688"/>
                <a:gd name="T24" fmla="*/ 1136 w 1212"/>
                <a:gd name="T25" fmla="*/ 94 h 688"/>
                <a:gd name="T26" fmla="*/ 1126 w 1212"/>
                <a:gd name="T27" fmla="*/ 97 h 688"/>
                <a:gd name="T28" fmla="*/ 1094 w 1212"/>
                <a:gd name="T29" fmla="*/ 94 h 688"/>
                <a:gd name="T30" fmla="*/ 1043 w 1212"/>
                <a:gd name="T31" fmla="*/ 81 h 688"/>
                <a:gd name="T32" fmla="*/ 1011 w 1212"/>
                <a:gd name="T33" fmla="*/ 71 h 688"/>
                <a:gd name="T34" fmla="*/ 873 w 1212"/>
                <a:gd name="T35" fmla="*/ 46 h 688"/>
                <a:gd name="T36" fmla="*/ 716 w 1212"/>
                <a:gd name="T37" fmla="*/ 43 h 688"/>
                <a:gd name="T38" fmla="*/ 606 w 1212"/>
                <a:gd name="T39" fmla="*/ 64 h 688"/>
                <a:gd name="T40" fmla="*/ 469 w 1212"/>
                <a:gd name="T41" fmla="*/ 119 h 688"/>
                <a:gd name="T42" fmla="*/ 332 w 1212"/>
                <a:gd name="T43" fmla="*/ 172 h 688"/>
                <a:gd name="T44" fmla="*/ 278 w 1212"/>
                <a:gd name="T45" fmla="*/ 181 h 688"/>
                <a:gd name="T46" fmla="*/ 193 w 1212"/>
                <a:gd name="T47" fmla="*/ 269 h 688"/>
                <a:gd name="T48" fmla="*/ 140 w 1212"/>
                <a:gd name="T49" fmla="*/ 342 h 688"/>
                <a:gd name="T50" fmla="*/ 106 w 1212"/>
                <a:gd name="T51" fmla="*/ 408 h 688"/>
                <a:gd name="T52" fmla="*/ 83 w 1212"/>
                <a:gd name="T53" fmla="*/ 455 h 688"/>
                <a:gd name="T54" fmla="*/ 73 w 1212"/>
                <a:gd name="T55" fmla="*/ 469 h 688"/>
                <a:gd name="T56" fmla="*/ 48 w 1212"/>
                <a:gd name="T57" fmla="*/ 502 h 688"/>
                <a:gd name="T58" fmla="*/ 25 w 1212"/>
                <a:gd name="T59" fmla="*/ 524 h 688"/>
                <a:gd name="T60" fmla="*/ 9 w 1212"/>
                <a:gd name="T61" fmla="*/ 537 h 688"/>
                <a:gd name="T62" fmla="*/ 2 w 1212"/>
                <a:gd name="T63" fmla="*/ 527 h 688"/>
                <a:gd name="T64" fmla="*/ 2 w 1212"/>
                <a:gd name="T65" fmla="*/ 505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2" h="688">
                  <a:moveTo>
                    <a:pt x="2" y="645"/>
                  </a:moveTo>
                  <a:lnTo>
                    <a:pt x="41" y="518"/>
                  </a:lnTo>
                  <a:lnTo>
                    <a:pt x="96" y="407"/>
                  </a:lnTo>
                  <a:lnTo>
                    <a:pt x="159" y="308"/>
                  </a:lnTo>
                  <a:lnTo>
                    <a:pt x="233" y="224"/>
                  </a:lnTo>
                  <a:lnTo>
                    <a:pt x="317" y="154"/>
                  </a:lnTo>
                  <a:lnTo>
                    <a:pt x="408" y="97"/>
                  </a:lnTo>
                  <a:lnTo>
                    <a:pt x="504" y="53"/>
                  </a:lnTo>
                  <a:lnTo>
                    <a:pt x="606" y="24"/>
                  </a:lnTo>
                  <a:lnTo>
                    <a:pt x="711" y="5"/>
                  </a:lnTo>
                  <a:lnTo>
                    <a:pt x="817" y="0"/>
                  </a:lnTo>
                  <a:lnTo>
                    <a:pt x="867" y="0"/>
                  </a:lnTo>
                  <a:lnTo>
                    <a:pt x="916" y="3"/>
                  </a:lnTo>
                  <a:lnTo>
                    <a:pt x="962" y="7"/>
                  </a:lnTo>
                  <a:lnTo>
                    <a:pt x="1005" y="12"/>
                  </a:lnTo>
                  <a:lnTo>
                    <a:pt x="1044" y="20"/>
                  </a:lnTo>
                  <a:lnTo>
                    <a:pt x="1080" y="26"/>
                  </a:lnTo>
                  <a:lnTo>
                    <a:pt x="1114" y="37"/>
                  </a:lnTo>
                  <a:lnTo>
                    <a:pt x="1143" y="48"/>
                  </a:lnTo>
                  <a:lnTo>
                    <a:pt x="1169" y="60"/>
                  </a:lnTo>
                  <a:lnTo>
                    <a:pt x="1190" y="73"/>
                  </a:lnTo>
                  <a:lnTo>
                    <a:pt x="1203" y="81"/>
                  </a:lnTo>
                  <a:lnTo>
                    <a:pt x="1211" y="90"/>
                  </a:lnTo>
                  <a:lnTo>
                    <a:pt x="1211" y="94"/>
                  </a:lnTo>
                  <a:lnTo>
                    <a:pt x="1208" y="96"/>
                  </a:lnTo>
                  <a:lnTo>
                    <a:pt x="1201" y="97"/>
                  </a:lnTo>
                  <a:lnTo>
                    <a:pt x="1187" y="96"/>
                  </a:lnTo>
                  <a:lnTo>
                    <a:pt x="1169" y="94"/>
                  </a:lnTo>
                  <a:lnTo>
                    <a:pt x="1148" y="87"/>
                  </a:lnTo>
                  <a:lnTo>
                    <a:pt x="1118" y="81"/>
                  </a:lnTo>
                  <a:lnTo>
                    <a:pt x="1086" y="71"/>
                  </a:lnTo>
                  <a:lnTo>
                    <a:pt x="1019" y="56"/>
                  </a:lnTo>
                  <a:lnTo>
                    <a:pt x="948" y="46"/>
                  </a:lnTo>
                  <a:lnTo>
                    <a:pt x="872" y="41"/>
                  </a:lnTo>
                  <a:lnTo>
                    <a:pt x="791" y="43"/>
                  </a:lnTo>
                  <a:lnTo>
                    <a:pt x="709" y="51"/>
                  </a:lnTo>
                  <a:lnTo>
                    <a:pt x="625" y="64"/>
                  </a:lnTo>
                  <a:lnTo>
                    <a:pt x="545" y="87"/>
                  </a:lnTo>
                  <a:lnTo>
                    <a:pt x="469" y="119"/>
                  </a:lnTo>
                  <a:lnTo>
                    <a:pt x="398" y="157"/>
                  </a:lnTo>
                  <a:lnTo>
                    <a:pt x="332" y="205"/>
                  </a:lnTo>
                  <a:lnTo>
                    <a:pt x="278" y="256"/>
                  </a:lnTo>
                  <a:lnTo>
                    <a:pt x="230" y="300"/>
                  </a:lnTo>
                  <a:lnTo>
                    <a:pt x="193" y="344"/>
                  </a:lnTo>
                  <a:lnTo>
                    <a:pt x="163" y="382"/>
                  </a:lnTo>
                  <a:lnTo>
                    <a:pt x="140" y="417"/>
                  </a:lnTo>
                  <a:lnTo>
                    <a:pt x="122" y="451"/>
                  </a:lnTo>
                  <a:lnTo>
                    <a:pt x="106" y="483"/>
                  </a:lnTo>
                  <a:lnTo>
                    <a:pt x="94" y="514"/>
                  </a:lnTo>
                  <a:lnTo>
                    <a:pt x="83" y="544"/>
                  </a:lnTo>
                  <a:lnTo>
                    <a:pt x="73" y="573"/>
                  </a:lnTo>
                  <a:lnTo>
                    <a:pt x="60" y="610"/>
                  </a:lnTo>
                  <a:lnTo>
                    <a:pt x="48" y="638"/>
                  </a:lnTo>
                  <a:lnTo>
                    <a:pt x="35" y="659"/>
                  </a:lnTo>
                  <a:lnTo>
                    <a:pt x="25" y="674"/>
                  </a:lnTo>
                  <a:lnTo>
                    <a:pt x="16" y="684"/>
                  </a:lnTo>
                  <a:lnTo>
                    <a:pt x="9" y="687"/>
                  </a:lnTo>
                  <a:lnTo>
                    <a:pt x="3" y="684"/>
                  </a:lnTo>
                  <a:lnTo>
                    <a:pt x="2" y="677"/>
                  </a:lnTo>
                  <a:lnTo>
                    <a:pt x="0" y="663"/>
                  </a:lnTo>
                  <a:lnTo>
                    <a:pt x="2" y="645"/>
                  </a:lnTo>
                </a:path>
              </a:pathLst>
            </a:custGeom>
            <a:solidFill>
              <a:srgbClr val="FFF18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8" name="Freeform 315"/>
            <p:cNvSpPr>
              <a:spLocks/>
            </p:cNvSpPr>
            <p:nvPr/>
          </p:nvSpPr>
          <p:spPr bwMode="auto">
            <a:xfrm>
              <a:off x="2089" y="1312"/>
              <a:ext cx="1187" cy="671"/>
            </a:xfrm>
            <a:custGeom>
              <a:avLst/>
              <a:gdLst>
                <a:gd name="T0" fmla="*/ 45 w 1190"/>
                <a:gd name="T1" fmla="*/ 506 h 671"/>
                <a:gd name="T2" fmla="*/ 164 w 1190"/>
                <a:gd name="T3" fmla="*/ 299 h 671"/>
                <a:gd name="T4" fmla="*/ 246 w 1190"/>
                <a:gd name="T5" fmla="*/ 149 h 671"/>
                <a:gd name="T6" fmla="*/ 430 w 1190"/>
                <a:gd name="T7" fmla="*/ 52 h 671"/>
                <a:gd name="T8" fmla="*/ 575 w 1190"/>
                <a:gd name="T9" fmla="*/ 6 h 671"/>
                <a:gd name="T10" fmla="*/ 659 w 1190"/>
                <a:gd name="T11" fmla="*/ 0 h 671"/>
                <a:gd name="T12" fmla="*/ 756 w 1190"/>
                <a:gd name="T13" fmla="*/ 4 h 671"/>
                <a:gd name="T14" fmla="*/ 842 w 1190"/>
                <a:gd name="T15" fmla="*/ 13 h 671"/>
                <a:gd name="T16" fmla="*/ 891 w 1190"/>
                <a:gd name="T17" fmla="*/ 25 h 671"/>
                <a:gd name="T18" fmla="*/ 930 w 1190"/>
                <a:gd name="T19" fmla="*/ 42 h 671"/>
                <a:gd name="T20" fmla="*/ 959 w 1190"/>
                <a:gd name="T21" fmla="*/ 63 h 671"/>
                <a:gd name="T22" fmla="*/ 967 w 1190"/>
                <a:gd name="T23" fmla="*/ 72 h 671"/>
                <a:gd name="T24" fmla="*/ 973 w 1190"/>
                <a:gd name="T25" fmla="*/ 82 h 671"/>
                <a:gd name="T26" fmla="*/ 965 w 1190"/>
                <a:gd name="T27" fmla="*/ 84 h 671"/>
                <a:gd name="T28" fmla="*/ 946 w 1190"/>
                <a:gd name="T29" fmla="*/ 80 h 671"/>
                <a:gd name="T30" fmla="*/ 915 w 1190"/>
                <a:gd name="T31" fmla="*/ 68 h 671"/>
                <a:gd name="T32" fmla="*/ 895 w 1190"/>
                <a:gd name="T33" fmla="*/ 59 h 671"/>
                <a:gd name="T34" fmla="*/ 788 w 1190"/>
                <a:gd name="T35" fmla="*/ 36 h 671"/>
                <a:gd name="T36" fmla="*/ 632 w 1190"/>
                <a:gd name="T37" fmla="*/ 34 h 671"/>
                <a:gd name="T38" fmla="*/ 531 w 1190"/>
                <a:gd name="T39" fmla="*/ 57 h 671"/>
                <a:gd name="T40" fmla="*/ 386 w 1190"/>
                <a:gd name="T41" fmla="*/ 110 h 671"/>
                <a:gd name="T42" fmla="*/ 249 w 1190"/>
                <a:gd name="T43" fmla="*/ 195 h 671"/>
                <a:gd name="T44" fmla="*/ 198 w 1190"/>
                <a:gd name="T45" fmla="*/ 246 h 671"/>
                <a:gd name="T46" fmla="*/ 183 w 1190"/>
                <a:gd name="T47" fmla="*/ 335 h 671"/>
                <a:gd name="T48" fmla="*/ 130 w 1190"/>
                <a:gd name="T49" fmla="*/ 409 h 671"/>
                <a:gd name="T50" fmla="*/ 96 w 1190"/>
                <a:gd name="T51" fmla="*/ 471 h 671"/>
                <a:gd name="T52" fmla="*/ 73 w 1190"/>
                <a:gd name="T53" fmla="*/ 531 h 671"/>
                <a:gd name="T54" fmla="*/ 65 w 1190"/>
                <a:gd name="T55" fmla="*/ 558 h 671"/>
                <a:gd name="T56" fmla="*/ 40 w 1190"/>
                <a:gd name="T57" fmla="*/ 621 h 671"/>
                <a:gd name="T58" fmla="*/ 19 w 1190"/>
                <a:gd name="T59" fmla="*/ 657 h 671"/>
                <a:gd name="T60" fmla="*/ 4 w 1190"/>
                <a:gd name="T61" fmla="*/ 670 h 671"/>
                <a:gd name="T62" fmla="*/ 0 w 1190"/>
                <a:gd name="T63" fmla="*/ 658 h 671"/>
                <a:gd name="T64" fmla="*/ 2 w 1190"/>
                <a:gd name="T65" fmla="*/ 630 h 6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0" h="671">
                  <a:moveTo>
                    <a:pt x="2" y="630"/>
                  </a:moveTo>
                  <a:lnTo>
                    <a:pt x="45" y="506"/>
                  </a:lnTo>
                  <a:lnTo>
                    <a:pt x="98" y="393"/>
                  </a:lnTo>
                  <a:lnTo>
                    <a:pt x="164" y="299"/>
                  </a:lnTo>
                  <a:lnTo>
                    <a:pt x="238" y="217"/>
                  </a:lnTo>
                  <a:lnTo>
                    <a:pt x="321" y="149"/>
                  </a:lnTo>
                  <a:lnTo>
                    <a:pt x="411" y="95"/>
                  </a:lnTo>
                  <a:lnTo>
                    <a:pt x="505" y="52"/>
                  </a:lnTo>
                  <a:lnTo>
                    <a:pt x="604" y="25"/>
                  </a:lnTo>
                  <a:lnTo>
                    <a:pt x="706" y="6"/>
                  </a:lnTo>
                  <a:lnTo>
                    <a:pt x="809" y="0"/>
                  </a:lnTo>
                  <a:lnTo>
                    <a:pt x="857" y="2"/>
                  </a:lnTo>
                  <a:lnTo>
                    <a:pt x="906" y="4"/>
                  </a:lnTo>
                  <a:lnTo>
                    <a:pt x="950" y="6"/>
                  </a:lnTo>
                  <a:lnTo>
                    <a:pt x="993" y="13"/>
                  </a:lnTo>
                  <a:lnTo>
                    <a:pt x="1030" y="19"/>
                  </a:lnTo>
                  <a:lnTo>
                    <a:pt x="1066" y="25"/>
                  </a:lnTo>
                  <a:lnTo>
                    <a:pt x="1098" y="34"/>
                  </a:lnTo>
                  <a:lnTo>
                    <a:pt x="1125" y="42"/>
                  </a:lnTo>
                  <a:lnTo>
                    <a:pt x="1149" y="52"/>
                  </a:lnTo>
                  <a:lnTo>
                    <a:pt x="1168" y="63"/>
                  </a:lnTo>
                  <a:lnTo>
                    <a:pt x="1180" y="72"/>
                  </a:lnTo>
                  <a:lnTo>
                    <a:pt x="1186" y="78"/>
                  </a:lnTo>
                  <a:lnTo>
                    <a:pt x="1189" y="82"/>
                  </a:lnTo>
                  <a:lnTo>
                    <a:pt x="1184" y="84"/>
                  </a:lnTo>
                  <a:lnTo>
                    <a:pt x="1178" y="84"/>
                  </a:lnTo>
                  <a:lnTo>
                    <a:pt x="1165" y="82"/>
                  </a:lnTo>
                  <a:lnTo>
                    <a:pt x="1149" y="80"/>
                  </a:lnTo>
                  <a:lnTo>
                    <a:pt x="1127" y="73"/>
                  </a:lnTo>
                  <a:lnTo>
                    <a:pt x="1102" y="68"/>
                  </a:lnTo>
                  <a:lnTo>
                    <a:pt x="1073" y="59"/>
                  </a:lnTo>
                  <a:lnTo>
                    <a:pt x="1007" y="45"/>
                  </a:lnTo>
                  <a:lnTo>
                    <a:pt x="938" y="36"/>
                  </a:lnTo>
                  <a:lnTo>
                    <a:pt x="860" y="31"/>
                  </a:lnTo>
                  <a:lnTo>
                    <a:pt x="782" y="34"/>
                  </a:lnTo>
                  <a:lnTo>
                    <a:pt x="699" y="42"/>
                  </a:lnTo>
                  <a:lnTo>
                    <a:pt x="618" y="57"/>
                  </a:lnTo>
                  <a:lnTo>
                    <a:pt x="537" y="78"/>
                  </a:lnTo>
                  <a:lnTo>
                    <a:pt x="461" y="110"/>
                  </a:lnTo>
                  <a:lnTo>
                    <a:pt x="390" y="147"/>
                  </a:lnTo>
                  <a:lnTo>
                    <a:pt x="324" y="195"/>
                  </a:lnTo>
                  <a:lnTo>
                    <a:pt x="268" y="246"/>
                  </a:lnTo>
                  <a:lnTo>
                    <a:pt x="223" y="292"/>
                  </a:lnTo>
                  <a:lnTo>
                    <a:pt x="183" y="335"/>
                  </a:lnTo>
                  <a:lnTo>
                    <a:pt x="153" y="372"/>
                  </a:lnTo>
                  <a:lnTo>
                    <a:pt x="130" y="409"/>
                  </a:lnTo>
                  <a:lnTo>
                    <a:pt x="112" y="442"/>
                  </a:lnTo>
                  <a:lnTo>
                    <a:pt x="96" y="471"/>
                  </a:lnTo>
                  <a:lnTo>
                    <a:pt x="84" y="501"/>
                  </a:lnTo>
                  <a:lnTo>
                    <a:pt x="73" y="531"/>
                  </a:lnTo>
                  <a:lnTo>
                    <a:pt x="65" y="558"/>
                  </a:lnTo>
                  <a:lnTo>
                    <a:pt x="52" y="594"/>
                  </a:lnTo>
                  <a:lnTo>
                    <a:pt x="40" y="621"/>
                  </a:lnTo>
                  <a:lnTo>
                    <a:pt x="29" y="642"/>
                  </a:lnTo>
                  <a:lnTo>
                    <a:pt x="19" y="657"/>
                  </a:lnTo>
                  <a:lnTo>
                    <a:pt x="10" y="665"/>
                  </a:lnTo>
                  <a:lnTo>
                    <a:pt x="4" y="670"/>
                  </a:lnTo>
                  <a:lnTo>
                    <a:pt x="0" y="667"/>
                  </a:lnTo>
                  <a:lnTo>
                    <a:pt x="0" y="658"/>
                  </a:lnTo>
                  <a:lnTo>
                    <a:pt x="0" y="646"/>
                  </a:lnTo>
                  <a:lnTo>
                    <a:pt x="2" y="630"/>
                  </a:lnTo>
                </a:path>
              </a:pathLst>
            </a:custGeom>
            <a:solidFill>
              <a:srgbClr val="FFF39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9" name="Freeform 316"/>
            <p:cNvSpPr>
              <a:spLocks/>
            </p:cNvSpPr>
            <p:nvPr/>
          </p:nvSpPr>
          <p:spPr bwMode="auto">
            <a:xfrm>
              <a:off x="2093" y="1314"/>
              <a:ext cx="1167" cy="649"/>
            </a:xfrm>
            <a:custGeom>
              <a:avLst/>
              <a:gdLst>
                <a:gd name="T0" fmla="*/ 48 w 1167"/>
                <a:gd name="T1" fmla="*/ 413 h 651"/>
                <a:gd name="T2" fmla="*/ 170 w 1167"/>
                <a:gd name="T3" fmla="*/ 212 h 651"/>
                <a:gd name="T4" fmla="*/ 326 w 1167"/>
                <a:gd name="T5" fmla="*/ 142 h 651"/>
                <a:gd name="T6" fmla="*/ 508 w 1167"/>
                <a:gd name="T7" fmla="*/ 48 h 651"/>
                <a:gd name="T8" fmla="*/ 704 w 1167"/>
                <a:gd name="T9" fmla="*/ 4 h 651"/>
                <a:gd name="T10" fmla="*/ 803 w 1167"/>
                <a:gd name="T11" fmla="*/ 0 h 651"/>
                <a:gd name="T12" fmla="*/ 897 w 1167"/>
                <a:gd name="T13" fmla="*/ 2 h 651"/>
                <a:gd name="T14" fmla="*/ 982 w 1167"/>
                <a:gd name="T15" fmla="*/ 8 h 651"/>
                <a:gd name="T16" fmla="*/ 1053 w 1167"/>
                <a:gd name="T17" fmla="*/ 20 h 651"/>
                <a:gd name="T18" fmla="*/ 1108 w 1167"/>
                <a:gd name="T19" fmla="*/ 34 h 651"/>
                <a:gd name="T20" fmla="*/ 1148 w 1167"/>
                <a:gd name="T21" fmla="*/ 50 h 651"/>
                <a:gd name="T22" fmla="*/ 1159 w 1167"/>
                <a:gd name="T23" fmla="*/ 59 h 651"/>
                <a:gd name="T24" fmla="*/ 1166 w 1167"/>
                <a:gd name="T25" fmla="*/ 68 h 651"/>
                <a:gd name="T26" fmla="*/ 1155 w 1167"/>
                <a:gd name="T27" fmla="*/ 68 h 651"/>
                <a:gd name="T28" fmla="*/ 1129 w 1167"/>
                <a:gd name="T29" fmla="*/ 63 h 651"/>
                <a:gd name="T30" fmla="*/ 1087 w 1167"/>
                <a:gd name="T31" fmla="*/ 52 h 651"/>
                <a:gd name="T32" fmla="*/ 1060 w 1167"/>
                <a:gd name="T33" fmla="*/ 44 h 651"/>
                <a:gd name="T34" fmla="*/ 927 w 1167"/>
                <a:gd name="T35" fmla="*/ 20 h 651"/>
                <a:gd name="T36" fmla="*/ 771 w 1167"/>
                <a:gd name="T37" fmla="*/ 20 h 651"/>
                <a:gd name="T38" fmla="*/ 609 w 1167"/>
                <a:gd name="T39" fmla="*/ 44 h 651"/>
                <a:gd name="T40" fmla="*/ 453 w 1167"/>
                <a:gd name="T41" fmla="*/ 96 h 651"/>
                <a:gd name="T42" fmla="*/ 316 w 1167"/>
                <a:gd name="T43" fmla="*/ 162 h 651"/>
                <a:gd name="T44" fmla="*/ 261 w 1167"/>
                <a:gd name="T45" fmla="*/ 162 h 651"/>
                <a:gd name="T46" fmla="*/ 177 w 1167"/>
                <a:gd name="T47" fmla="*/ 245 h 651"/>
                <a:gd name="T48" fmla="*/ 122 w 1167"/>
                <a:gd name="T49" fmla="*/ 321 h 651"/>
                <a:gd name="T50" fmla="*/ 89 w 1167"/>
                <a:gd name="T51" fmla="*/ 385 h 651"/>
                <a:gd name="T52" fmla="*/ 67 w 1167"/>
                <a:gd name="T53" fmla="*/ 426 h 651"/>
                <a:gd name="T54" fmla="*/ 57 w 1167"/>
                <a:gd name="T55" fmla="*/ 438 h 651"/>
                <a:gd name="T56" fmla="*/ 34 w 1167"/>
                <a:gd name="T57" fmla="*/ 469 h 651"/>
                <a:gd name="T58" fmla="*/ 15 w 1167"/>
                <a:gd name="T59" fmla="*/ 487 h 651"/>
                <a:gd name="T60" fmla="*/ 4 w 1167"/>
                <a:gd name="T61" fmla="*/ 500 h 651"/>
                <a:gd name="T62" fmla="*/ 0 w 1167"/>
                <a:gd name="T63" fmla="*/ 488 h 651"/>
                <a:gd name="T64" fmla="*/ 4 w 1167"/>
                <a:gd name="T65" fmla="*/ 474 h 6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7" h="651">
                  <a:moveTo>
                    <a:pt x="4" y="611"/>
                  </a:moveTo>
                  <a:lnTo>
                    <a:pt x="48" y="489"/>
                  </a:lnTo>
                  <a:lnTo>
                    <a:pt x="103" y="380"/>
                  </a:lnTo>
                  <a:lnTo>
                    <a:pt x="170" y="287"/>
                  </a:lnTo>
                  <a:lnTo>
                    <a:pt x="244" y="207"/>
                  </a:lnTo>
                  <a:lnTo>
                    <a:pt x="326" y="142"/>
                  </a:lnTo>
                  <a:lnTo>
                    <a:pt x="415" y="89"/>
                  </a:lnTo>
                  <a:lnTo>
                    <a:pt x="508" y="48"/>
                  </a:lnTo>
                  <a:lnTo>
                    <a:pt x="605" y="20"/>
                  </a:lnTo>
                  <a:lnTo>
                    <a:pt x="704" y="4"/>
                  </a:lnTo>
                  <a:lnTo>
                    <a:pt x="803" y="0"/>
                  </a:lnTo>
                  <a:lnTo>
                    <a:pt x="851" y="0"/>
                  </a:lnTo>
                  <a:lnTo>
                    <a:pt x="897" y="2"/>
                  </a:lnTo>
                  <a:lnTo>
                    <a:pt x="942" y="4"/>
                  </a:lnTo>
                  <a:lnTo>
                    <a:pt x="982" y="8"/>
                  </a:lnTo>
                  <a:lnTo>
                    <a:pt x="1020" y="15"/>
                  </a:lnTo>
                  <a:lnTo>
                    <a:pt x="1053" y="20"/>
                  </a:lnTo>
                  <a:lnTo>
                    <a:pt x="1083" y="27"/>
                  </a:lnTo>
                  <a:lnTo>
                    <a:pt x="1108" y="34"/>
                  </a:lnTo>
                  <a:lnTo>
                    <a:pt x="1131" y="42"/>
                  </a:lnTo>
                  <a:lnTo>
                    <a:pt x="1148" y="50"/>
                  </a:lnTo>
                  <a:lnTo>
                    <a:pt x="1159" y="59"/>
                  </a:lnTo>
                  <a:lnTo>
                    <a:pt x="1163" y="63"/>
                  </a:lnTo>
                  <a:lnTo>
                    <a:pt x="1166" y="68"/>
                  </a:lnTo>
                  <a:lnTo>
                    <a:pt x="1163" y="68"/>
                  </a:lnTo>
                  <a:lnTo>
                    <a:pt x="1155" y="68"/>
                  </a:lnTo>
                  <a:lnTo>
                    <a:pt x="1145" y="68"/>
                  </a:lnTo>
                  <a:lnTo>
                    <a:pt x="1129" y="63"/>
                  </a:lnTo>
                  <a:lnTo>
                    <a:pt x="1111" y="59"/>
                  </a:lnTo>
                  <a:lnTo>
                    <a:pt x="1087" y="52"/>
                  </a:lnTo>
                  <a:lnTo>
                    <a:pt x="1060" y="44"/>
                  </a:lnTo>
                  <a:lnTo>
                    <a:pt x="996" y="31"/>
                  </a:lnTo>
                  <a:lnTo>
                    <a:pt x="927" y="20"/>
                  </a:lnTo>
                  <a:lnTo>
                    <a:pt x="851" y="18"/>
                  </a:lnTo>
                  <a:lnTo>
                    <a:pt x="771" y="20"/>
                  </a:lnTo>
                  <a:lnTo>
                    <a:pt x="691" y="29"/>
                  </a:lnTo>
                  <a:lnTo>
                    <a:pt x="609" y="44"/>
                  </a:lnTo>
                  <a:lnTo>
                    <a:pt x="529" y="68"/>
                  </a:lnTo>
                  <a:lnTo>
                    <a:pt x="453" y="96"/>
                  </a:lnTo>
                  <a:lnTo>
                    <a:pt x="381" y="137"/>
                  </a:lnTo>
                  <a:lnTo>
                    <a:pt x="316" y="183"/>
                  </a:lnTo>
                  <a:lnTo>
                    <a:pt x="261" y="234"/>
                  </a:lnTo>
                  <a:lnTo>
                    <a:pt x="215" y="280"/>
                  </a:lnTo>
                  <a:lnTo>
                    <a:pt x="177" y="320"/>
                  </a:lnTo>
                  <a:lnTo>
                    <a:pt x="145" y="361"/>
                  </a:lnTo>
                  <a:lnTo>
                    <a:pt x="122" y="396"/>
                  </a:lnTo>
                  <a:lnTo>
                    <a:pt x="103" y="428"/>
                  </a:lnTo>
                  <a:lnTo>
                    <a:pt x="89" y="460"/>
                  </a:lnTo>
                  <a:lnTo>
                    <a:pt x="75" y="486"/>
                  </a:lnTo>
                  <a:lnTo>
                    <a:pt x="67" y="514"/>
                  </a:lnTo>
                  <a:lnTo>
                    <a:pt x="57" y="539"/>
                  </a:lnTo>
                  <a:lnTo>
                    <a:pt x="44" y="576"/>
                  </a:lnTo>
                  <a:lnTo>
                    <a:pt x="34" y="601"/>
                  </a:lnTo>
                  <a:lnTo>
                    <a:pt x="23" y="622"/>
                  </a:lnTo>
                  <a:lnTo>
                    <a:pt x="15" y="636"/>
                  </a:lnTo>
                  <a:lnTo>
                    <a:pt x="8" y="645"/>
                  </a:lnTo>
                  <a:lnTo>
                    <a:pt x="4" y="650"/>
                  </a:lnTo>
                  <a:lnTo>
                    <a:pt x="0" y="645"/>
                  </a:lnTo>
                  <a:lnTo>
                    <a:pt x="0" y="638"/>
                  </a:lnTo>
                  <a:lnTo>
                    <a:pt x="0" y="629"/>
                  </a:lnTo>
                  <a:lnTo>
                    <a:pt x="4" y="611"/>
                  </a:lnTo>
                </a:path>
              </a:pathLst>
            </a:custGeom>
            <a:solidFill>
              <a:srgbClr val="FFF59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0" name="Freeform 317"/>
            <p:cNvSpPr>
              <a:spLocks/>
            </p:cNvSpPr>
            <p:nvPr/>
          </p:nvSpPr>
          <p:spPr bwMode="auto">
            <a:xfrm>
              <a:off x="2097" y="1315"/>
              <a:ext cx="1145" cy="629"/>
            </a:xfrm>
            <a:custGeom>
              <a:avLst/>
              <a:gdLst>
                <a:gd name="T0" fmla="*/ 50 w 1145"/>
                <a:gd name="T1" fmla="*/ 548 h 628"/>
                <a:gd name="T2" fmla="*/ 174 w 1145"/>
                <a:gd name="T3" fmla="*/ 275 h 628"/>
                <a:gd name="T4" fmla="*/ 333 w 1145"/>
                <a:gd name="T5" fmla="*/ 135 h 628"/>
                <a:gd name="T6" fmla="*/ 510 w 1145"/>
                <a:gd name="T7" fmla="*/ 46 h 628"/>
                <a:gd name="T8" fmla="*/ 701 w 1145"/>
                <a:gd name="T9" fmla="*/ 4 h 628"/>
                <a:gd name="T10" fmla="*/ 796 w 1145"/>
                <a:gd name="T11" fmla="*/ 0 h 628"/>
                <a:gd name="T12" fmla="*/ 889 w 1145"/>
                <a:gd name="T13" fmla="*/ 2 h 628"/>
                <a:gd name="T14" fmla="*/ 971 w 1145"/>
                <a:gd name="T15" fmla="*/ 8 h 628"/>
                <a:gd name="T16" fmla="*/ 1039 w 1145"/>
                <a:gd name="T17" fmla="*/ 16 h 628"/>
                <a:gd name="T18" fmla="*/ 1093 w 1145"/>
                <a:gd name="T19" fmla="*/ 29 h 628"/>
                <a:gd name="T20" fmla="*/ 1127 w 1145"/>
                <a:gd name="T21" fmla="*/ 41 h 628"/>
                <a:gd name="T22" fmla="*/ 1138 w 1145"/>
                <a:gd name="T23" fmla="*/ 48 h 628"/>
                <a:gd name="T24" fmla="*/ 1144 w 1145"/>
                <a:gd name="T25" fmla="*/ 54 h 628"/>
                <a:gd name="T26" fmla="*/ 1134 w 1145"/>
                <a:gd name="T27" fmla="*/ 54 h 628"/>
                <a:gd name="T28" fmla="*/ 1108 w 1145"/>
                <a:gd name="T29" fmla="*/ 48 h 628"/>
                <a:gd name="T30" fmla="*/ 1070 w 1145"/>
                <a:gd name="T31" fmla="*/ 40 h 628"/>
                <a:gd name="T32" fmla="*/ 1047 w 1145"/>
                <a:gd name="T33" fmla="*/ 31 h 628"/>
                <a:gd name="T34" fmla="*/ 916 w 1145"/>
                <a:gd name="T35" fmla="*/ 10 h 628"/>
                <a:gd name="T36" fmla="*/ 763 w 1145"/>
                <a:gd name="T37" fmla="*/ 8 h 628"/>
                <a:gd name="T38" fmla="*/ 602 w 1145"/>
                <a:gd name="T39" fmla="*/ 34 h 628"/>
                <a:gd name="T40" fmla="*/ 444 w 1145"/>
                <a:gd name="T41" fmla="*/ 86 h 628"/>
                <a:gd name="T42" fmla="*/ 310 w 1145"/>
                <a:gd name="T43" fmla="*/ 172 h 628"/>
                <a:gd name="T44" fmla="*/ 253 w 1145"/>
                <a:gd name="T45" fmla="*/ 222 h 628"/>
                <a:gd name="T46" fmla="*/ 168 w 1145"/>
                <a:gd name="T47" fmla="*/ 310 h 628"/>
                <a:gd name="T48" fmla="*/ 113 w 1145"/>
                <a:gd name="T49" fmla="*/ 458 h 628"/>
                <a:gd name="T50" fmla="*/ 80 w 1145"/>
                <a:gd name="T51" fmla="*/ 520 h 628"/>
                <a:gd name="T52" fmla="*/ 59 w 1145"/>
                <a:gd name="T53" fmla="*/ 573 h 628"/>
                <a:gd name="T54" fmla="*/ 50 w 1145"/>
                <a:gd name="T55" fmla="*/ 596 h 628"/>
                <a:gd name="T56" fmla="*/ 27 w 1145"/>
                <a:gd name="T57" fmla="*/ 656 h 628"/>
                <a:gd name="T58" fmla="*/ 11 w 1145"/>
                <a:gd name="T59" fmla="*/ 691 h 628"/>
                <a:gd name="T60" fmla="*/ 0 w 1145"/>
                <a:gd name="T61" fmla="*/ 702 h 628"/>
                <a:gd name="T62" fmla="*/ 0 w 1145"/>
                <a:gd name="T63" fmla="*/ 693 h 628"/>
                <a:gd name="T64" fmla="*/ 4 w 1145"/>
                <a:gd name="T65" fmla="*/ 667 h 6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5" h="628">
                  <a:moveTo>
                    <a:pt x="4" y="592"/>
                  </a:moveTo>
                  <a:lnTo>
                    <a:pt x="50" y="473"/>
                  </a:lnTo>
                  <a:lnTo>
                    <a:pt x="107" y="365"/>
                  </a:lnTo>
                  <a:lnTo>
                    <a:pt x="174" y="275"/>
                  </a:lnTo>
                  <a:lnTo>
                    <a:pt x="250" y="197"/>
                  </a:lnTo>
                  <a:lnTo>
                    <a:pt x="333" y="135"/>
                  </a:lnTo>
                  <a:lnTo>
                    <a:pt x="419" y="84"/>
                  </a:lnTo>
                  <a:lnTo>
                    <a:pt x="510" y="46"/>
                  </a:lnTo>
                  <a:lnTo>
                    <a:pt x="605" y="20"/>
                  </a:lnTo>
                  <a:lnTo>
                    <a:pt x="701" y="4"/>
                  </a:lnTo>
                  <a:lnTo>
                    <a:pt x="796" y="0"/>
                  </a:lnTo>
                  <a:lnTo>
                    <a:pt x="842" y="0"/>
                  </a:lnTo>
                  <a:lnTo>
                    <a:pt x="889" y="2"/>
                  </a:lnTo>
                  <a:lnTo>
                    <a:pt x="931" y="4"/>
                  </a:lnTo>
                  <a:lnTo>
                    <a:pt x="971" y="8"/>
                  </a:lnTo>
                  <a:lnTo>
                    <a:pt x="1007" y="13"/>
                  </a:lnTo>
                  <a:lnTo>
                    <a:pt x="1039" y="16"/>
                  </a:lnTo>
                  <a:lnTo>
                    <a:pt x="1068" y="23"/>
                  </a:lnTo>
                  <a:lnTo>
                    <a:pt x="1093" y="29"/>
                  </a:lnTo>
                  <a:lnTo>
                    <a:pt x="1113" y="36"/>
                  </a:lnTo>
                  <a:lnTo>
                    <a:pt x="1127" y="41"/>
                  </a:lnTo>
                  <a:lnTo>
                    <a:pt x="1138" y="48"/>
                  </a:lnTo>
                  <a:lnTo>
                    <a:pt x="1141" y="52"/>
                  </a:lnTo>
                  <a:lnTo>
                    <a:pt x="1144" y="54"/>
                  </a:lnTo>
                  <a:lnTo>
                    <a:pt x="1140" y="54"/>
                  </a:lnTo>
                  <a:lnTo>
                    <a:pt x="1134" y="54"/>
                  </a:lnTo>
                  <a:lnTo>
                    <a:pt x="1123" y="52"/>
                  </a:lnTo>
                  <a:lnTo>
                    <a:pt x="1108" y="48"/>
                  </a:lnTo>
                  <a:lnTo>
                    <a:pt x="1091" y="43"/>
                  </a:lnTo>
                  <a:lnTo>
                    <a:pt x="1070" y="40"/>
                  </a:lnTo>
                  <a:lnTo>
                    <a:pt x="1047" y="31"/>
                  </a:lnTo>
                  <a:lnTo>
                    <a:pt x="986" y="18"/>
                  </a:lnTo>
                  <a:lnTo>
                    <a:pt x="916" y="10"/>
                  </a:lnTo>
                  <a:lnTo>
                    <a:pt x="842" y="8"/>
                  </a:lnTo>
                  <a:lnTo>
                    <a:pt x="763" y="8"/>
                  </a:lnTo>
                  <a:lnTo>
                    <a:pt x="683" y="18"/>
                  </a:lnTo>
                  <a:lnTo>
                    <a:pt x="602" y="34"/>
                  </a:lnTo>
                  <a:lnTo>
                    <a:pt x="522" y="57"/>
                  </a:lnTo>
                  <a:lnTo>
                    <a:pt x="444" y="86"/>
                  </a:lnTo>
                  <a:lnTo>
                    <a:pt x="372" y="126"/>
                  </a:lnTo>
                  <a:lnTo>
                    <a:pt x="310" y="172"/>
                  </a:lnTo>
                  <a:lnTo>
                    <a:pt x="253" y="222"/>
                  </a:lnTo>
                  <a:lnTo>
                    <a:pt x="206" y="269"/>
                  </a:lnTo>
                  <a:lnTo>
                    <a:pt x="168" y="310"/>
                  </a:lnTo>
                  <a:lnTo>
                    <a:pt x="137" y="349"/>
                  </a:lnTo>
                  <a:lnTo>
                    <a:pt x="113" y="383"/>
                  </a:lnTo>
                  <a:lnTo>
                    <a:pt x="94" y="416"/>
                  </a:lnTo>
                  <a:lnTo>
                    <a:pt x="80" y="445"/>
                  </a:lnTo>
                  <a:lnTo>
                    <a:pt x="67" y="473"/>
                  </a:lnTo>
                  <a:lnTo>
                    <a:pt x="59" y="498"/>
                  </a:lnTo>
                  <a:lnTo>
                    <a:pt x="50" y="521"/>
                  </a:lnTo>
                  <a:lnTo>
                    <a:pt x="37" y="554"/>
                  </a:lnTo>
                  <a:lnTo>
                    <a:pt x="27" y="581"/>
                  </a:lnTo>
                  <a:lnTo>
                    <a:pt x="16" y="601"/>
                  </a:lnTo>
                  <a:lnTo>
                    <a:pt x="11" y="616"/>
                  </a:lnTo>
                  <a:lnTo>
                    <a:pt x="4" y="624"/>
                  </a:lnTo>
                  <a:lnTo>
                    <a:pt x="0" y="627"/>
                  </a:lnTo>
                  <a:lnTo>
                    <a:pt x="0" y="624"/>
                  </a:lnTo>
                  <a:lnTo>
                    <a:pt x="0" y="618"/>
                  </a:lnTo>
                  <a:lnTo>
                    <a:pt x="2" y="607"/>
                  </a:lnTo>
                  <a:lnTo>
                    <a:pt x="4" y="592"/>
                  </a:lnTo>
                </a:path>
              </a:pathLst>
            </a:custGeom>
            <a:solidFill>
              <a:srgbClr val="FFF7A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1" name="Freeform 318"/>
            <p:cNvSpPr>
              <a:spLocks/>
            </p:cNvSpPr>
            <p:nvPr/>
          </p:nvSpPr>
          <p:spPr bwMode="auto">
            <a:xfrm>
              <a:off x="1998" y="1920"/>
              <a:ext cx="197" cy="173"/>
            </a:xfrm>
            <a:custGeom>
              <a:avLst/>
              <a:gdLst>
                <a:gd name="T0" fmla="*/ 191 w 195"/>
                <a:gd name="T1" fmla="*/ 433 h 170"/>
                <a:gd name="T2" fmla="*/ 334 w 195"/>
                <a:gd name="T3" fmla="*/ 466 h 170"/>
                <a:gd name="T4" fmla="*/ 343 w 195"/>
                <a:gd name="T5" fmla="*/ 339 h 170"/>
                <a:gd name="T6" fmla="*/ 343 w 195"/>
                <a:gd name="T7" fmla="*/ 339 h 170"/>
                <a:gd name="T8" fmla="*/ 343 w 195"/>
                <a:gd name="T9" fmla="*/ 266 h 170"/>
                <a:gd name="T10" fmla="*/ 331 w 195"/>
                <a:gd name="T11" fmla="*/ 212 h 170"/>
                <a:gd name="T12" fmla="*/ 299 w 195"/>
                <a:gd name="T13" fmla="*/ 176 h 170"/>
                <a:gd name="T14" fmla="*/ 254 w 195"/>
                <a:gd name="T15" fmla="*/ 158 h 170"/>
                <a:gd name="T16" fmla="*/ 213 w 195"/>
                <a:gd name="T17" fmla="*/ 143 h 170"/>
                <a:gd name="T18" fmla="*/ 213 w 195"/>
                <a:gd name="T19" fmla="*/ 143 h 170"/>
                <a:gd name="T20" fmla="*/ 159 w 195"/>
                <a:gd name="T21" fmla="*/ 141 h 170"/>
                <a:gd name="T22" fmla="*/ 136 w 195"/>
                <a:gd name="T23" fmla="*/ 158 h 170"/>
                <a:gd name="T24" fmla="*/ 125 w 195"/>
                <a:gd name="T25" fmla="*/ 185 h 170"/>
                <a:gd name="T26" fmla="*/ 44 w 195"/>
                <a:gd name="T27" fmla="*/ 224 h 170"/>
                <a:gd name="T28" fmla="*/ 41 w 195"/>
                <a:gd name="T29" fmla="*/ 252 h 170"/>
                <a:gd name="T30" fmla="*/ 36 w 195"/>
                <a:gd name="T31" fmla="*/ 404 h 170"/>
                <a:gd name="T32" fmla="*/ 191 w 195"/>
                <a:gd name="T33" fmla="*/ 433 h 170"/>
                <a:gd name="T34" fmla="*/ 185 w 195"/>
                <a:gd name="T35" fmla="*/ 573 h 170"/>
                <a:gd name="T36" fmla="*/ 0 w 195"/>
                <a:gd name="T37" fmla="*/ 527 h 170"/>
                <a:gd name="T38" fmla="*/ 13 w 195"/>
                <a:gd name="T39" fmla="*/ 212 h 170"/>
                <a:gd name="T40" fmla="*/ 13 w 195"/>
                <a:gd name="T41" fmla="*/ 212 h 170"/>
                <a:gd name="T42" fmla="*/ 16 w 195"/>
                <a:gd name="T43" fmla="*/ 158 h 170"/>
                <a:gd name="T44" fmla="*/ 23 w 195"/>
                <a:gd name="T45" fmla="*/ 129 h 170"/>
                <a:gd name="T46" fmla="*/ 31 w 195"/>
                <a:gd name="T47" fmla="*/ 20 h 170"/>
                <a:gd name="T48" fmla="*/ 40 w 195"/>
                <a:gd name="T49" fmla="*/ 13 h 170"/>
                <a:gd name="T50" fmla="*/ 127 w 195"/>
                <a:gd name="T51" fmla="*/ 6 h 170"/>
                <a:gd name="T52" fmla="*/ 138 w 195"/>
                <a:gd name="T53" fmla="*/ 4 h 170"/>
                <a:gd name="T54" fmla="*/ 149 w 195"/>
                <a:gd name="T55" fmla="*/ 0 h 170"/>
                <a:gd name="T56" fmla="*/ 177 w 195"/>
                <a:gd name="T57" fmla="*/ 0 h 170"/>
                <a:gd name="T58" fmla="*/ 201 w 195"/>
                <a:gd name="T59" fmla="*/ 0 h 170"/>
                <a:gd name="T60" fmla="*/ 223 w 195"/>
                <a:gd name="T61" fmla="*/ 2 h 170"/>
                <a:gd name="T62" fmla="*/ 223 w 195"/>
                <a:gd name="T63" fmla="*/ 2 h 170"/>
                <a:gd name="T64" fmla="*/ 243 w 195"/>
                <a:gd name="T65" fmla="*/ 4 h 170"/>
                <a:gd name="T66" fmla="*/ 281 w 195"/>
                <a:gd name="T67" fmla="*/ 8 h 170"/>
                <a:gd name="T68" fmla="*/ 317 w 195"/>
                <a:gd name="T69" fmla="*/ 13 h 170"/>
                <a:gd name="T70" fmla="*/ 340 w 195"/>
                <a:gd name="T71" fmla="*/ 18 h 170"/>
                <a:gd name="T72" fmla="*/ 359 w 195"/>
                <a:gd name="T73" fmla="*/ 25 h 170"/>
                <a:gd name="T74" fmla="*/ 376 w 195"/>
                <a:gd name="T75" fmla="*/ 137 h 170"/>
                <a:gd name="T76" fmla="*/ 395 w 195"/>
                <a:gd name="T77" fmla="*/ 164 h 170"/>
                <a:gd name="T78" fmla="*/ 403 w 195"/>
                <a:gd name="T79" fmla="*/ 204 h 170"/>
                <a:gd name="T80" fmla="*/ 411 w 195"/>
                <a:gd name="T81" fmla="*/ 266 h 170"/>
                <a:gd name="T82" fmla="*/ 404 w 195"/>
                <a:gd name="T83" fmla="*/ 339 h 170"/>
                <a:gd name="T84" fmla="*/ 380 w 195"/>
                <a:gd name="T85" fmla="*/ 625 h 170"/>
                <a:gd name="T86" fmla="*/ 185 w 195"/>
                <a:gd name="T87" fmla="*/ 573 h 170"/>
                <a:gd name="T88" fmla="*/ 191 w 195"/>
                <a:gd name="T89" fmla="*/ 433 h 170"/>
                <a:gd name="T90" fmla="*/ 191 w 195"/>
                <a:gd name="T91" fmla="*/ 433 h 1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5" h="170">
                  <a:moveTo>
                    <a:pt x="94" y="118"/>
                  </a:moveTo>
                  <a:lnTo>
                    <a:pt x="154" y="127"/>
                  </a:lnTo>
                  <a:lnTo>
                    <a:pt x="160" y="90"/>
                  </a:lnTo>
                  <a:lnTo>
                    <a:pt x="160" y="74"/>
                  </a:lnTo>
                  <a:lnTo>
                    <a:pt x="152" y="61"/>
                  </a:lnTo>
                  <a:lnTo>
                    <a:pt x="139" y="50"/>
                  </a:lnTo>
                  <a:lnTo>
                    <a:pt x="124" y="44"/>
                  </a:lnTo>
                  <a:lnTo>
                    <a:pt x="105" y="39"/>
                  </a:lnTo>
                  <a:lnTo>
                    <a:pt x="78" y="38"/>
                  </a:lnTo>
                  <a:lnTo>
                    <a:pt x="61" y="44"/>
                  </a:lnTo>
                  <a:lnTo>
                    <a:pt x="50" y="53"/>
                  </a:lnTo>
                  <a:lnTo>
                    <a:pt x="44" y="64"/>
                  </a:lnTo>
                  <a:lnTo>
                    <a:pt x="41" y="71"/>
                  </a:lnTo>
                  <a:lnTo>
                    <a:pt x="36" y="110"/>
                  </a:lnTo>
                  <a:lnTo>
                    <a:pt x="94" y="118"/>
                  </a:lnTo>
                  <a:lnTo>
                    <a:pt x="91" y="154"/>
                  </a:lnTo>
                  <a:lnTo>
                    <a:pt x="0" y="141"/>
                  </a:lnTo>
                  <a:lnTo>
                    <a:pt x="13" y="61"/>
                  </a:lnTo>
                  <a:lnTo>
                    <a:pt x="16" y="44"/>
                  </a:lnTo>
                  <a:lnTo>
                    <a:pt x="23" y="32"/>
                  </a:lnTo>
                  <a:lnTo>
                    <a:pt x="31" y="20"/>
                  </a:lnTo>
                  <a:lnTo>
                    <a:pt x="40" y="13"/>
                  </a:lnTo>
                  <a:lnTo>
                    <a:pt x="52" y="6"/>
                  </a:lnTo>
                  <a:lnTo>
                    <a:pt x="63" y="4"/>
                  </a:lnTo>
                  <a:lnTo>
                    <a:pt x="73" y="0"/>
                  </a:lnTo>
                  <a:lnTo>
                    <a:pt x="87" y="0"/>
                  </a:lnTo>
                  <a:lnTo>
                    <a:pt x="99" y="0"/>
                  </a:lnTo>
                  <a:lnTo>
                    <a:pt x="110" y="2"/>
                  </a:lnTo>
                  <a:lnTo>
                    <a:pt x="120" y="4"/>
                  </a:lnTo>
                  <a:lnTo>
                    <a:pt x="133" y="8"/>
                  </a:lnTo>
                  <a:lnTo>
                    <a:pt x="145" y="13"/>
                  </a:lnTo>
                  <a:lnTo>
                    <a:pt x="158" y="18"/>
                  </a:lnTo>
                  <a:lnTo>
                    <a:pt x="168" y="25"/>
                  </a:lnTo>
                  <a:lnTo>
                    <a:pt x="177" y="36"/>
                  </a:lnTo>
                  <a:lnTo>
                    <a:pt x="186" y="46"/>
                  </a:lnTo>
                  <a:lnTo>
                    <a:pt x="190" y="59"/>
                  </a:lnTo>
                  <a:lnTo>
                    <a:pt x="194" y="74"/>
                  </a:lnTo>
                  <a:lnTo>
                    <a:pt x="191" y="90"/>
                  </a:lnTo>
                  <a:lnTo>
                    <a:pt x="179" y="169"/>
                  </a:lnTo>
                  <a:lnTo>
                    <a:pt x="91" y="154"/>
                  </a:lnTo>
                  <a:lnTo>
                    <a:pt x="94" y="118"/>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2" name="Freeform 319"/>
            <p:cNvSpPr>
              <a:spLocks/>
            </p:cNvSpPr>
            <p:nvPr/>
          </p:nvSpPr>
          <p:spPr bwMode="auto">
            <a:xfrm>
              <a:off x="2036" y="1717"/>
              <a:ext cx="231" cy="192"/>
            </a:xfrm>
            <a:custGeom>
              <a:avLst/>
              <a:gdLst>
                <a:gd name="T0" fmla="*/ 119 w 228"/>
                <a:gd name="T1" fmla="*/ 48 h 194"/>
                <a:gd name="T2" fmla="*/ 161 w 228"/>
                <a:gd name="T3" fmla="*/ 48 h 194"/>
                <a:gd name="T4" fmla="*/ 185 w 228"/>
                <a:gd name="T5" fmla="*/ 39 h 194"/>
                <a:gd name="T6" fmla="*/ 221 w 228"/>
                <a:gd name="T7" fmla="*/ 37 h 194"/>
                <a:gd name="T8" fmla="*/ 239 w 228"/>
                <a:gd name="T9" fmla="*/ 39 h 194"/>
                <a:gd name="T10" fmla="*/ 282 w 228"/>
                <a:gd name="T11" fmla="*/ 48 h 194"/>
                <a:gd name="T12" fmla="*/ 290 w 228"/>
                <a:gd name="T13" fmla="*/ 48 h 194"/>
                <a:gd name="T14" fmla="*/ 221 w 228"/>
                <a:gd name="T15" fmla="*/ 48 h 194"/>
                <a:gd name="T16" fmla="*/ 131 w 228"/>
                <a:gd name="T17" fmla="*/ 65 h 194"/>
                <a:gd name="T18" fmla="*/ 473 w 228"/>
                <a:gd name="T19" fmla="*/ 77 h 194"/>
                <a:gd name="T20" fmla="*/ 349 w 228"/>
                <a:gd name="T21" fmla="*/ 48 h 194"/>
                <a:gd name="T22" fmla="*/ 367 w 228"/>
                <a:gd name="T23" fmla="*/ 48 h 194"/>
                <a:gd name="T24" fmla="*/ 402 w 228"/>
                <a:gd name="T25" fmla="*/ 48 h 194"/>
                <a:gd name="T26" fmla="*/ 461 w 228"/>
                <a:gd name="T27" fmla="*/ 48 h 194"/>
                <a:gd name="T28" fmla="*/ 488 w 228"/>
                <a:gd name="T29" fmla="*/ 48 h 194"/>
                <a:gd name="T30" fmla="*/ 528 w 228"/>
                <a:gd name="T31" fmla="*/ 48 h 194"/>
                <a:gd name="T32" fmla="*/ 558 w 228"/>
                <a:gd name="T33" fmla="*/ 48 h 194"/>
                <a:gd name="T34" fmla="*/ 588 w 228"/>
                <a:gd name="T35" fmla="*/ 48 h 194"/>
                <a:gd name="T36" fmla="*/ 578 w 228"/>
                <a:gd name="T37" fmla="*/ 48 h 194"/>
                <a:gd name="T38" fmla="*/ 553 w 228"/>
                <a:gd name="T39" fmla="*/ 48 h 194"/>
                <a:gd name="T40" fmla="*/ 500 w 228"/>
                <a:gd name="T41" fmla="*/ 43 h 194"/>
                <a:gd name="T42" fmla="*/ 446 w 228"/>
                <a:gd name="T43" fmla="*/ 39 h 194"/>
                <a:gd name="T44" fmla="*/ 392 w 228"/>
                <a:gd name="T45" fmla="*/ 37 h 194"/>
                <a:gd name="T46" fmla="*/ 354 w 228"/>
                <a:gd name="T47" fmla="*/ 48 h 194"/>
                <a:gd name="T48" fmla="*/ 354 w 228"/>
                <a:gd name="T49" fmla="*/ 35 h 194"/>
                <a:gd name="T50" fmla="*/ 330 w 228"/>
                <a:gd name="T51" fmla="*/ 16 h 194"/>
                <a:gd name="T52" fmla="*/ 282 w 228"/>
                <a:gd name="T53" fmla="*/ 3 h 194"/>
                <a:gd name="T54" fmla="*/ 266 w 228"/>
                <a:gd name="T55" fmla="*/ 2 h 194"/>
                <a:gd name="T56" fmla="*/ 221 w 228"/>
                <a:gd name="T57" fmla="*/ 0 h 194"/>
                <a:gd name="T58" fmla="*/ 181 w 228"/>
                <a:gd name="T59" fmla="*/ 0 h 194"/>
                <a:gd name="T60" fmla="*/ 153 w 228"/>
                <a:gd name="T61" fmla="*/ 7 h 194"/>
                <a:gd name="T62" fmla="*/ 119 w 228"/>
                <a:gd name="T63" fmla="*/ 23 h 194"/>
                <a:gd name="T64" fmla="*/ 0 w 228"/>
                <a:gd name="T65" fmla="*/ 48 h 194"/>
                <a:gd name="T66" fmla="*/ 161 w 228"/>
                <a:gd name="T67" fmla="*/ 48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8" h="194">
                  <a:moveTo>
                    <a:pt x="63" y="106"/>
                  </a:moveTo>
                  <a:lnTo>
                    <a:pt x="42" y="96"/>
                  </a:lnTo>
                  <a:lnTo>
                    <a:pt x="63" y="53"/>
                  </a:lnTo>
                  <a:lnTo>
                    <a:pt x="66" y="43"/>
                  </a:lnTo>
                  <a:lnTo>
                    <a:pt x="75" y="39"/>
                  </a:lnTo>
                  <a:lnTo>
                    <a:pt x="82" y="37"/>
                  </a:lnTo>
                  <a:lnTo>
                    <a:pt x="88" y="37"/>
                  </a:lnTo>
                  <a:lnTo>
                    <a:pt x="94" y="39"/>
                  </a:lnTo>
                  <a:lnTo>
                    <a:pt x="103" y="43"/>
                  </a:lnTo>
                  <a:lnTo>
                    <a:pt x="107" y="50"/>
                  </a:lnTo>
                  <a:lnTo>
                    <a:pt x="109" y="58"/>
                  </a:lnTo>
                  <a:lnTo>
                    <a:pt x="109" y="66"/>
                  </a:lnTo>
                  <a:lnTo>
                    <a:pt x="105" y="76"/>
                  </a:lnTo>
                  <a:lnTo>
                    <a:pt x="88" y="117"/>
                  </a:lnTo>
                  <a:lnTo>
                    <a:pt x="63" y="106"/>
                  </a:lnTo>
                  <a:lnTo>
                    <a:pt x="48" y="140"/>
                  </a:lnTo>
                  <a:lnTo>
                    <a:pt x="164" y="193"/>
                  </a:lnTo>
                  <a:lnTo>
                    <a:pt x="178" y="159"/>
                  </a:lnTo>
                  <a:lnTo>
                    <a:pt x="116" y="129"/>
                  </a:lnTo>
                  <a:lnTo>
                    <a:pt x="132" y="94"/>
                  </a:lnTo>
                  <a:lnTo>
                    <a:pt x="139" y="81"/>
                  </a:lnTo>
                  <a:lnTo>
                    <a:pt x="144" y="75"/>
                  </a:lnTo>
                  <a:lnTo>
                    <a:pt x="153" y="73"/>
                  </a:lnTo>
                  <a:lnTo>
                    <a:pt x="162" y="75"/>
                  </a:lnTo>
                  <a:lnTo>
                    <a:pt x="174" y="81"/>
                  </a:lnTo>
                  <a:lnTo>
                    <a:pt x="183" y="85"/>
                  </a:lnTo>
                  <a:lnTo>
                    <a:pt x="191" y="87"/>
                  </a:lnTo>
                  <a:lnTo>
                    <a:pt x="197" y="89"/>
                  </a:lnTo>
                  <a:lnTo>
                    <a:pt x="203" y="89"/>
                  </a:lnTo>
                  <a:lnTo>
                    <a:pt x="210" y="92"/>
                  </a:lnTo>
                  <a:lnTo>
                    <a:pt x="227" y="53"/>
                  </a:lnTo>
                  <a:lnTo>
                    <a:pt x="222" y="51"/>
                  </a:lnTo>
                  <a:lnTo>
                    <a:pt x="218" y="53"/>
                  </a:lnTo>
                  <a:lnTo>
                    <a:pt x="214" y="53"/>
                  </a:lnTo>
                  <a:lnTo>
                    <a:pt x="208" y="53"/>
                  </a:lnTo>
                  <a:lnTo>
                    <a:pt x="199" y="50"/>
                  </a:lnTo>
                  <a:lnTo>
                    <a:pt x="187" y="43"/>
                  </a:lnTo>
                  <a:lnTo>
                    <a:pt x="169" y="39"/>
                  </a:lnTo>
                  <a:lnTo>
                    <a:pt x="157" y="35"/>
                  </a:lnTo>
                  <a:lnTo>
                    <a:pt x="149" y="37"/>
                  </a:lnTo>
                  <a:lnTo>
                    <a:pt x="141" y="41"/>
                  </a:lnTo>
                  <a:lnTo>
                    <a:pt x="134" y="48"/>
                  </a:lnTo>
                  <a:lnTo>
                    <a:pt x="134" y="35"/>
                  </a:lnTo>
                  <a:lnTo>
                    <a:pt x="130" y="27"/>
                  </a:lnTo>
                  <a:lnTo>
                    <a:pt x="123" y="16"/>
                  </a:lnTo>
                  <a:lnTo>
                    <a:pt x="117" y="9"/>
                  </a:lnTo>
                  <a:lnTo>
                    <a:pt x="107" y="3"/>
                  </a:lnTo>
                  <a:lnTo>
                    <a:pt x="103" y="2"/>
                  </a:lnTo>
                  <a:lnTo>
                    <a:pt x="96" y="0"/>
                  </a:lnTo>
                  <a:lnTo>
                    <a:pt x="88" y="0"/>
                  </a:lnTo>
                  <a:lnTo>
                    <a:pt x="82" y="0"/>
                  </a:lnTo>
                  <a:lnTo>
                    <a:pt x="73" y="0"/>
                  </a:lnTo>
                  <a:lnTo>
                    <a:pt x="65" y="3"/>
                  </a:lnTo>
                  <a:lnTo>
                    <a:pt x="59" y="7"/>
                  </a:lnTo>
                  <a:lnTo>
                    <a:pt x="50" y="14"/>
                  </a:lnTo>
                  <a:lnTo>
                    <a:pt x="42" y="23"/>
                  </a:lnTo>
                  <a:lnTo>
                    <a:pt x="38" y="35"/>
                  </a:lnTo>
                  <a:lnTo>
                    <a:pt x="0" y="117"/>
                  </a:lnTo>
                  <a:lnTo>
                    <a:pt x="48" y="140"/>
                  </a:lnTo>
                  <a:lnTo>
                    <a:pt x="63" y="106"/>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3" name="Freeform 320"/>
            <p:cNvSpPr>
              <a:spLocks/>
            </p:cNvSpPr>
            <p:nvPr/>
          </p:nvSpPr>
          <p:spPr bwMode="auto">
            <a:xfrm>
              <a:off x="2199" y="1555"/>
              <a:ext cx="191" cy="187"/>
            </a:xfrm>
            <a:custGeom>
              <a:avLst/>
              <a:gdLst>
                <a:gd name="T0" fmla="*/ 211 w 190"/>
                <a:gd name="T1" fmla="*/ 31 h 190"/>
                <a:gd name="T2" fmla="*/ 224 w 190"/>
                <a:gd name="T3" fmla="*/ 31 h 190"/>
                <a:gd name="T4" fmla="*/ 228 w 190"/>
                <a:gd name="T5" fmla="*/ 31 h 190"/>
                <a:gd name="T6" fmla="*/ 226 w 190"/>
                <a:gd name="T7" fmla="*/ 31 h 190"/>
                <a:gd name="T8" fmla="*/ 220 w 190"/>
                <a:gd name="T9" fmla="*/ 37 h 190"/>
                <a:gd name="T10" fmla="*/ 217 w 190"/>
                <a:gd name="T11" fmla="*/ 40 h 190"/>
                <a:gd name="T12" fmla="*/ 207 w 190"/>
                <a:gd name="T13" fmla="*/ 44 h 190"/>
                <a:gd name="T14" fmla="*/ 194 w 190"/>
                <a:gd name="T15" fmla="*/ 47 h 190"/>
                <a:gd name="T16" fmla="*/ 178 w 190"/>
                <a:gd name="T17" fmla="*/ 48 h 190"/>
                <a:gd name="T18" fmla="*/ 84 w 190"/>
                <a:gd name="T19" fmla="*/ 45 h 190"/>
                <a:gd name="T20" fmla="*/ 62 w 190"/>
                <a:gd name="T21" fmla="*/ 38 h 190"/>
                <a:gd name="T22" fmla="*/ 52 w 190"/>
                <a:gd name="T23" fmla="*/ 33 h 190"/>
                <a:gd name="T24" fmla="*/ 37 w 190"/>
                <a:gd name="T25" fmla="*/ 31 h 190"/>
                <a:gd name="T26" fmla="*/ 34 w 190"/>
                <a:gd name="T27" fmla="*/ 31 h 190"/>
                <a:gd name="T28" fmla="*/ 35 w 190"/>
                <a:gd name="T29" fmla="*/ 31 h 190"/>
                <a:gd name="T30" fmla="*/ 41 w 190"/>
                <a:gd name="T31" fmla="*/ 31 h 190"/>
                <a:gd name="T32" fmla="*/ 46 w 190"/>
                <a:gd name="T33" fmla="*/ 31 h 190"/>
                <a:gd name="T34" fmla="*/ 54 w 190"/>
                <a:gd name="T35" fmla="*/ 31 h 190"/>
                <a:gd name="T36" fmla="*/ 67 w 190"/>
                <a:gd name="T37" fmla="*/ 31 h 190"/>
                <a:gd name="T38" fmla="*/ 84 w 190"/>
                <a:gd name="T39" fmla="*/ 31 h 190"/>
                <a:gd name="T40" fmla="*/ 178 w 190"/>
                <a:gd name="T41" fmla="*/ 31 h 190"/>
                <a:gd name="T42" fmla="*/ 201 w 190"/>
                <a:gd name="T43" fmla="*/ 31 h 190"/>
                <a:gd name="T44" fmla="*/ 224 w 190"/>
                <a:gd name="T45" fmla="*/ 25 h 190"/>
                <a:gd name="T46" fmla="*/ 188 w 190"/>
                <a:gd name="T47" fmla="*/ 4 h 190"/>
                <a:gd name="T48" fmla="*/ 80 w 190"/>
                <a:gd name="T49" fmla="*/ 0 h 190"/>
                <a:gd name="T50" fmla="*/ 54 w 190"/>
                <a:gd name="T51" fmla="*/ 6 h 190"/>
                <a:gd name="T52" fmla="*/ 34 w 190"/>
                <a:gd name="T53" fmla="*/ 19 h 190"/>
                <a:gd name="T54" fmla="*/ 20 w 190"/>
                <a:gd name="T55" fmla="*/ 31 h 190"/>
                <a:gd name="T56" fmla="*/ 16 w 190"/>
                <a:gd name="T57" fmla="*/ 31 h 190"/>
                <a:gd name="T58" fmla="*/ 4 w 190"/>
                <a:gd name="T59" fmla="*/ 31 h 190"/>
                <a:gd name="T60" fmla="*/ 0 w 190"/>
                <a:gd name="T61" fmla="*/ 31 h 190"/>
                <a:gd name="T62" fmla="*/ 2 w 190"/>
                <a:gd name="T63" fmla="*/ 31 h 190"/>
                <a:gd name="T64" fmla="*/ 20 w 190"/>
                <a:gd name="T65" fmla="*/ 44 h 190"/>
                <a:gd name="T66" fmla="*/ 37 w 190"/>
                <a:gd name="T67" fmla="*/ 52 h 190"/>
                <a:gd name="T68" fmla="*/ 75 w 190"/>
                <a:gd name="T69" fmla="*/ 60 h 190"/>
                <a:gd name="T70" fmla="*/ 182 w 190"/>
                <a:gd name="T71" fmla="*/ 61 h 190"/>
                <a:gd name="T72" fmla="*/ 210 w 190"/>
                <a:gd name="T73" fmla="*/ 59 h 190"/>
                <a:gd name="T74" fmla="*/ 228 w 190"/>
                <a:gd name="T75" fmla="*/ 55 h 190"/>
                <a:gd name="T76" fmla="*/ 240 w 190"/>
                <a:gd name="T77" fmla="*/ 49 h 190"/>
                <a:gd name="T78" fmla="*/ 247 w 190"/>
                <a:gd name="T79" fmla="*/ 46 h 190"/>
                <a:gd name="T80" fmla="*/ 258 w 190"/>
                <a:gd name="T81" fmla="*/ 37 h 190"/>
                <a:gd name="T82" fmla="*/ 264 w 190"/>
                <a:gd name="T83" fmla="*/ 31 h 190"/>
                <a:gd name="T84" fmla="*/ 259 w 190"/>
                <a:gd name="T85" fmla="*/ 31 h 190"/>
                <a:gd name="T86" fmla="*/ 240 w 190"/>
                <a:gd name="T87" fmla="*/ 31 h 190"/>
                <a:gd name="T88" fmla="*/ 201 w 190"/>
                <a:gd name="T89" fmla="*/ 31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0" h="190">
                  <a:moveTo>
                    <a:pt x="126" y="55"/>
                  </a:moveTo>
                  <a:lnTo>
                    <a:pt x="136" y="66"/>
                  </a:lnTo>
                  <a:lnTo>
                    <a:pt x="142" y="76"/>
                  </a:lnTo>
                  <a:lnTo>
                    <a:pt x="149" y="85"/>
                  </a:lnTo>
                  <a:lnTo>
                    <a:pt x="151" y="92"/>
                  </a:lnTo>
                  <a:lnTo>
                    <a:pt x="153" y="101"/>
                  </a:lnTo>
                  <a:lnTo>
                    <a:pt x="153" y="110"/>
                  </a:lnTo>
                  <a:lnTo>
                    <a:pt x="151" y="117"/>
                  </a:lnTo>
                  <a:lnTo>
                    <a:pt x="149" y="124"/>
                  </a:lnTo>
                  <a:lnTo>
                    <a:pt x="145" y="129"/>
                  </a:lnTo>
                  <a:lnTo>
                    <a:pt x="142" y="135"/>
                  </a:lnTo>
                  <a:lnTo>
                    <a:pt x="138" y="140"/>
                  </a:lnTo>
                  <a:lnTo>
                    <a:pt x="132" y="143"/>
                  </a:lnTo>
                  <a:lnTo>
                    <a:pt x="126" y="148"/>
                  </a:lnTo>
                  <a:lnTo>
                    <a:pt x="119" y="150"/>
                  </a:lnTo>
                  <a:lnTo>
                    <a:pt x="110" y="152"/>
                  </a:lnTo>
                  <a:lnTo>
                    <a:pt x="103" y="152"/>
                  </a:lnTo>
                  <a:lnTo>
                    <a:pt x="94" y="150"/>
                  </a:lnTo>
                  <a:lnTo>
                    <a:pt x="84" y="145"/>
                  </a:lnTo>
                  <a:lnTo>
                    <a:pt x="73" y="140"/>
                  </a:lnTo>
                  <a:lnTo>
                    <a:pt x="62" y="131"/>
                  </a:lnTo>
                  <a:lnTo>
                    <a:pt x="52" y="122"/>
                  </a:lnTo>
                  <a:lnTo>
                    <a:pt x="43" y="112"/>
                  </a:lnTo>
                  <a:lnTo>
                    <a:pt x="37" y="103"/>
                  </a:lnTo>
                  <a:lnTo>
                    <a:pt x="35" y="95"/>
                  </a:lnTo>
                  <a:lnTo>
                    <a:pt x="34" y="87"/>
                  </a:lnTo>
                  <a:lnTo>
                    <a:pt x="34" y="78"/>
                  </a:lnTo>
                  <a:lnTo>
                    <a:pt x="35" y="69"/>
                  </a:lnTo>
                  <a:lnTo>
                    <a:pt x="37" y="64"/>
                  </a:lnTo>
                  <a:lnTo>
                    <a:pt x="41" y="59"/>
                  </a:lnTo>
                  <a:lnTo>
                    <a:pt x="46" y="53"/>
                  </a:lnTo>
                  <a:lnTo>
                    <a:pt x="50" y="48"/>
                  </a:lnTo>
                  <a:lnTo>
                    <a:pt x="54" y="44"/>
                  </a:lnTo>
                  <a:lnTo>
                    <a:pt x="60" y="40"/>
                  </a:lnTo>
                  <a:lnTo>
                    <a:pt x="67" y="38"/>
                  </a:lnTo>
                  <a:lnTo>
                    <a:pt x="75" y="36"/>
                  </a:lnTo>
                  <a:lnTo>
                    <a:pt x="84" y="36"/>
                  </a:lnTo>
                  <a:lnTo>
                    <a:pt x="92" y="38"/>
                  </a:lnTo>
                  <a:lnTo>
                    <a:pt x="103" y="43"/>
                  </a:lnTo>
                  <a:lnTo>
                    <a:pt x="113" y="46"/>
                  </a:lnTo>
                  <a:lnTo>
                    <a:pt x="126" y="55"/>
                  </a:lnTo>
                  <a:lnTo>
                    <a:pt x="149" y="25"/>
                  </a:lnTo>
                  <a:lnTo>
                    <a:pt x="130" y="13"/>
                  </a:lnTo>
                  <a:lnTo>
                    <a:pt x="113" y="4"/>
                  </a:lnTo>
                  <a:lnTo>
                    <a:pt x="96" y="0"/>
                  </a:lnTo>
                  <a:lnTo>
                    <a:pt x="80" y="0"/>
                  </a:lnTo>
                  <a:lnTo>
                    <a:pt x="67" y="2"/>
                  </a:lnTo>
                  <a:lnTo>
                    <a:pt x="54" y="6"/>
                  </a:lnTo>
                  <a:lnTo>
                    <a:pt x="41" y="13"/>
                  </a:lnTo>
                  <a:lnTo>
                    <a:pt x="34" y="19"/>
                  </a:lnTo>
                  <a:lnTo>
                    <a:pt x="25" y="25"/>
                  </a:lnTo>
                  <a:lnTo>
                    <a:pt x="20" y="32"/>
                  </a:lnTo>
                  <a:lnTo>
                    <a:pt x="16" y="38"/>
                  </a:lnTo>
                  <a:lnTo>
                    <a:pt x="9" y="46"/>
                  </a:lnTo>
                  <a:lnTo>
                    <a:pt x="4" y="57"/>
                  </a:lnTo>
                  <a:lnTo>
                    <a:pt x="2" y="69"/>
                  </a:lnTo>
                  <a:lnTo>
                    <a:pt x="0" y="82"/>
                  </a:lnTo>
                  <a:lnTo>
                    <a:pt x="0" y="97"/>
                  </a:lnTo>
                  <a:lnTo>
                    <a:pt x="2" y="112"/>
                  </a:lnTo>
                  <a:lnTo>
                    <a:pt x="8" y="129"/>
                  </a:lnTo>
                  <a:lnTo>
                    <a:pt x="20" y="143"/>
                  </a:lnTo>
                  <a:lnTo>
                    <a:pt x="37" y="161"/>
                  </a:lnTo>
                  <a:lnTo>
                    <a:pt x="57" y="175"/>
                  </a:lnTo>
                  <a:lnTo>
                    <a:pt x="75" y="184"/>
                  </a:lnTo>
                  <a:lnTo>
                    <a:pt x="92" y="189"/>
                  </a:lnTo>
                  <a:lnTo>
                    <a:pt x="107" y="189"/>
                  </a:lnTo>
                  <a:lnTo>
                    <a:pt x="121" y="186"/>
                  </a:lnTo>
                  <a:lnTo>
                    <a:pt x="135" y="182"/>
                  </a:lnTo>
                  <a:lnTo>
                    <a:pt x="145" y="175"/>
                  </a:lnTo>
                  <a:lnTo>
                    <a:pt x="153" y="169"/>
                  </a:lnTo>
                  <a:lnTo>
                    <a:pt x="161" y="161"/>
                  </a:lnTo>
                  <a:lnTo>
                    <a:pt x="165" y="154"/>
                  </a:lnTo>
                  <a:lnTo>
                    <a:pt x="172" y="148"/>
                  </a:lnTo>
                  <a:lnTo>
                    <a:pt x="176" y="140"/>
                  </a:lnTo>
                  <a:lnTo>
                    <a:pt x="183" y="129"/>
                  </a:lnTo>
                  <a:lnTo>
                    <a:pt x="186" y="118"/>
                  </a:lnTo>
                  <a:lnTo>
                    <a:pt x="189" y="103"/>
                  </a:lnTo>
                  <a:lnTo>
                    <a:pt x="189" y="91"/>
                  </a:lnTo>
                  <a:lnTo>
                    <a:pt x="184" y="76"/>
                  </a:lnTo>
                  <a:lnTo>
                    <a:pt x="179" y="59"/>
                  </a:lnTo>
                  <a:lnTo>
                    <a:pt x="165" y="43"/>
                  </a:lnTo>
                  <a:lnTo>
                    <a:pt x="149" y="25"/>
                  </a:lnTo>
                  <a:lnTo>
                    <a:pt x="126" y="55"/>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4" name="Freeform 321"/>
            <p:cNvSpPr>
              <a:spLocks/>
            </p:cNvSpPr>
            <p:nvPr/>
          </p:nvSpPr>
          <p:spPr bwMode="auto">
            <a:xfrm>
              <a:off x="2334" y="1459"/>
              <a:ext cx="144" cy="167"/>
            </a:xfrm>
            <a:custGeom>
              <a:avLst/>
              <a:gdLst>
                <a:gd name="T0" fmla="*/ 143 w 144"/>
                <a:gd name="T1" fmla="*/ 142 h 167"/>
                <a:gd name="T2" fmla="*/ 113 w 144"/>
                <a:gd name="T3" fmla="*/ 166 h 167"/>
                <a:gd name="T4" fmla="*/ 0 w 144"/>
                <a:gd name="T5" fmla="*/ 23 h 167"/>
                <a:gd name="T6" fmla="*/ 28 w 144"/>
                <a:gd name="T7" fmla="*/ 0 h 167"/>
                <a:gd name="T8" fmla="*/ 143 w 144"/>
                <a:gd name="T9" fmla="*/ 142 h 167"/>
                <a:gd name="T10" fmla="*/ 143 w 144"/>
                <a:gd name="T11" fmla="*/ 142 h 1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67">
                  <a:moveTo>
                    <a:pt x="143" y="142"/>
                  </a:moveTo>
                  <a:lnTo>
                    <a:pt x="113" y="166"/>
                  </a:lnTo>
                  <a:lnTo>
                    <a:pt x="0" y="23"/>
                  </a:lnTo>
                  <a:lnTo>
                    <a:pt x="28" y="0"/>
                  </a:lnTo>
                  <a:lnTo>
                    <a:pt x="143" y="142"/>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5" name="Freeform 322"/>
            <p:cNvSpPr>
              <a:spLocks/>
            </p:cNvSpPr>
            <p:nvPr/>
          </p:nvSpPr>
          <p:spPr bwMode="auto">
            <a:xfrm>
              <a:off x="2392" y="1344"/>
              <a:ext cx="168" cy="201"/>
            </a:xfrm>
            <a:custGeom>
              <a:avLst/>
              <a:gdLst>
                <a:gd name="T0" fmla="*/ 73 w 170"/>
                <a:gd name="T1" fmla="*/ 65 h 204"/>
                <a:gd name="T2" fmla="*/ 55 w 170"/>
                <a:gd name="T3" fmla="*/ 72 h 204"/>
                <a:gd name="T4" fmla="*/ 42 w 170"/>
                <a:gd name="T5" fmla="*/ 34 h 204"/>
                <a:gd name="T6" fmla="*/ 15 w 170"/>
                <a:gd name="T7" fmla="*/ 34 h 204"/>
                <a:gd name="T8" fmla="*/ 0 w 170"/>
                <a:gd name="T9" fmla="*/ 34 h 204"/>
                <a:gd name="T10" fmla="*/ 52 w 170"/>
                <a:gd name="T11" fmla="*/ 0 h 204"/>
                <a:gd name="T12" fmla="*/ 61 w 170"/>
                <a:gd name="T13" fmla="*/ 27 h 204"/>
                <a:gd name="T14" fmla="*/ 42 w 170"/>
                <a:gd name="T15" fmla="*/ 34 h 204"/>
                <a:gd name="T16" fmla="*/ 73 w 170"/>
                <a:gd name="T17" fmla="*/ 65 h 204"/>
                <a:gd name="T18" fmla="*/ 73 w 170"/>
                <a:gd name="T19" fmla="*/ 65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 h="204">
                  <a:moveTo>
                    <a:pt x="169" y="184"/>
                  </a:moveTo>
                  <a:lnTo>
                    <a:pt x="134" y="203"/>
                  </a:lnTo>
                  <a:lnTo>
                    <a:pt x="63" y="73"/>
                  </a:lnTo>
                  <a:lnTo>
                    <a:pt x="15" y="98"/>
                  </a:lnTo>
                  <a:lnTo>
                    <a:pt x="0" y="71"/>
                  </a:lnTo>
                  <a:lnTo>
                    <a:pt x="128" y="0"/>
                  </a:lnTo>
                  <a:lnTo>
                    <a:pt x="145" y="27"/>
                  </a:lnTo>
                  <a:lnTo>
                    <a:pt x="97" y="54"/>
                  </a:lnTo>
                  <a:lnTo>
                    <a:pt x="169" y="184"/>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6" name="Freeform 323"/>
            <p:cNvSpPr>
              <a:spLocks/>
            </p:cNvSpPr>
            <p:nvPr/>
          </p:nvSpPr>
          <p:spPr bwMode="auto">
            <a:xfrm>
              <a:off x="2685" y="1272"/>
              <a:ext cx="168" cy="201"/>
            </a:xfrm>
            <a:custGeom>
              <a:avLst/>
              <a:gdLst>
                <a:gd name="T0" fmla="*/ 137 w 168"/>
                <a:gd name="T1" fmla="*/ 30 h 202"/>
                <a:gd name="T2" fmla="*/ 42 w 168"/>
                <a:gd name="T3" fmla="*/ 48 h 202"/>
                <a:gd name="T4" fmla="*/ 48 w 168"/>
                <a:gd name="T5" fmla="*/ 85 h 202"/>
                <a:gd name="T6" fmla="*/ 137 w 168"/>
                <a:gd name="T7" fmla="*/ 71 h 202"/>
                <a:gd name="T8" fmla="*/ 141 w 168"/>
                <a:gd name="T9" fmla="*/ 101 h 202"/>
                <a:gd name="T10" fmla="*/ 54 w 168"/>
                <a:gd name="T11" fmla="*/ 101 h 202"/>
                <a:gd name="T12" fmla="*/ 63 w 168"/>
                <a:gd name="T13" fmla="*/ 101 h 202"/>
                <a:gd name="T14" fmla="*/ 160 w 168"/>
                <a:gd name="T15" fmla="*/ 101 h 202"/>
                <a:gd name="T16" fmla="*/ 167 w 168"/>
                <a:gd name="T17" fmla="*/ 102 h 202"/>
                <a:gd name="T18" fmla="*/ 29 w 168"/>
                <a:gd name="T19" fmla="*/ 126 h 202"/>
                <a:gd name="T20" fmla="*/ 0 w 168"/>
                <a:gd name="T21" fmla="*/ 23 h 202"/>
                <a:gd name="T22" fmla="*/ 132 w 168"/>
                <a:gd name="T23" fmla="*/ 0 h 202"/>
                <a:gd name="T24" fmla="*/ 137 w 168"/>
                <a:gd name="T25" fmla="*/ 30 h 202"/>
                <a:gd name="T26" fmla="*/ 137 w 168"/>
                <a:gd name="T27" fmla="*/ 30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202">
                  <a:moveTo>
                    <a:pt x="137" y="30"/>
                  </a:moveTo>
                  <a:lnTo>
                    <a:pt x="42" y="48"/>
                  </a:lnTo>
                  <a:lnTo>
                    <a:pt x="48" y="85"/>
                  </a:lnTo>
                  <a:lnTo>
                    <a:pt x="137" y="71"/>
                  </a:lnTo>
                  <a:lnTo>
                    <a:pt x="141" y="103"/>
                  </a:lnTo>
                  <a:lnTo>
                    <a:pt x="54" y="117"/>
                  </a:lnTo>
                  <a:lnTo>
                    <a:pt x="63" y="163"/>
                  </a:lnTo>
                  <a:lnTo>
                    <a:pt x="160" y="147"/>
                  </a:lnTo>
                  <a:lnTo>
                    <a:pt x="167" y="177"/>
                  </a:lnTo>
                  <a:lnTo>
                    <a:pt x="29" y="201"/>
                  </a:lnTo>
                  <a:lnTo>
                    <a:pt x="0" y="23"/>
                  </a:lnTo>
                  <a:lnTo>
                    <a:pt x="132" y="0"/>
                  </a:lnTo>
                  <a:lnTo>
                    <a:pt x="137" y="30"/>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7" name="Freeform 324"/>
            <p:cNvSpPr>
              <a:spLocks/>
            </p:cNvSpPr>
            <p:nvPr/>
          </p:nvSpPr>
          <p:spPr bwMode="auto">
            <a:xfrm>
              <a:off x="2863" y="1257"/>
              <a:ext cx="153" cy="192"/>
            </a:xfrm>
            <a:custGeom>
              <a:avLst/>
              <a:gdLst>
                <a:gd name="T0" fmla="*/ 157 w 152"/>
                <a:gd name="T1" fmla="*/ 265 h 191"/>
                <a:gd name="T2" fmla="*/ 45 w 152"/>
                <a:gd name="T3" fmla="*/ 260 h 191"/>
                <a:gd name="T4" fmla="*/ 55 w 152"/>
                <a:gd name="T5" fmla="*/ 37 h 191"/>
                <a:gd name="T6" fmla="*/ 0 w 152"/>
                <a:gd name="T7" fmla="*/ 34 h 191"/>
                <a:gd name="T8" fmla="*/ 2 w 152"/>
                <a:gd name="T9" fmla="*/ 0 h 191"/>
                <a:gd name="T10" fmla="*/ 226 w 152"/>
                <a:gd name="T11" fmla="*/ 12 h 191"/>
                <a:gd name="T12" fmla="*/ 223 w 152"/>
                <a:gd name="T13" fmla="*/ 44 h 191"/>
                <a:gd name="T14" fmla="*/ 168 w 152"/>
                <a:gd name="T15" fmla="*/ 39 h 191"/>
                <a:gd name="T16" fmla="*/ 157 w 152"/>
                <a:gd name="T17" fmla="*/ 265 h 191"/>
                <a:gd name="T18" fmla="*/ 157 w 152"/>
                <a:gd name="T19" fmla="*/ 26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 h="191">
                  <a:moveTo>
                    <a:pt x="82" y="190"/>
                  </a:moveTo>
                  <a:lnTo>
                    <a:pt x="45" y="185"/>
                  </a:lnTo>
                  <a:lnTo>
                    <a:pt x="55" y="37"/>
                  </a:lnTo>
                  <a:lnTo>
                    <a:pt x="0" y="34"/>
                  </a:lnTo>
                  <a:lnTo>
                    <a:pt x="2" y="0"/>
                  </a:lnTo>
                  <a:lnTo>
                    <a:pt x="151" y="12"/>
                  </a:lnTo>
                  <a:lnTo>
                    <a:pt x="148" y="44"/>
                  </a:lnTo>
                  <a:lnTo>
                    <a:pt x="93" y="39"/>
                  </a:lnTo>
                  <a:lnTo>
                    <a:pt x="82" y="190"/>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8" name="Freeform 325"/>
            <p:cNvSpPr>
              <a:spLocks/>
            </p:cNvSpPr>
            <p:nvPr/>
          </p:nvSpPr>
          <p:spPr bwMode="auto">
            <a:xfrm>
              <a:off x="3103" y="1346"/>
              <a:ext cx="176" cy="211"/>
            </a:xfrm>
            <a:custGeom>
              <a:avLst/>
              <a:gdLst>
                <a:gd name="T0" fmla="*/ 110 w 176"/>
                <a:gd name="T1" fmla="*/ 78 h 211"/>
                <a:gd name="T2" fmla="*/ 136 w 176"/>
                <a:gd name="T3" fmla="*/ 46 h 211"/>
                <a:gd name="T4" fmla="*/ 136 w 176"/>
                <a:gd name="T5" fmla="*/ 46 h 211"/>
                <a:gd name="T6" fmla="*/ 128 w 176"/>
                <a:gd name="T7" fmla="*/ 122 h 211"/>
                <a:gd name="T8" fmla="*/ 85 w 176"/>
                <a:gd name="T9" fmla="*/ 103 h 211"/>
                <a:gd name="T10" fmla="*/ 110 w 176"/>
                <a:gd name="T11" fmla="*/ 78 h 211"/>
                <a:gd name="T12" fmla="*/ 82 w 176"/>
                <a:gd name="T13" fmla="*/ 54 h 211"/>
                <a:gd name="T14" fmla="*/ 0 w 176"/>
                <a:gd name="T15" fmla="*/ 140 h 211"/>
                <a:gd name="T16" fmla="*/ 37 w 176"/>
                <a:gd name="T17" fmla="*/ 158 h 211"/>
                <a:gd name="T18" fmla="*/ 64 w 176"/>
                <a:gd name="T19" fmla="*/ 128 h 211"/>
                <a:gd name="T20" fmla="*/ 124 w 176"/>
                <a:gd name="T21" fmla="*/ 156 h 211"/>
                <a:gd name="T22" fmla="*/ 119 w 176"/>
                <a:gd name="T23" fmla="*/ 193 h 211"/>
                <a:gd name="T24" fmla="*/ 158 w 176"/>
                <a:gd name="T25" fmla="*/ 210 h 211"/>
                <a:gd name="T26" fmla="*/ 175 w 176"/>
                <a:gd name="T27" fmla="*/ 18 h 211"/>
                <a:gd name="T28" fmla="*/ 133 w 176"/>
                <a:gd name="T29" fmla="*/ 0 h 211"/>
                <a:gd name="T30" fmla="*/ 82 w 176"/>
                <a:gd name="T31" fmla="*/ 54 h 211"/>
                <a:gd name="T32" fmla="*/ 110 w 176"/>
                <a:gd name="T33" fmla="*/ 78 h 211"/>
                <a:gd name="T34" fmla="*/ 110 w 176"/>
                <a:gd name="T35" fmla="*/ 78 h 2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11">
                  <a:moveTo>
                    <a:pt x="110" y="78"/>
                  </a:moveTo>
                  <a:lnTo>
                    <a:pt x="136" y="46"/>
                  </a:lnTo>
                  <a:lnTo>
                    <a:pt x="128" y="122"/>
                  </a:lnTo>
                  <a:lnTo>
                    <a:pt x="85" y="103"/>
                  </a:lnTo>
                  <a:lnTo>
                    <a:pt x="110" y="78"/>
                  </a:lnTo>
                  <a:lnTo>
                    <a:pt x="82" y="54"/>
                  </a:lnTo>
                  <a:lnTo>
                    <a:pt x="0" y="140"/>
                  </a:lnTo>
                  <a:lnTo>
                    <a:pt x="37" y="158"/>
                  </a:lnTo>
                  <a:lnTo>
                    <a:pt x="64" y="128"/>
                  </a:lnTo>
                  <a:lnTo>
                    <a:pt x="124" y="156"/>
                  </a:lnTo>
                  <a:lnTo>
                    <a:pt x="119" y="193"/>
                  </a:lnTo>
                  <a:lnTo>
                    <a:pt x="158" y="210"/>
                  </a:lnTo>
                  <a:lnTo>
                    <a:pt x="175" y="18"/>
                  </a:lnTo>
                  <a:lnTo>
                    <a:pt x="133" y="0"/>
                  </a:lnTo>
                  <a:lnTo>
                    <a:pt x="82" y="54"/>
                  </a:lnTo>
                  <a:lnTo>
                    <a:pt x="110" y="78"/>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9" name="Freeform 326"/>
            <p:cNvSpPr>
              <a:spLocks/>
            </p:cNvSpPr>
            <p:nvPr/>
          </p:nvSpPr>
          <p:spPr bwMode="auto">
            <a:xfrm>
              <a:off x="3319" y="1420"/>
              <a:ext cx="193" cy="202"/>
            </a:xfrm>
            <a:custGeom>
              <a:avLst/>
              <a:gdLst>
                <a:gd name="T0" fmla="*/ 344 w 191"/>
                <a:gd name="T1" fmla="*/ 73 h 203"/>
                <a:gd name="T2" fmla="*/ 408 w 191"/>
                <a:gd name="T3" fmla="*/ 98 h 203"/>
                <a:gd name="T4" fmla="*/ 27 w 191"/>
                <a:gd name="T5" fmla="*/ 127 h 203"/>
                <a:gd name="T6" fmla="*/ 0 w 191"/>
                <a:gd name="T7" fmla="*/ 103 h 203"/>
                <a:gd name="T8" fmla="*/ 140 w 191"/>
                <a:gd name="T9" fmla="*/ 0 h 203"/>
                <a:gd name="T10" fmla="*/ 198 w 191"/>
                <a:gd name="T11" fmla="*/ 25 h 203"/>
                <a:gd name="T12" fmla="*/ 42 w 191"/>
                <a:gd name="T13" fmla="*/ 101 h 203"/>
                <a:gd name="T14" fmla="*/ 42 w 191"/>
                <a:gd name="T15" fmla="*/ 101 h 203"/>
                <a:gd name="T16" fmla="*/ 344 w 191"/>
                <a:gd name="T17" fmla="*/ 73 h 203"/>
                <a:gd name="T18" fmla="*/ 344 w 191"/>
                <a:gd name="T19" fmla="*/ 73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 h="203">
                  <a:moveTo>
                    <a:pt x="158" y="73"/>
                  </a:moveTo>
                  <a:lnTo>
                    <a:pt x="190" y="98"/>
                  </a:lnTo>
                  <a:lnTo>
                    <a:pt x="27" y="202"/>
                  </a:lnTo>
                  <a:lnTo>
                    <a:pt x="0" y="178"/>
                  </a:lnTo>
                  <a:lnTo>
                    <a:pt x="65" y="0"/>
                  </a:lnTo>
                  <a:lnTo>
                    <a:pt x="96" y="25"/>
                  </a:lnTo>
                  <a:lnTo>
                    <a:pt x="42" y="156"/>
                  </a:lnTo>
                  <a:lnTo>
                    <a:pt x="158" y="73"/>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0" name="Freeform 327"/>
            <p:cNvSpPr>
              <a:spLocks/>
            </p:cNvSpPr>
            <p:nvPr/>
          </p:nvSpPr>
          <p:spPr bwMode="auto">
            <a:xfrm>
              <a:off x="3410" y="1617"/>
              <a:ext cx="211" cy="196"/>
            </a:xfrm>
            <a:custGeom>
              <a:avLst/>
              <a:gdLst>
                <a:gd name="T0" fmla="*/ 131 w 211"/>
                <a:gd name="T1" fmla="*/ 52 h 196"/>
                <a:gd name="T2" fmla="*/ 163 w 211"/>
                <a:gd name="T3" fmla="*/ 41 h 196"/>
                <a:gd name="T4" fmla="*/ 163 w 211"/>
                <a:gd name="T5" fmla="*/ 41 h 196"/>
                <a:gd name="T6" fmla="*/ 119 w 211"/>
                <a:gd name="T7" fmla="*/ 102 h 196"/>
                <a:gd name="T8" fmla="*/ 92 w 211"/>
                <a:gd name="T9" fmla="*/ 66 h 196"/>
                <a:gd name="T10" fmla="*/ 131 w 211"/>
                <a:gd name="T11" fmla="*/ 52 h 196"/>
                <a:gd name="T12" fmla="*/ 117 w 211"/>
                <a:gd name="T13" fmla="*/ 20 h 196"/>
                <a:gd name="T14" fmla="*/ 0 w 211"/>
                <a:gd name="T15" fmla="*/ 56 h 196"/>
                <a:gd name="T16" fmla="*/ 23 w 211"/>
                <a:gd name="T17" fmla="*/ 87 h 196"/>
                <a:gd name="T18" fmla="*/ 62 w 211"/>
                <a:gd name="T19" fmla="*/ 75 h 196"/>
                <a:gd name="T20" fmla="*/ 101 w 211"/>
                <a:gd name="T21" fmla="*/ 130 h 196"/>
                <a:gd name="T22" fmla="*/ 80 w 211"/>
                <a:gd name="T23" fmla="*/ 161 h 196"/>
                <a:gd name="T24" fmla="*/ 103 w 211"/>
                <a:gd name="T25" fmla="*/ 195 h 196"/>
                <a:gd name="T26" fmla="*/ 210 w 211"/>
                <a:gd name="T27" fmla="*/ 35 h 196"/>
                <a:gd name="T28" fmla="*/ 184 w 211"/>
                <a:gd name="T29" fmla="*/ 0 h 196"/>
                <a:gd name="T30" fmla="*/ 117 w 211"/>
                <a:gd name="T31" fmla="*/ 20 h 196"/>
                <a:gd name="T32" fmla="*/ 131 w 211"/>
                <a:gd name="T33" fmla="*/ 52 h 196"/>
                <a:gd name="T34" fmla="*/ 131 w 211"/>
                <a:gd name="T35" fmla="*/ 52 h 1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1" h="196">
                  <a:moveTo>
                    <a:pt x="131" y="52"/>
                  </a:moveTo>
                  <a:lnTo>
                    <a:pt x="163" y="41"/>
                  </a:lnTo>
                  <a:lnTo>
                    <a:pt x="119" y="102"/>
                  </a:lnTo>
                  <a:lnTo>
                    <a:pt x="92" y="66"/>
                  </a:lnTo>
                  <a:lnTo>
                    <a:pt x="131" y="52"/>
                  </a:lnTo>
                  <a:lnTo>
                    <a:pt x="117" y="20"/>
                  </a:lnTo>
                  <a:lnTo>
                    <a:pt x="0" y="56"/>
                  </a:lnTo>
                  <a:lnTo>
                    <a:pt x="23" y="87"/>
                  </a:lnTo>
                  <a:lnTo>
                    <a:pt x="62" y="75"/>
                  </a:lnTo>
                  <a:lnTo>
                    <a:pt x="101" y="130"/>
                  </a:lnTo>
                  <a:lnTo>
                    <a:pt x="80" y="161"/>
                  </a:lnTo>
                  <a:lnTo>
                    <a:pt x="103" y="195"/>
                  </a:lnTo>
                  <a:lnTo>
                    <a:pt x="210" y="35"/>
                  </a:lnTo>
                  <a:lnTo>
                    <a:pt x="184" y="0"/>
                  </a:lnTo>
                  <a:lnTo>
                    <a:pt x="117" y="20"/>
                  </a:lnTo>
                  <a:lnTo>
                    <a:pt x="131" y="52"/>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1" name="Freeform 328"/>
            <p:cNvSpPr>
              <a:spLocks/>
            </p:cNvSpPr>
            <p:nvPr/>
          </p:nvSpPr>
          <p:spPr bwMode="auto">
            <a:xfrm>
              <a:off x="3507" y="1726"/>
              <a:ext cx="226" cy="202"/>
            </a:xfrm>
            <a:custGeom>
              <a:avLst/>
              <a:gdLst>
                <a:gd name="T0" fmla="*/ 402 w 224"/>
                <a:gd name="T1" fmla="*/ 51 h 204"/>
                <a:gd name="T2" fmla="*/ 428 w 224"/>
                <a:gd name="T3" fmla="*/ 61 h 204"/>
                <a:gd name="T4" fmla="*/ 54 w 224"/>
                <a:gd name="T5" fmla="*/ 103 h 204"/>
                <a:gd name="T6" fmla="*/ 42 w 224"/>
                <a:gd name="T7" fmla="*/ 85 h 204"/>
                <a:gd name="T8" fmla="*/ 252 w 224"/>
                <a:gd name="T9" fmla="*/ 51 h 204"/>
                <a:gd name="T10" fmla="*/ 252 w 224"/>
                <a:gd name="T11" fmla="*/ 50 h 204"/>
                <a:gd name="T12" fmla="*/ 13 w 224"/>
                <a:gd name="T13" fmla="*/ 51 h 204"/>
                <a:gd name="T14" fmla="*/ 0 w 224"/>
                <a:gd name="T15" fmla="*/ 51 h 204"/>
                <a:gd name="T16" fmla="*/ 340 w 224"/>
                <a:gd name="T17" fmla="*/ 0 h 204"/>
                <a:gd name="T18" fmla="*/ 362 w 224"/>
                <a:gd name="T19" fmla="*/ 37 h 204"/>
                <a:gd name="T20" fmla="*/ 168 w 224"/>
                <a:gd name="T21" fmla="*/ 74 h 204"/>
                <a:gd name="T22" fmla="*/ 168 w 224"/>
                <a:gd name="T23" fmla="*/ 74 h 204"/>
                <a:gd name="T24" fmla="*/ 402 w 224"/>
                <a:gd name="T25" fmla="*/ 51 h 204"/>
                <a:gd name="T26" fmla="*/ 402 w 224"/>
                <a:gd name="T27" fmla="*/ 51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4" h="204">
                  <a:moveTo>
                    <a:pt x="210" y="104"/>
                  </a:moveTo>
                  <a:lnTo>
                    <a:pt x="223" y="136"/>
                  </a:lnTo>
                  <a:lnTo>
                    <a:pt x="54" y="203"/>
                  </a:lnTo>
                  <a:lnTo>
                    <a:pt x="42" y="167"/>
                  </a:lnTo>
                  <a:lnTo>
                    <a:pt x="135" y="52"/>
                  </a:lnTo>
                  <a:lnTo>
                    <a:pt x="135" y="50"/>
                  </a:lnTo>
                  <a:lnTo>
                    <a:pt x="13" y="98"/>
                  </a:lnTo>
                  <a:lnTo>
                    <a:pt x="0" y="64"/>
                  </a:lnTo>
                  <a:lnTo>
                    <a:pt x="170" y="0"/>
                  </a:lnTo>
                  <a:lnTo>
                    <a:pt x="185" y="37"/>
                  </a:lnTo>
                  <a:lnTo>
                    <a:pt x="93" y="149"/>
                  </a:lnTo>
                  <a:lnTo>
                    <a:pt x="210" y="104"/>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2" name="Freeform 329"/>
            <p:cNvSpPr>
              <a:spLocks/>
            </p:cNvSpPr>
            <p:nvPr/>
          </p:nvSpPr>
          <p:spPr bwMode="auto">
            <a:xfrm>
              <a:off x="3560" y="1949"/>
              <a:ext cx="192" cy="149"/>
            </a:xfrm>
            <a:custGeom>
              <a:avLst/>
              <a:gdLst>
                <a:gd name="T0" fmla="*/ 3 w 192"/>
                <a:gd name="T1" fmla="*/ 38 h 151"/>
                <a:gd name="T2" fmla="*/ 0 w 192"/>
                <a:gd name="T3" fmla="*/ 37 h 151"/>
                <a:gd name="T4" fmla="*/ 149 w 192"/>
                <a:gd name="T5" fmla="*/ 37 h 151"/>
                <a:gd name="T6" fmla="*/ 140 w 192"/>
                <a:gd name="T7" fmla="*/ 4 h 151"/>
                <a:gd name="T8" fmla="*/ 174 w 192"/>
                <a:gd name="T9" fmla="*/ 0 h 151"/>
                <a:gd name="T10" fmla="*/ 191 w 192"/>
                <a:gd name="T11" fmla="*/ 54 h 151"/>
                <a:gd name="T12" fmla="*/ 159 w 192"/>
                <a:gd name="T13" fmla="*/ 56 h 151"/>
                <a:gd name="T14" fmla="*/ 152 w 192"/>
                <a:gd name="T15" fmla="*/ 37 h 151"/>
                <a:gd name="T16" fmla="*/ 3 w 192"/>
                <a:gd name="T17" fmla="*/ 38 h 151"/>
                <a:gd name="T18" fmla="*/ 3 w 192"/>
                <a:gd name="T19" fmla="*/ 38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51">
                  <a:moveTo>
                    <a:pt x="3" y="114"/>
                  </a:moveTo>
                  <a:lnTo>
                    <a:pt x="0" y="76"/>
                  </a:lnTo>
                  <a:lnTo>
                    <a:pt x="149" y="59"/>
                  </a:lnTo>
                  <a:lnTo>
                    <a:pt x="140" y="4"/>
                  </a:lnTo>
                  <a:lnTo>
                    <a:pt x="174" y="0"/>
                  </a:lnTo>
                  <a:lnTo>
                    <a:pt x="191" y="145"/>
                  </a:lnTo>
                  <a:lnTo>
                    <a:pt x="159" y="150"/>
                  </a:lnTo>
                  <a:lnTo>
                    <a:pt x="152" y="97"/>
                  </a:lnTo>
                  <a:lnTo>
                    <a:pt x="3" y="114"/>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3" name="Rectangle 330"/>
            <p:cNvSpPr>
              <a:spLocks noChangeArrowheads="1"/>
            </p:cNvSpPr>
            <p:nvPr/>
          </p:nvSpPr>
          <p:spPr bwMode="auto">
            <a:xfrm>
              <a:off x="1092" y="871"/>
              <a:ext cx="3576" cy="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201734" name="Rectangle 6"/>
          <p:cNvSpPr>
            <a:spLocks noGrp="1" noChangeArrowheads="1"/>
          </p:cNvSpPr>
          <p:nvPr>
            <p:ph type="ctrTitle"/>
          </p:nvPr>
        </p:nvSpPr>
        <p:spPr>
          <a:xfrm>
            <a:off x="711200" y="381000"/>
            <a:ext cx="7721600" cy="1143000"/>
          </a:xfrm>
        </p:spPr>
        <p:txBody>
          <a:bodyPr/>
          <a:lstStyle>
            <a:lvl1pPr>
              <a:defRPr/>
            </a:lvl1pPr>
          </a:lstStyle>
          <a:p>
            <a:r>
              <a:rPr lang="en-US"/>
              <a:t>Click to edit Master title style</a:t>
            </a:r>
          </a:p>
        </p:txBody>
      </p:sp>
      <p:sp>
        <p:nvSpPr>
          <p:cNvPr id="201735" name="Rectangle 7"/>
          <p:cNvSpPr>
            <a:spLocks noGrp="1" noChangeArrowheads="1"/>
          </p:cNvSpPr>
          <p:nvPr>
            <p:ph type="subTitle" idx="1"/>
          </p:nvPr>
        </p:nvSpPr>
        <p:spPr>
          <a:xfrm>
            <a:off x="1371600" y="5257800"/>
            <a:ext cx="6400800" cy="12192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45300837"/>
      </p:ext>
    </p:extLst>
  </p:cSld>
  <p:clrMapOvr>
    <a:masterClrMapping/>
  </p:clrMapOvr>
  <p:transition>
    <p:pull/>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r>
              <a:rPr lang="en-US" altLang="en-US"/>
              <a:t>U.S. Army Inspector General School   </a:t>
            </a:r>
            <a:fld id="{CFA551DC-FB34-4078-AB62-2DE917855BD5}" type="slidenum">
              <a:rPr lang="en-US" altLang="en-US"/>
              <a:pPr>
                <a:defRPr/>
              </a:pPr>
              <a:t>‹#›</a:t>
            </a:fld>
            <a:endParaRPr lang="en-US" altLang="en-US"/>
          </a:p>
        </p:txBody>
      </p:sp>
    </p:spTree>
    <p:extLst>
      <p:ext uri="{BB962C8B-B14F-4D97-AF65-F5344CB8AC3E}">
        <p14:creationId xmlns:p14="http://schemas.microsoft.com/office/powerpoint/2010/main" val="1780487332"/>
      </p:ext>
    </p:extLst>
  </p:cSld>
  <p:clrMapOvr>
    <a:masterClrMapping/>
  </p:clrMapOvr>
  <p:transition>
    <p:pull/>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63055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r>
              <a:rPr lang="en-US" altLang="en-US"/>
              <a:t>U.S. Army Inspector General School   </a:t>
            </a:r>
            <a:fld id="{F6617665-5805-4528-B896-C7468FA57437}" type="slidenum">
              <a:rPr lang="en-US" altLang="en-US"/>
              <a:pPr>
                <a:defRPr/>
              </a:pPr>
              <a:t>‹#›</a:t>
            </a:fld>
            <a:endParaRPr lang="en-US" altLang="en-US"/>
          </a:p>
        </p:txBody>
      </p:sp>
    </p:spTree>
    <p:extLst>
      <p:ext uri="{BB962C8B-B14F-4D97-AF65-F5344CB8AC3E}">
        <p14:creationId xmlns:p14="http://schemas.microsoft.com/office/powerpoint/2010/main" val="471477634"/>
      </p:ext>
    </p:extLst>
  </p:cSld>
  <p:clrMapOvr>
    <a:masterClrMapping/>
  </p:clrMapOvr>
  <p:transition>
    <p:pull/>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304800" y="1752600"/>
            <a:ext cx="4191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191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p:txBody>
          <a:bodyPr/>
          <a:lstStyle>
            <a:lvl1pPr>
              <a:defRPr>
                <a:latin typeface="Arial" panose="020B0604020202020204" pitchFamily="34" charset="0"/>
              </a:defRPr>
            </a:lvl1pPr>
          </a:lstStyle>
          <a:p>
            <a:pPr>
              <a:defRPr/>
            </a:pPr>
            <a:r>
              <a:rPr lang="en-US" altLang="en-US"/>
              <a:t>U.S. Army Inspector General School   </a:t>
            </a:r>
            <a:fld id="{4C665CB1-4206-459A-B190-7CCE85E87870}" type="slidenum">
              <a:rPr lang="en-US" altLang="en-US"/>
              <a:pPr>
                <a:defRPr/>
              </a:pPr>
              <a:t>‹#›</a:t>
            </a:fld>
            <a:endParaRPr lang="en-US" altLang="en-US"/>
          </a:p>
        </p:txBody>
      </p:sp>
    </p:spTree>
    <p:extLst>
      <p:ext uri="{BB962C8B-B14F-4D97-AF65-F5344CB8AC3E}">
        <p14:creationId xmlns:p14="http://schemas.microsoft.com/office/powerpoint/2010/main" val="8292907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r>
              <a:rPr lang="en-US" altLang="en-US"/>
              <a:t>U.S. Army Inspector General School   </a:t>
            </a:r>
            <a:fld id="{61C7E7CE-266D-4AF9-A33B-42D5A4B6E212}" type="slidenum">
              <a:rPr lang="en-US" altLang="en-US"/>
              <a:pPr>
                <a:defRPr/>
              </a:pPr>
              <a:t>‹#›</a:t>
            </a:fld>
            <a:endParaRPr lang="en-US" altLang="en-US"/>
          </a:p>
        </p:txBody>
      </p:sp>
    </p:spTree>
    <p:extLst>
      <p:ext uri="{BB962C8B-B14F-4D97-AF65-F5344CB8AC3E}">
        <p14:creationId xmlns:p14="http://schemas.microsoft.com/office/powerpoint/2010/main" val="4079030151"/>
      </p:ext>
    </p:extLst>
  </p:cSld>
  <p:clrMapOvr>
    <a:masterClrMapping/>
  </p:clrMapOvr>
  <p:transition>
    <p:pull/>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ltLang="en-US"/>
              <a:t>U.S. Army Inspector General School   </a:t>
            </a:r>
            <a:fld id="{195641E2-ABBB-4546-B676-128F8AE69215}" type="slidenum">
              <a:rPr lang="en-US" altLang="en-US"/>
              <a:pPr>
                <a:defRPr/>
              </a:pPr>
              <a:t>‹#›</a:t>
            </a:fld>
            <a:endParaRPr lang="en-US" altLang="en-US"/>
          </a:p>
        </p:txBody>
      </p:sp>
    </p:spTree>
    <p:extLst>
      <p:ext uri="{BB962C8B-B14F-4D97-AF65-F5344CB8AC3E}">
        <p14:creationId xmlns:p14="http://schemas.microsoft.com/office/powerpoint/2010/main" val="4112040022"/>
      </p:ext>
    </p:extLst>
  </p:cSld>
  <p:clrMapOvr>
    <a:masterClrMapping/>
  </p:clrMapOvr>
  <p:transition>
    <p:pull/>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7526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r>
              <a:rPr lang="en-US" altLang="en-US"/>
              <a:t>U.S. Army Inspector General School   </a:t>
            </a:r>
            <a:fld id="{019BEA49-C931-4161-8323-565C67A48C70}" type="slidenum">
              <a:rPr lang="en-US" altLang="en-US"/>
              <a:pPr>
                <a:defRPr/>
              </a:pPr>
              <a:t>‹#›</a:t>
            </a:fld>
            <a:endParaRPr lang="en-US" altLang="en-US"/>
          </a:p>
        </p:txBody>
      </p:sp>
    </p:spTree>
    <p:extLst>
      <p:ext uri="{BB962C8B-B14F-4D97-AF65-F5344CB8AC3E}">
        <p14:creationId xmlns:p14="http://schemas.microsoft.com/office/powerpoint/2010/main" val="873843726"/>
      </p:ext>
    </p:extLst>
  </p:cSld>
  <p:clrMapOvr>
    <a:masterClrMapping/>
  </p:clrMapOvr>
  <p:transition>
    <p:pull/>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r>
              <a:rPr lang="en-US" altLang="en-US"/>
              <a:t>U.S. Army Inspector General School   </a:t>
            </a:r>
            <a:fld id="{34EB73E0-20D6-4B3E-85F9-4248D66990CF}" type="slidenum">
              <a:rPr lang="en-US" altLang="en-US"/>
              <a:pPr>
                <a:defRPr/>
              </a:pPr>
              <a:t>‹#›</a:t>
            </a:fld>
            <a:endParaRPr lang="en-US" altLang="en-US"/>
          </a:p>
        </p:txBody>
      </p:sp>
    </p:spTree>
    <p:extLst>
      <p:ext uri="{BB962C8B-B14F-4D97-AF65-F5344CB8AC3E}">
        <p14:creationId xmlns:p14="http://schemas.microsoft.com/office/powerpoint/2010/main" val="2588851502"/>
      </p:ext>
    </p:extLst>
  </p:cSld>
  <p:clrMapOvr>
    <a:masterClrMapping/>
  </p:clrMapOvr>
  <p:transition>
    <p:pull/>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r>
              <a:rPr lang="en-US" altLang="en-US"/>
              <a:t>U.S. Army Inspector General School   </a:t>
            </a:r>
            <a:fld id="{40564AB8-38EA-40DE-90A6-1CFBB935DA08}" type="slidenum">
              <a:rPr lang="en-US" altLang="en-US"/>
              <a:pPr>
                <a:defRPr/>
              </a:pPr>
              <a:t>‹#›</a:t>
            </a:fld>
            <a:endParaRPr lang="en-US" altLang="en-US"/>
          </a:p>
        </p:txBody>
      </p:sp>
    </p:spTree>
    <p:extLst>
      <p:ext uri="{BB962C8B-B14F-4D97-AF65-F5344CB8AC3E}">
        <p14:creationId xmlns:p14="http://schemas.microsoft.com/office/powerpoint/2010/main" val="4056074879"/>
      </p:ext>
    </p:extLst>
  </p:cSld>
  <p:clrMapOvr>
    <a:masterClrMapping/>
  </p:clrMapOvr>
  <p:transition>
    <p:pull/>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ltLang="en-US"/>
              <a:t>U.S. Army Inspector General School   </a:t>
            </a:r>
            <a:fld id="{82BB7DAF-65E0-445D-9577-BF530A5CB110}" type="slidenum">
              <a:rPr lang="en-US" altLang="en-US"/>
              <a:pPr>
                <a:defRPr/>
              </a:pPr>
              <a:t>‹#›</a:t>
            </a:fld>
            <a:endParaRPr lang="en-US" altLang="en-US"/>
          </a:p>
        </p:txBody>
      </p:sp>
    </p:spTree>
    <p:extLst>
      <p:ext uri="{BB962C8B-B14F-4D97-AF65-F5344CB8AC3E}">
        <p14:creationId xmlns:p14="http://schemas.microsoft.com/office/powerpoint/2010/main" val="2041122776"/>
      </p:ext>
    </p:extLst>
  </p:cSld>
  <p:clrMapOvr>
    <a:masterClrMapping/>
  </p:clrMapOvr>
  <p:transition>
    <p:pull/>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ltLang="en-US" dirty="0"/>
              <a:t>U.S. Army Inspector General School   </a:t>
            </a:r>
            <a:fld id="{A12CF1F7-5121-4307-8C3F-19E79E46A717}" type="slidenum">
              <a:rPr lang="en-US" altLang="en-US"/>
              <a:pPr>
                <a:defRPr/>
              </a:pPr>
              <a:t>‹#›</a:t>
            </a:fld>
            <a:endParaRPr lang="en-US" altLang="en-US" dirty="0"/>
          </a:p>
        </p:txBody>
      </p:sp>
    </p:spTree>
    <p:extLst>
      <p:ext uri="{BB962C8B-B14F-4D97-AF65-F5344CB8AC3E}">
        <p14:creationId xmlns:p14="http://schemas.microsoft.com/office/powerpoint/2010/main" val="1959349043"/>
      </p:ext>
    </p:extLst>
  </p:cSld>
  <p:clrMapOvr>
    <a:masterClrMapping/>
  </p:clrMapOvr>
  <p:transition>
    <p:pull/>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ltLang="en-US"/>
              <a:t>U.S. Army Inspector General School   </a:t>
            </a:r>
            <a:fld id="{F46E824B-79B6-4233-BAAB-C282C2E880C3}" type="slidenum">
              <a:rPr lang="en-US" altLang="en-US"/>
              <a:pPr>
                <a:defRPr/>
              </a:pPr>
              <a:t>‹#›</a:t>
            </a:fld>
            <a:endParaRPr lang="en-US" altLang="en-US"/>
          </a:p>
        </p:txBody>
      </p:sp>
    </p:spTree>
    <p:extLst>
      <p:ext uri="{BB962C8B-B14F-4D97-AF65-F5344CB8AC3E}">
        <p14:creationId xmlns:p14="http://schemas.microsoft.com/office/powerpoint/2010/main" val="1912659345"/>
      </p:ext>
    </p:extLst>
  </p:cSld>
  <p:clrMapOvr>
    <a:masterClrMapping/>
  </p:clrMapOvr>
  <p:transition>
    <p:pull/>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828800" y="2286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7"/>
          <p:cNvSpPr>
            <a:spLocks noGrp="1" noChangeArrowheads="1"/>
          </p:cNvSpPr>
          <p:nvPr>
            <p:ph type="body" idx="1"/>
          </p:nvPr>
        </p:nvSpPr>
        <p:spPr bwMode="auto">
          <a:xfrm>
            <a:off x="304800" y="17526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0713" name="Rectangle 9"/>
          <p:cNvSpPr>
            <a:spLocks noGrp="1" noChangeArrowheads="1"/>
          </p:cNvSpPr>
          <p:nvPr>
            <p:ph type="ftr" sz="quarter" idx="3"/>
          </p:nvPr>
        </p:nvSpPr>
        <p:spPr bwMode="auto">
          <a:xfrm>
            <a:off x="5029200" y="64008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i="1"/>
            </a:lvl1pPr>
          </a:lstStyle>
          <a:p>
            <a:pPr>
              <a:defRPr/>
            </a:pPr>
            <a:r>
              <a:rPr lang="en-US" altLang="en-US"/>
              <a:t>U.S. Army Inspector General School   </a:t>
            </a:r>
            <a:fld id="{BC61E470-D95F-4D1F-B40C-952A44907256}" type="slidenum">
              <a:rPr lang="en-US" altLang="en-US"/>
              <a:pPr>
                <a:defRPr/>
              </a:pPr>
              <a:t>‹#›</a:t>
            </a:fld>
            <a:endParaRPr lang="en-US" altLang="en-US"/>
          </a:p>
        </p:txBody>
      </p:sp>
      <p:sp>
        <p:nvSpPr>
          <p:cNvPr id="1030" name="Line 12"/>
          <p:cNvSpPr>
            <a:spLocks noChangeShapeType="1"/>
          </p:cNvSpPr>
          <p:nvPr/>
        </p:nvSpPr>
        <p:spPr bwMode="auto">
          <a:xfrm>
            <a:off x="228600" y="6477000"/>
            <a:ext cx="4953000" cy="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1" name="Line 13"/>
          <p:cNvSpPr>
            <a:spLocks noChangeShapeType="1"/>
          </p:cNvSpPr>
          <p:nvPr/>
        </p:nvSpPr>
        <p:spPr bwMode="auto">
          <a:xfrm>
            <a:off x="381000" y="6629400"/>
            <a:ext cx="495300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2" name="Rectangle 16"/>
          <p:cNvSpPr>
            <a:spLocks noChangeArrowheads="1"/>
          </p:cNvSpPr>
          <p:nvPr/>
        </p:nvSpPr>
        <p:spPr bwMode="auto">
          <a:xfrm>
            <a:off x="295275" y="1352549"/>
            <a:ext cx="115221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r>
              <a:rPr lang="en-US" altLang="en-US" sz="1400" i="1" dirty="0"/>
              <a:t>Inspections</a:t>
            </a:r>
          </a:p>
        </p:txBody>
      </p:sp>
      <p:pic>
        <p:nvPicPr>
          <p:cNvPr id="2" name="Picture 1" descr="Logo&#10;&#10;Description automatically generated">
            <a:extLst>
              <a:ext uri="{FF2B5EF4-FFF2-40B4-BE49-F238E27FC236}">
                <a16:creationId xmlns:a16="http://schemas.microsoft.com/office/drawing/2014/main" id="{AE6CE72E-3CCB-C146-8B99-40175B64625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600" y="228599"/>
            <a:ext cx="1180785" cy="1143000"/>
          </a:xfrm>
          <a:prstGeom prst="rect">
            <a:avLst/>
          </a:prstGeom>
        </p:spPr>
      </p:pic>
    </p:spTree>
  </p:cSld>
  <p:clrMap bg1="lt1" tx1="dk1" bg2="lt2" tx2="dk2" accent1="accent1" accent2="accent2" accent3="accent3" accent4="accent4" accent5="accent5" accent6="accent6" hlink="hlink" folHlink="folHlink"/>
  <p:sldLayoutIdLst>
    <p:sldLayoutId id="2147485101" r:id="rId1"/>
    <p:sldLayoutId id="2147485091" r:id="rId2"/>
    <p:sldLayoutId id="2147485092" r:id="rId3"/>
    <p:sldLayoutId id="2147485093" r:id="rId4"/>
    <p:sldLayoutId id="2147485094" r:id="rId5"/>
    <p:sldLayoutId id="2147485095" r:id="rId6"/>
    <p:sldLayoutId id="2147485096" r:id="rId7"/>
    <p:sldLayoutId id="2147485097" r:id="rId8"/>
    <p:sldLayoutId id="2147485098" r:id="rId9"/>
    <p:sldLayoutId id="2147485099" r:id="rId10"/>
    <p:sldLayoutId id="2147485100" r:id="rId11"/>
    <p:sldLayoutId id="2147485102" r:id="rId12"/>
  </p:sldLayoutIdLst>
  <p:transition>
    <p:pull/>
    <p:sndAc>
      <p:endSnd/>
    </p:sndAc>
  </p:transition>
  <p:hf sldNum="0"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3.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rmypubs.us.army.mil/" TargetMode="External"/><Relationship Id="rId7" Type="http://schemas.openxmlformats.org/officeDocument/2006/relationships/hyperlink" Target="https://www.milsuite.mi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ngbpdc.ngb.army.mil/" TargetMode="External"/><Relationship Id="rId5" Type="http://schemas.openxmlformats.org/officeDocument/2006/relationships/hyperlink" Target="https://www.dtic.mil/whs/directives/" TargetMode="External"/><Relationship Id="rId4" Type="http://schemas.openxmlformats.org/officeDocument/2006/relationships/hyperlink" Target="http://www.armyg1.army.mil/" TargetMode="Externa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6.wmf"/></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armypubs.army.mil/ProductMaps/PubForm/PogProponent.aspx"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8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E395288-09AC-40E1-9928-3A6E067EFBB5}" type="slidenum">
              <a:rPr lang="en-US" altLang="en-US" sz="1400" smtClean="0"/>
              <a:pPr>
                <a:spcBef>
                  <a:spcPct val="0"/>
                </a:spcBef>
                <a:buFontTx/>
                <a:buNone/>
              </a:pPr>
              <a:t>1</a:t>
            </a:fld>
            <a:endParaRPr lang="en-US" altLang="en-US" sz="1400"/>
          </a:p>
        </p:txBody>
      </p:sp>
      <p:sp>
        <p:nvSpPr>
          <p:cNvPr id="16389" name="Text Box 2050"/>
          <p:cNvSpPr txBox="1">
            <a:spLocks noChangeArrowheads="1"/>
          </p:cNvSpPr>
          <p:nvPr/>
        </p:nvSpPr>
        <p:spPr bwMode="auto">
          <a:xfrm>
            <a:off x="1524000" y="3810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800">
                <a:solidFill>
                  <a:srgbClr val="0000FF"/>
                </a:solidFill>
              </a:rPr>
              <a:t>Inspections</a:t>
            </a:r>
          </a:p>
        </p:txBody>
      </p:sp>
      <p:pic>
        <p:nvPicPr>
          <p:cNvPr id="16648" name="Picture 16647" descr="A picture containing text&#10;&#10;Description automatically generated">
            <a:extLst>
              <a:ext uri="{FF2B5EF4-FFF2-40B4-BE49-F238E27FC236}">
                <a16:creationId xmlns:a16="http://schemas.microsoft.com/office/drawing/2014/main" id="{FC678104-7960-D3AC-E7F5-BCBF83F38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822" y="1731863"/>
            <a:ext cx="5800356" cy="4148336"/>
          </a:xfrm>
          <a:prstGeom prst="rect">
            <a:avLst/>
          </a:prstGeom>
        </p:spPr>
      </p:pic>
    </p:spTree>
  </p:cSld>
  <p:clrMapOvr>
    <a:masterClrMapping/>
  </p:clrMapOvr>
  <p:transition>
    <p:pull/>
    <p:sndAc>
      <p:end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99D772C-C66D-4D02-B0F2-F0AB9F9D001F}" type="slidenum">
              <a:rPr lang="en-US" altLang="en-US" sz="1400" smtClean="0"/>
              <a:pPr>
                <a:spcBef>
                  <a:spcPct val="0"/>
                </a:spcBef>
                <a:buFontTx/>
                <a:buNone/>
              </a:pPr>
              <a:t>10</a:t>
            </a:fld>
            <a:endParaRPr lang="en-US" altLang="en-US" sz="1400"/>
          </a:p>
        </p:txBody>
      </p:sp>
      <p:sp>
        <p:nvSpPr>
          <p:cNvPr id="28675" name="Rectangle 3075"/>
          <p:cNvSpPr>
            <a:spLocks noGrp="1" noChangeArrowheads="1"/>
          </p:cNvSpPr>
          <p:nvPr>
            <p:ph type="body" idx="1"/>
          </p:nvPr>
        </p:nvSpPr>
        <p:spPr>
          <a:xfrm>
            <a:off x="533400" y="1981200"/>
            <a:ext cx="8382000" cy="4495800"/>
          </a:xfrm>
        </p:spPr>
        <p:txBody>
          <a:bodyPr/>
          <a:lstStyle/>
          <a:p>
            <a:pPr marL="609600" indent="-609600" eaLnBrk="1" hangingPunct="1">
              <a:lnSpc>
                <a:spcPct val="80000"/>
              </a:lnSpc>
              <a:spcAft>
                <a:spcPct val="50000"/>
              </a:spcAft>
              <a:buFontTx/>
              <a:buAutoNum type="arabicPeriod" startAt="7"/>
            </a:pPr>
            <a:r>
              <a:rPr lang="en-US" altLang="en-US" sz="2400" dirty="0"/>
              <a:t>Describe the Root-Cause Analysis Model.</a:t>
            </a:r>
          </a:p>
          <a:p>
            <a:pPr marL="609600" indent="-609600" eaLnBrk="1" hangingPunct="1">
              <a:lnSpc>
                <a:spcPct val="80000"/>
              </a:lnSpc>
              <a:spcAft>
                <a:spcPct val="50000"/>
              </a:spcAft>
              <a:buFontTx/>
              <a:buAutoNum type="arabicPeriod" startAt="7"/>
            </a:pPr>
            <a:r>
              <a:rPr lang="en-US" altLang="en-US" sz="2400" dirty="0"/>
              <a:t>Identify the lowest level organization in which a commander has a staff to perform internal inspections on subordinate units as part of an OIP.</a:t>
            </a:r>
          </a:p>
          <a:p>
            <a:pPr marL="609600" indent="-609600" eaLnBrk="1" hangingPunct="1">
              <a:lnSpc>
                <a:spcPct val="80000"/>
              </a:lnSpc>
              <a:spcAft>
                <a:spcPct val="50000"/>
              </a:spcAft>
              <a:buFontTx/>
              <a:buAutoNum type="arabicPeriod" startAt="7"/>
            </a:pPr>
            <a:r>
              <a:rPr lang="en-US" altLang="en-US" sz="2400" dirty="0"/>
              <a:t>Describe the three phases of the Inspections Process and the key outputs associated with each phase.</a:t>
            </a:r>
          </a:p>
          <a:p>
            <a:pPr marL="609600" indent="-609600" eaLnBrk="1" hangingPunct="1">
              <a:lnSpc>
                <a:spcPct val="80000"/>
              </a:lnSpc>
              <a:spcAft>
                <a:spcPct val="50000"/>
              </a:spcAft>
              <a:buFontTx/>
              <a:buAutoNum type="arabicPeriod" startAt="7"/>
            </a:pPr>
            <a:r>
              <a:rPr lang="en-US" altLang="en-US" sz="2400" dirty="0"/>
              <a:t>Identify the five information-gathering domains.</a:t>
            </a:r>
          </a:p>
          <a:p>
            <a:pPr marL="609600" indent="-609600" eaLnBrk="1" hangingPunct="1">
              <a:lnSpc>
                <a:spcPct val="80000"/>
              </a:lnSpc>
              <a:spcAft>
                <a:spcPct val="50000"/>
              </a:spcAft>
              <a:buFontTx/>
              <a:buAutoNum type="arabicPeriod" startAt="7"/>
            </a:pPr>
            <a:r>
              <a:rPr lang="en-US" altLang="en-US" sz="2400" dirty="0"/>
              <a:t>Identify the five parts of the recommended findings section format.</a:t>
            </a:r>
          </a:p>
          <a:p>
            <a:pPr marL="609600" indent="-609600" eaLnBrk="1" hangingPunct="1">
              <a:lnSpc>
                <a:spcPct val="80000"/>
              </a:lnSpc>
              <a:buFont typeface="Wingdings" panose="05000000000000000000" pitchFamily="2" charset="2"/>
              <a:buNone/>
            </a:pPr>
            <a:endParaRPr lang="en-US" altLang="en-US" sz="2400" dirty="0"/>
          </a:p>
          <a:p>
            <a:pPr marL="609600" indent="-609600" eaLnBrk="1" hangingPunct="1">
              <a:lnSpc>
                <a:spcPct val="80000"/>
              </a:lnSpc>
              <a:spcAft>
                <a:spcPct val="50000"/>
              </a:spcAft>
              <a:buFont typeface="Wingdings" panose="05000000000000000000" pitchFamily="2" charset="2"/>
              <a:buNone/>
            </a:pPr>
            <a:endParaRPr lang="en-US" altLang="en-US" sz="2400" dirty="0"/>
          </a:p>
          <a:p>
            <a:pPr marL="609600" indent="-609600" eaLnBrk="1" hangingPunct="1">
              <a:lnSpc>
                <a:spcPct val="80000"/>
              </a:lnSpc>
              <a:spcAft>
                <a:spcPct val="50000"/>
              </a:spcAft>
              <a:buFont typeface="Wingdings" panose="05000000000000000000" pitchFamily="2" charset="2"/>
              <a:buChar char="¬"/>
            </a:pPr>
            <a:endParaRPr lang="en-US" altLang="en-US" sz="2400" dirty="0"/>
          </a:p>
          <a:p>
            <a:pPr marL="609600" indent="-609600" eaLnBrk="1" hangingPunct="1">
              <a:lnSpc>
                <a:spcPct val="80000"/>
              </a:lnSpc>
              <a:spcAft>
                <a:spcPct val="50000"/>
              </a:spcAft>
              <a:buFont typeface="Wingdings" panose="05000000000000000000" pitchFamily="2" charset="2"/>
              <a:buAutoNum type="arabicPeriod" startAt="5"/>
            </a:pPr>
            <a:endParaRPr lang="en-US" altLang="en-US" sz="2400" dirty="0"/>
          </a:p>
          <a:p>
            <a:pPr marL="609600" indent="-609600" eaLnBrk="1" hangingPunct="1">
              <a:lnSpc>
                <a:spcPct val="80000"/>
              </a:lnSpc>
              <a:spcAft>
                <a:spcPct val="50000"/>
              </a:spcAft>
              <a:buFont typeface="Wingdings" panose="05000000000000000000" pitchFamily="2" charset="2"/>
              <a:buNone/>
            </a:pPr>
            <a:endParaRPr lang="en-US" altLang="en-US" sz="2400" dirty="0">
              <a:solidFill>
                <a:srgbClr val="009900"/>
              </a:solidFill>
            </a:endParaRPr>
          </a:p>
        </p:txBody>
      </p:sp>
      <p:sp>
        <p:nvSpPr>
          <p:cNvPr id="28676"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ELOs</a:t>
            </a:r>
          </a:p>
        </p:txBody>
      </p:sp>
      <p:grpSp>
        <p:nvGrpSpPr>
          <p:cNvPr id="28677" name="Group 7"/>
          <p:cNvGrpSpPr>
            <a:grpSpLocks/>
          </p:cNvGrpSpPr>
          <p:nvPr/>
        </p:nvGrpSpPr>
        <p:grpSpPr bwMode="auto">
          <a:xfrm>
            <a:off x="7924800" y="247650"/>
            <a:ext cx="1052513" cy="903288"/>
            <a:chOff x="7543799" y="925512"/>
            <a:chExt cx="1052513" cy="903288"/>
          </a:xfrm>
        </p:grpSpPr>
        <p:sp>
          <p:nvSpPr>
            <p:cNvPr id="9"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28679"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a:t>ELO</a:t>
              </a:r>
            </a:p>
            <a:p>
              <a:pPr algn="ctr">
                <a:spcBef>
                  <a:spcPct val="0"/>
                </a:spcBef>
                <a:buFontTx/>
                <a:buNone/>
              </a:pPr>
              <a:endParaRPr lang="en-US" altLang="en-US" sz="1100"/>
            </a:p>
          </p:txBody>
        </p:sp>
      </p:grpSp>
    </p:spTree>
  </p:cSld>
  <p:clrMapOvr>
    <a:masterClrMapping/>
  </p:clrMapOvr>
  <p:transition>
    <p:pull/>
    <p:sndAc>
      <p:endSnd/>
    </p:sndAc>
  </p:transition>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C8E394F-559B-4B09-BF87-DFB5FE193A88}" type="slidenum">
              <a:rPr lang="en-US" altLang="en-US" sz="1400" smtClean="0"/>
              <a:pPr>
                <a:spcBef>
                  <a:spcPct val="0"/>
                </a:spcBef>
                <a:buFontTx/>
                <a:buNone/>
              </a:pPr>
              <a:t>100</a:t>
            </a:fld>
            <a:endParaRPr lang="en-US" altLang="en-US" sz="1400"/>
          </a:p>
        </p:txBody>
      </p:sp>
      <p:sp>
        <p:nvSpPr>
          <p:cNvPr id="31747" name="Rectangle 19"/>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31748" name="Rectangle 20"/>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31752" name="Rectangle 1028"/>
          <p:cNvSpPr>
            <a:spLocks noChangeArrowheads="1"/>
          </p:cNvSpPr>
          <p:nvPr/>
        </p:nvSpPr>
        <p:spPr bwMode="auto">
          <a:xfrm>
            <a:off x="533400" y="3051175"/>
            <a:ext cx="1516063"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RESEARCH</a:t>
            </a:r>
          </a:p>
        </p:txBody>
      </p:sp>
      <p:sp>
        <p:nvSpPr>
          <p:cNvPr id="31753" name="Rectangle 1029"/>
          <p:cNvSpPr>
            <a:spLocks noChangeArrowheads="1"/>
          </p:cNvSpPr>
          <p:nvPr/>
        </p:nvSpPr>
        <p:spPr bwMode="auto">
          <a:xfrm>
            <a:off x="2300288" y="30480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31754" name="Rectangle 1030"/>
          <p:cNvSpPr>
            <a:spLocks noChangeArrowheads="1"/>
          </p:cNvSpPr>
          <p:nvPr/>
        </p:nvSpPr>
        <p:spPr bwMode="auto">
          <a:xfrm>
            <a:off x="4738688" y="3048000"/>
            <a:ext cx="1204912"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31755" name="Rectangle 1031"/>
          <p:cNvSpPr>
            <a:spLocks noChangeArrowheads="1"/>
          </p:cNvSpPr>
          <p:nvPr/>
        </p:nvSpPr>
        <p:spPr bwMode="auto">
          <a:xfrm>
            <a:off x="6356350" y="3055938"/>
            <a:ext cx="1290638"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solidFill>
                  <a:schemeClr val="tx2"/>
                </a:solidFill>
              </a:rPr>
              <a:t>TRAIN UP</a:t>
            </a:r>
          </a:p>
        </p:txBody>
      </p:sp>
      <p:sp>
        <p:nvSpPr>
          <p:cNvPr id="34" name="Freeform 1032"/>
          <p:cNvSpPr>
            <a:spLocks/>
          </p:cNvSpPr>
          <p:nvPr/>
        </p:nvSpPr>
        <p:spPr bwMode="auto">
          <a:xfrm>
            <a:off x="3124200" y="3421063"/>
            <a:ext cx="1838325" cy="1285875"/>
          </a:xfrm>
          <a:custGeom>
            <a:avLst/>
            <a:gdLst>
              <a:gd name="T0" fmla="*/ 309907420 w 1603"/>
              <a:gd name="T1" fmla="*/ 0 h 1048"/>
              <a:gd name="T2" fmla="*/ 0 w 1603"/>
              <a:gd name="T3" fmla="*/ 191147527 h 1048"/>
              <a:gd name="T4" fmla="*/ 309907420 w 1603"/>
              <a:gd name="T5" fmla="*/ 380790777 h 1048"/>
              <a:gd name="T6" fmla="*/ 616957008 w 1603"/>
              <a:gd name="T7" fmla="*/ 191147527 h 1048"/>
              <a:gd name="T8" fmla="*/ 309907420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chemeClr val="tx1"/>
          </a:solidFill>
          <a:ln w="12700" cap="rnd">
            <a:solidFill>
              <a:schemeClr val="tx1"/>
            </a:solidFill>
            <a:round/>
            <a:headEnd/>
            <a:tailEnd/>
          </a:ln>
        </p:spPr>
        <p:txBody>
          <a:bodyPr/>
          <a:lstStyle/>
          <a:p>
            <a:pPr>
              <a:defRPr/>
            </a:pPr>
            <a:endParaRPr lang="en-US">
              <a:solidFill>
                <a:schemeClr val="accent3"/>
              </a:solidFill>
            </a:endParaRPr>
          </a:p>
        </p:txBody>
      </p:sp>
      <p:sp>
        <p:nvSpPr>
          <p:cNvPr id="31757" name="AutoShape 1033"/>
          <p:cNvSpPr>
            <a:spLocks noChangeArrowheads="1"/>
          </p:cNvSpPr>
          <p:nvPr/>
        </p:nvSpPr>
        <p:spPr bwMode="auto">
          <a:xfrm>
            <a:off x="7256463" y="41910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PRE-INSPECTION VISITS</a:t>
            </a:r>
          </a:p>
        </p:txBody>
      </p:sp>
      <p:sp>
        <p:nvSpPr>
          <p:cNvPr id="36" name="Rectangle 1034"/>
          <p:cNvSpPr>
            <a:spLocks noChangeArrowheads="1"/>
          </p:cNvSpPr>
          <p:nvPr/>
        </p:nvSpPr>
        <p:spPr bwMode="auto">
          <a:xfrm>
            <a:off x="3713163" y="3581400"/>
            <a:ext cx="657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defRPr/>
            </a:pPr>
            <a:r>
              <a:rPr lang="en-US" altLang="en-US" sz="1700" i="1">
                <a:solidFill>
                  <a:schemeClr val="accent3"/>
                </a:solidFill>
              </a:rPr>
              <a:t>CDR</a:t>
            </a:r>
          </a:p>
        </p:txBody>
      </p:sp>
      <p:sp>
        <p:nvSpPr>
          <p:cNvPr id="37" name="Rectangle 1035"/>
          <p:cNvSpPr>
            <a:spLocks noChangeArrowheads="1"/>
          </p:cNvSpPr>
          <p:nvPr/>
        </p:nvSpPr>
        <p:spPr bwMode="auto">
          <a:xfrm>
            <a:off x="3205163" y="38179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defRPr/>
            </a:pPr>
            <a:r>
              <a:rPr lang="en-US" altLang="en-US" sz="1700" i="1" dirty="0">
                <a:solidFill>
                  <a:schemeClr val="accent3"/>
                </a:solidFill>
              </a:rPr>
              <a:t>APPROVES CONCEPT</a:t>
            </a:r>
          </a:p>
        </p:txBody>
      </p:sp>
      <p:sp>
        <p:nvSpPr>
          <p:cNvPr id="31760" name="Line 1036"/>
          <p:cNvSpPr>
            <a:spLocks noChangeShapeType="1"/>
          </p:cNvSpPr>
          <p:nvPr/>
        </p:nvSpPr>
        <p:spPr bwMode="auto">
          <a:xfrm>
            <a:off x="3606800" y="3348038"/>
            <a:ext cx="1131888"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1761" name="Line 1037"/>
          <p:cNvSpPr>
            <a:spLocks noChangeShapeType="1"/>
          </p:cNvSpPr>
          <p:nvPr/>
        </p:nvSpPr>
        <p:spPr bwMode="auto">
          <a:xfrm flipV="1">
            <a:off x="5943600" y="33623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1762" name="Line 1038"/>
          <p:cNvSpPr>
            <a:spLocks noChangeShapeType="1"/>
          </p:cNvSpPr>
          <p:nvPr/>
        </p:nvSpPr>
        <p:spPr bwMode="auto">
          <a:xfrm>
            <a:off x="2049463" y="33416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1763" name="Line 1051"/>
          <p:cNvSpPr>
            <a:spLocks noChangeShapeType="1"/>
          </p:cNvSpPr>
          <p:nvPr/>
        </p:nvSpPr>
        <p:spPr bwMode="auto">
          <a:xfrm>
            <a:off x="8042275" y="3348038"/>
            <a:ext cx="1588"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1764" name="Line 1054"/>
          <p:cNvSpPr>
            <a:spLocks noChangeShapeType="1"/>
          </p:cNvSpPr>
          <p:nvPr/>
        </p:nvSpPr>
        <p:spPr bwMode="auto">
          <a:xfrm flipH="1" flipV="1">
            <a:off x="7659688" y="3348038"/>
            <a:ext cx="3825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65" name="Line 1070"/>
          <p:cNvSpPr>
            <a:spLocks noChangeShapeType="1"/>
          </p:cNvSpPr>
          <p:nvPr/>
        </p:nvSpPr>
        <p:spPr bwMode="auto">
          <a:xfrm flipV="1">
            <a:off x="4049713" y="33416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66" name="TextBox 2"/>
          <p:cNvSpPr txBox="1">
            <a:spLocks noChangeArrowheads="1"/>
          </p:cNvSpPr>
          <p:nvPr/>
        </p:nvSpPr>
        <p:spPr bwMode="auto">
          <a:xfrm>
            <a:off x="1887538" y="346868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31767" name="TextBox 72"/>
          <p:cNvSpPr txBox="1">
            <a:spLocks noChangeArrowheads="1"/>
          </p:cNvSpPr>
          <p:nvPr/>
        </p:nvSpPr>
        <p:spPr bwMode="auto">
          <a:xfrm>
            <a:off x="3429000" y="34686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31768" name="TextBox 73"/>
          <p:cNvSpPr txBox="1">
            <a:spLocks noChangeArrowheads="1"/>
          </p:cNvSpPr>
          <p:nvPr/>
        </p:nvSpPr>
        <p:spPr bwMode="auto">
          <a:xfrm>
            <a:off x="4702175" y="3960813"/>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31769" name="TextBox 74"/>
          <p:cNvSpPr txBox="1">
            <a:spLocks noChangeArrowheads="1"/>
          </p:cNvSpPr>
          <p:nvPr/>
        </p:nvSpPr>
        <p:spPr bwMode="auto">
          <a:xfrm>
            <a:off x="5780088" y="348297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31770" name="TextBox 75"/>
          <p:cNvSpPr txBox="1">
            <a:spLocks noChangeArrowheads="1"/>
          </p:cNvSpPr>
          <p:nvPr/>
        </p:nvSpPr>
        <p:spPr bwMode="auto">
          <a:xfrm>
            <a:off x="7485063" y="34813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31771" name="TextBox 76"/>
          <p:cNvSpPr txBox="1">
            <a:spLocks noChangeArrowheads="1"/>
          </p:cNvSpPr>
          <p:nvPr/>
        </p:nvSpPr>
        <p:spPr bwMode="auto">
          <a:xfrm>
            <a:off x="8621713" y="47561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sp>
        <p:nvSpPr>
          <p:cNvPr id="31772" name="Rectangle 9"/>
          <p:cNvSpPr>
            <a:spLocks noChangeArrowheads="1"/>
          </p:cNvSpPr>
          <p:nvPr/>
        </p:nvSpPr>
        <p:spPr bwMode="auto">
          <a:xfrm>
            <a:off x="1968500" y="1651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One: The Preparation Phase</a:t>
            </a:r>
          </a:p>
        </p:txBody>
      </p:sp>
      <p:sp>
        <p:nvSpPr>
          <p:cNvPr id="31773" name="Text Box 19"/>
          <p:cNvSpPr txBox="1">
            <a:spLocks noChangeArrowheads="1"/>
          </p:cNvSpPr>
          <p:nvPr/>
        </p:nvSpPr>
        <p:spPr bwMode="auto">
          <a:xfrm>
            <a:off x="1974850" y="65405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3" name="Text Box 3">
            <a:extLst>
              <a:ext uri="{FF2B5EF4-FFF2-40B4-BE49-F238E27FC236}">
                <a16:creationId xmlns:a16="http://schemas.microsoft.com/office/drawing/2014/main" id="{E7926247-0AC6-A985-CBDF-12FE1195F04A}"/>
              </a:ext>
            </a:extLst>
          </p:cNvPr>
          <p:cNvSpPr txBox="1">
            <a:spLocks noChangeArrowheads="1"/>
          </p:cNvSpPr>
          <p:nvPr/>
        </p:nvSpPr>
        <p:spPr bwMode="auto">
          <a:xfrm>
            <a:off x="2839987" y="6059487"/>
            <a:ext cx="6280255"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4-2, pages 4-2-11 to 4-2-17)</a:t>
            </a:r>
          </a:p>
        </p:txBody>
      </p:sp>
    </p:spTree>
  </p:cSld>
  <p:clrMapOvr>
    <a:masterClrMapping/>
  </p:clrMapOvr>
  <p:transition>
    <p:pull/>
    <p:sndAc>
      <p:endSnd/>
    </p:sndAc>
  </p:transition>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00C59562-3CD5-4162-9EDE-23D5976EB18C}" type="slidenum">
              <a:rPr lang="en-US" altLang="en-US" sz="1400" smtClean="0"/>
              <a:pPr>
                <a:spcBef>
                  <a:spcPct val="0"/>
                </a:spcBef>
                <a:buFontTx/>
                <a:buNone/>
              </a:pPr>
              <a:t>101</a:t>
            </a:fld>
            <a:endParaRPr lang="en-US" altLang="en-US" sz="1400"/>
          </a:p>
        </p:txBody>
      </p:sp>
      <p:sp>
        <p:nvSpPr>
          <p:cNvPr id="33795" name="Text Box 2"/>
          <p:cNvSpPr txBox="1">
            <a:spLocks noChangeArrowheads="1"/>
          </p:cNvSpPr>
          <p:nvPr/>
        </p:nvSpPr>
        <p:spPr bwMode="auto">
          <a:xfrm>
            <a:off x="1982788" y="381000"/>
            <a:ext cx="54848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a:t>The Commander Approves </a:t>
            </a:r>
          </a:p>
          <a:p>
            <a:pPr algn="ctr">
              <a:spcBef>
                <a:spcPct val="0"/>
              </a:spcBef>
              <a:buFontTx/>
              <a:buNone/>
            </a:pPr>
            <a:r>
              <a:rPr lang="en-US" altLang="en-US"/>
              <a:t>the Concept</a:t>
            </a:r>
          </a:p>
        </p:txBody>
      </p:sp>
      <p:sp>
        <p:nvSpPr>
          <p:cNvPr id="33796" name="Text Box 3"/>
          <p:cNvSpPr txBox="1">
            <a:spLocks noChangeArrowheads="1"/>
          </p:cNvSpPr>
          <p:nvPr/>
        </p:nvSpPr>
        <p:spPr bwMode="auto">
          <a:xfrm>
            <a:off x="526256" y="1622721"/>
            <a:ext cx="8397875" cy="4235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285750" indent="-285750">
              <a:lnSpc>
                <a:spcPct val="120000"/>
              </a:lnSpc>
              <a:spcBef>
                <a:spcPct val="0"/>
              </a:spcBef>
            </a:pPr>
            <a:r>
              <a:rPr lang="en-US" altLang="en-US" sz="2000" b="0" dirty="0"/>
              <a:t>Schedule a time to brief your commander to gain approval</a:t>
            </a:r>
          </a:p>
          <a:p>
            <a:pPr marL="285750" indent="-285750">
              <a:lnSpc>
                <a:spcPct val="90000"/>
              </a:lnSpc>
              <a:spcBef>
                <a:spcPct val="0"/>
              </a:spcBef>
            </a:pPr>
            <a:endParaRPr lang="en-US" altLang="en-US" sz="1400" b="0" dirty="0"/>
          </a:p>
          <a:p>
            <a:pPr marL="285750" indent="-285750">
              <a:spcBef>
                <a:spcPct val="0"/>
              </a:spcBef>
            </a:pPr>
            <a:r>
              <a:rPr lang="en-US" altLang="en-US" sz="2000" b="0" dirty="0"/>
              <a:t>Prepare the </a:t>
            </a:r>
            <a:r>
              <a:rPr lang="en-US" altLang="en-US" sz="2000" b="0" dirty="0">
                <a:solidFill>
                  <a:srgbClr val="FF0000"/>
                </a:solidFill>
              </a:rPr>
              <a:t>Concept Briefing </a:t>
            </a:r>
            <a:r>
              <a:rPr lang="en-US" altLang="en-US" sz="2000" b="0" dirty="0"/>
              <a:t>(decisional) from your Concept Memo and the </a:t>
            </a:r>
            <a:r>
              <a:rPr lang="en-US" altLang="en-US" sz="2000" b="0" dirty="0">
                <a:solidFill>
                  <a:srgbClr val="FF0000"/>
                </a:solidFill>
              </a:rPr>
              <a:t>Inspection Directive </a:t>
            </a:r>
            <a:r>
              <a:rPr lang="en-US" altLang="en-US" sz="2000" b="0" dirty="0"/>
              <a:t>(for signature immediately following the briefing) as the </a:t>
            </a:r>
            <a:r>
              <a:rPr lang="en-US" altLang="en-US" sz="2000" b="0" dirty="0">
                <a:solidFill>
                  <a:srgbClr val="0000FF"/>
                </a:solidFill>
              </a:rPr>
              <a:t>physical outputs </a:t>
            </a:r>
            <a:r>
              <a:rPr lang="en-US" altLang="en-US" sz="2000" b="0" dirty="0"/>
              <a:t>for this step</a:t>
            </a:r>
          </a:p>
          <a:p>
            <a:pPr marL="285750" indent="-285750">
              <a:lnSpc>
                <a:spcPct val="90000"/>
              </a:lnSpc>
              <a:spcBef>
                <a:spcPct val="0"/>
              </a:spcBef>
            </a:pPr>
            <a:endParaRPr lang="en-US" altLang="en-US" sz="1400" b="0" dirty="0"/>
          </a:p>
          <a:p>
            <a:pPr marL="285750" indent="-285750">
              <a:spcBef>
                <a:spcPct val="0"/>
              </a:spcBef>
              <a:spcAft>
                <a:spcPts val="600"/>
              </a:spcAft>
            </a:pPr>
            <a:r>
              <a:rPr lang="en-US" altLang="en-US" sz="2000" b="0" dirty="0"/>
              <a:t>The Inspection Directive is a one-page document with:</a:t>
            </a:r>
          </a:p>
          <a:p>
            <a:pPr marL="749300" lvl="1" indent="-292100">
              <a:spcBef>
                <a:spcPct val="0"/>
              </a:spcBef>
              <a:spcAft>
                <a:spcPts val="600"/>
              </a:spcAft>
              <a:buFont typeface="Wingdings" panose="05000000000000000000" pitchFamily="2" charset="2"/>
              <a:buChar char="Ø"/>
            </a:pPr>
            <a:r>
              <a:rPr lang="en-US" altLang="en-US" sz="2000" b="0" dirty="0"/>
              <a:t>A statement directing the IG to conduct the inspection</a:t>
            </a:r>
          </a:p>
          <a:p>
            <a:pPr lvl="1">
              <a:spcBef>
                <a:spcPct val="0"/>
              </a:spcBef>
              <a:spcAft>
                <a:spcPts val="600"/>
              </a:spcAft>
              <a:buFont typeface="Wingdings" panose="05000000000000000000" pitchFamily="2" charset="2"/>
              <a:buChar char="Ø"/>
            </a:pPr>
            <a:r>
              <a:rPr lang="en-US" altLang="en-US" sz="2000" b="0" dirty="0"/>
              <a:t>  A list of all inspection objectives</a:t>
            </a:r>
          </a:p>
          <a:p>
            <a:pPr marL="749300" lvl="1" indent="-292100">
              <a:spcBef>
                <a:spcPct val="0"/>
              </a:spcBef>
              <a:spcAft>
                <a:spcPts val="600"/>
              </a:spcAft>
              <a:buFont typeface="Wingdings" panose="05000000000000000000" pitchFamily="2" charset="2"/>
              <a:buChar char="Ø"/>
            </a:pPr>
            <a:r>
              <a:rPr lang="en-US" altLang="en-US" sz="2000" b="0" dirty="0"/>
              <a:t>A statement outlining the tasking authority for all active, Reserve,  National Guard, and tenant organizations</a:t>
            </a:r>
          </a:p>
          <a:p>
            <a:pPr marL="749300" lvl="1" indent="-292100">
              <a:spcBef>
                <a:spcPct val="0"/>
              </a:spcBef>
              <a:spcAft>
                <a:spcPts val="600"/>
              </a:spcAft>
              <a:buFont typeface="Wingdings" panose="05000000000000000000" pitchFamily="2" charset="2"/>
              <a:buChar char="Ø"/>
            </a:pPr>
            <a:r>
              <a:rPr lang="en-US" altLang="en-US" sz="2000" b="0" dirty="0"/>
              <a:t>A statement authorizing access to all required Army activities, organizations, and information sources to conduct the inspection</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FE42470-EA2A-4AE9-98E1-AAF02789BF4B}" type="slidenum">
              <a:rPr lang="en-US" altLang="en-US" sz="1400" smtClean="0"/>
              <a:pPr>
                <a:spcBef>
                  <a:spcPct val="0"/>
                </a:spcBef>
                <a:buFontTx/>
                <a:buNone/>
              </a:pPr>
              <a:t>102</a:t>
            </a:fld>
            <a:endParaRPr lang="en-US" altLang="en-US" sz="1400"/>
          </a:p>
        </p:txBody>
      </p:sp>
      <p:sp>
        <p:nvSpPr>
          <p:cNvPr id="35843" name="Rectangle 19"/>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35844" name="Rectangle 20"/>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35849" name="Rectangle 1028"/>
          <p:cNvSpPr>
            <a:spLocks noChangeArrowheads="1"/>
          </p:cNvSpPr>
          <p:nvPr/>
        </p:nvSpPr>
        <p:spPr bwMode="auto">
          <a:xfrm>
            <a:off x="533400" y="2517775"/>
            <a:ext cx="1516063"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RESEARCH</a:t>
            </a:r>
          </a:p>
        </p:txBody>
      </p:sp>
      <p:sp>
        <p:nvSpPr>
          <p:cNvPr id="35850" name="Rectangle 1029"/>
          <p:cNvSpPr>
            <a:spLocks noChangeArrowheads="1"/>
          </p:cNvSpPr>
          <p:nvPr/>
        </p:nvSpPr>
        <p:spPr bwMode="auto">
          <a:xfrm>
            <a:off x="2300288" y="25146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35851" name="Rectangle 1030"/>
          <p:cNvSpPr>
            <a:spLocks noChangeArrowheads="1"/>
          </p:cNvSpPr>
          <p:nvPr/>
        </p:nvSpPr>
        <p:spPr bwMode="auto">
          <a:xfrm>
            <a:off x="4738688" y="2514600"/>
            <a:ext cx="1204912" cy="587375"/>
          </a:xfrm>
          <a:prstGeom prst="rect">
            <a:avLst/>
          </a:prstGeom>
          <a:solidFill>
            <a:schemeClr val="tx1"/>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i="1">
                <a:solidFill>
                  <a:schemeClr val="bg1"/>
                </a:solidFill>
              </a:rPr>
              <a:t>PLAN IN DETAIL</a:t>
            </a:r>
          </a:p>
        </p:txBody>
      </p:sp>
      <p:sp>
        <p:nvSpPr>
          <p:cNvPr id="35852" name="Rectangle 1031"/>
          <p:cNvSpPr>
            <a:spLocks noChangeArrowheads="1"/>
          </p:cNvSpPr>
          <p:nvPr/>
        </p:nvSpPr>
        <p:spPr bwMode="auto">
          <a:xfrm>
            <a:off x="6356350" y="2522538"/>
            <a:ext cx="1290638"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solidFill>
                  <a:schemeClr val="tx2"/>
                </a:solidFill>
              </a:rPr>
              <a:t>TRAIN UP</a:t>
            </a:r>
          </a:p>
        </p:txBody>
      </p:sp>
      <p:sp>
        <p:nvSpPr>
          <p:cNvPr id="35853" name="Freeform 1032"/>
          <p:cNvSpPr>
            <a:spLocks/>
          </p:cNvSpPr>
          <p:nvPr/>
        </p:nvSpPr>
        <p:spPr bwMode="auto">
          <a:xfrm>
            <a:off x="3124200" y="2887663"/>
            <a:ext cx="1838325" cy="1285875"/>
          </a:xfrm>
          <a:custGeom>
            <a:avLst/>
            <a:gdLst>
              <a:gd name="T0" fmla="*/ 2147483646 w 1603"/>
              <a:gd name="T1" fmla="*/ 0 h 1048"/>
              <a:gd name="T2" fmla="*/ 0 w 1603"/>
              <a:gd name="T3" fmla="*/ 2147483646 h 1048"/>
              <a:gd name="T4" fmla="*/ 2147483646 w 1603"/>
              <a:gd name="T5" fmla="*/ 2147483646 h 1048"/>
              <a:gd name="T6" fmla="*/ 2147483646 w 1603"/>
              <a:gd name="T7" fmla="*/ 2147483646 h 1048"/>
              <a:gd name="T8" fmla="*/ 2147483646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endParaRPr lang="en-US"/>
          </a:p>
        </p:txBody>
      </p:sp>
      <p:sp>
        <p:nvSpPr>
          <p:cNvPr id="35854" name="AutoShape 1033"/>
          <p:cNvSpPr>
            <a:spLocks noChangeArrowheads="1"/>
          </p:cNvSpPr>
          <p:nvPr/>
        </p:nvSpPr>
        <p:spPr bwMode="auto">
          <a:xfrm>
            <a:off x="7256463" y="36576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PRE-INSPECTION VISITS</a:t>
            </a:r>
          </a:p>
        </p:txBody>
      </p:sp>
      <p:sp>
        <p:nvSpPr>
          <p:cNvPr id="35855" name="Rectangle 1034"/>
          <p:cNvSpPr>
            <a:spLocks noChangeArrowheads="1"/>
          </p:cNvSpPr>
          <p:nvPr/>
        </p:nvSpPr>
        <p:spPr bwMode="auto">
          <a:xfrm>
            <a:off x="3713163" y="3048000"/>
            <a:ext cx="657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CDR</a:t>
            </a:r>
          </a:p>
        </p:txBody>
      </p:sp>
      <p:sp>
        <p:nvSpPr>
          <p:cNvPr id="35856" name="Rectangle 1035"/>
          <p:cNvSpPr>
            <a:spLocks noChangeArrowheads="1"/>
          </p:cNvSpPr>
          <p:nvPr/>
        </p:nvSpPr>
        <p:spPr bwMode="auto">
          <a:xfrm>
            <a:off x="3205163" y="32845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APPROVES CONCEPT</a:t>
            </a:r>
          </a:p>
        </p:txBody>
      </p:sp>
      <p:sp>
        <p:nvSpPr>
          <p:cNvPr id="35857" name="Line 1036"/>
          <p:cNvSpPr>
            <a:spLocks noChangeShapeType="1"/>
          </p:cNvSpPr>
          <p:nvPr/>
        </p:nvSpPr>
        <p:spPr bwMode="auto">
          <a:xfrm>
            <a:off x="3606800" y="2814638"/>
            <a:ext cx="1131888"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58" name="Line 1037"/>
          <p:cNvSpPr>
            <a:spLocks noChangeShapeType="1"/>
          </p:cNvSpPr>
          <p:nvPr/>
        </p:nvSpPr>
        <p:spPr bwMode="auto">
          <a:xfrm flipV="1">
            <a:off x="5943600" y="28289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59" name="Line 1051"/>
          <p:cNvSpPr>
            <a:spLocks noChangeShapeType="1"/>
          </p:cNvSpPr>
          <p:nvPr/>
        </p:nvSpPr>
        <p:spPr bwMode="auto">
          <a:xfrm>
            <a:off x="8042275" y="2814638"/>
            <a:ext cx="1588"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60" name="Line 1054"/>
          <p:cNvSpPr>
            <a:spLocks noChangeShapeType="1"/>
          </p:cNvSpPr>
          <p:nvPr/>
        </p:nvSpPr>
        <p:spPr bwMode="auto">
          <a:xfrm flipH="1" flipV="1">
            <a:off x="7659688" y="2814638"/>
            <a:ext cx="3825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861" name="Line 1070"/>
          <p:cNvSpPr>
            <a:spLocks noChangeShapeType="1"/>
          </p:cNvSpPr>
          <p:nvPr/>
        </p:nvSpPr>
        <p:spPr bwMode="auto">
          <a:xfrm flipV="1">
            <a:off x="4049713" y="28082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862" name="TextBox 2"/>
          <p:cNvSpPr txBox="1">
            <a:spLocks noChangeArrowheads="1"/>
          </p:cNvSpPr>
          <p:nvPr/>
        </p:nvSpPr>
        <p:spPr bwMode="auto">
          <a:xfrm>
            <a:off x="1887538" y="293528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35863" name="TextBox 72"/>
          <p:cNvSpPr txBox="1">
            <a:spLocks noChangeArrowheads="1"/>
          </p:cNvSpPr>
          <p:nvPr/>
        </p:nvSpPr>
        <p:spPr bwMode="auto">
          <a:xfrm>
            <a:off x="3429000" y="29352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35864" name="TextBox 73"/>
          <p:cNvSpPr txBox="1">
            <a:spLocks noChangeArrowheads="1"/>
          </p:cNvSpPr>
          <p:nvPr/>
        </p:nvSpPr>
        <p:spPr bwMode="auto">
          <a:xfrm>
            <a:off x="4702175" y="3427413"/>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35865" name="TextBox 74"/>
          <p:cNvSpPr txBox="1">
            <a:spLocks noChangeArrowheads="1"/>
          </p:cNvSpPr>
          <p:nvPr/>
        </p:nvSpPr>
        <p:spPr bwMode="auto">
          <a:xfrm>
            <a:off x="5780088" y="294957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35866" name="TextBox 75"/>
          <p:cNvSpPr txBox="1">
            <a:spLocks noChangeArrowheads="1"/>
          </p:cNvSpPr>
          <p:nvPr/>
        </p:nvSpPr>
        <p:spPr bwMode="auto">
          <a:xfrm>
            <a:off x="7485063" y="29479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35867" name="TextBox 76"/>
          <p:cNvSpPr txBox="1">
            <a:spLocks noChangeArrowheads="1"/>
          </p:cNvSpPr>
          <p:nvPr/>
        </p:nvSpPr>
        <p:spPr bwMode="auto">
          <a:xfrm>
            <a:off x="8621713" y="42227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sp>
        <p:nvSpPr>
          <p:cNvPr id="35868" name="Rectangle 9"/>
          <p:cNvSpPr>
            <a:spLocks noChangeArrowheads="1"/>
          </p:cNvSpPr>
          <p:nvPr/>
        </p:nvSpPr>
        <p:spPr bwMode="auto">
          <a:xfrm>
            <a:off x="1968500" y="1651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One: The Preparation Phase</a:t>
            </a:r>
          </a:p>
        </p:txBody>
      </p:sp>
      <p:sp>
        <p:nvSpPr>
          <p:cNvPr id="35869" name="Text Box 19"/>
          <p:cNvSpPr txBox="1">
            <a:spLocks noChangeArrowheads="1"/>
          </p:cNvSpPr>
          <p:nvPr/>
        </p:nvSpPr>
        <p:spPr bwMode="auto">
          <a:xfrm>
            <a:off x="1974850" y="65405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3" name="Text Box 3">
            <a:extLst>
              <a:ext uri="{FF2B5EF4-FFF2-40B4-BE49-F238E27FC236}">
                <a16:creationId xmlns:a16="http://schemas.microsoft.com/office/drawing/2014/main" id="{05364021-0682-2004-793D-04C6CD46AEC1}"/>
              </a:ext>
            </a:extLst>
          </p:cNvPr>
          <p:cNvSpPr txBox="1">
            <a:spLocks noChangeArrowheads="1"/>
          </p:cNvSpPr>
          <p:nvPr/>
        </p:nvSpPr>
        <p:spPr bwMode="auto">
          <a:xfrm>
            <a:off x="2833607" y="6059487"/>
            <a:ext cx="6293016"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4-2, pages 4-2-18 to 4-2-36)</a:t>
            </a:r>
          </a:p>
        </p:txBody>
      </p:sp>
    </p:spTree>
  </p:cSld>
  <p:clrMapOvr>
    <a:masterClrMapping/>
  </p:clrMapOvr>
  <p:transition>
    <p:pull/>
    <p:sndAc>
      <p:endSnd/>
    </p:sndAc>
  </p:transition>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CD612CE-44CE-4B35-A689-86E705D01DAF}" type="slidenum">
              <a:rPr lang="en-US" altLang="en-US" sz="1400" smtClean="0"/>
              <a:pPr>
                <a:spcBef>
                  <a:spcPct val="0"/>
                </a:spcBef>
                <a:buFontTx/>
                <a:buNone/>
              </a:pPr>
              <a:t>103</a:t>
            </a:fld>
            <a:endParaRPr lang="en-US" altLang="en-US" sz="1400"/>
          </a:p>
        </p:txBody>
      </p:sp>
      <p:sp>
        <p:nvSpPr>
          <p:cNvPr id="37891" name="Text Box 2"/>
          <p:cNvSpPr txBox="1">
            <a:spLocks noChangeArrowheads="1"/>
          </p:cNvSpPr>
          <p:nvPr/>
        </p:nvSpPr>
        <p:spPr bwMode="auto">
          <a:xfrm>
            <a:off x="2885281" y="376614"/>
            <a:ext cx="3373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000" dirty="0"/>
              <a:t>Plan in Detail</a:t>
            </a:r>
          </a:p>
        </p:txBody>
      </p:sp>
      <p:sp>
        <p:nvSpPr>
          <p:cNvPr id="37892" name="Text Box 3"/>
          <p:cNvSpPr txBox="1">
            <a:spLocks noChangeArrowheads="1"/>
          </p:cNvSpPr>
          <p:nvPr/>
        </p:nvSpPr>
        <p:spPr bwMode="auto">
          <a:xfrm>
            <a:off x="487361" y="1828800"/>
            <a:ext cx="816927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285750" indent="-285750">
              <a:spcBef>
                <a:spcPct val="0"/>
              </a:spcBef>
            </a:pPr>
            <a:r>
              <a:rPr lang="en-US" altLang="en-US" sz="2400" b="0" dirty="0"/>
              <a:t>Planning the details of your inspection is critical during the Preparation Phase</a:t>
            </a:r>
          </a:p>
          <a:p>
            <a:pPr marL="285750" indent="-285750">
              <a:spcBef>
                <a:spcPct val="0"/>
              </a:spcBef>
            </a:pPr>
            <a:endParaRPr lang="en-US" altLang="en-US" sz="2400" b="0" dirty="0"/>
          </a:p>
          <a:p>
            <a:pPr marL="285750" indent="-285750">
              <a:spcBef>
                <a:spcPct val="0"/>
              </a:spcBef>
              <a:spcAft>
                <a:spcPts val="1200"/>
              </a:spcAft>
            </a:pPr>
            <a:r>
              <a:rPr lang="en-US" altLang="en-US" sz="2400" b="0" dirty="0"/>
              <a:t>The</a:t>
            </a:r>
            <a:r>
              <a:rPr lang="en-US" altLang="en-US" sz="2400" b="0" dirty="0">
                <a:solidFill>
                  <a:srgbClr val="0000FF"/>
                </a:solidFill>
              </a:rPr>
              <a:t> physical outputs </a:t>
            </a:r>
            <a:r>
              <a:rPr lang="en-US" altLang="en-US" sz="2400" b="0" dirty="0"/>
              <a:t>of this step:</a:t>
            </a:r>
          </a:p>
          <a:p>
            <a:pPr marL="806450" lvl="1" indent="-349250">
              <a:spcBef>
                <a:spcPct val="0"/>
              </a:spcBef>
              <a:spcAft>
                <a:spcPts val="1200"/>
              </a:spcAft>
              <a:buFont typeface="Wingdings" panose="05000000000000000000" pitchFamily="2" charset="2"/>
              <a:buChar char="Ø"/>
            </a:pPr>
            <a:r>
              <a:rPr lang="en-US" altLang="en-US" sz="2400" b="0" dirty="0">
                <a:solidFill>
                  <a:srgbClr val="FF0000"/>
                </a:solidFill>
              </a:rPr>
              <a:t>Sub-Tasks </a:t>
            </a:r>
            <a:r>
              <a:rPr lang="en-US" altLang="en-US" sz="2400" b="0" dirty="0"/>
              <a:t>(for the Objectives)</a:t>
            </a:r>
          </a:p>
          <a:p>
            <a:pPr marL="806450" lvl="1" indent="-349250">
              <a:spcBef>
                <a:spcPct val="0"/>
              </a:spcBef>
              <a:spcAft>
                <a:spcPts val="1200"/>
              </a:spcAft>
              <a:buFont typeface="Wingdings" panose="05000000000000000000" pitchFamily="2" charset="2"/>
              <a:buChar char="Ø"/>
            </a:pPr>
            <a:r>
              <a:rPr lang="en-US" altLang="en-US" sz="2400" b="0" dirty="0">
                <a:solidFill>
                  <a:srgbClr val="FF0000"/>
                </a:solidFill>
              </a:rPr>
              <a:t>Methodology</a:t>
            </a:r>
          </a:p>
          <a:p>
            <a:pPr marL="806450" lvl="1" indent="-349250">
              <a:spcBef>
                <a:spcPct val="0"/>
              </a:spcBef>
              <a:spcAft>
                <a:spcPts val="1200"/>
              </a:spcAft>
              <a:buFont typeface="Wingdings" panose="05000000000000000000" pitchFamily="2" charset="2"/>
              <a:buChar char="Ø"/>
            </a:pPr>
            <a:r>
              <a:rPr lang="en-US" altLang="en-US" sz="2400" b="0" dirty="0">
                <a:solidFill>
                  <a:srgbClr val="FF0000"/>
                </a:solidFill>
              </a:rPr>
              <a:t>Notification Letter </a:t>
            </a:r>
            <a:r>
              <a:rPr lang="en-US" altLang="en-US" sz="2400" b="0" dirty="0"/>
              <a:t>(includes the Warning Order)</a:t>
            </a:r>
          </a:p>
          <a:p>
            <a:pPr marL="806450" lvl="1" indent="-349250">
              <a:spcBef>
                <a:spcPct val="0"/>
              </a:spcBef>
              <a:spcAft>
                <a:spcPts val="1200"/>
              </a:spcAft>
              <a:buFont typeface="Wingdings" panose="05000000000000000000" pitchFamily="2" charset="2"/>
              <a:buChar char="Ø"/>
            </a:pPr>
            <a:r>
              <a:rPr lang="en-US" altLang="en-US" sz="2400" b="0" dirty="0">
                <a:solidFill>
                  <a:srgbClr val="FF0000"/>
                </a:solidFill>
              </a:rPr>
              <a:t>Detailed Inspection Plan  </a:t>
            </a:r>
            <a:r>
              <a:rPr lang="en-US" altLang="en-US" sz="2400" b="0" dirty="0"/>
              <a:t>**(most important physical output) </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0F0471D-B13C-4DA9-8B1F-828290D03F2D}" type="slidenum">
              <a:rPr lang="en-US" altLang="en-US" sz="1400" smtClean="0"/>
              <a:pPr>
                <a:spcBef>
                  <a:spcPct val="0"/>
                </a:spcBef>
                <a:buFontTx/>
                <a:buNone/>
              </a:pPr>
              <a:t>104</a:t>
            </a:fld>
            <a:endParaRPr lang="en-US" altLang="en-US" sz="1400"/>
          </a:p>
        </p:txBody>
      </p:sp>
      <p:sp>
        <p:nvSpPr>
          <p:cNvPr id="39939" name="Text Box 2"/>
          <p:cNvSpPr txBox="1">
            <a:spLocks noChangeArrowheads="1"/>
          </p:cNvSpPr>
          <p:nvPr/>
        </p:nvSpPr>
        <p:spPr bwMode="auto">
          <a:xfrm>
            <a:off x="2846387" y="381000"/>
            <a:ext cx="3451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000" dirty="0"/>
              <a:t>Plan in Detail</a:t>
            </a:r>
          </a:p>
          <a:p>
            <a:pPr algn="ctr">
              <a:spcBef>
                <a:spcPct val="0"/>
              </a:spcBef>
              <a:buFontTx/>
              <a:buNone/>
            </a:pPr>
            <a:r>
              <a:rPr lang="en-US" altLang="en-US" sz="2400" i="1" dirty="0">
                <a:solidFill>
                  <a:srgbClr val="0000FF"/>
                </a:solidFill>
              </a:rPr>
              <a:t>Developing Sub-Tasks</a:t>
            </a:r>
          </a:p>
        </p:txBody>
      </p:sp>
      <p:sp>
        <p:nvSpPr>
          <p:cNvPr id="39940" name="Text Box 3"/>
          <p:cNvSpPr txBox="1">
            <a:spLocks noChangeArrowheads="1"/>
          </p:cNvSpPr>
          <p:nvPr/>
        </p:nvSpPr>
        <p:spPr bwMode="auto">
          <a:xfrm>
            <a:off x="468312" y="2057400"/>
            <a:ext cx="8169275" cy="361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285750" indent="-285750">
              <a:spcBef>
                <a:spcPct val="0"/>
              </a:spcBef>
            </a:pPr>
            <a:r>
              <a:rPr lang="en-US" altLang="en-US" sz="2400" b="0" dirty="0"/>
              <a:t>Sub-Tasks focus the team’s approach to information-gathering and answering the objective(s)</a:t>
            </a:r>
          </a:p>
          <a:p>
            <a:pPr marL="285750" indent="-285750">
              <a:spcBef>
                <a:spcPct val="0"/>
              </a:spcBef>
            </a:pPr>
            <a:endParaRPr lang="en-US" altLang="en-US" sz="1200" b="0" dirty="0"/>
          </a:p>
          <a:p>
            <a:pPr marL="285750" indent="-285750">
              <a:spcBef>
                <a:spcPct val="0"/>
              </a:spcBef>
              <a:spcAft>
                <a:spcPts val="1000"/>
              </a:spcAft>
            </a:pPr>
            <a:r>
              <a:rPr lang="en-US" altLang="en-US" sz="2400" b="0" dirty="0"/>
              <a:t>Developing Sub-Tasks requires a great deal of thought and relies greatly upon the Research step:</a:t>
            </a:r>
          </a:p>
          <a:p>
            <a:pPr marL="1085850" lvl="1" indent="-342900">
              <a:spcBef>
                <a:spcPct val="0"/>
              </a:spcBef>
              <a:spcAft>
                <a:spcPts val="1000"/>
              </a:spcAft>
              <a:buFont typeface="Wingdings" panose="05000000000000000000" pitchFamily="2" charset="2"/>
              <a:buChar char="Ø"/>
            </a:pPr>
            <a:r>
              <a:rPr lang="en-US" altLang="en-US" sz="2000" b="0" dirty="0"/>
              <a:t>Subject-matter experts </a:t>
            </a:r>
          </a:p>
          <a:p>
            <a:pPr marL="1085850" lvl="1" indent="-342900">
              <a:spcBef>
                <a:spcPct val="0"/>
              </a:spcBef>
              <a:buFont typeface="Wingdings" panose="05000000000000000000" pitchFamily="2" charset="2"/>
              <a:buChar char="Ø"/>
            </a:pPr>
            <a:r>
              <a:rPr lang="en-US" altLang="en-US" sz="2000" b="0" dirty="0"/>
              <a:t>Applicable standards, policies, and regulations</a:t>
            </a:r>
          </a:p>
          <a:p>
            <a:pPr marL="285750" indent="-285750">
              <a:spcBef>
                <a:spcPct val="0"/>
              </a:spcBef>
            </a:pPr>
            <a:endParaRPr lang="en-US" altLang="en-US" sz="1600" b="0" dirty="0"/>
          </a:p>
          <a:p>
            <a:pPr marL="285750" indent="-285750">
              <a:spcBef>
                <a:spcPct val="0"/>
              </a:spcBef>
            </a:pPr>
            <a:r>
              <a:rPr lang="en-US" altLang="en-US" sz="2400" b="0" dirty="0"/>
              <a:t>Sub-Tasks form the basis for the findings statements the team will generate for the final report</a:t>
            </a:r>
            <a:endParaRPr lang="en-US" altLang="en-US" sz="2400" b="0" dirty="0">
              <a:solidFill>
                <a:schemeClr val="hlink"/>
              </a:solidFill>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9C54D6C-53A1-4678-9AD1-CC1FEA30B9F9}" type="slidenum">
              <a:rPr lang="en-US" altLang="en-US" sz="1400" smtClean="0"/>
              <a:pPr>
                <a:spcBef>
                  <a:spcPct val="0"/>
                </a:spcBef>
                <a:buFontTx/>
                <a:buNone/>
              </a:pPr>
              <a:t>105</a:t>
            </a:fld>
            <a:endParaRPr lang="en-US" altLang="en-US" sz="1400"/>
          </a:p>
        </p:txBody>
      </p:sp>
      <p:sp>
        <p:nvSpPr>
          <p:cNvPr id="41987" name="Text Box 2"/>
          <p:cNvSpPr txBox="1">
            <a:spLocks noChangeArrowheads="1"/>
          </p:cNvSpPr>
          <p:nvPr/>
        </p:nvSpPr>
        <p:spPr bwMode="auto">
          <a:xfrm>
            <a:off x="472281" y="1771840"/>
            <a:ext cx="8199438" cy="462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spcAft>
                <a:spcPct val="60000"/>
              </a:spcAft>
            </a:pPr>
            <a:r>
              <a:rPr lang="en-US" altLang="en-US" sz="2200" b="0" u="sng" dirty="0">
                <a:solidFill>
                  <a:srgbClr val="FF0000"/>
                </a:solidFill>
              </a:rPr>
              <a:t>Interviews</a:t>
            </a:r>
            <a:r>
              <a:rPr lang="en-US" altLang="en-US" sz="2200" b="0" dirty="0">
                <a:solidFill>
                  <a:srgbClr val="FF0000"/>
                </a:solidFill>
              </a:rPr>
              <a:t> </a:t>
            </a:r>
            <a:r>
              <a:rPr lang="en-US" altLang="en-US" sz="2200" b="0" dirty="0"/>
              <a:t>with key leaders or personnel</a:t>
            </a:r>
          </a:p>
          <a:p>
            <a:pPr marL="342900" indent="-342900">
              <a:spcBef>
                <a:spcPct val="0"/>
              </a:spcBef>
              <a:spcAft>
                <a:spcPct val="60000"/>
              </a:spcAft>
            </a:pPr>
            <a:r>
              <a:rPr lang="en-US" altLang="en-US" sz="2200" b="0" u="sng" dirty="0">
                <a:solidFill>
                  <a:srgbClr val="FF0000"/>
                </a:solidFill>
              </a:rPr>
              <a:t>Sensing Sessions</a:t>
            </a:r>
            <a:r>
              <a:rPr lang="en-US" altLang="en-US" sz="2200" b="0" dirty="0">
                <a:solidFill>
                  <a:srgbClr val="FF0000"/>
                </a:solidFill>
              </a:rPr>
              <a:t> </a:t>
            </a:r>
            <a:r>
              <a:rPr lang="en-US" altLang="en-US" sz="2200" b="0" dirty="0"/>
              <a:t>with officers, NCOs, and enlisted Soldiers</a:t>
            </a:r>
          </a:p>
          <a:p>
            <a:pPr marL="342900" indent="-342900">
              <a:spcBef>
                <a:spcPct val="0"/>
              </a:spcBef>
              <a:spcAft>
                <a:spcPct val="60000"/>
              </a:spcAft>
            </a:pPr>
            <a:r>
              <a:rPr lang="en-US" altLang="en-US" sz="2200" b="0" u="sng" dirty="0">
                <a:solidFill>
                  <a:srgbClr val="FF0000"/>
                </a:solidFill>
              </a:rPr>
              <a:t>Document Review</a:t>
            </a:r>
            <a:r>
              <a:rPr lang="en-US" altLang="en-US" sz="2200" b="0" dirty="0"/>
              <a:t> of pertinent documents (e.g., SOPs, policy letters, post regulations, training-guidance memorandums, etc.)</a:t>
            </a:r>
          </a:p>
          <a:p>
            <a:pPr marL="342900" indent="-342900">
              <a:spcBef>
                <a:spcPct val="0"/>
              </a:spcBef>
              <a:spcAft>
                <a:spcPct val="60000"/>
              </a:spcAft>
            </a:pPr>
            <a:r>
              <a:rPr lang="en-US" altLang="en-US" sz="2200" b="0" u="sng" dirty="0">
                <a:solidFill>
                  <a:srgbClr val="FF0000"/>
                </a:solidFill>
              </a:rPr>
              <a:t>Observation</a:t>
            </a:r>
            <a:r>
              <a:rPr lang="en-US" altLang="en-US" sz="2200" b="0" dirty="0"/>
              <a:t> of activities and exercises (e.g., Live Fire Exercises, Field Training Exercises, Military Decision Making Process exercises, after-action reviews, inspections, etc.)</a:t>
            </a:r>
          </a:p>
          <a:p>
            <a:pPr marL="342900" indent="-342900">
              <a:spcBef>
                <a:spcPct val="0"/>
              </a:spcBef>
              <a:spcAft>
                <a:spcPct val="60000"/>
              </a:spcAft>
            </a:pPr>
            <a:r>
              <a:rPr lang="en-US" altLang="en-US" sz="2200" b="0" u="sng" dirty="0">
                <a:solidFill>
                  <a:srgbClr val="FF0000"/>
                </a:solidFill>
              </a:rPr>
              <a:t>Surveys and Questionnaires</a:t>
            </a:r>
            <a:r>
              <a:rPr lang="en-US" altLang="en-US" sz="2200" b="0" dirty="0">
                <a:solidFill>
                  <a:srgbClr val="FF0000"/>
                </a:solidFill>
              </a:rPr>
              <a:t> </a:t>
            </a:r>
            <a:r>
              <a:rPr lang="en-US" altLang="en-US" sz="2200" b="0" dirty="0"/>
              <a:t>(normally used for Special-Interest Items that only require a sampling of a unit’s population)</a:t>
            </a:r>
          </a:p>
        </p:txBody>
      </p:sp>
      <p:sp>
        <p:nvSpPr>
          <p:cNvPr id="721923" name="Text Box 3"/>
          <p:cNvSpPr txBox="1">
            <a:spLocks noChangeArrowheads="1"/>
          </p:cNvSpPr>
          <p:nvPr/>
        </p:nvSpPr>
        <p:spPr bwMode="auto">
          <a:xfrm>
            <a:off x="2186781" y="293061"/>
            <a:ext cx="4770438" cy="1371600"/>
          </a:xfrm>
          <a:prstGeom prst="rect">
            <a:avLst/>
          </a:prstGeom>
          <a:noFill/>
          <a:ln w="12700">
            <a:noFill/>
            <a:miter lim="800000"/>
            <a:headEnd/>
            <a:tailEnd/>
          </a:ln>
          <a:effectLst/>
        </p:spPr>
        <p:txBody>
          <a:bodyPr wrap="none">
            <a:spAutoFit/>
          </a:bodyPr>
          <a:lstStyle/>
          <a:p>
            <a:pPr algn="ctr">
              <a:defRPr/>
            </a:pPr>
            <a:r>
              <a:rPr lang="en-US" sz="4000" b="1" dirty="0">
                <a:latin typeface="Arial" charset="0"/>
              </a:rPr>
              <a:t>Plan in Detail</a:t>
            </a:r>
          </a:p>
          <a:p>
            <a:pPr algn="ctr">
              <a:defRPr/>
            </a:pPr>
            <a:r>
              <a:rPr lang="en-US" sz="2400" b="1" i="1" dirty="0">
                <a:solidFill>
                  <a:srgbClr val="0000FF"/>
                </a:solidFill>
                <a:latin typeface="Arial" charset="0"/>
              </a:rPr>
              <a:t>Information-Gathering Domains</a:t>
            </a:r>
          </a:p>
          <a:p>
            <a:pPr algn="ctr">
              <a:defRPr/>
            </a:pPr>
            <a:r>
              <a:rPr lang="en-US" sz="2000" b="1" i="1" dirty="0">
                <a:solidFill>
                  <a:srgbClr val="9900CC"/>
                </a:solidFill>
                <a:latin typeface="Arial" charset="0"/>
              </a:rPr>
              <a:t>The IG’s Sources of Information</a:t>
            </a:r>
          </a:p>
        </p:txBody>
      </p:sp>
      <p:grpSp>
        <p:nvGrpSpPr>
          <p:cNvPr id="9" name="Group 8"/>
          <p:cNvGrpSpPr/>
          <p:nvPr/>
        </p:nvGrpSpPr>
        <p:grpSpPr>
          <a:xfrm>
            <a:off x="7924800" y="247650"/>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10</a:t>
              </a:r>
            </a:p>
          </p:txBody>
        </p:sp>
      </p:gr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AD77581-712C-4724-A130-E8AC17855318}" type="slidenum">
              <a:rPr lang="en-US" altLang="en-US" sz="1400" smtClean="0"/>
              <a:pPr>
                <a:spcBef>
                  <a:spcPct val="0"/>
                </a:spcBef>
                <a:buFontTx/>
                <a:buNone/>
              </a:pPr>
              <a:t>106</a:t>
            </a:fld>
            <a:endParaRPr lang="en-US" altLang="en-US" sz="1400"/>
          </a:p>
        </p:txBody>
      </p:sp>
      <p:sp>
        <p:nvSpPr>
          <p:cNvPr id="44035" name="Text Box 2"/>
          <p:cNvSpPr txBox="1">
            <a:spLocks noChangeArrowheads="1"/>
          </p:cNvSpPr>
          <p:nvPr/>
        </p:nvSpPr>
        <p:spPr bwMode="auto">
          <a:xfrm>
            <a:off x="304799" y="1634231"/>
            <a:ext cx="853440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000" u="sng" dirty="0"/>
              <a:t>Objective 2:</a:t>
            </a:r>
            <a:r>
              <a:rPr lang="en-US" altLang="en-US" sz="2000" dirty="0"/>
              <a:t> </a:t>
            </a:r>
            <a:r>
              <a:rPr lang="en-US" altLang="en-US" sz="2000" b="0" dirty="0"/>
              <a:t>Determine if leaders at all levels understand, and can implement, the division’s Force Protection plan.</a:t>
            </a:r>
          </a:p>
          <a:p>
            <a:pPr>
              <a:spcBef>
                <a:spcPct val="0"/>
              </a:spcBef>
              <a:buFontTx/>
              <a:buNone/>
            </a:pPr>
            <a:endParaRPr lang="en-US" altLang="en-US" sz="2000" b="0" dirty="0"/>
          </a:p>
          <a:p>
            <a:pPr>
              <a:spcBef>
                <a:spcPct val="0"/>
              </a:spcBef>
              <a:buFontTx/>
              <a:buNone/>
            </a:pPr>
            <a:endParaRPr lang="en-US" altLang="en-US" sz="2000" b="0" dirty="0"/>
          </a:p>
        </p:txBody>
      </p:sp>
      <p:sp>
        <p:nvSpPr>
          <p:cNvPr id="44036" name="Text Box 3"/>
          <p:cNvSpPr txBox="1">
            <a:spLocks noChangeArrowheads="1"/>
          </p:cNvSpPr>
          <p:nvPr/>
        </p:nvSpPr>
        <p:spPr bwMode="auto">
          <a:xfrm>
            <a:off x="332231" y="2386548"/>
            <a:ext cx="853440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171450">
              <a:spcBef>
                <a:spcPct val="0"/>
              </a:spcBef>
              <a:spcAft>
                <a:spcPts val="600"/>
              </a:spcAft>
              <a:buNone/>
            </a:pPr>
            <a:r>
              <a:rPr lang="en-US" altLang="en-US" sz="2000" u="sng" dirty="0"/>
              <a:t>Sub-tasks:</a:t>
            </a:r>
          </a:p>
          <a:p>
            <a:pPr marL="457200" indent="-285750">
              <a:spcBef>
                <a:spcPct val="0"/>
              </a:spcBef>
              <a:spcAft>
                <a:spcPts val="600"/>
              </a:spcAft>
              <a:buFont typeface="Wingdings" panose="05000000000000000000" pitchFamily="2" charset="2"/>
              <a:buChar char="Ø"/>
            </a:pPr>
            <a:r>
              <a:rPr lang="en-US" altLang="en-US" sz="2000" b="0" dirty="0"/>
              <a:t>2.1  </a:t>
            </a:r>
            <a:r>
              <a:rPr lang="en-US" altLang="en-US" sz="2000" b="0" dirty="0">
                <a:solidFill>
                  <a:srgbClr val="FF0000"/>
                </a:solidFill>
              </a:rPr>
              <a:t>Interview </a:t>
            </a:r>
            <a:r>
              <a:rPr lang="en-US" altLang="en-US" sz="2000" b="0" dirty="0"/>
              <a:t>BDE / BN Commanders to determine if they understand the requirements and intent of the division’s Force Protection plan.</a:t>
            </a:r>
          </a:p>
          <a:p>
            <a:pPr marL="457200" indent="-285750">
              <a:spcBef>
                <a:spcPct val="0"/>
              </a:spcBef>
              <a:spcAft>
                <a:spcPts val="600"/>
              </a:spcAft>
              <a:buFont typeface="Wingdings" panose="05000000000000000000" pitchFamily="2" charset="2"/>
              <a:buChar char="Ø"/>
            </a:pPr>
            <a:r>
              <a:rPr lang="en-US" altLang="en-US" sz="2000" b="0" dirty="0"/>
              <a:t>2.2  Conduct </a:t>
            </a:r>
            <a:r>
              <a:rPr lang="en-US" altLang="en-US" sz="2000" b="0" dirty="0">
                <a:solidFill>
                  <a:srgbClr val="FF0000"/>
                </a:solidFill>
              </a:rPr>
              <a:t>sensing sessions</a:t>
            </a:r>
            <a:r>
              <a:rPr lang="en-US" altLang="en-US" sz="2000" b="0" dirty="0"/>
              <a:t> with company grade officers, NCOs, and enlisted Soldiers to determine if they understand – and are able to –  implement the division’s Force Protection plan.</a:t>
            </a:r>
          </a:p>
          <a:p>
            <a:pPr marL="457200" indent="-285750">
              <a:spcBef>
                <a:spcPct val="0"/>
              </a:spcBef>
              <a:spcAft>
                <a:spcPts val="600"/>
              </a:spcAft>
              <a:buFont typeface="Wingdings" panose="05000000000000000000" pitchFamily="2" charset="2"/>
              <a:buChar char="Ø"/>
            </a:pPr>
            <a:r>
              <a:rPr lang="en-US" altLang="en-US" sz="2000" b="0" dirty="0"/>
              <a:t>2.3  </a:t>
            </a:r>
            <a:r>
              <a:rPr lang="en-US" altLang="en-US" sz="2000" b="0" dirty="0">
                <a:solidFill>
                  <a:srgbClr val="FF0000"/>
                </a:solidFill>
              </a:rPr>
              <a:t>Review</a:t>
            </a:r>
            <a:r>
              <a:rPr lang="en-US" altLang="en-US" sz="2000" b="0" dirty="0">
                <a:solidFill>
                  <a:srgbClr val="FF3300"/>
                </a:solidFill>
              </a:rPr>
              <a:t> </a:t>
            </a:r>
            <a:r>
              <a:rPr lang="en-US" altLang="en-US" sz="2000" b="0" dirty="0"/>
              <a:t>unit Force Protection SOPs and policies to determine if these documents adhere to the requirements of the division Force Protection plan.</a:t>
            </a:r>
          </a:p>
          <a:p>
            <a:pPr marL="457200" indent="-285750">
              <a:spcBef>
                <a:spcPct val="0"/>
              </a:spcBef>
              <a:spcAft>
                <a:spcPts val="600"/>
              </a:spcAft>
              <a:buFont typeface="Wingdings" panose="05000000000000000000" pitchFamily="2" charset="2"/>
              <a:buChar char="Ø"/>
            </a:pPr>
            <a:r>
              <a:rPr lang="en-US" altLang="en-US" sz="2000" b="0" dirty="0"/>
              <a:t>2.4  </a:t>
            </a:r>
            <a:r>
              <a:rPr lang="en-US" altLang="en-US" sz="2000" b="0" dirty="0">
                <a:solidFill>
                  <a:srgbClr val="FF0000"/>
                </a:solidFill>
              </a:rPr>
              <a:t>Observe </a:t>
            </a:r>
            <a:r>
              <a:rPr lang="en-US" altLang="en-US" sz="2000" b="0" dirty="0"/>
              <a:t>training, drills, and operations (as available) to determine if units are complying with division’s Force Protection plan. </a:t>
            </a:r>
          </a:p>
        </p:txBody>
      </p:sp>
      <p:sp>
        <p:nvSpPr>
          <p:cNvPr id="44037" name="Text Box 4"/>
          <p:cNvSpPr txBox="1">
            <a:spLocks noChangeArrowheads="1"/>
          </p:cNvSpPr>
          <p:nvPr/>
        </p:nvSpPr>
        <p:spPr bwMode="auto">
          <a:xfrm>
            <a:off x="1752600" y="6858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3600"/>
          </a:p>
        </p:txBody>
      </p:sp>
      <p:sp>
        <p:nvSpPr>
          <p:cNvPr id="44038" name="Text Box 5"/>
          <p:cNvSpPr txBox="1">
            <a:spLocks noChangeArrowheads="1"/>
          </p:cNvSpPr>
          <p:nvPr/>
        </p:nvSpPr>
        <p:spPr bwMode="auto">
          <a:xfrm>
            <a:off x="2057400" y="290273"/>
            <a:ext cx="5554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000" dirty="0"/>
              <a:t>Plan in Detail</a:t>
            </a:r>
          </a:p>
          <a:p>
            <a:pPr algn="ctr">
              <a:spcBef>
                <a:spcPct val="0"/>
              </a:spcBef>
              <a:spcAft>
                <a:spcPct val="20000"/>
              </a:spcAft>
              <a:buFontTx/>
              <a:buNone/>
            </a:pPr>
            <a:r>
              <a:rPr lang="en-US" altLang="en-US" sz="2400" i="1" dirty="0">
                <a:solidFill>
                  <a:srgbClr val="0000FF"/>
                </a:solidFill>
              </a:rPr>
              <a:t>Developing Sub-Tasks: Example</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A4401E5-FE29-474B-8029-868D215BACFE}" type="slidenum">
              <a:rPr lang="en-US" altLang="en-US" sz="1400" smtClean="0"/>
              <a:pPr>
                <a:spcBef>
                  <a:spcPct val="0"/>
                </a:spcBef>
                <a:buFontTx/>
                <a:buNone/>
              </a:pPr>
              <a:t>107</a:t>
            </a:fld>
            <a:endParaRPr lang="en-US" altLang="en-US" sz="1400"/>
          </a:p>
        </p:txBody>
      </p:sp>
      <p:sp>
        <p:nvSpPr>
          <p:cNvPr id="46083" name="Text Box 2"/>
          <p:cNvSpPr txBox="1">
            <a:spLocks noChangeArrowheads="1"/>
          </p:cNvSpPr>
          <p:nvPr/>
        </p:nvSpPr>
        <p:spPr bwMode="auto">
          <a:xfrm>
            <a:off x="2524004" y="465750"/>
            <a:ext cx="409599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dirty="0"/>
              <a:t>Plan in Detail</a:t>
            </a:r>
          </a:p>
          <a:p>
            <a:pPr algn="ctr">
              <a:spcBef>
                <a:spcPct val="0"/>
              </a:spcBef>
              <a:buFontTx/>
              <a:buNone/>
            </a:pPr>
            <a:r>
              <a:rPr lang="en-US" altLang="en-US" sz="2400" i="1" dirty="0">
                <a:solidFill>
                  <a:srgbClr val="0000FF"/>
                </a:solidFill>
              </a:rPr>
              <a:t>Developing a Methodology</a:t>
            </a:r>
          </a:p>
        </p:txBody>
      </p:sp>
      <p:sp>
        <p:nvSpPr>
          <p:cNvPr id="46084" name="Text Box 3"/>
          <p:cNvSpPr txBox="1">
            <a:spLocks noChangeArrowheads="1"/>
          </p:cNvSpPr>
          <p:nvPr/>
        </p:nvSpPr>
        <p:spPr bwMode="auto">
          <a:xfrm>
            <a:off x="381000" y="1828800"/>
            <a:ext cx="83820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pPr>
            <a:r>
              <a:rPr lang="en-US" altLang="en-US" sz="2000" b="0" dirty="0"/>
              <a:t>A methodology</a:t>
            </a:r>
            <a:r>
              <a:rPr lang="en-US" altLang="en-US" sz="2000" b="0" dirty="0">
                <a:solidFill>
                  <a:srgbClr val="0000FF"/>
                </a:solidFill>
              </a:rPr>
              <a:t> </a:t>
            </a:r>
            <a:r>
              <a:rPr lang="en-US" altLang="en-US" sz="2000" b="0" dirty="0"/>
              <a:t>is the inspection team’s plan for physically conducting an inspection at a unit or staff agency.</a:t>
            </a:r>
          </a:p>
          <a:p>
            <a:pPr marL="342900" indent="-342900">
              <a:spcBef>
                <a:spcPct val="0"/>
              </a:spcBef>
            </a:pPr>
            <a:endParaRPr lang="en-US" altLang="en-US" sz="2000" b="0" dirty="0"/>
          </a:p>
          <a:p>
            <a:pPr marL="342900" indent="-342900">
              <a:spcBef>
                <a:spcPct val="0"/>
              </a:spcBef>
            </a:pPr>
            <a:r>
              <a:rPr lang="en-US" altLang="en-US" sz="2000" b="0" dirty="0"/>
              <a:t>The sub-tasks you developed for your objectives will drive your methodology.</a:t>
            </a:r>
          </a:p>
          <a:p>
            <a:pPr marL="342900" indent="-342900">
              <a:spcBef>
                <a:spcPct val="0"/>
              </a:spcBef>
            </a:pPr>
            <a:endParaRPr lang="en-US" altLang="en-US" sz="2000" b="0" dirty="0"/>
          </a:p>
          <a:p>
            <a:pPr marL="342900" indent="-342900">
              <a:spcBef>
                <a:spcPct val="0"/>
              </a:spcBef>
            </a:pPr>
            <a:r>
              <a:rPr lang="en-US" altLang="en-US" sz="2000" b="0" dirty="0"/>
              <a:t>The </a:t>
            </a:r>
            <a:r>
              <a:rPr lang="en-US" altLang="en-US" sz="2000" b="0" dirty="0">
                <a:solidFill>
                  <a:srgbClr val="0000FF"/>
                </a:solidFill>
              </a:rPr>
              <a:t>physical outputs</a:t>
            </a:r>
            <a:r>
              <a:rPr lang="en-US" altLang="en-US" sz="2000" b="0" dirty="0"/>
              <a:t> of developing a methodology are as follows:</a:t>
            </a:r>
          </a:p>
          <a:p>
            <a:pPr>
              <a:spcBef>
                <a:spcPct val="0"/>
              </a:spcBef>
            </a:pPr>
            <a:endParaRPr lang="en-US" altLang="en-US" sz="600" b="0" dirty="0"/>
          </a:p>
          <a:p>
            <a:pPr marL="800100" lvl="1" indent="-342900">
              <a:spcBef>
                <a:spcPct val="0"/>
              </a:spcBef>
              <a:buFont typeface="Wingdings" panose="05000000000000000000" pitchFamily="2" charset="2"/>
              <a:buChar char="Ø"/>
            </a:pPr>
            <a:r>
              <a:rPr lang="en-US" altLang="en-US" sz="2000" b="0" dirty="0">
                <a:solidFill>
                  <a:srgbClr val="FF0000"/>
                </a:solidFill>
              </a:rPr>
              <a:t>Task Organization </a:t>
            </a:r>
            <a:r>
              <a:rPr lang="en-US" altLang="en-US" sz="2000" b="0" dirty="0"/>
              <a:t>of the Inspection Team (includes augmentees)</a:t>
            </a:r>
          </a:p>
          <a:p>
            <a:pPr marL="800100" lvl="1" indent="-342900">
              <a:spcBef>
                <a:spcPct val="0"/>
              </a:spcBef>
              <a:buFont typeface="Wingdings" panose="05000000000000000000" pitchFamily="2" charset="2"/>
              <a:buChar char="Ø"/>
            </a:pPr>
            <a:endParaRPr lang="en-US" altLang="en-US" sz="600" b="0" dirty="0">
              <a:solidFill>
                <a:srgbClr val="FF0000"/>
              </a:solidFill>
            </a:endParaRPr>
          </a:p>
          <a:p>
            <a:pPr marL="800100" lvl="1" indent="-342900">
              <a:spcBef>
                <a:spcPct val="0"/>
              </a:spcBef>
              <a:buFont typeface="Wingdings" panose="05000000000000000000" pitchFamily="2" charset="2"/>
              <a:buChar char="Ø"/>
            </a:pPr>
            <a:r>
              <a:rPr lang="en-US" altLang="en-US" sz="2000" b="0" dirty="0">
                <a:solidFill>
                  <a:srgbClr val="FF0000"/>
                </a:solidFill>
              </a:rPr>
              <a:t>Baseline Methodology</a:t>
            </a:r>
          </a:p>
          <a:p>
            <a:pPr marL="800100" lvl="1" indent="-342900">
              <a:spcBef>
                <a:spcPct val="0"/>
              </a:spcBef>
              <a:buFont typeface="Wingdings" panose="05000000000000000000" pitchFamily="2" charset="2"/>
              <a:buChar char="Ø"/>
            </a:pPr>
            <a:endParaRPr lang="en-US" altLang="en-US" sz="600" b="0" dirty="0">
              <a:solidFill>
                <a:srgbClr val="FF0000"/>
              </a:solidFill>
            </a:endParaRPr>
          </a:p>
          <a:p>
            <a:pPr marL="800100" lvl="1" indent="-342900">
              <a:spcBef>
                <a:spcPct val="0"/>
              </a:spcBef>
              <a:buFont typeface="Wingdings" panose="05000000000000000000" pitchFamily="2" charset="2"/>
              <a:buChar char="Ø"/>
            </a:pPr>
            <a:r>
              <a:rPr lang="en-US" altLang="en-US" sz="2000" b="0" dirty="0">
                <a:solidFill>
                  <a:srgbClr val="FF0000"/>
                </a:solidFill>
              </a:rPr>
              <a:t>Sample Inspection Itinerary</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24CB907-7977-4F84-989D-CB9F13FBC50E}" type="slidenum">
              <a:rPr lang="en-US" altLang="en-US" sz="1400" smtClean="0"/>
              <a:pPr>
                <a:spcBef>
                  <a:spcPct val="0"/>
                </a:spcBef>
                <a:buFontTx/>
                <a:buNone/>
              </a:pPr>
              <a:t>108</a:t>
            </a:fld>
            <a:endParaRPr lang="en-US" altLang="en-US" sz="1400"/>
          </a:p>
        </p:txBody>
      </p:sp>
      <p:sp>
        <p:nvSpPr>
          <p:cNvPr id="48131" name="Text Box 2"/>
          <p:cNvSpPr txBox="1">
            <a:spLocks noChangeArrowheads="1"/>
          </p:cNvSpPr>
          <p:nvPr/>
        </p:nvSpPr>
        <p:spPr bwMode="auto">
          <a:xfrm>
            <a:off x="1143000" y="1981200"/>
            <a:ext cx="7239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ts val="600"/>
              </a:spcAft>
              <a:buFontTx/>
              <a:buNone/>
            </a:pPr>
            <a:r>
              <a:rPr lang="en-US" altLang="en-US" sz="1800" u="sng" dirty="0"/>
              <a:t>Team A</a:t>
            </a:r>
            <a:r>
              <a:rPr lang="en-US" altLang="en-US" sz="1800" dirty="0"/>
              <a:t>				</a:t>
            </a:r>
            <a:r>
              <a:rPr lang="en-US" altLang="en-US" sz="1800" u="sng" dirty="0"/>
              <a:t>Team B	</a:t>
            </a:r>
            <a:endParaRPr lang="en-US" altLang="en-US" sz="1800" dirty="0"/>
          </a:p>
          <a:p>
            <a:pPr>
              <a:spcBef>
                <a:spcPct val="0"/>
              </a:spcBef>
              <a:buFontTx/>
              <a:buNone/>
            </a:pPr>
            <a:r>
              <a:rPr lang="en-US" altLang="en-US" sz="1800" dirty="0"/>
              <a:t>MAJ List (Infantry)*		CPT </a:t>
            </a:r>
            <a:r>
              <a:rPr lang="en-US" altLang="en-US" sz="1800" dirty="0" err="1"/>
              <a:t>Numero</a:t>
            </a:r>
            <a:r>
              <a:rPr lang="en-US" altLang="en-US" sz="1800" dirty="0"/>
              <a:t> (Signal)		</a:t>
            </a:r>
          </a:p>
          <a:p>
            <a:pPr>
              <a:spcBef>
                <a:spcPct val="0"/>
              </a:spcBef>
              <a:buFontTx/>
              <a:buNone/>
            </a:pPr>
            <a:r>
              <a:rPr lang="en-US" altLang="en-US" sz="1800" dirty="0"/>
              <a:t>MSG Smith (Supply)		SFC Bergerac (Maintenance)</a:t>
            </a:r>
          </a:p>
          <a:p>
            <a:pPr>
              <a:spcBef>
                <a:spcPct val="0"/>
              </a:spcBef>
              <a:buFontTx/>
              <a:buNone/>
            </a:pPr>
            <a:r>
              <a:rPr lang="en-US" altLang="en-US" sz="1800" dirty="0"/>
              <a:t>		</a:t>
            </a:r>
          </a:p>
          <a:p>
            <a:pPr>
              <a:spcBef>
                <a:spcPct val="0"/>
              </a:spcBef>
              <a:buFontTx/>
              <a:buNone/>
            </a:pPr>
            <a:r>
              <a:rPr lang="en-US" altLang="en-US" sz="1800" dirty="0">
                <a:solidFill>
                  <a:srgbClr val="0000FF"/>
                </a:solidFill>
              </a:rPr>
              <a:t>Maintenance (G-4)		Supply (G-4)</a:t>
            </a:r>
          </a:p>
          <a:p>
            <a:pPr>
              <a:spcBef>
                <a:spcPct val="0"/>
              </a:spcBef>
              <a:buFontTx/>
              <a:buNone/>
            </a:pPr>
            <a:endParaRPr lang="en-US" altLang="en-US" sz="1800" dirty="0">
              <a:solidFill>
                <a:srgbClr val="0000FF"/>
              </a:solidFill>
            </a:endParaRPr>
          </a:p>
          <a:p>
            <a:pPr>
              <a:spcBef>
                <a:spcPct val="0"/>
              </a:spcBef>
              <a:buFontTx/>
              <a:buNone/>
            </a:pPr>
            <a:r>
              <a:rPr lang="en-US" altLang="en-US" sz="1800" dirty="0">
                <a:solidFill>
                  <a:srgbClr val="0000FF"/>
                </a:solidFill>
              </a:rPr>
              <a:t>Personnel (G-1)			Personnel (G-1)</a:t>
            </a:r>
          </a:p>
          <a:p>
            <a:pPr>
              <a:spcBef>
                <a:spcPct val="0"/>
              </a:spcBef>
              <a:buFontTx/>
              <a:buNone/>
            </a:pPr>
            <a:endParaRPr lang="en-US" altLang="en-US" sz="1800" dirty="0">
              <a:solidFill>
                <a:srgbClr val="0000FF"/>
              </a:solidFill>
            </a:endParaRPr>
          </a:p>
          <a:p>
            <a:pPr>
              <a:spcBef>
                <a:spcPct val="0"/>
              </a:spcBef>
              <a:buFontTx/>
              <a:buNone/>
            </a:pPr>
            <a:r>
              <a:rPr lang="en-US" altLang="en-US" sz="1800" dirty="0">
                <a:solidFill>
                  <a:srgbClr val="0000FF"/>
                </a:solidFill>
              </a:rPr>
              <a:t>Security (G-2)			Security (G-2)</a:t>
            </a:r>
            <a:r>
              <a:rPr lang="en-US" altLang="en-US" sz="1800" dirty="0">
                <a:solidFill>
                  <a:srgbClr val="FF0000"/>
                </a:solidFill>
              </a:rPr>
              <a:t>			</a:t>
            </a:r>
          </a:p>
          <a:p>
            <a:pPr>
              <a:spcBef>
                <a:spcPct val="0"/>
              </a:spcBef>
              <a:buFontTx/>
              <a:buNone/>
            </a:pPr>
            <a:endParaRPr lang="en-US" altLang="en-US" sz="1800" b="0" dirty="0">
              <a:solidFill>
                <a:srgbClr val="FF0000"/>
              </a:solidFill>
            </a:endParaRPr>
          </a:p>
          <a:p>
            <a:pPr>
              <a:spcBef>
                <a:spcPct val="0"/>
              </a:spcBef>
              <a:buFontTx/>
              <a:buNone/>
            </a:pPr>
            <a:r>
              <a:rPr lang="en-US" altLang="en-US" sz="1800" b="0" dirty="0"/>
              <a:t>*MAJ List is the overall leader of the inspection effort.</a:t>
            </a:r>
          </a:p>
        </p:txBody>
      </p:sp>
      <p:sp>
        <p:nvSpPr>
          <p:cNvPr id="48132" name="Text Box 3"/>
          <p:cNvSpPr txBox="1">
            <a:spLocks noChangeArrowheads="1"/>
          </p:cNvSpPr>
          <p:nvPr/>
        </p:nvSpPr>
        <p:spPr bwMode="auto">
          <a:xfrm>
            <a:off x="1898650" y="262915"/>
            <a:ext cx="6261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000" dirty="0"/>
              <a:t>Plan in Detail</a:t>
            </a:r>
          </a:p>
          <a:p>
            <a:pPr algn="ctr">
              <a:spcBef>
                <a:spcPct val="0"/>
              </a:spcBef>
              <a:buFontTx/>
              <a:buNone/>
            </a:pPr>
            <a:r>
              <a:rPr lang="en-US" altLang="en-US" sz="2400" i="1" dirty="0">
                <a:solidFill>
                  <a:srgbClr val="0000FF"/>
                </a:solidFill>
              </a:rPr>
              <a:t>Task Organization of the Inspection Team</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6376EAA-CCD2-4D98-B0F0-D5B0E59B913D}" type="slidenum">
              <a:rPr lang="en-US" altLang="en-US" sz="1400" smtClean="0"/>
              <a:pPr>
                <a:spcBef>
                  <a:spcPct val="0"/>
                </a:spcBef>
                <a:buFontTx/>
                <a:buNone/>
              </a:pPr>
              <a:t>109</a:t>
            </a:fld>
            <a:endParaRPr lang="en-US" altLang="en-US" sz="1400"/>
          </a:p>
        </p:txBody>
      </p:sp>
      <p:sp>
        <p:nvSpPr>
          <p:cNvPr id="50179" name="Text Box 2"/>
          <p:cNvSpPr txBox="1">
            <a:spLocks noChangeArrowheads="1"/>
          </p:cNvSpPr>
          <p:nvPr/>
        </p:nvSpPr>
        <p:spPr bwMode="auto">
          <a:xfrm>
            <a:off x="2821780" y="381000"/>
            <a:ext cx="35004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000" dirty="0"/>
              <a:t>Plan in Detail</a:t>
            </a:r>
          </a:p>
          <a:p>
            <a:pPr algn="ctr">
              <a:spcBef>
                <a:spcPct val="0"/>
              </a:spcBef>
              <a:buFontTx/>
              <a:buNone/>
            </a:pPr>
            <a:r>
              <a:rPr lang="en-US" altLang="en-US" sz="2400" i="1" dirty="0">
                <a:solidFill>
                  <a:srgbClr val="0000FF"/>
                </a:solidFill>
              </a:rPr>
              <a:t>Baseline Methodology </a:t>
            </a:r>
          </a:p>
        </p:txBody>
      </p:sp>
      <p:sp>
        <p:nvSpPr>
          <p:cNvPr id="50180" name="Text Box 3"/>
          <p:cNvSpPr txBox="1">
            <a:spLocks noChangeArrowheads="1"/>
          </p:cNvSpPr>
          <p:nvPr/>
        </p:nvSpPr>
        <p:spPr bwMode="auto">
          <a:xfrm>
            <a:off x="380998" y="1728779"/>
            <a:ext cx="8382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pPr>
            <a:r>
              <a:rPr lang="en-US" altLang="en-US" sz="2400" b="0" dirty="0"/>
              <a:t>The Baseline Methodology is the </a:t>
            </a:r>
            <a:r>
              <a:rPr lang="en-US" altLang="en-US" sz="2400" b="0" dirty="0">
                <a:solidFill>
                  <a:srgbClr val="0000FF"/>
                </a:solidFill>
              </a:rPr>
              <a:t>standard approach</a:t>
            </a:r>
            <a:r>
              <a:rPr lang="en-US" altLang="en-US" sz="2400" b="0" dirty="0"/>
              <a:t> the inspection team (or teams) will follow during a unit visit</a:t>
            </a:r>
          </a:p>
          <a:p>
            <a:pPr>
              <a:spcBef>
                <a:spcPct val="0"/>
              </a:spcBef>
              <a:buNone/>
            </a:pPr>
            <a:endParaRPr lang="en-US" altLang="en-US" sz="2000" b="0" dirty="0"/>
          </a:p>
          <a:p>
            <a:pPr marL="342900" indent="-342900">
              <a:spcBef>
                <a:spcPct val="0"/>
              </a:spcBef>
            </a:pPr>
            <a:r>
              <a:rPr lang="en-US" altLang="en-US" sz="2400" b="0" dirty="0"/>
              <a:t>The Baseline Methodology will include </a:t>
            </a:r>
            <a:r>
              <a:rPr lang="en-US" altLang="en-US" sz="2400" b="0" dirty="0">
                <a:solidFill>
                  <a:srgbClr val="0000FF"/>
                </a:solidFill>
              </a:rPr>
              <a:t>information-gathering assignments</a:t>
            </a:r>
            <a:r>
              <a:rPr lang="en-US" altLang="en-US" sz="2400" b="0" dirty="0">
                <a:solidFill>
                  <a:schemeClr val="accent2"/>
                </a:solidFill>
              </a:rPr>
              <a:t> </a:t>
            </a:r>
            <a:r>
              <a:rPr lang="en-US" altLang="en-US" sz="2400" b="0" dirty="0"/>
              <a:t>for each team member (i.e., interviewer, sensing-session facilitator, document reviewer, and observer)</a:t>
            </a:r>
          </a:p>
          <a:p>
            <a:pPr marL="342900" indent="-342900">
              <a:spcBef>
                <a:spcPct val="0"/>
              </a:spcBef>
            </a:pPr>
            <a:endParaRPr lang="en-US" altLang="en-US" sz="2000" b="0" dirty="0"/>
          </a:p>
          <a:p>
            <a:pPr marL="342900" indent="-342900">
              <a:spcBef>
                <a:spcPct val="0"/>
              </a:spcBef>
              <a:spcAft>
                <a:spcPts val="600"/>
              </a:spcAft>
            </a:pPr>
            <a:r>
              <a:rPr lang="en-US" altLang="en-US" sz="2400" b="0" dirty="0"/>
              <a:t>The Baseline Methodology should also indicate how long an inspection team will spend at a unit or staff agency.  </a:t>
            </a:r>
          </a:p>
          <a:p>
            <a:pPr marL="800100" indent="-342900">
              <a:spcBef>
                <a:spcPct val="0"/>
              </a:spcBef>
              <a:spcAft>
                <a:spcPts val="600"/>
              </a:spcAft>
              <a:buFont typeface="Wingdings" panose="05000000000000000000" pitchFamily="2" charset="2"/>
              <a:buChar char="Ø"/>
            </a:pPr>
            <a:r>
              <a:rPr lang="en-US" altLang="en-US" sz="2400" b="0" dirty="0"/>
              <a:t>Division or Tenant Unit: </a:t>
            </a:r>
            <a:r>
              <a:rPr lang="en-US" altLang="en-US" sz="2400" b="0" u="sng" dirty="0"/>
              <a:t>One Day</a:t>
            </a:r>
          </a:p>
          <a:p>
            <a:pPr marL="800100" lvl="1" indent="-342900">
              <a:spcBef>
                <a:spcPct val="0"/>
              </a:spcBef>
              <a:spcAft>
                <a:spcPts val="600"/>
              </a:spcAft>
              <a:buFont typeface="Wingdings" panose="05000000000000000000" pitchFamily="2" charset="2"/>
              <a:buChar char="Ø"/>
            </a:pPr>
            <a:r>
              <a:rPr lang="en-US" altLang="en-US" sz="2400" b="0" dirty="0"/>
              <a:t>Staff Agency or Directorate: </a:t>
            </a:r>
            <a:r>
              <a:rPr lang="en-US" altLang="en-US" sz="2400" b="0" u="sng" dirty="0"/>
              <a:t>Half Day</a:t>
            </a:r>
            <a:r>
              <a:rPr lang="en-US" altLang="en-US" sz="2000" b="0" dirty="0"/>
              <a:t> </a:t>
            </a:r>
            <a:endParaRPr lang="en-US" altLang="en-US" sz="1800" b="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C704CFE-D344-4B2E-AF50-097AD84E70FD}" type="slidenum">
              <a:rPr lang="en-US" altLang="en-US" sz="1400" smtClean="0"/>
              <a:pPr>
                <a:spcBef>
                  <a:spcPct val="0"/>
                </a:spcBef>
                <a:buFontTx/>
                <a:buNone/>
              </a:pPr>
              <a:t>11</a:t>
            </a:fld>
            <a:endParaRPr lang="en-US" altLang="en-US" sz="1400"/>
          </a:p>
        </p:txBody>
      </p:sp>
      <p:sp>
        <p:nvSpPr>
          <p:cNvPr id="32771" name="Rectangle 3075"/>
          <p:cNvSpPr>
            <a:spLocks noGrp="1" noChangeArrowheads="1"/>
          </p:cNvSpPr>
          <p:nvPr>
            <p:ph type="body" idx="1"/>
          </p:nvPr>
        </p:nvSpPr>
        <p:spPr>
          <a:xfrm>
            <a:off x="609600" y="1905000"/>
            <a:ext cx="8229600" cy="4495800"/>
          </a:xfrm>
        </p:spPr>
        <p:txBody>
          <a:bodyPr/>
          <a:lstStyle/>
          <a:p>
            <a:pPr marL="609600" indent="-609600" eaLnBrk="1" hangingPunct="1">
              <a:lnSpc>
                <a:spcPct val="80000"/>
              </a:lnSpc>
              <a:buFont typeface="Wingdings" panose="05000000000000000000" pitchFamily="2" charset="2"/>
              <a:buNone/>
            </a:pPr>
            <a:r>
              <a:rPr lang="en-US" altLang="en-US" sz="2400" dirty="0"/>
              <a:t>12.  Identify which criteria must be met for local IGs to release written inspection reports for official use.</a:t>
            </a:r>
          </a:p>
          <a:p>
            <a:pPr marL="609600" indent="-609600" eaLnBrk="1" hangingPunct="1">
              <a:lnSpc>
                <a:spcPct val="80000"/>
              </a:lnSpc>
              <a:buFont typeface="Wingdings" panose="05000000000000000000" pitchFamily="2" charset="2"/>
              <a:buNone/>
            </a:pPr>
            <a:endParaRPr lang="en-US" altLang="en-US" sz="2400" dirty="0"/>
          </a:p>
          <a:p>
            <a:pPr marL="609600" indent="-609600" eaLnBrk="1" hangingPunct="1">
              <a:lnSpc>
                <a:spcPct val="80000"/>
              </a:lnSpc>
              <a:buFont typeface="Wingdings" panose="05000000000000000000" pitchFamily="2" charset="2"/>
              <a:buNone/>
            </a:pPr>
            <a:r>
              <a:rPr lang="en-US" altLang="en-US" sz="2400" dirty="0"/>
              <a:t>13.	Describe the nature of Compressed IG Inspections.</a:t>
            </a:r>
          </a:p>
          <a:p>
            <a:pPr marL="609600" indent="-609600" eaLnBrk="1" hangingPunct="1">
              <a:lnSpc>
                <a:spcPct val="80000"/>
              </a:lnSpc>
              <a:buFont typeface="Wingdings" panose="05000000000000000000" pitchFamily="2" charset="2"/>
              <a:buAutoNum type="arabicPeriod" startAt="11"/>
            </a:pPr>
            <a:endParaRPr lang="en-US" altLang="en-US" sz="2400" dirty="0"/>
          </a:p>
          <a:p>
            <a:pPr marL="609600" indent="-609600" eaLnBrk="1" hangingPunct="1">
              <a:lnSpc>
                <a:spcPct val="80000"/>
              </a:lnSpc>
              <a:buFont typeface="Wingdings" panose="05000000000000000000" pitchFamily="2" charset="2"/>
              <a:buAutoNum type="arabicPeriod" startAt="11"/>
            </a:pPr>
            <a:endParaRPr lang="en-US" altLang="en-US" sz="2400" dirty="0"/>
          </a:p>
          <a:p>
            <a:pPr marL="609600" indent="-609600" eaLnBrk="1" hangingPunct="1">
              <a:lnSpc>
                <a:spcPct val="70000"/>
              </a:lnSpc>
              <a:buFont typeface="Wingdings" panose="05000000000000000000" pitchFamily="2" charset="2"/>
              <a:buNone/>
            </a:pPr>
            <a:r>
              <a:rPr lang="en-US" altLang="en-US" sz="2400" dirty="0"/>
              <a:t>14.	Apply the three-phase, 17-step Inspections Process.</a:t>
            </a:r>
          </a:p>
          <a:p>
            <a:pPr marL="609600" indent="-609600" eaLnBrk="1" hangingPunct="1">
              <a:lnSpc>
                <a:spcPct val="80000"/>
              </a:lnSpc>
              <a:buFont typeface="Wingdings" panose="05000000000000000000" pitchFamily="2" charset="2"/>
              <a:buChar char="¬"/>
            </a:pPr>
            <a:endParaRPr lang="en-US" altLang="en-US" sz="2400" dirty="0"/>
          </a:p>
          <a:p>
            <a:pPr marL="609600" indent="-609600" eaLnBrk="1" hangingPunct="1">
              <a:lnSpc>
                <a:spcPct val="80000"/>
              </a:lnSpc>
              <a:buFont typeface="Wingdings" panose="05000000000000000000" pitchFamily="2" charset="2"/>
              <a:buNone/>
            </a:pPr>
            <a:r>
              <a:rPr lang="en-US" altLang="en-US" sz="2400" dirty="0"/>
              <a:t>15.	Apply the Root-Cause Analysis Model.</a:t>
            </a:r>
          </a:p>
          <a:p>
            <a:pPr marL="609600" indent="-609600" eaLnBrk="1" hangingPunct="1">
              <a:lnSpc>
                <a:spcPct val="80000"/>
              </a:lnSpc>
              <a:buFont typeface="Wingdings" panose="05000000000000000000" pitchFamily="2" charset="2"/>
              <a:buChar char="¬"/>
            </a:pPr>
            <a:endParaRPr lang="en-US" altLang="en-US" sz="2400" dirty="0"/>
          </a:p>
          <a:p>
            <a:pPr marL="609600" indent="-609600" eaLnBrk="1" hangingPunct="1">
              <a:lnSpc>
                <a:spcPct val="80000"/>
              </a:lnSpc>
              <a:buFont typeface="Wingdings" panose="05000000000000000000" pitchFamily="2" charset="2"/>
              <a:buNone/>
            </a:pPr>
            <a:r>
              <a:rPr lang="en-US" altLang="en-US" sz="2400" dirty="0"/>
              <a:t>16.	Complete a findings section using the appropriate information.</a:t>
            </a:r>
          </a:p>
          <a:p>
            <a:pPr marL="609600" indent="-609600" eaLnBrk="1" hangingPunct="1">
              <a:lnSpc>
                <a:spcPct val="80000"/>
              </a:lnSpc>
              <a:buFont typeface="Wingdings" panose="05000000000000000000" pitchFamily="2" charset="2"/>
              <a:buNone/>
            </a:pPr>
            <a:endParaRPr lang="en-US" altLang="en-US" sz="2400" dirty="0"/>
          </a:p>
          <a:p>
            <a:pPr marL="609600" indent="-609600" eaLnBrk="1" hangingPunct="1">
              <a:lnSpc>
                <a:spcPct val="80000"/>
              </a:lnSpc>
              <a:buFont typeface="Wingdings" panose="05000000000000000000" pitchFamily="2" charset="2"/>
              <a:buNone/>
            </a:pPr>
            <a:r>
              <a:rPr lang="en-US" altLang="en-US" sz="2400" dirty="0"/>
              <a:t>	</a:t>
            </a:r>
          </a:p>
        </p:txBody>
      </p:sp>
      <p:sp>
        <p:nvSpPr>
          <p:cNvPr id="32772" name="Rectangle 7"/>
          <p:cNvSpPr>
            <a:spLocks noChangeArrowheads="1"/>
          </p:cNvSpPr>
          <p:nvPr/>
        </p:nvSpPr>
        <p:spPr bwMode="auto">
          <a:xfrm>
            <a:off x="282575" y="3406775"/>
            <a:ext cx="3925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90000"/>
              </a:lnSpc>
              <a:spcBef>
                <a:spcPct val="5000"/>
              </a:spcBef>
              <a:spcAft>
                <a:spcPts val="1800"/>
              </a:spcAft>
              <a:buFontTx/>
              <a:buNone/>
            </a:pPr>
            <a:r>
              <a:rPr lang="en-US" altLang="en-US" sz="2400">
                <a:solidFill>
                  <a:srgbClr val="FF0000"/>
                </a:solidFill>
              </a:rPr>
              <a:t>Application-based ELOs:</a:t>
            </a:r>
          </a:p>
        </p:txBody>
      </p:sp>
      <p:sp>
        <p:nvSpPr>
          <p:cNvPr id="32773"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ELOs</a:t>
            </a:r>
          </a:p>
        </p:txBody>
      </p:sp>
      <p:grpSp>
        <p:nvGrpSpPr>
          <p:cNvPr id="32774" name="Group 7"/>
          <p:cNvGrpSpPr>
            <a:grpSpLocks/>
          </p:cNvGrpSpPr>
          <p:nvPr/>
        </p:nvGrpSpPr>
        <p:grpSpPr bwMode="auto">
          <a:xfrm>
            <a:off x="7924800" y="247650"/>
            <a:ext cx="1052513" cy="903288"/>
            <a:chOff x="7543799" y="925512"/>
            <a:chExt cx="1052513" cy="903288"/>
          </a:xfrm>
        </p:grpSpPr>
        <p:sp>
          <p:nvSpPr>
            <p:cNvPr id="10"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32776"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a:t>ELO</a:t>
              </a:r>
            </a:p>
            <a:p>
              <a:pPr algn="ctr">
                <a:spcBef>
                  <a:spcPct val="0"/>
                </a:spcBef>
                <a:buFontTx/>
                <a:buNone/>
              </a:pPr>
              <a:endParaRPr lang="en-US" altLang="en-US" sz="1100"/>
            </a:p>
          </p:txBody>
        </p:sp>
      </p:grpSp>
    </p:spTree>
  </p:cSld>
  <p:clrMapOvr>
    <a:masterClrMapping/>
  </p:clrMapOvr>
  <p:transition>
    <p:pull/>
    <p:sndAc>
      <p:endSnd/>
    </p:sndAc>
  </p:transition>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F0AD9EC-E03C-40F7-BEAF-DC90E7907938}" type="slidenum">
              <a:rPr lang="en-US" altLang="en-US" sz="1400" smtClean="0"/>
              <a:pPr>
                <a:spcBef>
                  <a:spcPct val="0"/>
                </a:spcBef>
                <a:buFontTx/>
                <a:buNone/>
              </a:pPr>
              <a:t>110</a:t>
            </a:fld>
            <a:endParaRPr lang="en-US" altLang="en-US" sz="1400"/>
          </a:p>
        </p:txBody>
      </p:sp>
      <p:sp>
        <p:nvSpPr>
          <p:cNvPr id="386050" name="Text Box 2"/>
          <p:cNvSpPr txBox="1">
            <a:spLocks noChangeArrowheads="1"/>
          </p:cNvSpPr>
          <p:nvPr/>
        </p:nvSpPr>
        <p:spPr bwMode="auto">
          <a:xfrm>
            <a:off x="2120848" y="304800"/>
            <a:ext cx="4902304" cy="1077218"/>
          </a:xfrm>
          <a:prstGeom prst="rect">
            <a:avLst/>
          </a:prstGeom>
          <a:noFill/>
          <a:ln w="12700">
            <a:noFill/>
            <a:miter lim="800000"/>
            <a:headEnd/>
            <a:tailEnd/>
          </a:ln>
          <a:effectLst/>
        </p:spPr>
        <p:txBody>
          <a:bodyPr wrap="none">
            <a:spAutoFit/>
          </a:bodyPr>
          <a:lstStyle/>
          <a:p>
            <a:pPr algn="ctr">
              <a:defRPr/>
            </a:pPr>
            <a:r>
              <a:rPr lang="en-US" sz="4000" b="1" dirty="0">
                <a:latin typeface="Arial" charset="0"/>
              </a:rPr>
              <a:t>Plan in Detail</a:t>
            </a:r>
          </a:p>
          <a:p>
            <a:pPr algn="ctr">
              <a:defRPr/>
            </a:pPr>
            <a:r>
              <a:rPr lang="en-US" sz="2400" b="1" i="1" dirty="0">
                <a:solidFill>
                  <a:srgbClr val="0000FF"/>
                </a:solidFill>
                <a:latin typeface="Arial" charset="0"/>
              </a:rPr>
              <a:t>Example Baseline Methodology:</a:t>
            </a:r>
            <a:endParaRPr lang="en-US" sz="2000" b="1" i="1" dirty="0">
              <a:solidFill>
                <a:srgbClr val="0000FF"/>
              </a:solidFill>
              <a:latin typeface="Arial" charset="0"/>
            </a:endParaRPr>
          </a:p>
        </p:txBody>
      </p:sp>
      <p:sp>
        <p:nvSpPr>
          <p:cNvPr id="52228" name="Text Box 3"/>
          <p:cNvSpPr txBox="1">
            <a:spLocks noChangeArrowheads="1"/>
          </p:cNvSpPr>
          <p:nvPr/>
        </p:nvSpPr>
        <p:spPr bwMode="auto">
          <a:xfrm>
            <a:off x="457200" y="1755050"/>
            <a:ext cx="8382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lvl="1">
              <a:spcBef>
                <a:spcPct val="0"/>
              </a:spcBef>
              <a:spcAft>
                <a:spcPts val="1200"/>
              </a:spcAft>
              <a:buNone/>
            </a:pPr>
            <a:r>
              <a:rPr lang="en-US" altLang="en-US" sz="2200" u="sng" dirty="0"/>
              <a:t>Personnel to interview (interviews and sensing sessions):</a:t>
            </a:r>
          </a:p>
          <a:p>
            <a:pPr marL="577850" lvl="2" indent="-285750">
              <a:spcBef>
                <a:spcPct val="0"/>
              </a:spcBef>
              <a:spcAft>
                <a:spcPts val="1200"/>
              </a:spcAft>
              <a:buFont typeface="Arial" panose="020B0604020202020204" pitchFamily="34" charset="0"/>
              <a:buChar char="•"/>
            </a:pPr>
            <a:r>
              <a:rPr lang="en-US" altLang="en-US" sz="2200" b="0" dirty="0"/>
              <a:t>Brigade and Battalion Commanders / CSMs / OIP Coordinator (MAJ List / CPT </a:t>
            </a:r>
            <a:r>
              <a:rPr lang="en-US" altLang="en-US" sz="2200" b="0" dirty="0" err="1"/>
              <a:t>Numero</a:t>
            </a:r>
            <a:r>
              <a:rPr lang="en-US" altLang="en-US" sz="2200" b="0" dirty="0"/>
              <a:t> – Interviewers)</a:t>
            </a:r>
          </a:p>
          <a:p>
            <a:pPr marL="577850" lvl="2" indent="-285750">
              <a:spcBef>
                <a:spcPct val="0"/>
              </a:spcBef>
              <a:spcAft>
                <a:spcPts val="1200"/>
              </a:spcAft>
              <a:buFont typeface="Arial" panose="020B0604020202020204" pitchFamily="34" charset="0"/>
              <a:buChar char="•"/>
            </a:pPr>
            <a:r>
              <a:rPr lang="en-US" altLang="en-US" sz="2200" b="0" dirty="0"/>
              <a:t>Directorate heads / Primary Staff Members (MAJ List / CPT </a:t>
            </a:r>
            <a:r>
              <a:rPr lang="en-US" altLang="en-US" sz="2200" b="0" dirty="0" err="1"/>
              <a:t>Numero</a:t>
            </a:r>
            <a:r>
              <a:rPr lang="en-US" altLang="en-US" sz="2200" b="0" dirty="0"/>
              <a:t> – Interviewers)</a:t>
            </a:r>
          </a:p>
          <a:p>
            <a:pPr marL="577850" lvl="2" indent="-285750">
              <a:spcBef>
                <a:spcPct val="0"/>
              </a:spcBef>
              <a:spcAft>
                <a:spcPts val="1200"/>
              </a:spcAft>
              <a:buFont typeface="Arial" panose="020B0604020202020204" pitchFamily="34" charset="0"/>
              <a:buChar char="•"/>
            </a:pPr>
            <a:r>
              <a:rPr lang="en-US" altLang="en-US" sz="2200" b="0" dirty="0"/>
              <a:t>Company Commanders and First Sergeants (MSG Smith / SFC Bergerac – Sensing Session)</a:t>
            </a:r>
          </a:p>
          <a:p>
            <a:pPr marL="577850" lvl="2" indent="-285750">
              <a:spcBef>
                <a:spcPct val="0"/>
              </a:spcBef>
              <a:spcAft>
                <a:spcPts val="1200"/>
              </a:spcAft>
              <a:buFont typeface="Arial" panose="020B0604020202020204" pitchFamily="34" charset="0"/>
              <a:buChar char="•"/>
            </a:pPr>
            <a:r>
              <a:rPr lang="en-US" altLang="en-US" sz="2200" b="0" dirty="0"/>
              <a:t>Senior NCOs within the staff agencies (MSG Smith / SFC Bergerac – Sensing Session)</a:t>
            </a:r>
          </a:p>
          <a:p>
            <a:pPr marL="0" lvl="2">
              <a:spcBef>
                <a:spcPct val="0"/>
              </a:spcBef>
              <a:spcAft>
                <a:spcPts val="1200"/>
              </a:spcAft>
              <a:buNone/>
            </a:pPr>
            <a:endParaRPr lang="en-US" altLang="en-US" sz="2200" dirty="0"/>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F0AD9EC-E03C-40F7-BEAF-DC90E7907938}" type="slidenum">
              <a:rPr lang="en-US" altLang="en-US" sz="1400" smtClean="0"/>
              <a:pPr>
                <a:spcBef>
                  <a:spcPct val="0"/>
                </a:spcBef>
                <a:buFontTx/>
                <a:buNone/>
              </a:pPr>
              <a:t>111</a:t>
            </a:fld>
            <a:endParaRPr lang="en-US" altLang="en-US" sz="1400"/>
          </a:p>
        </p:txBody>
      </p:sp>
      <p:sp>
        <p:nvSpPr>
          <p:cNvPr id="386050" name="Text Box 2"/>
          <p:cNvSpPr txBox="1">
            <a:spLocks noChangeArrowheads="1"/>
          </p:cNvSpPr>
          <p:nvPr/>
        </p:nvSpPr>
        <p:spPr bwMode="auto">
          <a:xfrm>
            <a:off x="2120848" y="304800"/>
            <a:ext cx="4902304" cy="1077218"/>
          </a:xfrm>
          <a:prstGeom prst="rect">
            <a:avLst/>
          </a:prstGeom>
          <a:noFill/>
          <a:ln w="12700">
            <a:noFill/>
            <a:miter lim="800000"/>
            <a:headEnd/>
            <a:tailEnd/>
          </a:ln>
          <a:effectLst/>
        </p:spPr>
        <p:txBody>
          <a:bodyPr wrap="none">
            <a:spAutoFit/>
          </a:bodyPr>
          <a:lstStyle/>
          <a:p>
            <a:pPr algn="ctr">
              <a:defRPr/>
            </a:pPr>
            <a:r>
              <a:rPr lang="en-US" sz="4000" b="1" dirty="0">
                <a:latin typeface="Arial" charset="0"/>
              </a:rPr>
              <a:t>Plan in Detail</a:t>
            </a:r>
          </a:p>
          <a:p>
            <a:pPr algn="ctr">
              <a:defRPr/>
            </a:pPr>
            <a:r>
              <a:rPr lang="en-US" sz="2400" b="1" i="1" dirty="0">
                <a:solidFill>
                  <a:srgbClr val="0000FF"/>
                </a:solidFill>
                <a:latin typeface="Arial" charset="0"/>
              </a:rPr>
              <a:t>Example Baseline Methodology:</a:t>
            </a:r>
            <a:endParaRPr lang="en-US" sz="2000" b="1" i="1" dirty="0">
              <a:solidFill>
                <a:srgbClr val="0000FF"/>
              </a:solidFill>
              <a:latin typeface="Arial" charset="0"/>
            </a:endParaRPr>
          </a:p>
        </p:txBody>
      </p:sp>
      <p:sp>
        <p:nvSpPr>
          <p:cNvPr id="52228" name="Text Box 3"/>
          <p:cNvSpPr txBox="1">
            <a:spLocks noChangeArrowheads="1"/>
          </p:cNvSpPr>
          <p:nvPr/>
        </p:nvSpPr>
        <p:spPr bwMode="auto">
          <a:xfrm>
            <a:off x="266700" y="1643420"/>
            <a:ext cx="86106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lvl="1">
              <a:spcBef>
                <a:spcPct val="0"/>
              </a:spcBef>
              <a:buNone/>
            </a:pPr>
            <a:r>
              <a:rPr lang="en-US" altLang="en-US" sz="2200" u="sng" dirty="0"/>
              <a:t>Documents to Review (on site or in advance):</a:t>
            </a:r>
          </a:p>
          <a:p>
            <a:pPr marL="577850" lvl="2" indent="-285750">
              <a:spcBef>
                <a:spcPct val="0"/>
              </a:spcBef>
              <a:buFont typeface="Arial" panose="020B0604020202020204" pitchFamily="34" charset="0"/>
              <a:buChar char="•"/>
            </a:pPr>
            <a:r>
              <a:rPr lang="en-US" altLang="en-US" sz="2200" b="0" dirty="0"/>
              <a:t>Division, Brigade, and Battalion OIP documents (MAJ List / CPT </a:t>
            </a:r>
            <a:r>
              <a:rPr lang="en-US" altLang="en-US" sz="2200" b="0" dirty="0" err="1"/>
              <a:t>Numero</a:t>
            </a:r>
            <a:r>
              <a:rPr lang="en-US" altLang="en-US" sz="2200" b="0" dirty="0"/>
              <a:t>)</a:t>
            </a:r>
          </a:p>
          <a:p>
            <a:pPr marL="577850" lvl="2" indent="-285750">
              <a:spcBef>
                <a:spcPct val="0"/>
              </a:spcBef>
              <a:buFont typeface="Arial" panose="020B0604020202020204" pitchFamily="34" charset="0"/>
              <a:buChar char="•"/>
            </a:pPr>
            <a:r>
              <a:rPr lang="en-US" altLang="en-US" sz="2200" b="0" dirty="0"/>
              <a:t>OIP results for the past two years (MSG Smith / SFC Bergerac / G-1 / G-2 / G-4)</a:t>
            </a:r>
          </a:p>
          <a:p>
            <a:pPr marL="577850" lvl="2" indent="-285750">
              <a:spcBef>
                <a:spcPct val="0"/>
              </a:spcBef>
              <a:buFont typeface="Arial" panose="020B0604020202020204" pitchFamily="34" charset="0"/>
              <a:buChar char="•"/>
            </a:pPr>
            <a:r>
              <a:rPr lang="en-US" altLang="en-US" sz="2200" b="0" dirty="0"/>
              <a:t>Unit SOPs relating to OIP (MSG Smith / SFC Bergerac / G-1 / G-2 / G-4)</a:t>
            </a:r>
          </a:p>
          <a:p>
            <a:pPr marL="577850" lvl="2" indent="-285750">
              <a:spcBef>
                <a:spcPct val="0"/>
              </a:spcBef>
              <a:buFont typeface="Arial" panose="020B0604020202020204" pitchFamily="34" charset="0"/>
              <a:buChar char="•"/>
            </a:pPr>
            <a:r>
              <a:rPr lang="en-US" altLang="en-US" sz="2200" b="0" dirty="0"/>
              <a:t>Training schedules to check OIP scheduling (MSG Smith / SFC Bergerac)</a:t>
            </a:r>
          </a:p>
          <a:p>
            <a:pPr marL="577850" lvl="2" indent="-285750">
              <a:spcBef>
                <a:spcPct val="0"/>
              </a:spcBef>
              <a:spcAft>
                <a:spcPts val="1200"/>
              </a:spcAft>
              <a:buFont typeface="Arial" panose="020B0604020202020204" pitchFamily="34" charset="0"/>
              <a:buChar char="•"/>
            </a:pPr>
            <a:r>
              <a:rPr lang="en-US" altLang="en-US" sz="2200" b="0" dirty="0"/>
              <a:t>Training Guidance or Command Philosophy memos with OIP guidance (MAJ List / CPT </a:t>
            </a:r>
            <a:r>
              <a:rPr lang="en-US" altLang="en-US" sz="2200" b="0" dirty="0" err="1"/>
              <a:t>Numero</a:t>
            </a:r>
            <a:r>
              <a:rPr lang="en-US" altLang="en-US" sz="2200" b="0" dirty="0"/>
              <a:t>)</a:t>
            </a:r>
          </a:p>
          <a:p>
            <a:pPr marL="0" lvl="1">
              <a:spcBef>
                <a:spcPct val="0"/>
              </a:spcBef>
              <a:buNone/>
            </a:pPr>
            <a:r>
              <a:rPr lang="en-US" altLang="en-US" sz="2200" u="sng" dirty="0"/>
              <a:t>Events to Observe</a:t>
            </a:r>
          </a:p>
          <a:p>
            <a:pPr marL="577850" lvl="2" indent="-285750">
              <a:spcBef>
                <a:spcPct val="0"/>
              </a:spcBef>
              <a:buFont typeface="Arial" panose="020B0604020202020204" pitchFamily="34" charset="0"/>
              <a:buChar char="•"/>
            </a:pPr>
            <a:r>
              <a:rPr lang="en-US" altLang="en-US" sz="2200" b="0" dirty="0"/>
              <a:t>Observe scheduled inspections as available (All members)</a:t>
            </a:r>
          </a:p>
          <a:p>
            <a:pPr marL="0" lvl="2">
              <a:spcBef>
                <a:spcPct val="0"/>
              </a:spcBef>
              <a:spcAft>
                <a:spcPts val="1200"/>
              </a:spcAft>
              <a:buNone/>
            </a:pPr>
            <a:endParaRPr lang="en-US" altLang="en-US" sz="2200" dirty="0"/>
          </a:p>
        </p:txBody>
      </p:sp>
    </p:spTree>
    <p:extLst>
      <p:ext uri="{BB962C8B-B14F-4D97-AF65-F5344CB8AC3E}">
        <p14:creationId xmlns:p14="http://schemas.microsoft.com/office/powerpoint/2010/main" val="3017758382"/>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7F4CE26-5641-4D36-BAF2-CF28ACEB706E}" type="slidenum">
              <a:rPr lang="en-US" altLang="en-US" sz="1400" smtClean="0"/>
              <a:pPr>
                <a:spcBef>
                  <a:spcPct val="0"/>
                </a:spcBef>
                <a:buFontTx/>
                <a:buNone/>
              </a:pPr>
              <a:t>112</a:t>
            </a:fld>
            <a:endParaRPr lang="en-US" altLang="en-US" sz="1400"/>
          </a:p>
        </p:txBody>
      </p:sp>
      <p:sp>
        <p:nvSpPr>
          <p:cNvPr id="56323" name="Text Box 2"/>
          <p:cNvSpPr txBox="1">
            <a:spLocks noChangeArrowheads="1"/>
          </p:cNvSpPr>
          <p:nvPr/>
        </p:nvSpPr>
        <p:spPr bwMode="auto">
          <a:xfrm>
            <a:off x="260350" y="1692305"/>
            <a:ext cx="86741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ts val="600"/>
              </a:spcAft>
              <a:buFontTx/>
              <a:buNone/>
            </a:pPr>
            <a:r>
              <a:rPr lang="en-US" altLang="en-US" sz="2000" b="0" dirty="0"/>
              <a:t>The Sample Inspection Itinerary allows the team to apply time constraints to the information-gathering requirements:</a:t>
            </a:r>
          </a:p>
          <a:p>
            <a:pPr lvl="1" indent="-285750">
              <a:spcBef>
                <a:spcPct val="0"/>
              </a:spcBef>
              <a:spcAft>
                <a:spcPts val="600"/>
              </a:spcAft>
            </a:pPr>
            <a:r>
              <a:rPr lang="en-US" altLang="en-US" sz="1800" b="0" dirty="0"/>
              <a:t>0800-0815: Conduct In-Briefing with commander and staff (All members)</a:t>
            </a:r>
          </a:p>
          <a:p>
            <a:pPr lvl="1" indent="-285750">
              <a:spcBef>
                <a:spcPct val="0"/>
              </a:spcBef>
              <a:spcAft>
                <a:spcPts val="600"/>
              </a:spcAft>
            </a:pPr>
            <a:r>
              <a:rPr lang="en-US" altLang="en-US" sz="1800" b="0" dirty="0"/>
              <a:t>0830-0930: Interview unit commander (MAJ List / G-2)</a:t>
            </a:r>
          </a:p>
          <a:p>
            <a:pPr lvl="1" indent="-285750">
              <a:spcBef>
                <a:spcPct val="0"/>
              </a:spcBef>
              <a:spcAft>
                <a:spcPts val="600"/>
              </a:spcAft>
            </a:pPr>
            <a:r>
              <a:rPr lang="en-US" altLang="en-US" sz="1800" b="0" dirty="0"/>
              <a:t>0830-1000: Sensing Session with Company Commanders and First Sergeants (MSG Smith / G-1)</a:t>
            </a:r>
          </a:p>
          <a:p>
            <a:pPr lvl="1" indent="-285750">
              <a:spcBef>
                <a:spcPct val="0"/>
              </a:spcBef>
              <a:spcAft>
                <a:spcPts val="600"/>
              </a:spcAft>
            </a:pPr>
            <a:r>
              <a:rPr lang="en-US" altLang="en-US" sz="1800" b="0" dirty="0"/>
              <a:t>0930-1030: Interview unit OIP Coordinator (MAJ List / G-2)</a:t>
            </a:r>
          </a:p>
          <a:p>
            <a:pPr lvl="1" indent="-285750">
              <a:spcBef>
                <a:spcPct val="0"/>
              </a:spcBef>
              <a:spcAft>
                <a:spcPts val="600"/>
              </a:spcAft>
            </a:pPr>
            <a:r>
              <a:rPr lang="en-US" altLang="en-US" sz="1800" b="0" dirty="0"/>
              <a:t>1000-1130: Review documents (MSG Smith / G-1 / G-4)</a:t>
            </a:r>
          </a:p>
          <a:p>
            <a:pPr lvl="1" indent="-285750">
              <a:spcBef>
                <a:spcPct val="0"/>
              </a:spcBef>
              <a:spcAft>
                <a:spcPts val="600"/>
              </a:spcAft>
            </a:pPr>
            <a:r>
              <a:rPr lang="en-US" altLang="en-US" sz="1800" b="0" dirty="0"/>
              <a:t>1300-1400: Interview Primary Staff Member (MAJ List / G-2)</a:t>
            </a:r>
          </a:p>
          <a:p>
            <a:pPr lvl="1" indent="-285750">
              <a:spcBef>
                <a:spcPct val="0"/>
              </a:spcBef>
              <a:spcAft>
                <a:spcPts val="600"/>
              </a:spcAft>
            </a:pPr>
            <a:r>
              <a:rPr lang="en-US" altLang="en-US" sz="1800" b="0" dirty="0"/>
              <a:t>1300-1430: Sensing Session with senior staff NCOs (MSG Smith / G-1)</a:t>
            </a:r>
          </a:p>
          <a:p>
            <a:pPr lvl="1" indent="-285750">
              <a:spcBef>
                <a:spcPct val="0"/>
              </a:spcBef>
              <a:spcAft>
                <a:spcPts val="600"/>
              </a:spcAft>
            </a:pPr>
            <a:r>
              <a:rPr lang="en-US" altLang="en-US" sz="1800" b="0" dirty="0"/>
              <a:t>1400-1530: Observe Staff Inspection of unit S-4 (MAJ List / G-4)</a:t>
            </a:r>
          </a:p>
          <a:p>
            <a:pPr lvl="1" indent="-285750">
              <a:spcBef>
                <a:spcPct val="0"/>
              </a:spcBef>
              <a:spcAft>
                <a:spcPts val="600"/>
              </a:spcAft>
            </a:pPr>
            <a:r>
              <a:rPr lang="en-US" altLang="en-US" sz="1800" b="0" dirty="0"/>
              <a:t>1530-1630: IG Team IPR / Out-Briefing Preparation (All team members)</a:t>
            </a:r>
          </a:p>
          <a:p>
            <a:pPr lvl="1" indent="-285750">
              <a:spcBef>
                <a:spcPct val="0"/>
              </a:spcBef>
              <a:spcAft>
                <a:spcPts val="600"/>
              </a:spcAft>
            </a:pPr>
            <a:r>
              <a:rPr lang="en-US" altLang="en-US" sz="1800" b="0" dirty="0"/>
              <a:t>1645-1715: Out-Briefing (All team members)</a:t>
            </a:r>
          </a:p>
        </p:txBody>
      </p:sp>
      <p:sp>
        <p:nvSpPr>
          <p:cNvPr id="390147" name="Text Box 3"/>
          <p:cNvSpPr txBox="1">
            <a:spLocks noChangeArrowheads="1"/>
          </p:cNvSpPr>
          <p:nvPr/>
        </p:nvSpPr>
        <p:spPr bwMode="auto">
          <a:xfrm>
            <a:off x="2516188" y="441325"/>
            <a:ext cx="4162425" cy="1066800"/>
          </a:xfrm>
          <a:prstGeom prst="rect">
            <a:avLst/>
          </a:prstGeom>
          <a:noFill/>
          <a:ln w="12700">
            <a:noFill/>
            <a:miter lim="800000"/>
            <a:headEnd/>
            <a:tailEnd/>
          </a:ln>
          <a:effectLst/>
        </p:spPr>
        <p:txBody>
          <a:bodyPr wrap="none">
            <a:spAutoFit/>
          </a:bodyPr>
          <a:lstStyle/>
          <a:p>
            <a:pPr algn="ctr">
              <a:defRPr/>
            </a:pPr>
            <a:r>
              <a:rPr lang="en-US" sz="4000" b="1" dirty="0">
                <a:latin typeface="Arial" charset="0"/>
              </a:rPr>
              <a:t>Plan in Detail</a:t>
            </a:r>
          </a:p>
          <a:p>
            <a:pPr algn="ctr">
              <a:defRPr/>
            </a:pPr>
            <a:r>
              <a:rPr lang="en-US" sz="2400" b="1" i="1" dirty="0">
                <a:solidFill>
                  <a:srgbClr val="0000FF"/>
                </a:solidFill>
                <a:latin typeface="Arial" charset="0"/>
              </a:rPr>
              <a:t>Sample Inspection Itinerary</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E22ED1A-7B65-4E72-8042-86A9AA65C248}" type="slidenum">
              <a:rPr lang="en-US" altLang="en-US" sz="1400" smtClean="0"/>
              <a:pPr>
                <a:spcBef>
                  <a:spcPct val="0"/>
                </a:spcBef>
                <a:buFontTx/>
                <a:buNone/>
              </a:pPr>
              <a:t>113</a:t>
            </a:fld>
            <a:endParaRPr lang="en-US" altLang="en-US" sz="1400"/>
          </a:p>
        </p:txBody>
      </p:sp>
      <p:sp>
        <p:nvSpPr>
          <p:cNvPr id="58371" name="Text Box 2"/>
          <p:cNvSpPr txBox="1">
            <a:spLocks noChangeArrowheads="1"/>
          </p:cNvSpPr>
          <p:nvPr/>
        </p:nvSpPr>
        <p:spPr bwMode="auto">
          <a:xfrm>
            <a:off x="2563813" y="636588"/>
            <a:ext cx="3979862"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dirty="0"/>
              <a:t>Plan in Detail</a:t>
            </a:r>
          </a:p>
          <a:p>
            <a:pPr algn="ctr">
              <a:spcBef>
                <a:spcPct val="0"/>
              </a:spcBef>
              <a:buFontTx/>
              <a:buNone/>
            </a:pPr>
            <a:r>
              <a:rPr lang="en-US" altLang="en-US" sz="2400" i="1" dirty="0">
                <a:solidFill>
                  <a:srgbClr val="0000FF"/>
                </a:solidFill>
              </a:rPr>
              <a:t>Notification Memorandum</a:t>
            </a:r>
          </a:p>
        </p:txBody>
      </p:sp>
      <p:sp>
        <p:nvSpPr>
          <p:cNvPr id="58372" name="Text Box 3"/>
          <p:cNvSpPr txBox="1">
            <a:spLocks noChangeArrowheads="1"/>
          </p:cNvSpPr>
          <p:nvPr/>
        </p:nvSpPr>
        <p:spPr bwMode="auto">
          <a:xfrm>
            <a:off x="441325" y="1873250"/>
            <a:ext cx="81692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pPr>
            <a:r>
              <a:rPr lang="en-US" altLang="en-US" sz="2000" b="0" u="sng" dirty="0"/>
              <a:t>The Notification Memorandum (or letter) </a:t>
            </a:r>
            <a:r>
              <a:rPr lang="en-US" altLang="en-US" sz="2000" u="sng" dirty="0">
                <a:solidFill>
                  <a:srgbClr val="FF0000"/>
                </a:solidFill>
              </a:rPr>
              <a:t>officially notifies </a:t>
            </a:r>
            <a:r>
              <a:rPr lang="en-US" altLang="en-US" sz="2000" b="0" u="sng" dirty="0"/>
              <a:t>the unit or staff agency that an inspection is forthcoming</a:t>
            </a:r>
          </a:p>
          <a:p>
            <a:pPr marL="342900" indent="-342900">
              <a:spcBef>
                <a:spcPct val="0"/>
              </a:spcBef>
            </a:pPr>
            <a:endParaRPr lang="en-US" altLang="en-US" sz="2000" b="0" dirty="0"/>
          </a:p>
          <a:p>
            <a:pPr marL="342900" indent="-342900">
              <a:spcBef>
                <a:spcPct val="0"/>
              </a:spcBef>
            </a:pPr>
            <a:r>
              <a:rPr lang="en-US" altLang="en-US" sz="2000" b="0" dirty="0"/>
              <a:t>To draft this memo, the Inspection Team must choose the units and staff agencies that the team (or teams) will visit</a:t>
            </a:r>
          </a:p>
          <a:p>
            <a:pPr marL="342900" indent="-342900">
              <a:spcBef>
                <a:spcPct val="0"/>
              </a:spcBef>
            </a:pPr>
            <a:endParaRPr lang="en-US" altLang="en-US" sz="2000" b="0" dirty="0"/>
          </a:p>
          <a:p>
            <a:pPr marL="342900" indent="-342900">
              <a:spcBef>
                <a:spcPct val="0"/>
              </a:spcBef>
            </a:pPr>
            <a:r>
              <a:rPr lang="en-US" altLang="en-US" sz="2000" b="0" dirty="0"/>
              <a:t>A signed copy of the Notification Memorandum should go </a:t>
            </a:r>
            <a:r>
              <a:rPr lang="en-US" altLang="en-US" sz="2000" b="0" dirty="0">
                <a:solidFill>
                  <a:srgbClr val="0000FF"/>
                </a:solidFill>
              </a:rPr>
              <a:t>to all affected units and staff agencies</a:t>
            </a:r>
            <a:r>
              <a:rPr lang="en-US" altLang="en-US" sz="2000" b="0" dirty="0"/>
              <a:t> at least </a:t>
            </a:r>
            <a:r>
              <a:rPr lang="en-US" altLang="en-US" sz="2000" b="0" dirty="0">
                <a:solidFill>
                  <a:srgbClr val="0000FF"/>
                </a:solidFill>
              </a:rPr>
              <a:t>six weeks</a:t>
            </a:r>
            <a:r>
              <a:rPr lang="en-US" altLang="en-US" sz="2000" b="0" dirty="0"/>
              <a:t> before the first unit visit</a:t>
            </a:r>
          </a:p>
          <a:p>
            <a:pPr marL="342900" indent="-342900">
              <a:spcBef>
                <a:spcPct val="0"/>
              </a:spcBef>
            </a:pPr>
            <a:endParaRPr lang="en-US" altLang="en-US" sz="2000" b="0" dirty="0"/>
          </a:p>
          <a:p>
            <a:pPr marL="342900" indent="-342900">
              <a:spcBef>
                <a:spcPct val="0"/>
              </a:spcBef>
            </a:pPr>
            <a:r>
              <a:rPr lang="en-US" altLang="en-US" sz="2000" b="0" dirty="0"/>
              <a:t>A telephonic Warning Order normally precedes the Notification Memorandum by at least one week </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5C009E-46F5-4CF6-9CE1-56595C07047B}" type="slidenum">
              <a:rPr lang="en-US" altLang="en-US" sz="1400" smtClean="0"/>
              <a:pPr>
                <a:spcBef>
                  <a:spcPct val="0"/>
                </a:spcBef>
                <a:buFontTx/>
                <a:buNone/>
              </a:pPr>
              <a:t>114</a:t>
            </a:fld>
            <a:endParaRPr lang="en-US" altLang="en-US" sz="1400"/>
          </a:p>
        </p:txBody>
      </p:sp>
      <p:sp>
        <p:nvSpPr>
          <p:cNvPr id="60419" name="Text Box 2"/>
          <p:cNvSpPr txBox="1">
            <a:spLocks noChangeArrowheads="1"/>
          </p:cNvSpPr>
          <p:nvPr/>
        </p:nvSpPr>
        <p:spPr bwMode="auto">
          <a:xfrm>
            <a:off x="2046288" y="533400"/>
            <a:ext cx="625951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a:t>Plan in Detail</a:t>
            </a:r>
          </a:p>
          <a:p>
            <a:pPr algn="ctr">
              <a:spcBef>
                <a:spcPct val="0"/>
              </a:spcBef>
              <a:buFontTx/>
              <a:buNone/>
            </a:pPr>
            <a:r>
              <a:rPr lang="en-US" altLang="en-US" sz="2400" i="1">
                <a:solidFill>
                  <a:srgbClr val="0000FF"/>
                </a:solidFill>
              </a:rPr>
              <a:t>Contents of the Notification Memorandum</a:t>
            </a:r>
          </a:p>
        </p:txBody>
      </p:sp>
      <p:sp>
        <p:nvSpPr>
          <p:cNvPr id="60420" name="Text Box 3"/>
          <p:cNvSpPr txBox="1">
            <a:spLocks noChangeArrowheads="1"/>
          </p:cNvSpPr>
          <p:nvPr/>
        </p:nvSpPr>
        <p:spPr bwMode="auto">
          <a:xfrm>
            <a:off x="441325" y="2117725"/>
            <a:ext cx="8169275"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ts val="1000"/>
              </a:spcAft>
            </a:pPr>
            <a:r>
              <a:rPr lang="en-US" altLang="en-US" sz="2000" b="0" dirty="0"/>
              <a:t>  The Notification Memorandum should include the following:</a:t>
            </a:r>
          </a:p>
          <a:p>
            <a:pPr marL="800100" lvl="1" indent="-342900">
              <a:spcBef>
                <a:spcPct val="0"/>
              </a:spcBef>
              <a:spcAft>
                <a:spcPts val="1000"/>
              </a:spcAft>
              <a:buFont typeface="Wingdings" panose="05000000000000000000" pitchFamily="2" charset="2"/>
              <a:buChar char="Ø"/>
            </a:pPr>
            <a:r>
              <a:rPr lang="en-US" altLang="en-US" sz="2000" b="0" dirty="0"/>
              <a:t>  Background information about the inspection</a:t>
            </a:r>
          </a:p>
          <a:p>
            <a:pPr marL="800100" lvl="1" indent="-342900">
              <a:spcBef>
                <a:spcPct val="0"/>
              </a:spcBef>
              <a:spcAft>
                <a:spcPts val="1000"/>
              </a:spcAft>
              <a:buFont typeface="Wingdings" panose="05000000000000000000" pitchFamily="2" charset="2"/>
              <a:buChar char="Ø"/>
            </a:pPr>
            <a:r>
              <a:rPr lang="en-US" altLang="en-US" sz="2000" b="0" dirty="0"/>
              <a:t>  Purpose of the inspection</a:t>
            </a:r>
          </a:p>
          <a:p>
            <a:pPr marL="800100" lvl="1" indent="-342900">
              <a:spcBef>
                <a:spcPct val="0"/>
              </a:spcBef>
              <a:spcAft>
                <a:spcPts val="1000"/>
              </a:spcAft>
              <a:buFont typeface="Wingdings" panose="05000000000000000000" pitchFamily="2" charset="2"/>
              <a:buChar char="Ø"/>
            </a:pPr>
            <a:r>
              <a:rPr lang="en-US" altLang="en-US" sz="2000" b="0" dirty="0"/>
              <a:t>  List of the units that the IG team (or teams) will visit</a:t>
            </a:r>
          </a:p>
          <a:p>
            <a:pPr marL="800100" lvl="1" indent="-342900">
              <a:spcBef>
                <a:spcPct val="0"/>
              </a:spcBef>
              <a:spcAft>
                <a:spcPts val="1000"/>
              </a:spcAft>
              <a:buFont typeface="Wingdings" panose="05000000000000000000" pitchFamily="2" charset="2"/>
              <a:buChar char="Ø"/>
            </a:pPr>
            <a:r>
              <a:rPr lang="en-US" altLang="en-US" sz="2000" b="0" dirty="0"/>
              <a:t>  The Inspection Objectives</a:t>
            </a:r>
          </a:p>
          <a:p>
            <a:pPr marL="800100" lvl="1" indent="-342900">
              <a:spcBef>
                <a:spcPct val="0"/>
              </a:spcBef>
              <a:spcAft>
                <a:spcPts val="1000"/>
              </a:spcAft>
              <a:buFont typeface="Wingdings" panose="05000000000000000000" pitchFamily="2" charset="2"/>
              <a:buChar char="Ø"/>
            </a:pPr>
            <a:r>
              <a:rPr lang="en-US" altLang="en-US" sz="2000" b="0" dirty="0"/>
              <a:t>  The Baseline Methodology for the inspection</a:t>
            </a:r>
          </a:p>
          <a:p>
            <a:pPr marL="800100" lvl="1" indent="-342900">
              <a:spcBef>
                <a:spcPct val="0"/>
              </a:spcBef>
              <a:spcAft>
                <a:spcPts val="1000"/>
              </a:spcAft>
              <a:buFont typeface="Wingdings" panose="05000000000000000000" pitchFamily="2" charset="2"/>
              <a:buChar char="Ø"/>
            </a:pPr>
            <a:r>
              <a:rPr lang="en-US" altLang="en-US" sz="2000" b="0" dirty="0"/>
              <a:t>  Feedback requirements</a:t>
            </a:r>
          </a:p>
          <a:p>
            <a:pPr marL="800100" lvl="1" indent="-342900">
              <a:spcBef>
                <a:spcPct val="0"/>
              </a:spcBef>
              <a:spcAft>
                <a:spcPts val="1000"/>
              </a:spcAft>
              <a:buFont typeface="Wingdings" panose="05000000000000000000" pitchFamily="2" charset="2"/>
              <a:buChar char="Ø"/>
            </a:pPr>
            <a:r>
              <a:rPr lang="en-US" altLang="en-US" sz="2000" b="0" dirty="0"/>
              <a:t>  Basic timeline</a:t>
            </a:r>
          </a:p>
          <a:p>
            <a:pPr marL="800100" lvl="1" indent="-342900">
              <a:spcBef>
                <a:spcPct val="0"/>
              </a:spcBef>
              <a:spcAft>
                <a:spcPts val="1000"/>
              </a:spcAft>
              <a:buFont typeface="Wingdings" panose="05000000000000000000" pitchFamily="2" charset="2"/>
              <a:buChar char="Ø"/>
            </a:pPr>
            <a:r>
              <a:rPr lang="en-US" altLang="en-US" sz="2000" b="0" dirty="0"/>
              <a:t>  Copy of the signed Inspection Directive as an enclosure</a:t>
            </a:r>
          </a:p>
          <a:p>
            <a:pPr lvl="1">
              <a:spcBef>
                <a:spcPct val="0"/>
              </a:spcBef>
              <a:buFontTx/>
              <a:buChar char="•"/>
            </a:pPr>
            <a:endParaRPr lang="en-US" altLang="en-US" sz="2000" b="0" dirty="0"/>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32553BC-4C11-45F7-A705-951BFD000DA1}" type="slidenum">
              <a:rPr lang="en-US" altLang="en-US" sz="1400" smtClean="0"/>
              <a:pPr>
                <a:spcBef>
                  <a:spcPct val="0"/>
                </a:spcBef>
                <a:buFontTx/>
                <a:buNone/>
              </a:pPr>
              <a:t>115</a:t>
            </a:fld>
            <a:endParaRPr lang="en-US" altLang="en-US" sz="1400"/>
          </a:p>
        </p:txBody>
      </p:sp>
      <p:sp>
        <p:nvSpPr>
          <p:cNvPr id="62467" name="Text Box 2"/>
          <p:cNvSpPr txBox="1">
            <a:spLocks noChangeArrowheads="1"/>
          </p:cNvSpPr>
          <p:nvPr/>
        </p:nvSpPr>
        <p:spPr bwMode="auto">
          <a:xfrm>
            <a:off x="2701925" y="609600"/>
            <a:ext cx="37036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a:t>Plan in Detail</a:t>
            </a:r>
          </a:p>
          <a:p>
            <a:pPr algn="ctr">
              <a:spcBef>
                <a:spcPct val="0"/>
              </a:spcBef>
              <a:buFontTx/>
              <a:buNone/>
            </a:pPr>
            <a:r>
              <a:rPr lang="en-US" altLang="en-US" sz="2400" i="1">
                <a:solidFill>
                  <a:srgbClr val="0000FF"/>
                </a:solidFill>
              </a:rPr>
              <a:t>Detailed Inspection Plan</a:t>
            </a:r>
          </a:p>
        </p:txBody>
      </p:sp>
      <p:sp>
        <p:nvSpPr>
          <p:cNvPr id="62468" name="Text Box 3"/>
          <p:cNvSpPr txBox="1">
            <a:spLocks noChangeArrowheads="1"/>
          </p:cNvSpPr>
          <p:nvPr/>
        </p:nvSpPr>
        <p:spPr bwMode="auto">
          <a:xfrm>
            <a:off x="441325" y="2270125"/>
            <a:ext cx="81692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pPr>
            <a:r>
              <a:rPr lang="en-US" altLang="en-US" sz="2000" b="0" dirty="0"/>
              <a:t>The </a:t>
            </a:r>
            <a:r>
              <a:rPr lang="en-US" altLang="en-US" sz="2000" b="0" dirty="0">
                <a:solidFill>
                  <a:srgbClr val="FF0000"/>
                </a:solidFill>
              </a:rPr>
              <a:t>Detailed Inspection Plan (DIP) </a:t>
            </a:r>
            <a:r>
              <a:rPr lang="en-US" altLang="en-US" sz="2000" b="0" dirty="0"/>
              <a:t>is the </a:t>
            </a:r>
            <a:r>
              <a:rPr lang="en-US" altLang="en-US" sz="2000" b="0" dirty="0">
                <a:solidFill>
                  <a:srgbClr val="FF0000"/>
                </a:solidFill>
              </a:rPr>
              <a:t>single most important planning document</a:t>
            </a:r>
            <a:r>
              <a:rPr lang="en-US" altLang="en-US" sz="2000" b="0" dirty="0">
                <a:solidFill>
                  <a:srgbClr val="0000FF"/>
                </a:solidFill>
              </a:rPr>
              <a:t> </a:t>
            </a:r>
            <a:r>
              <a:rPr lang="en-US" altLang="en-US" sz="2000" b="0" dirty="0"/>
              <a:t>the inspection team will produce</a:t>
            </a:r>
          </a:p>
          <a:p>
            <a:pPr marL="342900" indent="-342900">
              <a:spcBef>
                <a:spcPct val="0"/>
              </a:spcBef>
            </a:pPr>
            <a:endParaRPr lang="en-US" altLang="en-US" sz="2000" b="0" dirty="0"/>
          </a:p>
          <a:p>
            <a:pPr marL="342900" indent="-342900">
              <a:spcBef>
                <a:spcPct val="0"/>
              </a:spcBef>
            </a:pPr>
            <a:r>
              <a:rPr lang="en-US" altLang="en-US" sz="2000" b="0" dirty="0"/>
              <a:t>The DIP requires the greatest amount of </a:t>
            </a:r>
            <a:r>
              <a:rPr lang="en-US" altLang="en-US" sz="2000" b="0" dirty="0">
                <a:solidFill>
                  <a:srgbClr val="0000FF"/>
                </a:solidFill>
              </a:rPr>
              <a:t>detail </a:t>
            </a:r>
            <a:r>
              <a:rPr lang="en-US" altLang="en-US" sz="2000" b="0" dirty="0"/>
              <a:t>possible so that – once issued – the document anticipates and answers the questions of all affected units and staff agencies</a:t>
            </a:r>
          </a:p>
          <a:p>
            <a:pPr marL="342900" indent="-342900">
              <a:spcBef>
                <a:spcPct val="0"/>
              </a:spcBef>
            </a:pPr>
            <a:endParaRPr lang="en-US" altLang="en-US" sz="2000" b="0" dirty="0"/>
          </a:p>
          <a:p>
            <a:pPr marL="342900" indent="-342900">
              <a:spcBef>
                <a:spcPct val="0"/>
              </a:spcBef>
            </a:pPr>
            <a:r>
              <a:rPr lang="en-US" altLang="en-US" sz="2000" b="0" dirty="0"/>
              <a:t>A good, solid DIP </a:t>
            </a:r>
            <a:r>
              <a:rPr lang="en-US" altLang="en-US" sz="2000" b="0" dirty="0">
                <a:solidFill>
                  <a:srgbClr val="0000FF"/>
                </a:solidFill>
              </a:rPr>
              <a:t>(Operations Order)</a:t>
            </a:r>
            <a:r>
              <a:rPr lang="en-US" altLang="en-US" sz="2000" b="0" dirty="0"/>
              <a:t> will answer most of the inspected unit or staff agency’s questions</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94665A2-A80E-47B7-B72A-A5D170F1AA49}" type="slidenum">
              <a:rPr lang="en-US" altLang="en-US" sz="1400" smtClean="0"/>
              <a:pPr>
                <a:spcBef>
                  <a:spcPct val="0"/>
                </a:spcBef>
                <a:buFontTx/>
                <a:buNone/>
              </a:pPr>
              <a:t>116</a:t>
            </a:fld>
            <a:endParaRPr lang="en-US" altLang="en-US" sz="1400"/>
          </a:p>
        </p:txBody>
      </p:sp>
      <p:sp>
        <p:nvSpPr>
          <p:cNvPr id="64515" name="Text Box 2"/>
          <p:cNvSpPr txBox="1">
            <a:spLocks noChangeArrowheads="1"/>
          </p:cNvSpPr>
          <p:nvPr/>
        </p:nvSpPr>
        <p:spPr bwMode="auto">
          <a:xfrm>
            <a:off x="1984985" y="533400"/>
            <a:ext cx="607890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dirty="0"/>
              <a:t>Plan in Detail</a:t>
            </a:r>
          </a:p>
          <a:p>
            <a:pPr algn="ctr">
              <a:spcBef>
                <a:spcPct val="0"/>
              </a:spcBef>
              <a:buFontTx/>
              <a:buNone/>
            </a:pPr>
            <a:r>
              <a:rPr lang="en-US" altLang="en-US" sz="2400" i="1" dirty="0">
                <a:solidFill>
                  <a:srgbClr val="0000FF"/>
                </a:solidFill>
              </a:rPr>
              <a:t>Contents of the Detailed Inspection Plan</a:t>
            </a:r>
          </a:p>
        </p:txBody>
      </p:sp>
      <p:sp>
        <p:nvSpPr>
          <p:cNvPr id="64516" name="Text Box 3"/>
          <p:cNvSpPr txBox="1">
            <a:spLocks noChangeArrowheads="1"/>
          </p:cNvSpPr>
          <p:nvPr/>
        </p:nvSpPr>
        <p:spPr bwMode="auto">
          <a:xfrm>
            <a:off x="210671" y="1907435"/>
            <a:ext cx="8169275"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spcAft>
                <a:spcPts val="1200"/>
              </a:spcAft>
            </a:pPr>
            <a:r>
              <a:rPr lang="en-US" altLang="en-US" sz="2400" b="0" dirty="0"/>
              <a:t>At a minimum, the DIP should include:</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Directive</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Inspection Purpose</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Inspection Objectives</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Task Organization </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Inspection Locations + Dates</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Inspection Approach</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Interview Requirements</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Special Items of Interest</a:t>
            </a:r>
          </a:p>
          <a:p>
            <a:pPr lvl="1">
              <a:spcBef>
                <a:spcPct val="0"/>
              </a:spcBef>
              <a:spcAft>
                <a:spcPts val="600"/>
              </a:spcAft>
              <a:buFontTx/>
              <a:buNone/>
            </a:pPr>
            <a:r>
              <a:rPr lang="en-US" altLang="en-US" sz="2000" b="0" dirty="0">
                <a:cs typeface="Times New Roman" panose="02020603050405020304" pitchFamily="18" charset="0"/>
              </a:rPr>
              <a:t> </a:t>
            </a:r>
          </a:p>
          <a:p>
            <a:pPr lvl="1">
              <a:spcBef>
                <a:spcPct val="0"/>
              </a:spcBef>
              <a:buFontTx/>
              <a:buNone/>
            </a:pPr>
            <a:endParaRPr lang="en-US" altLang="en-US" sz="1800" b="0" dirty="0">
              <a:cs typeface="Times New Roman" panose="02020603050405020304" pitchFamily="18" charset="0"/>
            </a:endParaRPr>
          </a:p>
          <a:p>
            <a:pPr lvl="1">
              <a:spcBef>
                <a:spcPct val="0"/>
              </a:spcBef>
              <a:buFontTx/>
              <a:buNone/>
            </a:pPr>
            <a:r>
              <a:rPr lang="en-US" altLang="en-US" sz="1800" b="0" dirty="0">
                <a:cs typeface="Times New Roman" panose="02020603050405020304" pitchFamily="18" charset="0"/>
              </a:rPr>
              <a:t>	</a:t>
            </a:r>
          </a:p>
        </p:txBody>
      </p:sp>
      <p:sp>
        <p:nvSpPr>
          <p:cNvPr id="64517" name="Text Box 4"/>
          <p:cNvSpPr txBox="1">
            <a:spLocks noChangeArrowheads="1"/>
          </p:cNvSpPr>
          <p:nvPr/>
        </p:nvSpPr>
        <p:spPr bwMode="auto">
          <a:xfrm>
            <a:off x="4114800" y="2415180"/>
            <a:ext cx="4495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Inspection Itineraries </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Document Requests </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Resources </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Administrative Support </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Requirements</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Report Completion Timeline </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Suspense Summary </a:t>
            </a:r>
          </a:p>
          <a:p>
            <a:pPr marL="742950" lvl="1" indent="-285750">
              <a:spcBef>
                <a:spcPct val="0"/>
              </a:spcBef>
              <a:spcAft>
                <a:spcPts val="600"/>
              </a:spcAft>
              <a:buFont typeface="Wingdings" panose="05000000000000000000" pitchFamily="2" charset="2"/>
              <a:buChar char="Ø"/>
            </a:pPr>
            <a:r>
              <a:rPr lang="en-US" altLang="en-US" sz="2000" b="0" dirty="0">
                <a:cs typeface="Times New Roman" panose="02020603050405020304" pitchFamily="18" charset="0"/>
              </a:rPr>
              <a:t>Distribution</a:t>
            </a:r>
          </a:p>
          <a:p>
            <a:pPr lvl="1">
              <a:spcBef>
                <a:spcPct val="0"/>
              </a:spcBef>
              <a:buFontTx/>
              <a:buNone/>
            </a:pPr>
            <a:endParaRPr lang="en-US" altLang="en-US" sz="2000" b="0" dirty="0"/>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F2C2B29-54A0-42C7-A2B6-EF32EFC9A501}" type="slidenum">
              <a:rPr lang="en-US" altLang="en-US" sz="1400" smtClean="0"/>
              <a:pPr>
                <a:spcBef>
                  <a:spcPct val="0"/>
                </a:spcBef>
                <a:buFontTx/>
                <a:buNone/>
              </a:pPr>
              <a:t>117</a:t>
            </a:fld>
            <a:endParaRPr lang="en-US" altLang="en-US" sz="1400"/>
          </a:p>
        </p:txBody>
      </p:sp>
      <p:sp>
        <p:nvSpPr>
          <p:cNvPr id="66563" name="Rectangle 16"/>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66564" name="Rectangle 17"/>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66570" name="Rectangle 1028"/>
          <p:cNvSpPr>
            <a:spLocks noChangeArrowheads="1"/>
          </p:cNvSpPr>
          <p:nvPr/>
        </p:nvSpPr>
        <p:spPr bwMode="auto">
          <a:xfrm>
            <a:off x="533400" y="2517775"/>
            <a:ext cx="1516063"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RESEARCH</a:t>
            </a:r>
          </a:p>
        </p:txBody>
      </p:sp>
      <p:sp>
        <p:nvSpPr>
          <p:cNvPr id="66571" name="Rectangle 1029"/>
          <p:cNvSpPr>
            <a:spLocks noChangeArrowheads="1"/>
          </p:cNvSpPr>
          <p:nvPr/>
        </p:nvSpPr>
        <p:spPr bwMode="auto">
          <a:xfrm>
            <a:off x="2300288" y="25146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66572" name="Rectangle 1030"/>
          <p:cNvSpPr>
            <a:spLocks noChangeArrowheads="1"/>
          </p:cNvSpPr>
          <p:nvPr/>
        </p:nvSpPr>
        <p:spPr bwMode="auto">
          <a:xfrm>
            <a:off x="4738688" y="2514600"/>
            <a:ext cx="1204912"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66573" name="Rectangle 1031"/>
          <p:cNvSpPr>
            <a:spLocks noChangeArrowheads="1"/>
          </p:cNvSpPr>
          <p:nvPr/>
        </p:nvSpPr>
        <p:spPr bwMode="auto">
          <a:xfrm>
            <a:off x="6356350" y="2522538"/>
            <a:ext cx="1290638" cy="587375"/>
          </a:xfrm>
          <a:prstGeom prst="rect">
            <a:avLst/>
          </a:prstGeom>
          <a:solidFill>
            <a:schemeClr val="tx1"/>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i="1">
                <a:solidFill>
                  <a:schemeClr val="bg1"/>
                </a:solidFill>
              </a:rPr>
              <a:t> TRAIN UP</a:t>
            </a:r>
          </a:p>
        </p:txBody>
      </p:sp>
      <p:sp>
        <p:nvSpPr>
          <p:cNvPr id="59" name="Freeform 1032"/>
          <p:cNvSpPr>
            <a:spLocks/>
          </p:cNvSpPr>
          <p:nvPr/>
        </p:nvSpPr>
        <p:spPr bwMode="auto">
          <a:xfrm>
            <a:off x="3124200" y="2887663"/>
            <a:ext cx="1838325" cy="1285875"/>
          </a:xfrm>
          <a:custGeom>
            <a:avLst/>
            <a:gdLst>
              <a:gd name="T0" fmla="*/ 309907420 w 1603"/>
              <a:gd name="T1" fmla="*/ 0 h 1048"/>
              <a:gd name="T2" fmla="*/ 0 w 1603"/>
              <a:gd name="T3" fmla="*/ 191147527 h 1048"/>
              <a:gd name="T4" fmla="*/ 309907420 w 1603"/>
              <a:gd name="T5" fmla="*/ 380790777 h 1048"/>
              <a:gd name="T6" fmla="*/ 616957008 w 1603"/>
              <a:gd name="T7" fmla="*/ 191147527 h 1048"/>
              <a:gd name="T8" fmla="*/ 309907420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pPr>
              <a:defRPr/>
            </a:pPr>
            <a:endParaRPr lang="en-US">
              <a:solidFill>
                <a:schemeClr val="accent3"/>
              </a:solidFill>
            </a:endParaRPr>
          </a:p>
        </p:txBody>
      </p:sp>
      <p:sp>
        <p:nvSpPr>
          <p:cNvPr id="66575" name="AutoShape 1033"/>
          <p:cNvSpPr>
            <a:spLocks noChangeArrowheads="1"/>
          </p:cNvSpPr>
          <p:nvPr/>
        </p:nvSpPr>
        <p:spPr bwMode="auto">
          <a:xfrm>
            <a:off x="7256463" y="36576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PRE-INSPECTION VISITS</a:t>
            </a:r>
          </a:p>
        </p:txBody>
      </p:sp>
      <p:sp>
        <p:nvSpPr>
          <p:cNvPr id="66576" name="Rectangle 1034"/>
          <p:cNvSpPr>
            <a:spLocks noChangeArrowheads="1"/>
          </p:cNvSpPr>
          <p:nvPr/>
        </p:nvSpPr>
        <p:spPr bwMode="auto">
          <a:xfrm>
            <a:off x="3713163" y="3048000"/>
            <a:ext cx="657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CDR</a:t>
            </a:r>
          </a:p>
        </p:txBody>
      </p:sp>
      <p:sp>
        <p:nvSpPr>
          <p:cNvPr id="66577" name="Rectangle 1035"/>
          <p:cNvSpPr>
            <a:spLocks noChangeArrowheads="1"/>
          </p:cNvSpPr>
          <p:nvPr/>
        </p:nvSpPr>
        <p:spPr bwMode="auto">
          <a:xfrm>
            <a:off x="3205163" y="32845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APPROVES CONCEPT</a:t>
            </a:r>
          </a:p>
        </p:txBody>
      </p:sp>
      <p:sp>
        <p:nvSpPr>
          <p:cNvPr id="66578" name="Line 1036"/>
          <p:cNvSpPr>
            <a:spLocks noChangeShapeType="1"/>
          </p:cNvSpPr>
          <p:nvPr/>
        </p:nvSpPr>
        <p:spPr bwMode="auto">
          <a:xfrm>
            <a:off x="3606800" y="2814638"/>
            <a:ext cx="1131888"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6579" name="Line 1037"/>
          <p:cNvSpPr>
            <a:spLocks noChangeShapeType="1"/>
          </p:cNvSpPr>
          <p:nvPr/>
        </p:nvSpPr>
        <p:spPr bwMode="auto">
          <a:xfrm flipV="1">
            <a:off x="5943600" y="28289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6580" name="Line 1038"/>
          <p:cNvSpPr>
            <a:spLocks noChangeShapeType="1"/>
          </p:cNvSpPr>
          <p:nvPr/>
        </p:nvSpPr>
        <p:spPr bwMode="auto">
          <a:xfrm>
            <a:off x="2049463" y="28082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6581" name="Line 1051"/>
          <p:cNvSpPr>
            <a:spLocks noChangeShapeType="1"/>
          </p:cNvSpPr>
          <p:nvPr/>
        </p:nvSpPr>
        <p:spPr bwMode="auto">
          <a:xfrm>
            <a:off x="8042275" y="2814638"/>
            <a:ext cx="1588"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6582" name="Line 1054"/>
          <p:cNvSpPr>
            <a:spLocks noChangeShapeType="1"/>
          </p:cNvSpPr>
          <p:nvPr/>
        </p:nvSpPr>
        <p:spPr bwMode="auto">
          <a:xfrm flipH="1" flipV="1">
            <a:off x="7659688" y="2814638"/>
            <a:ext cx="3825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6583" name="Line 1070"/>
          <p:cNvSpPr>
            <a:spLocks noChangeShapeType="1"/>
          </p:cNvSpPr>
          <p:nvPr/>
        </p:nvSpPr>
        <p:spPr bwMode="auto">
          <a:xfrm flipV="1">
            <a:off x="4049713" y="28082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6584" name="TextBox 2"/>
          <p:cNvSpPr txBox="1">
            <a:spLocks noChangeArrowheads="1"/>
          </p:cNvSpPr>
          <p:nvPr/>
        </p:nvSpPr>
        <p:spPr bwMode="auto">
          <a:xfrm>
            <a:off x="1887538" y="293528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66585" name="TextBox 72"/>
          <p:cNvSpPr txBox="1">
            <a:spLocks noChangeArrowheads="1"/>
          </p:cNvSpPr>
          <p:nvPr/>
        </p:nvSpPr>
        <p:spPr bwMode="auto">
          <a:xfrm>
            <a:off x="3429000" y="29352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66586" name="TextBox 73"/>
          <p:cNvSpPr txBox="1">
            <a:spLocks noChangeArrowheads="1"/>
          </p:cNvSpPr>
          <p:nvPr/>
        </p:nvSpPr>
        <p:spPr bwMode="auto">
          <a:xfrm>
            <a:off x="4702175" y="3427413"/>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66587" name="TextBox 74"/>
          <p:cNvSpPr txBox="1">
            <a:spLocks noChangeArrowheads="1"/>
          </p:cNvSpPr>
          <p:nvPr/>
        </p:nvSpPr>
        <p:spPr bwMode="auto">
          <a:xfrm>
            <a:off x="5780088" y="294957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66588" name="TextBox 75"/>
          <p:cNvSpPr txBox="1">
            <a:spLocks noChangeArrowheads="1"/>
          </p:cNvSpPr>
          <p:nvPr/>
        </p:nvSpPr>
        <p:spPr bwMode="auto">
          <a:xfrm>
            <a:off x="7485063" y="29479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66589" name="TextBox 76"/>
          <p:cNvSpPr txBox="1">
            <a:spLocks noChangeArrowheads="1"/>
          </p:cNvSpPr>
          <p:nvPr/>
        </p:nvSpPr>
        <p:spPr bwMode="auto">
          <a:xfrm>
            <a:off x="8621713" y="42227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sp>
        <p:nvSpPr>
          <p:cNvPr id="66591" name="Rectangle 9"/>
          <p:cNvSpPr>
            <a:spLocks noChangeArrowheads="1"/>
          </p:cNvSpPr>
          <p:nvPr/>
        </p:nvSpPr>
        <p:spPr bwMode="auto">
          <a:xfrm>
            <a:off x="1968500" y="1651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One: The Preparation Phase</a:t>
            </a:r>
          </a:p>
        </p:txBody>
      </p:sp>
      <p:sp>
        <p:nvSpPr>
          <p:cNvPr id="66592" name="Text Box 19"/>
          <p:cNvSpPr txBox="1">
            <a:spLocks noChangeArrowheads="1"/>
          </p:cNvSpPr>
          <p:nvPr/>
        </p:nvSpPr>
        <p:spPr bwMode="auto">
          <a:xfrm>
            <a:off x="1974850" y="65405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2" name="Text Box 3">
            <a:extLst>
              <a:ext uri="{FF2B5EF4-FFF2-40B4-BE49-F238E27FC236}">
                <a16:creationId xmlns:a16="http://schemas.microsoft.com/office/drawing/2014/main" id="{DB0F82CC-E283-E793-9025-7F31CB9EDA1D}"/>
              </a:ext>
            </a:extLst>
          </p:cNvPr>
          <p:cNvSpPr txBox="1">
            <a:spLocks noChangeArrowheads="1"/>
          </p:cNvSpPr>
          <p:nvPr/>
        </p:nvSpPr>
        <p:spPr bwMode="auto">
          <a:xfrm>
            <a:off x="2833607" y="6059487"/>
            <a:ext cx="6293016"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4-2, pages 4-2-37 to 4-2-44)</a:t>
            </a:r>
          </a:p>
        </p:txBody>
      </p:sp>
    </p:spTree>
  </p:cSld>
  <p:clrMapOvr>
    <a:masterClrMapping/>
  </p:clrMapOvr>
  <p:transition>
    <p:pull/>
    <p:sndAc>
      <p:endSnd/>
    </p:sndAc>
  </p:transition>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A4B2206-6016-4F8F-A1C4-CD17215C8DD9}" type="slidenum">
              <a:rPr lang="en-US" altLang="en-US" sz="1400" smtClean="0"/>
              <a:pPr>
                <a:spcBef>
                  <a:spcPct val="0"/>
                </a:spcBef>
                <a:buFontTx/>
                <a:buNone/>
              </a:pPr>
              <a:t>118</a:t>
            </a:fld>
            <a:endParaRPr lang="en-US" altLang="en-US" sz="1400"/>
          </a:p>
        </p:txBody>
      </p:sp>
      <p:sp>
        <p:nvSpPr>
          <p:cNvPr id="68611" name="Text Box 2"/>
          <p:cNvSpPr txBox="1">
            <a:spLocks noChangeArrowheads="1"/>
          </p:cNvSpPr>
          <p:nvPr/>
        </p:nvSpPr>
        <p:spPr bwMode="auto">
          <a:xfrm>
            <a:off x="0" y="1671796"/>
            <a:ext cx="87630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742950" lvl="1" indent="-285750">
              <a:spcBef>
                <a:spcPct val="0"/>
              </a:spcBef>
              <a:spcAft>
                <a:spcPts val="1000"/>
              </a:spcAft>
              <a:buFont typeface="Arial" panose="020B0604020202020204" pitchFamily="34" charset="0"/>
              <a:buChar char="•"/>
            </a:pPr>
            <a:r>
              <a:rPr lang="en-US" altLang="en-US" sz="2000" b="0" dirty="0">
                <a:cs typeface="Times New Roman" panose="02020603050405020304" pitchFamily="18" charset="0"/>
              </a:rPr>
              <a:t>Arrange for SMEs to teach classes to inspection team members</a:t>
            </a:r>
          </a:p>
          <a:p>
            <a:pPr marL="742950" lvl="1" indent="-285750">
              <a:spcBef>
                <a:spcPct val="0"/>
              </a:spcBef>
              <a:spcAft>
                <a:spcPts val="1000"/>
              </a:spcAft>
              <a:buFont typeface="Arial" panose="020B0604020202020204" pitchFamily="34" charset="0"/>
              <a:buChar char="•"/>
            </a:pPr>
            <a:r>
              <a:rPr lang="en-US" altLang="en-US" sz="2000" b="0" dirty="0">
                <a:cs typeface="Times New Roman" panose="02020603050405020304" pitchFamily="18" charset="0"/>
              </a:rPr>
              <a:t>Incorporate augmentee personnel into the team and assign them specific duties and responsibilities</a:t>
            </a:r>
          </a:p>
          <a:p>
            <a:pPr marL="742950" lvl="1" indent="-285750">
              <a:spcBef>
                <a:spcPct val="0"/>
              </a:spcBef>
              <a:spcAft>
                <a:spcPts val="1000"/>
              </a:spcAft>
              <a:buFont typeface="Arial" panose="020B0604020202020204" pitchFamily="34" charset="0"/>
              <a:buChar char="•"/>
            </a:pPr>
            <a:r>
              <a:rPr lang="en-US" altLang="en-US" sz="2000" b="0" dirty="0">
                <a:solidFill>
                  <a:srgbClr val="0000FF"/>
                </a:solidFill>
                <a:cs typeface="Times New Roman" panose="02020603050405020304" pitchFamily="18" charset="0"/>
              </a:rPr>
              <a:t>To become Temporary Assistant IGs, augmentees must be:</a:t>
            </a:r>
          </a:p>
          <a:p>
            <a:pPr marL="1428750" lvl="2" indent="-285750">
              <a:spcBef>
                <a:spcPct val="0"/>
              </a:spcBef>
              <a:spcAft>
                <a:spcPts val="1000"/>
              </a:spcAft>
              <a:buFont typeface="Wingdings" panose="05000000000000000000" pitchFamily="2" charset="2"/>
              <a:buChar char="Ø"/>
            </a:pPr>
            <a:r>
              <a:rPr lang="en-US" altLang="en-US" sz="1600" b="0" dirty="0">
                <a:solidFill>
                  <a:srgbClr val="0000FF"/>
                </a:solidFill>
                <a:cs typeface="Times New Roman" panose="02020603050405020304" pitchFamily="18" charset="0"/>
              </a:rPr>
              <a:t>Trained on the tenet of confidentiality, nature of IG records, and IG System Concept</a:t>
            </a:r>
          </a:p>
          <a:p>
            <a:pPr marL="1428750" lvl="2" indent="-285750">
              <a:spcBef>
                <a:spcPct val="0"/>
              </a:spcBef>
              <a:spcAft>
                <a:spcPts val="1000"/>
              </a:spcAft>
              <a:buFont typeface="Wingdings" panose="05000000000000000000" pitchFamily="2" charset="2"/>
              <a:buChar char="Ø"/>
            </a:pPr>
            <a:r>
              <a:rPr lang="en-US" altLang="en-US" sz="1600" b="0" dirty="0">
                <a:solidFill>
                  <a:srgbClr val="0000FF"/>
                </a:solidFill>
                <a:cs typeface="Times New Roman" panose="02020603050405020304" pitchFamily="18" charset="0"/>
              </a:rPr>
              <a:t>Administered the IG oath</a:t>
            </a:r>
          </a:p>
          <a:p>
            <a:pPr marL="742950" lvl="1" indent="-285750">
              <a:spcBef>
                <a:spcPct val="0"/>
              </a:spcBef>
              <a:spcAft>
                <a:spcPts val="1000"/>
              </a:spcAft>
              <a:buFont typeface="Arial" panose="020B0604020202020204" pitchFamily="34" charset="0"/>
              <a:buChar char="•"/>
            </a:pPr>
            <a:r>
              <a:rPr lang="en-US" altLang="en-US" sz="2000" b="0" dirty="0">
                <a:cs typeface="Times New Roman" panose="02020603050405020304" pitchFamily="18" charset="0"/>
              </a:rPr>
              <a:t>Develop your </a:t>
            </a:r>
            <a:r>
              <a:rPr lang="en-US" altLang="en-US" sz="2000" b="0" dirty="0">
                <a:solidFill>
                  <a:srgbClr val="FF0000"/>
                </a:solidFill>
                <a:cs typeface="Times New Roman" panose="02020603050405020304" pitchFamily="18" charset="0"/>
              </a:rPr>
              <a:t>information-gathering tools </a:t>
            </a:r>
            <a:r>
              <a:rPr lang="en-US" altLang="en-US" sz="2000" b="0" dirty="0">
                <a:cs typeface="Times New Roman" panose="02020603050405020304" pitchFamily="18" charset="0"/>
              </a:rPr>
              <a:t>(e.g., interview  and sensing-session questions, observation spot reports, etc.)</a:t>
            </a:r>
          </a:p>
          <a:p>
            <a:pPr marL="742950" lvl="1" indent="-285750">
              <a:spcBef>
                <a:spcPct val="0"/>
              </a:spcBef>
              <a:spcAft>
                <a:spcPts val="1000"/>
              </a:spcAft>
              <a:buFont typeface="Arial" panose="020B0604020202020204" pitchFamily="34" charset="0"/>
              <a:buChar char="•"/>
            </a:pPr>
            <a:r>
              <a:rPr lang="en-US" altLang="en-US" sz="2000" b="0" dirty="0">
                <a:solidFill>
                  <a:srgbClr val="0000FF"/>
                </a:solidFill>
                <a:cs typeface="Times New Roman" panose="02020603050405020304" pitchFamily="18" charset="0"/>
              </a:rPr>
              <a:t>Rehearse </a:t>
            </a:r>
            <a:r>
              <a:rPr lang="en-US" altLang="en-US" sz="2000" b="0" dirty="0">
                <a:cs typeface="Times New Roman" panose="02020603050405020304" pitchFamily="18" charset="0"/>
              </a:rPr>
              <a:t>your interviews, sensing sessions, and other portions of the planned methodology that you may need to “shake out”</a:t>
            </a:r>
            <a:endParaRPr lang="en-US" altLang="en-US" sz="2000" b="0" dirty="0"/>
          </a:p>
        </p:txBody>
      </p:sp>
      <p:sp>
        <p:nvSpPr>
          <p:cNvPr id="68612" name="Text Box 3"/>
          <p:cNvSpPr txBox="1">
            <a:spLocks noChangeArrowheads="1"/>
          </p:cNvSpPr>
          <p:nvPr/>
        </p:nvSpPr>
        <p:spPr bwMode="auto">
          <a:xfrm>
            <a:off x="2590800" y="381000"/>
            <a:ext cx="42624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a:t>Train Up</a:t>
            </a:r>
          </a:p>
          <a:p>
            <a:pPr algn="ctr">
              <a:spcBef>
                <a:spcPct val="0"/>
              </a:spcBef>
              <a:buFontTx/>
              <a:buNone/>
            </a:pPr>
            <a:r>
              <a:rPr lang="en-US" altLang="en-US" sz="2400" i="1">
                <a:solidFill>
                  <a:srgbClr val="0000FF"/>
                </a:solidFill>
              </a:rPr>
              <a:t>The Inspection Team’s Time</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BF557B10-C62E-4E44-AA93-FE6437A7404E}" type="slidenum">
              <a:rPr lang="en-US" altLang="en-US" sz="1400" smtClean="0"/>
              <a:pPr>
                <a:spcBef>
                  <a:spcPct val="0"/>
                </a:spcBef>
                <a:buFontTx/>
                <a:buNone/>
              </a:pPr>
              <a:t>119</a:t>
            </a:fld>
            <a:endParaRPr lang="en-US" altLang="en-US" sz="1400"/>
          </a:p>
        </p:txBody>
      </p:sp>
      <p:sp>
        <p:nvSpPr>
          <p:cNvPr id="70659" name="Text Box 2"/>
          <p:cNvSpPr txBox="1">
            <a:spLocks noChangeArrowheads="1"/>
          </p:cNvSpPr>
          <p:nvPr/>
        </p:nvSpPr>
        <p:spPr bwMode="auto">
          <a:xfrm>
            <a:off x="0" y="1828800"/>
            <a:ext cx="88392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spcAft>
                <a:spcPts val="0"/>
              </a:spcAft>
              <a:buFont typeface="Arial" panose="020B0604020202020204" pitchFamily="34" charset="0"/>
              <a:buChar char="•"/>
            </a:pPr>
            <a:r>
              <a:rPr lang="en-US" altLang="en-US" sz="2400" b="0" dirty="0">
                <a:cs typeface="Times New Roman" panose="02020603050405020304" pitchFamily="18" charset="0"/>
              </a:rPr>
              <a:t>The Information-Gathering tools you develop must </a:t>
            </a:r>
            <a:r>
              <a:rPr lang="en-US" altLang="en-US" sz="2400" b="0" dirty="0">
                <a:solidFill>
                  <a:srgbClr val="FF0000"/>
                </a:solidFill>
                <a:cs typeface="Times New Roman" panose="02020603050405020304" pitchFamily="18" charset="0"/>
              </a:rPr>
              <a:t>focus on your objectives </a:t>
            </a:r>
            <a:r>
              <a:rPr lang="en-US" altLang="en-US" sz="2400" b="0" dirty="0">
                <a:cs typeface="Times New Roman" panose="02020603050405020304" pitchFamily="18" charset="0"/>
              </a:rPr>
              <a:t>and how to answer them</a:t>
            </a:r>
          </a:p>
          <a:p>
            <a:pPr marL="800100" lvl="1" indent="-342900">
              <a:spcBef>
                <a:spcPct val="0"/>
              </a:spcBef>
              <a:spcAft>
                <a:spcPts val="600"/>
              </a:spcAft>
              <a:buFont typeface="Arial" panose="020B0604020202020204" pitchFamily="34" charset="0"/>
              <a:buChar char="•"/>
            </a:pPr>
            <a:endParaRPr lang="en-US" altLang="en-US" sz="2400" b="0" dirty="0">
              <a:cs typeface="Times New Roman" panose="02020603050405020304" pitchFamily="18" charset="0"/>
            </a:endParaRPr>
          </a:p>
          <a:p>
            <a:pPr marL="800100" lvl="1" indent="-342900">
              <a:spcBef>
                <a:spcPct val="0"/>
              </a:spcBef>
              <a:spcAft>
                <a:spcPts val="600"/>
              </a:spcAft>
              <a:buFont typeface="Arial" panose="020B0604020202020204" pitchFamily="34" charset="0"/>
              <a:buChar char="•"/>
            </a:pPr>
            <a:r>
              <a:rPr lang="en-US" altLang="en-US" sz="2400" b="0" dirty="0">
                <a:cs typeface="Times New Roman" panose="02020603050405020304" pitchFamily="18" charset="0"/>
              </a:rPr>
              <a:t>Information-Gathering tools include:</a:t>
            </a:r>
          </a:p>
          <a:p>
            <a:pPr marL="1257300" lvl="2" indent="-342900">
              <a:spcBef>
                <a:spcPct val="0"/>
              </a:spcBef>
              <a:spcAft>
                <a:spcPts val="600"/>
              </a:spcAft>
              <a:buFont typeface="Wingdings" panose="05000000000000000000" pitchFamily="2" charset="2"/>
              <a:buChar char="Ø"/>
            </a:pPr>
            <a:r>
              <a:rPr lang="en-US" altLang="en-US" sz="2000" b="0" dirty="0"/>
              <a:t>Interview Questions</a:t>
            </a:r>
          </a:p>
          <a:p>
            <a:pPr marL="1257300" lvl="2" indent="-342900">
              <a:spcBef>
                <a:spcPct val="0"/>
              </a:spcBef>
              <a:spcAft>
                <a:spcPts val="600"/>
              </a:spcAft>
              <a:buFont typeface="Wingdings" panose="05000000000000000000" pitchFamily="2" charset="2"/>
              <a:buChar char="Ø"/>
            </a:pPr>
            <a:r>
              <a:rPr lang="en-US" altLang="en-US" sz="2000" b="0" dirty="0"/>
              <a:t>Sensing-Session Questions</a:t>
            </a:r>
          </a:p>
          <a:p>
            <a:pPr marL="1257300" lvl="2" indent="-342900">
              <a:spcBef>
                <a:spcPct val="0"/>
              </a:spcBef>
              <a:spcAft>
                <a:spcPts val="600"/>
              </a:spcAft>
              <a:buFont typeface="Wingdings" panose="05000000000000000000" pitchFamily="2" charset="2"/>
              <a:buChar char="Ø"/>
            </a:pPr>
            <a:r>
              <a:rPr lang="en-US" altLang="en-US" sz="2000" b="0" dirty="0"/>
              <a:t>Observation Spot-Report Formats</a:t>
            </a:r>
          </a:p>
          <a:p>
            <a:pPr marL="1257300" lvl="2" indent="-342900">
              <a:spcBef>
                <a:spcPct val="0"/>
              </a:spcBef>
              <a:spcAft>
                <a:spcPts val="600"/>
              </a:spcAft>
              <a:buFont typeface="Wingdings" panose="05000000000000000000" pitchFamily="2" charset="2"/>
              <a:buChar char="Ø"/>
            </a:pPr>
            <a:r>
              <a:rPr lang="en-US" altLang="en-US" sz="2000" b="0" dirty="0"/>
              <a:t>Guidelines for Document Reviews</a:t>
            </a:r>
          </a:p>
          <a:p>
            <a:pPr marL="1257300" lvl="2" indent="-342900">
              <a:spcBef>
                <a:spcPct val="0"/>
              </a:spcBef>
              <a:spcAft>
                <a:spcPts val="600"/>
              </a:spcAft>
              <a:buFont typeface="Wingdings" panose="05000000000000000000" pitchFamily="2" charset="2"/>
              <a:buChar char="Ø"/>
            </a:pPr>
            <a:r>
              <a:rPr lang="en-US" altLang="en-US" sz="2000" b="0" dirty="0"/>
              <a:t>Surveys or Questionnaires</a:t>
            </a:r>
            <a:endParaRPr lang="en-US" altLang="en-US" sz="1800" b="0" dirty="0"/>
          </a:p>
        </p:txBody>
      </p:sp>
      <p:sp>
        <p:nvSpPr>
          <p:cNvPr id="70660" name="Text Box 3"/>
          <p:cNvSpPr txBox="1">
            <a:spLocks noChangeArrowheads="1"/>
          </p:cNvSpPr>
          <p:nvPr/>
        </p:nvSpPr>
        <p:spPr bwMode="auto">
          <a:xfrm>
            <a:off x="2133600" y="533400"/>
            <a:ext cx="60198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dirty="0"/>
              <a:t>Train Up</a:t>
            </a:r>
          </a:p>
          <a:p>
            <a:pPr algn="ctr">
              <a:spcBef>
                <a:spcPct val="0"/>
              </a:spcBef>
              <a:buFontTx/>
              <a:buNone/>
            </a:pPr>
            <a:r>
              <a:rPr lang="en-US" altLang="en-US" sz="2400" i="1" dirty="0">
                <a:solidFill>
                  <a:srgbClr val="0000FF"/>
                </a:solidFill>
              </a:rPr>
              <a:t>Developing Information-Gathering Tools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BC31-2C40-500F-B71E-CA49DBC8ED5D}"/>
              </a:ext>
            </a:extLst>
          </p:cNvPr>
          <p:cNvSpPr>
            <a:spLocks noGrp="1"/>
          </p:cNvSpPr>
          <p:nvPr>
            <p:ph type="title"/>
          </p:nvPr>
        </p:nvSpPr>
        <p:spPr/>
        <p:txBody>
          <a:bodyPr/>
          <a:lstStyle/>
          <a:p>
            <a:r>
              <a:rPr lang="en-US" sz="3600" dirty="0">
                <a:solidFill>
                  <a:srgbClr val="0000FF"/>
                </a:solidFill>
              </a:rPr>
              <a:t>Safety and Environmental</a:t>
            </a:r>
          </a:p>
        </p:txBody>
      </p:sp>
      <p:sp>
        <p:nvSpPr>
          <p:cNvPr id="3" name="Content Placeholder 2">
            <a:extLst>
              <a:ext uri="{FF2B5EF4-FFF2-40B4-BE49-F238E27FC236}">
                <a16:creationId xmlns:a16="http://schemas.microsoft.com/office/drawing/2014/main" id="{B30B847E-9F62-896C-9E45-D4EA38D49E91}"/>
              </a:ext>
            </a:extLst>
          </p:cNvPr>
          <p:cNvSpPr>
            <a:spLocks noGrp="1"/>
          </p:cNvSpPr>
          <p:nvPr>
            <p:ph idx="1"/>
          </p:nvPr>
        </p:nvSpPr>
        <p:spPr/>
        <p:txBody>
          <a:bodyPr/>
          <a:lstStyle/>
          <a:p>
            <a:r>
              <a:rPr lang="en-US" sz="2400" dirty="0"/>
              <a:t>Safety Requirements: </a:t>
            </a:r>
            <a:r>
              <a:rPr lang="en-US" sz="2400" b="0" dirty="0"/>
              <a:t>No other specific safety requirements are unique to this block of instruction per DA PAM 385-30, Risk Management, dated 2 December 2014.</a:t>
            </a:r>
          </a:p>
          <a:p>
            <a:r>
              <a:rPr lang="en-US" sz="2400" dirty="0"/>
              <a:t>Risk Assessment Level: </a:t>
            </a:r>
            <a:r>
              <a:rPr lang="en-US" sz="2400" u="sng" dirty="0"/>
              <a:t>Low</a:t>
            </a:r>
            <a:r>
              <a:rPr lang="en-US" sz="2400" dirty="0"/>
              <a:t> </a:t>
            </a:r>
            <a:r>
              <a:rPr lang="en-US" sz="2400" b="0" dirty="0"/>
              <a:t>in accordance with TRADOC Regulation 385-2, U.S. Army Training and Doctrine Command Safety and Occupational Health Program, dated 14 June 2024.</a:t>
            </a:r>
          </a:p>
          <a:p>
            <a:r>
              <a:rPr lang="en-US" sz="2400" dirty="0"/>
              <a:t>Environmental Considerations: </a:t>
            </a:r>
            <a:r>
              <a:rPr lang="en-US" sz="2400" b="0" dirty="0"/>
              <a:t>None in accordance with AR 200-1, Environmental Protection and Enhancement, dated 13 December 2007, and ATP 3-34.5, Environmental Considerations, dated January 2024.</a:t>
            </a:r>
          </a:p>
          <a:p>
            <a:endParaRPr lang="en-US" sz="2400" dirty="0"/>
          </a:p>
        </p:txBody>
      </p:sp>
      <p:sp>
        <p:nvSpPr>
          <p:cNvPr id="4" name="Footer Placeholder 3">
            <a:extLst>
              <a:ext uri="{FF2B5EF4-FFF2-40B4-BE49-F238E27FC236}">
                <a16:creationId xmlns:a16="http://schemas.microsoft.com/office/drawing/2014/main" id="{1255D4BB-9832-6B0D-6533-C3FAEED611EC}"/>
              </a:ext>
            </a:extLst>
          </p:cNvPr>
          <p:cNvSpPr>
            <a:spLocks noGrp="1"/>
          </p:cNvSpPr>
          <p:nvPr>
            <p:ph type="ftr" sz="quarter" idx="10"/>
          </p:nvPr>
        </p:nvSpPr>
        <p:spPr/>
        <p:txBody>
          <a:bodyPr/>
          <a:lstStyle/>
          <a:p>
            <a:pPr>
              <a:defRPr/>
            </a:pPr>
            <a:r>
              <a:rPr lang="en-US" altLang="en-US"/>
              <a:t>U.S. Army Inspector General School   </a:t>
            </a:r>
            <a:fld id="{61C7E7CE-266D-4AF9-A33B-42D5A4B6E212}" type="slidenum">
              <a:rPr lang="en-US" altLang="en-US" smtClean="0"/>
              <a:pPr>
                <a:defRPr/>
              </a:pPr>
              <a:t>12</a:t>
            </a:fld>
            <a:endParaRPr lang="en-US" altLang="en-US"/>
          </a:p>
        </p:txBody>
      </p:sp>
    </p:spTree>
    <p:extLst>
      <p:ext uri="{BB962C8B-B14F-4D97-AF65-F5344CB8AC3E}">
        <p14:creationId xmlns:p14="http://schemas.microsoft.com/office/powerpoint/2010/main" val="3689454561"/>
      </p:ext>
    </p:extLst>
  </p:cSld>
  <p:clrMapOvr>
    <a:masterClrMapping/>
  </p:clrMapOvr>
  <p:transition>
    <p:pull/>
    <p:sndAc>
      <p:endSnd/>
    </p:sndAc>
  </p:transition>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8D7F0A6-E5B0-479C-9741-DEDB8EE821FA}" type="slidenum">
              <a:rPr lang="en-US" altLang="en-US" sz="1400" smtClean="0"/>
              <a:pPr>
                <a:spcBef>
                  <a:spcPct val="0"/>
                </a:spcBef>
                <a:buFontTx/>
                <a:buNone/>
              </a:pPr>
              <a:t>120</a:t>
            </a:fld>
            <a:endParaRPr lang="en-US" altLang="en-US" sz="1400"/>
          </a:p>
        </p:txBody>
      </p:sp>
      <p:sp>
        <p:nvSpPr>
          <p:cNvPr id="72707" name="Text Box 2"/>
          <p:cNvSpPr txBox="1">
            <a:spLocks noChangeArrowheads="1"/>
          </p:cNvSpPr>
          <p:nvPr/>
        </p:nvSpPr>
        <p:spPr bwMode="auto">
          <a:xfrm>
            <a:off x="152400" y="1981200"/>
            <a:ext cx="8839200"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lvl="1">
              <a:spcBef>
                <a:spcPct val="0"/>
              </a:spcBef>
              <a:spcAft>
                <a:spcPts val="600"/>
              </a:spcAft>
              <a:buFontTx/>
              <a:buNone/>
            </a:pPr>
            <a:r>
              <a:rPr lang="en-US" altLang="en-US" sz="2400" b="0" dirty="0">
                <a:cs typeface="Times New Roman" panose="02020603050405020304" pitchFamily="18" charset="0"/>
              </a:rPr>
              <a:t>Guidelines for developing questions:</a:t>
            </a:r>
          </a:p>
          <a:p>
            <a:pPr marL="571500" lvl="2" indent="-342900">
              <a:spcBef>
                <a:spcPct val="0"/>
              </a:spcBef>
              <a:spcAft>
                <a:spcPts val="600"/>
              </a:spcAft>
              <a:buFont typeface="Wingdings" panose="05000000000000000000" pitchFamily="2" charset="2"/>
              <a:buChar char="Ø"/>
            </a:pPr>
            <a:r>
              <a:rPr lang="en-US" altLang="en-US" b="0" dirty="0"/>
              <a:t>Focus on answering the requirements of the </a:t>
            </a:r>
            <a:r>
              <a:rPr lang="en-US" altLang="en-US" b="0" dirty="0">
                <a:solidFill>
                  <a:srgbClr val="0000FF"/>
                </a:solidFill>
              </a:rPr>
              <a:t>Sub-Tasks</a:t>
            </a:r>
            <a:endParaRPr lang="en-US" altLang="en-US" b="0" dirty="0"/>
          </a:p>
          <a:p>
            <a:pPr marL="571500" lvl="2" indent="-342900">
              <a:spcBef>
                <a:spcPct val="0"/>
              </a:spcBef>
              <a:spcAft>
                <a:spcPts val="600"/>
              </a:spcAft>
              <a:buFont typeface="Wingdings" panose="05000000000000000000" pitchFamily="2" charset="2"/>
              <a:buChar char="Ø"/>
            </a:pPr>
            <a:r>
              <a:rPr lang="en-US" altLang="en-US" b="0" dirty="0">
                <a:solidFill>
                  <a:srgbClr val="0000FF"/>
                </a:solidFill>
              </a:rPr>
              <a:t>Open-ended questions</a:t>
            </a:r>
            <a:r>
              <a:rPr lang="en-US" altLang="en-US" b="0" dirty="0"/>
              <a:t> encourage discussion – consider the TED method:</a:t>
            </a:r>
          </a:p>
          <a:p>
            <a:pPr marL="800100" lvl="3">
              <a:spcBef>
                <a:spcPct val="0"/>
              </a:spcBef>
              <a:spcAft>
                <a:spcPts val="600"/>
              </a:spcAft>
              <a:buFont typeface="Arial" panose="020B0604020202020204" pitchFamily="34" charset="0"/>
              <a:buChar char="•"/>
            </a:pPr>
            <a:r>
              <a:rPr lang="en-US" altLang="en-US" sz="1800" b="0" dirty="0"/>
              <a:t>“Tell me…” </a:t>
            </a:r>
          </a:p>
          <a:p>
            <a:pPr marL="800100" lvl="3">
              <a:spcBef>
                <a:spcPct val="0"/>
              </a:spcBef>
              <a:spcAft>
                <a:spcPts val="600"/>
              </a:spcAft>
              <a:buFont typeface="Arial" panose="020B0604020202020204" pitchFamily="34" charset="0"/>
              <a:buChar char="•"/>
            </a:pPr>
            <a:r>
              <a:rPr lang="en-US" altLang="en-US" sz="1800" b="0" dirty="0"/>
              <a:t>“Explain…” </a:t>
            </a:r>
          </a:p>
          <a:p>
            <a:pPr marL="800100" lvl="3">
              <a:spcBef>
                <a:spcPct val="0"/>
              </a:spcBef>
              <a:spcAft>
                <a:spcPts val="600"/>
              </a:spcAft>
              <a:buFont typeface="Arial" panose="020B0604020202020204" pitchFamily="34" charset="0"/>
              <a:buChar char="•"/>
            </a:pPr>
            <a:r>
              <a:rPr lang="en-US" altLang="en-US" sz="1800" b="0" dirty="0"/>
              <a:t>“Describe…”</a:t>
            </a:r>
          </a:p>
          <a:p>
            <a:pPr marL="571500" lvl="2" indent="-342900">
              <a:spcBef>
                <a:spcPct val="0"/>
              </a:spcBef>
              <a:spcAft>
                <a:spcPts val="600"/>
              </a:spcAft>
              <a:buFont typeface="Wingdings" panose="05000000000000000000" pitchFamily="2" charset="2"/>
              <a:buChar char="Ø"/>
            </a:pPr>
            <a:r>
              <a:rPr lang="en-US" altLang="en-US" b="0" dirty="0"/>
              <a:t>Develop questions that get to the </a:t>
            </a:r>
            <a:r>
              <a:rPr lang="en-US" altLang="en-US" b="0" dirty="0">
                <a:solidFill>
                  <a:srgbClr val="0000FF"/>
                </a:solidFill>
              </a:rPr>
              <a:t>root cause</a:t>
            </a:r>
            <a:r>
              <a:rPr lang="en-US" altLang="en-US" b="0" dirty="0"/>
              <a:t> of non-compliance </a:t>
            </a:r>
          </a:p>
          <a:p>
            <a:pPr marL="571500" lvl="2" indent="-342900">
              <a:spcBef>
                <a:spcPct val="0"/>
              </a:spcBef>
              <a:spcAft>
                <a:spcPts val="600"/>
              </a:spcAft>
              <a:buFont typeface="Wingdings" panose="05000000000000000000" pitchFamily="2" charset="2"/>
              <a:buChar char="Ø"/>
            </a:pPr>
            <a:r>
              <a:rPr lang="en-US" altLang="en-US" b="0" dirty="0"/>
              <a:t>Tailor questions to fit the person (or people) you will interview or sense</a:t>
            </a:r>
          </a:p>
        </p:txBody>
      </p:sp>
      <p:sp>
        <p:nvSpPr>
          <p:cNvPr id="72709" name="Text Box 3"/>
          <p:cNvSpPr txBox="1">
            <a:spLocks noChangeArrowheads="1"/>
          </p:cNvSpPr>
          <p:nvPr/>
        </p:nvSpPr>
        <p:spPr bwMode="auto">
          <a:xfrm>
            <a:off x="2133600" y="533400"/>
            <a:ext cx="60198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dirty="0"/>
              <a:t>Train Up</a:t>
            </a:r>
          </a:p>
          <a:p>
            <a:pPr algn="ctr">
              <a:spcBef>
                <a:spcPct val="0"/>
              </a:spcBef>
              <a:buFontTx/>
              <a:buNone/>
            </a:pPr>
            <a:r>
              <a:rPr lang="en-US" altLang="en-US" sz="2400" i="1" dirty="0">
                <a:solidFill>
                  <a:srgbClr val="0000FF"/>
                </a:solidFill>
              </a:rPr>
              <a:t>Developing Information-Gathering Tools</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1D8EC3E1-018D-4232-BCA2-AE4A34D4CC64}" type="slidenum">
              <a:rPr lang="en-US" altLang="en-US" sz="1400" smtClean="0"/>
              <a:pPr>
                <a:spcBef>
                  <a:spcPct val="0"/>
                </a:spcBef>
                <a:buFontTx/>
                <a:buNone/>
              </a:pPr>
              <a:t>121</a:t>
            </a:fld>
            <a:endParaRPr lang="en-US" altLang="en-US" sz="1400" dirty="0"/>
          </a:p>
        </p:txBody>
      </p:sp>
      <p:sp>
        <p:nvSpPr>
          <p:cNvPr id="74755" name="Rectangle 19"/>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74756" name="Rectangle 20"/>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74761" name="Rectangle 1028"/>
          <p:cNvSpPr>
            <a:spLocks noChangeArrowheads="1"/>
          </p:cNvSpPr>
          <p:nvPr/>
        </p:nvSpPr>
        <p:spPr bwMode="auto">
          <a:xfrm>
            <a:off x="533400" y="2517775"/>
            <a:ext cx="1516063"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RESEARCH</a:t>
            </a:r>
          </a:p>
        </p:txBody>
      </p:sp>
      <p:sp>
        <p:nvSpPr>
          <p:cNvPr id="74762" name="Rectangle 1029"/>
          <p:cNvSpPr>
            <a:spLocks noChangeArrowheads="1"/>
          </p:cNvSpPr>
          <p:nvPr/>
        </p:nvSpPr>
        <p:spPr bwMode="auto">
          <a:xfrm>
            <a:off x="2300288" y="25146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74763" name="Rectangle 1030"/>
          <p:cNvSpPr>
            <a:spLocks noChangeArrowheads="1"/>
          </p:cNvSpPr>
          <p:nvPr/>
        </p:nvSpPr>
        <p:spPr bwMode="auto">
          <a:xfrm>
            <a:off x="4738688" y="2514600"/>
            <a:ext cx="1204912"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74764" name="Rectangle 1031"/>
          <p:cNvSpPr>
            <a:spLocks noChangeArrowheads="1"/>
          </p:cNvSpPr>
          <p:nvPr/>
        </p:nvSpPr>
        <p:spPr bwMode="auto">
          <a:xfrm>
            <a:off x="6356350" y="2522538"/>
            <a:ext cx="1290638"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t> TRAIN UP</a:t>
            </a:r>
          </a:p>
        </p:txBody>
      </p:sp>
      <p:sp>
        <p:nvSpPr>
          <p:cNvPr id="43" name="Freeform 1032"/>
          <p:cNvSpPr>
            <a:spLocks/>
          </p:cNvSpPr>
          <p:nvPr/>
        </p:nvSpPr>
        <p:spPr bwMode="auto">
          <a:xfrm>
            <a:off x="3124200" y="2887663"/>
            <a:ext cx="1838325" cy="1285875"/>
          </a:xfrm>
          <a:custGeom>
            <a:avLst/>
            <a:gdLst>
              <a:gd name="T0" fmla="*/ 309907420 w 1603"/>
              <a:gd name="T1" fmla="*/ 0 h 1048"/>
              <a:gd name="T2" fmla="*/ 0 w 1603"/>
              <a:gd name="T3" fmla="*/ 191147527 h 1048"/>
              <a:gd name="T4" fmla="*/ 309907420 w 1603"/>
              <a:gd name="T5" fmla="*/ 380790777 h 1048"/>
              <a:gd name="T6" fmla="*/ 616957008 w 1603"/>
              <a:gd name="T7" fmla="*/ 191147527 h 1048"/>
              <a:gd name="T8" fmla="*/ 309907420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pPr>
              <a:defRPr/>
            </a:pPr>
            <a:endParaRPr lang="en-US">
              <a:solidFill>
                <a:schemeClr val="accent3"/>
              </a:solidFill>
            </a:endParaRPr>
          </a:p>
        </p:txBody>
      </p:sp>
      <p:sp>
        <p:nvSpPr>
          <p:cNvPr id="74766" name="AutoShape 1033"/>
          <p:cNvSpPr>
            <a:spLocks noChangeArrowheads="1"/>
          </p:cNvSpPr>
          <p:nvPr/>
        </p:nvSpPr>
        <p:spPr bwMode="auto">
          <a:xfrm>
            <a:off x="7256463" y="3657600"/>
            <a:ext cx="1549400" cy="736600"/>
          </a:xfrm>
          <a:prstGeom prst="roundRect">
            <a:avLst>
              <a:gd name="adj" fmla="val 12472"/>
            </a:avLst>
          </a:prstGeom>
          <a:solidFill>
            <a:schemeClr val="tx1"/>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i="1">
                <a:solidFill>
                  <a:schemeClr val="bg1"/>
                </a:solidFill>
              </a:rPr>
              <a:t>PRE-INSPECTION VISITS</a:t>
            </a:r>
          </a:p>
        </p:txBody>
      </p:sp>
      <p:sp>
        <p:nvSpPr>
          <p:cNvPr id="74767" name="Rectangle 1034"/>
          <p:cNvSpPr>
            <a:spLocks noChangeArrowheads="1"/>
          </p:cNvSpPr>
          <p:nvPr/>
        </p:nvSpPr>
        <p:spPr bwMode="auto">
          <a:xfrm>
            <a:off x="3713163" y="3048000"/>
            <a:ext cx="657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CDR</a:t>
            </a:r>
          </a:p>
        </p:txBody>
      </p:sp>
      <p:sp>
        <p:nvSpPr>
          <p:cNvPr id="74768" name="Rectangle 1035"/>
          <p:cNvSpPr>
            <a:spLocks noChangeArrowheads="1"/>
          </p:cNvSpPr>
          <p:nvPr/>
        </p:nvSpPr>
        <p:spPr bwMode="auto">
          <a:xfrm>
            <a:off x="3205163" y="32845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APPROVES CONCEPT</a:t>
            </a:r>
          </a:p>
        </p:txBody>
      </p:sp>
      <p:sp>
        <p:nvSpPr>
          <p:cNvPr id="74769" name="Line 1036"/>
          <p:cNvSpPr>
            <a:spLocks noChangeShapeType="1"/>
          </p:cNvSpPr>
          <p:nvPr/>
        </p:nvSpPr>
        <p:spPr bwMode="auto">
          <a:xfrm>
            <a:off x="3606800" y="2814638"/>
            <a:ext cx="1131888"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4770" name="Line 1037"/>
          <p:cNvSpPr>
            <a:spLocks noChangeShapeType="1"/>
          </p:cNvSpPr>
          <p:nvPr/>
        </p:nvSpPr>
        <p:spPr bwMode="auto">
          <a:xfrm flipV="1">
            <a:off x="5943600" y="28289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4771" name="Line 1038"/>
          <p:cNvSpPr>
            <a:spLocks noChangeShapeType="1"/>
          </p:cNvSpPr>
          <p:nvPr/>
        </p:nvSpPr>
        <p:spPr bwMode="auto">
          <a:xfrm>
            <a:off x="2049463" y="28082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4772" name="Line 1051"/>
          <p:cNvSpPr>
            <a:spLocks noChangeShapeType="1"/>
          </p:cNvSpPr>
          <p:nvPr/>
        </p:nvSpPr>
        <p:spPr bwMode="auto">
          <a:xfrm>
            <a:off x="8042275" y="2814638"/>
            <a:ext cx="1588"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4773" name="Line 1054"/>
          <p:cNvSpPr>
            <a:spLocks noChangeShapeType="1"/>
          </p:cNvSpPr>
          <p:nvPr/>
        </p:nvSpPr>
        <p:spPr bwMode="auto">
          <a:xfrm flipH="1" flipV="1">
            <a:off x="7659688" y="2814638"/>
            <a:ext cx="3825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4774" name="Line 1070"/>
          <p:cNvSpPr>
            <a:spLocks noChangeShapeType="1"/>
          </p:cNvSpPr>
          <p:nvPr/>
        </p:nvSpPr>
        <p:spPr bwMode="auto">
          <a:xfrm flipV="1">
            <a:off x="4049713" y="28082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4775" name="TextBox 2"/>
          <p:cNvSpPr txBox="1">
            <a:spLocks noChangeArrowheads="1"/>
          </p:cNvSpPr>
          <p:nvPr/>
        </p:nvSpPr>
        <p:spPr bwMode="auto">
          <a:xfrm>
            <a:off x="1887538" y="293528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74776" name="TextBox 72"/>
          <p:cNvSpPr txBox="1">
            <a:spLocks noChangeArrowheads="1"/>
          </p:cNvSpPr>
          <p:nvPr/>
        </p:nvSpPr>
        <p:spPr bwMode="auto">
          <a:xfrm>
            <a:off x="3429000" y="29352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74777" name="TextBox 73"/>
          <p:cNvSpPr txBox="1">
            <a:spLocks noChangeArrowheads="1"/>
          </p:cNvSpPr>
          <p:nvPr/>
        </p:nvSpPr>
        <p:spPr bwMode="auto">
          <a:xfrm>
            <a:off x="4702175" y="3427413"/>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74778" name="TextBox 74"/>
          <p:cNvSpPr txBox="1">
            <a:spLocks noChangeArrowheads="1"/>
          </p:cNvSpPr>
          <p:nvPr/>
        </p:nvSpPr>
        <p:spPr bwMode="auto">
          <a:xfrm>
            <a:off x="5780088" y="294957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74779" name="TextBox 75"/>
          <p:cNvSpPr txBox="1">
            <a:spLocks noChangeArrowheads="1"/>
          </p:cNvSpPr>
          <p:nvPr/>
        </p:nvSpPr>
        <p:spPr bwMode="auto">
          <a:xfrm>
            <a:off x="7485063" y="29479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74780" name="TextBox 76"/>
          <p:cNvSpPr txBox="1">
            <a:spLocks noChangeArrowheads="1"/>
          </p:cNvSpPr>
          <p:nvPr/>
        </p:nvSpPr>
        <p:spPr bwMode="auto">
          <a:xfrm>
            <a:off x="8621713" y="42227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sp>
        <p:nvSpPr>
          <p:cNvPr id="74783" name="Rectangle 9"/>
          <p:cNvSpPr>
            <a:spLocks noChangeArrowheads="1"/>
          </p:cNvSpPr>
          <p:nvPr/>
        </p:nvSpPr>
        <p:spPr bwMode="auto">
          <a:xfrm>
            <a:off x="1968500" y="1651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One: The Preparation Phase</a:t>
            </a:r>
          </a:p>
        </p:txBody>
      </p:sp>
      <p:sp>
        <p:nvSpPr>
          <p:cNvPr id="74784" name="Text Box 19"/>
          <p:cNvSpPr txBox="1">
            <a:spLocks noChangeArrowheads="1"/>
          </p:cNvSpPr>
          <p:nvPr/>
        </p:nvSpPr>
        <p:spPr bwMode="auto">
          <a:xfrm>
            <a:off x="1974850" y="65405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2" name="Text Box 3">
            <a:extLst>
              <a:ext uri="{FF2B5EF4-FFF2-40B4-BE49-F238E27FC236}">
                <a16:creationId xmlns:a16="http://schemas.microsoft.com/office/drawing/2014/main" id="{FB28A93B-27E8-5C86-CF3C-CAE10123B24D}"/>
              </a:ext>
            </a:extLst>
          </p:cNvPr>
          <p:cNvSpPr txBox="1">
            <a:spLocks noChangeArrowheads="1"/>
          </p:cNvSpPr>
          <p:nvPr/>
        </p:nvSpPr>
        <p:spPr bwMode="auto">
          <a:xfrm>
            <a:off x="2833607" y="6059487"/>
            <a:ext cx="6293016"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4-2, pages 4-2-37 to 4-2-44)</a:t>
            </a:r>
          </a:p>
        </p:txBody>
      </p:sp>
    </p:spTree>
  </p:cSld>
  <p:clrMapOvr>
    <a:masterClrMapping/>
  </p:clrMapOvr>
  <p:transition>
    <p:pull/>
    <p:sndAc>
      <p:endSnd/>
    </p:sndAc>
  </p:transition>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19FD9B8-925F-401C-B6DC-464B35FAE18C}" type="slidenum">
              <a:rPr lang="en-US" altLang="en-US" sz="1400" smtClean="0"/>
              <a:pPr>
                <a:spcBef>
                  <a:spcPct val="0"/>
                </a:spcBef>
                <a:buFontTx/>
                <a:buNone/>
              </a:pPr>
              <a:t>122</a:t>
            </a:fld>
            <a:endParaRPr lang="en-US" altLang="en-US" sz="1400"/>
          </a:p>
        </p:txBody>
      </p:sp>
      <p:sp>
        <p:nvSpPr>
          <p:cNvPr id="76803" name="Text Box 2"/>
          <p:cNvSpPr txBox="1">
            <a:spLocks noChangeArrowheads="1"/>
          </p:cNvSpPr>
          <p:nvPr/>
        </p:nvSpPr>
        <p:spPr bwMode="auto">
          <a:xfrm>
            <a:off x="1717675" y="6858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a:t>Pre-Inspection Visits</a:t>
            </a:r>
          </a:p>
        </p:txBody>
      </p:sp>
      <p:sp>
        <p:nvSpPr>
          <p:cNvPr id="76804" name="Text Box 3"/>
          <p:cNvSpPr txBox="1">
            <a:spLocks noChangeArrowheads="1"/>
          </p:cNvSpPr>
          <p:nvPr/>
        </p:nvSpPr>
        <p:spPr bwMode="auto">
          <a:xfrm>
            <a:off x="152400" y="1905000"/>
            <a:ext cx="88392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Pre-Inspection Visits are necessary to </a:t>
            </a:r>
            <a:r>
              <a:rPr lang="en-US" altLang="en-US" sz="2000" b="0" dirty="0">
                <a:solidFill>
                  <a:srgbClr val="FF0000"/>
                </a:solidFill>
                <a:cs typeface="Times New Roman" panose="02020603050405020304" pitchFamily="18" charset="0"/>
              </a:rPr>
              <a:t>validate</a:t>
            </a:r>
            <a:r>
              <a:rPr lang="en-US" altLang="en-US" sz="2000" b="0" dirty="0">
                <a:cs typeface="Times New Roman" panose="02020603050405020304" pitchFamily="18" charset="0"/>
              </a:rPr>
              <a:t> </a:t>
            </a:r>
            <a:r>
              <a:rPr lang="en-US" altLang="en-US" sz="2000" b="0" dirty="0">
                <a:solidFill>
                  <a:srgbClr val="FF0000"/>
                </a:solidFill>
                <a:cs typeface="Times New Roman" panose="02020603050405020304" pitchFamily="18" charset="0"/>
              </a:rPr>
              <a:t>and refine your inspection methodology and</a:t>
            </a:r>
            <a:r>
              <a:rPr lang="en-US" altLang="en-US" sz="2000" b="0" dirty="0">
                <a:cs typeface="Times New Roman" panose="02020603050405020304" pitchFamily="18" charset="0"/>
              </a:rPr>
              <a:t> </a:t>
            </a:r>
            <a:r>
              <a:rPr lang="en-US" altLang="en-US" sz="2000" b="0" dirty="0">
                <a:solidFill>
                  <a:srgbClr val="FF0000"/>
                </a:solidFill>
                <a:cs typeface="Times New Roman" panose="02020603050405020304" pitchFamily="18" charset="0"/>
              </a:rPr>
              <a:t>information-gathering tools</a:t>
            </a:r>
            <a:endParaRPr lang="en-US" altLang="en-US" sz="2000" b="0" dirty="0">
              <a:cs typeface="Times New Roman" panose="02020603050405020304" pitchFamily="18" charset="0"/>
            </a:endParaRPr>
          </a:p>
          <a:p>
            <a:pPr marL="742950" lvl="1" indent="-285750">
              <a:spcBef>
                <a:spcPct val="0"/>
              </a:spcBef>
              <a:buFont typeface="Arial" panose="020B0604020202020204" pitchFamily="34" charset="0"/>
              <a:buChar char="•"/>
            </a:pPr>
            <a:endParaRPr lang="en-US" altLang="en-US" sz="2000" b="0" dirty="0">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The inspection team should conduct a Pre-Inspection Visit for each type of unit or agency they will visit</a:t>
            </a:r>
          </a:p>
          <a:p>
            <a:pPr marL="742950" lvl="1" indent="-285750">
              <a:spcBef>
                <a:spcPct val="0"/>
              </a:spcBef>
              <a:buFont typeface="Arial" panose="020B0604020202020204" pitchFamily="34" charset="0"/>
              <a:buChar char="•"/>
            </a:pPr>
            <a:endParaRPr lang="en-US" altLang="en-US" sz="2000" b="0" dirty="0">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Conduct the Pre-Inspection Visit exactly as outlined in the DIP</a:t>
            </a:r>
          </a:p>
          <a:p>
            <a:pPr marL="742950" lvl="1" indent="-285750">
              <a:spcBef>
                <a:spcPct val="0"/>
              </a:spcBef>
              <a:buFont typeface="Arial" panose="020B0604020202020204" pitchFamily="34" charset="0"/>
              <a:buChar char="•"/>
            </a:pPr>
            <a:endParaRPr lang="en-US" altLang="en-US" sz="2000" b="0" dirty="0">
              <a:solidFill>
                <a:srgbClr val="FF0000"/>
              </a:solidFill>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u="sng" dirty="0">
                <a:solidFill>
                  <a:srgbClr val="FF0000"/>
                </a:solidFill>
                <a:cs typeface="Times New Roman" panose="02020603050405020304" pitchFamily="18" charset="0"/>
              </a:rPr>
              <a:t>Do not </a:t>
            </a:r>
            <a:r>
              <a:rPr lang="en-US" altLang="en-US" sz="2000" b="0" dirty="0">
                <a:solidFill>
                  <a:srgbClr val="FF0000"/>
                </a:solidFill>
                <a:cs typeface="Times New Roman" panose="02020603050405020304" pitchFamily="18" charset="0"/>
              </a:rPr>
              <a:t>use the information gleaned from this visit in the inspection report</a:t>
            </a:r>
            <a:endParaRPr lang="en-US" altLang="en-US" sz="2000" b="0" dirty="0">
              <a:solidFill>
                <a:srgbClr val="0000FF"/>
              </a:solidFill>
              <a:cs typeface="Times New Roman" panose="02020603050405020304" pitchFamily="18" charset="0"/>
            </a:endParaRPr>
          </a:p>
          <a:p>
            <a:pPr lvl="1">
              <a:spcBef>
                <a:spcPct val="0"/>
              </a:spcBef>
              <a:buNone/>
            </a:pPr>
            <a:endParaRPr lang="en-US" altLang="en-US" sz="1800" b="0" dirty="0"/>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679946A-AC66-4739-A2A2-8874A6985BFD}" type="slidenum">
              <a:rPr lang="en-US" altLang="en-US" sz="1400" smtClean="0"/>
              <a:pPr>
                <a:spcBef>
                  <a:spcPct val="0"/>
                </a:spcBef>
                <a:buFontTx/>
                <a:buNone/>
              </a:pPr>
              <a:t>123</a:t>
            </a:fld>
            <a:endParaRPr lang="en-US" altLang="en-US" sz="1400"/>
          </a:p>
        </p:txBody>
      </p:sp>
      <p:sp>
        <p:nvSpPr>
          <p:cNvPr id="78851" name="Rectangle 2057"/>
          <p:cNvSpPr>
            <a:spLocks noChangeArrowheads="1"/>
          </p:cNvSpPr>
          <p:nvPr/>
        </p:nvSpPr>
        <p:spPr bwMode="auto">
          <a:xfrm>
            <a:off x="1968500" y="14224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One: The Preparation Phase</a:t>
            </a:r>
          </a:p>
        </p:txBody>
      </p:sp>
      <p:sp>
        <p:nvSpPr>
          <p:cNvPr id="78852" name="Text Box 2067"/>
          <p:cNvSpPr txBox="1">
            <a:spLocks noChangeArrowheads="1"/>
          </p:cNvSpPr>
          <p:nvPr/>
        </p:nvSpPr>
        <p:spPr bwMode="auto">
          <a:xfrm>
            <a:off x="2209800" y="4572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78853" name="Rectangle 25"/>
          <p:cNvSpPr>
            <a:spLocks noChangeArrowheads="1"/>
          </p:cNvSpPr>
          <p:nvPr/>
        </p:nvSpPr>
        <p:spPr bwMode="auto">
          <a:xfrm>
            <a:off x="3349625" y="4340346"/>
            <a:ext cx="2590800" cy="41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ts val="0"/>
              </a:spcBef>
            </a:pPr>
            <a:r>
              <a:rPr lang="en-US" altLang="en-US" sz="1100" dirty="0">
                <a:solidFill>
                  <a:srgbClr val="0000FF"/>
                </a:solidFill>
              </a:rPr>
              <a:t> Concept Briefing </a:t>
            </a:r>
          </a:p>
          <a:p>
            <a:pPr>
              <a:spcBef>
                <a:spcPts val="0"/>
              </a:spcBef>
            </a:pPr>
            <a:r>
              <a:rPr lang="en-US" altLang="en-US" sz="1100" dirty="0">
                <a:solidFill>
                  <a:srgbClr val="0000FF"/>
                </a:solidFill>
              </a:rPr>
              <a:t> Inspection Directive</a:t>
            </a:r>
          </a:p>
        </p:txBody>
      </p:sp>
      <p:sp>
        <p:nvSpPr>
          <p:cNvPr id="78854" name="Rectangle 24"/>
          <p:cNvSpPr>
            <a:spLocks noChangeArrowheads="1"/>
          </p:cNvSpPr>
          <p:nvPr/>
        </p:nvSpPr>
        <p:spPr bwMode="auto">
          <a:xfrm>
            <a:off x="533400" y="3258257"/>
            <a:ext cx="1447800" cy="41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ts val="0"/>
              </a:spcBef>
            </a:pPr>
            <a:r>
              <a:rPr lang="en-US" altLang="en-US" sz="1100" dirty="0">
                <a:solidFill>
                  <a:srgbClr val="0000FF"/>
                </a:solidFill>
              </a:rPr>
              <a:t> Purpose </a:t>
            </a:r>
          </a:p>
          <a:p>
            <a:pPr>
              <a:spcBef>
                <a:spcPts val="0"/>
              </a:spcBef>
            </a:pPr>
            <a:r>
              <a:rPr lang="en-US" altLang="en-US" sz="1100" dirty="0">
                <a:solidFill>
                  <a:srgbClr val="0000FF"/>
                </a:solidFill>
              </a:rPr>
              <a:t> Objectives</a:t>
            </a:r>
          </a:p>
        </p:txBody>
      </p:sp>
      <p:sp>
        <p:nvSpPr>
          <p:cNvPr id="30" name="Rectangle 25"/>
          <p:cNvSpPr>
            <a:spLocks noChangeArrowheads="1"/>
          </p:cNvSpPr>
          <p:nvPr/>
        </p:nvSpPr>
        <p:spPr bwMode="auto">
          <a:xfrm>
            <a:off x="2260601" y="3275635"/>
            <a:ext cx="1752600" cy="24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114300" indent="-114300">
              <a:spcBef>
                <a:spcPts val="0"/>
              </a:spcBef>
              <a:defRPr/>
            </a:pPr>
            <a:r>
              <a:rPr lang="en-US" altLang="en-US" sz="1100" dirty="0">
                <a:solidFill>
                  <a:srgbClr val="0000FF"/>
                </a:solidFill>
              </a:rPr>
              <a:t>Concept Memo</a:t>
            </a:r>
          </a:p>
        </p:txBody>
      </p:sp>
      <p:sp>
        <p:nvSpPr>
          <p:cNvPr id="78856" name="Rectangle 1028"/>
          <p:cNvSpPr>
            <a:spLocks noChangeArrowheads="1"/>
          </p:cNvSpPr>
          <p:nvPr/>
        </p:nvSpPr>
        <p:spPr bwMode="auto">
          <a:xfrm>
            <a:off x="533400" y="2670175"/>
            <a:ext cx="1516063"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RESEARCH</a:t>
            </a:r>
          </a:p>
        </p:txBody>
      </p:sp>
      <p:sp>
        <p:nvSpPr>
          <p:cNvPr id="78857" name="Rectangle 1029"/>
          <p:cNvSpPr>
            <a:spLocks noChangeArrowheads="1"/>
          </p:cNvSpPr>
          <p:nvPr/>
        </p:nvSpPr>
        <p:spPr bwMode="auto">
          <a:xfrm>
            <a:off x="2300288" y="26670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78858" name="Rectangle 1030"/>
          <p:cNvSpPr>
            <a:spLocks noChangeArrowheads="1"/>
          </p:cNvSpPr>
          <p:nvPr/>
        </p:nvSpPr>
        <p:spPr bwMode="auto">
          <a:xfrm>
            <a:off x="4738688" y="2667000"/>
            <a:ext cx="1204912"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78859" name="Rectangle 1031"/>
          <p:cNvSpPr>
            <a:spLocks noChangeArrowheads="1"/>
          </p:cNvSpPr>
          <p:nvPr/>
        </p:nvSpPr>
        <p:spPr bwMode="auto">
          <a:xfrm>
            <a:off x="6356350" y="2674938"/>
            <a:ext cx="1290638"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t> TRAIN UP</a:t>
            </a:r>
          </a:p>
        </p:txBody>
      </p:sp>
      <p:sp>
        <p:nvSpPr>
          <p:cNvPr id="35" name="Freeform 1032"/>
          <p:cNvSpPr>
            <a:spLocks/>
          </p:cNvSpPr>
          <p:nvPr/>
        </p:nvSpPr>
        <p:spPr bwMode="auto">
          <a:xfrm>
            <a:off x="3124200" y="3040063"/>
            <a:ext cx="1838325" cy="1285875"/>
          </a:xfrm>
          <a:custGeom>
            <a:avLst/>
            <a:gdLst>
              <a:gd name="T0" fmla="*/ 309907420 w 1603"/>
              <a:gd name="T1" fmla="*/ 0 h 1048"/>
              <a:gd name="T2" fmla="*/ 0 w 1603"/>
              <a:gd name="T3" fmla="*/ 191147527 h 1048"/>
              <a:gd name="T4" fmla="*/ 309907420 w 1603"/>
              <a:gd name="T5" fmla="*/ 380790777 h 1048"/>
              <a:gd name="T6" fmla="*/ 616957008 w 1603"/>
              <a:gd name="T7" fmla="*/ 191147527 h 1048"/>
              <a:gd name="T8" fmla="*/ 309907420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pPr>
              <a:defRPr/>
            </a:pPr>
            <a:endParaRPr lang="en-US">
              <a:solidFill>
                <a:schemeClr val="accent3"/>
              </a:solidFill>
            </a:endParaRPr>
          </a:p>
        </p:txBody>
      </p:sp>
      <p:sp>
        <p:nvSpPr>
          <p:cNvPr id="78861" name="AutoShape 1033"/>
          <p:cNvSpPr>
            <a:spLocks noChangeArrowheads="1"/>
          </p:cNvSpPr>
          <p:nvPr/>
        </p:nvSpPr>
        <p:spPr bwMode="auto">
          <a:xfrm>
            <a:off x="7256463" y="38100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PRE-INSPECTION VISITS</a:t>
            </a:r>
          </a:p>
        </p:txBody>
      </p:sp>
      <p:sp>
        <p:nvSpPr>
          <p:cNvPr id="78862" name="Rectangle 1034"/>
          <p:cNvSpPr>
            <a:spLocks noChangeArrowheads="1"/>
          </p:cNvSpPr>
          <p:nvPr/>
        </p:nvSpPr>
        <p:spPr bwMode="auto">
          <a:xfrm>
            <a:off x="3713163" y="3200400"/>
            <a:ext cx="657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CDR</a:t>
            </a:r>
          </a:p>
        </p:txBody>
      </p:sp>
      <p:sp>
        <p:nvSpPr>
          <p:cNvPr id="78863" name="Rectangle 1035"/>
          <p:cNvSpPr>
            <a:spLocks noChangeArrowheads="1"/>
          </p:cNvSpPr>
          <p:nvPr/>
        </p:nvSpPr>
        <p:spPr bwMode="auto">
          <a:xfrm>
            <a:off x="3205163" y="34369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APPROVES CONCEPT</a:t>
            </a:r>
          </a:p>
        </p:txBody>
      </p:sp>
      <p:sp>
        <p:nvSpPr>
          <p:cNvPr id="78864" name="Line 1036"/>
          <p:cNvSpPr>
            <a:spLocks noChangeShapeType="1"/>
          </p:cNvSpPr>
          <p:nvPr/>
        </p:nvSpPr>
        <p:spPr bwMode="auto">
          <a:xfrm>
            <a:off x="3606800" y="2967038"/>
            <a:ext cx="1131888"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8865" name="Line 1037"/>
          <p:cNvSpPr>
            <a:spLocks noChangeShapeType="1"/>
          </p:cNvSpPr>
          <p:nvPr/>
        </p:nvSpPr>
        <p:spPr bwMode="auto">
          <a:xfrm flipV="1">
            <a:off x="5943600" y="29813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8866" name="Line 1038"/>
          <p:cNvSpPr>
            <a:spLocks noChangeShapeType="1"/>
          </p:cNvSpPr>
          <p:nvPr/>
        </p:nvSpPr>
        <p:spPr bwMode="auto">
          <a:xfrm>
            <a:off x="2049463" y="29606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8867" name="Line 1051"/>
          <p:cNvSpPr>
            <a:spLocks noChangeShapeType="1"/>
          </p:cNvSpPr>
          <p:nvPr/>
        </p:nvSpPr>
        <p:spPr bwMode="auto">
          <a:xfrm>
            <a:off x="8042275" y="2967038"/>
            <a:ext cx="1588"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8868" name="Line 1054"/>
          <p:cNvSpPr>
            <a:spLocks noChangeShapeType="1"/>
          </p:cNvSpPr>
          <p:nvPr/>
        </p:nvSpPr>
        <p:spPr bwMode="auto">
          <a:xfrm flipH="1" flipV="1">
            <a:off x="7659688" y="2967038"/>
            <a:ext cx="3825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8869" name="Line 1070"/>
          <p:cNvSpPr>
            <a:spLocks noChangeShapeType="1"/>
          </p:cNvSpPr>
          <p:nvPr/>
        </p:nvSpPr>
        <p:spPr bwMode="auto">
          <a:xfrm flipV="1">
            <a:off x="4049713" y="29606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8870" name="TextBox 2"/>
          <p:cNvSpPr txBox="1">
            <a:spLocks noChangeArrowheads="1"/>
          </p:cNvSpPr>
          <p:nvPr/>
        </p:nvSpPr>
        <p:spPr bwMode="auto">
          <a:xfrm>
            <a:off x="1887538" y="308768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78871" name="TextBox 72"/>
          <p:cNvSpPr txBox="1">
            <a:spLocks noChangeArrowheads="1"/>
          </p:cNvSpPr>
          <p:nvPr/>
        </p:nvSpPr>
        <p:spPr bwMode="auto">
          <a:xfrm>
            <a:off x="3429000" y="30876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78872" name="TextBox 73"/>
          <p:cNvSpPr txBox="1">
            <a:spLocks noChangeArrowheads="1"/>
          </p:cNvSpPr>
          <p:nvPr/>
        </p:nvSpPr>
        <p:spPr bwMode="auto">
          <a:xfrm>
            <a:off x="4702175" y="3579813"/>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78873" name="TextBox 74"/>
          <p:cNvSpPr txBox="1">
            <a:spLocks noChangeArrowheads="1"/>
          </p:cNvSpPr>
          <p:nvPr/>
        </p:nvSpPr>
        <p:spPr bwMode="auto">
          <a:xfrm>
            <a:off x="5780088" y="310197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78874" name="TextBox 75"/>
          <p:cNvSpPr txBox="1">
            <a:spLocks noChangeArrowheads="1"/>
          </p:cNvSpPr>
          <p:nvPr/>
        </p:nvSpPr>
        <p:spPr bwMode="auto">
          <a:xfrm>
            <a:off x="7485063" y="31003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78875" name="TextBox 76"/>
          <p:cNvSpPr txBox="1">
            <a:spLocks noChangeArrowheads="1"/>
          </p:cNvSpPr>
          <p:nvPr/>
        </p:nvSpPr>
        <p:spPr bwMode="auto">
          <a:xfrm>
            <a:off x="8621713" y="43751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cxnSp>
        <p:nvCxnSpPr>
          <p:cNvPr id="78876" name="Straight Arrow Connector 50"/>
          <p:cNvCxnSpPr>
            <a:cxnSpLocks noChangeShapeType="1"/>
            <a:stCxn id="78858" idx="2"/>
          </p:cNvCxnSpPr>
          <p:nvPr/>
        </p:nvCxnSpPr>
        <p:spPr bwMode="auto">
          <a:xfrm>
            <a:off x="5341938" y="3254375"/>
            <a:ext cx="220662" cy="403225"/>
          </a:xfrm>
          <a:prstGeom prst="straightConnector1">
            <a:avLst/>
          </a:prstGeom>
          <a:noFill/>
          <a:ln w="25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8877" name="Rectangle 3089"/>
          <p:cNvSpPr>
            <a:spLocks noChangeArrowheads="1"/>
          </p:cNvSpPr>
          <p:nvPr/>
        </p:nvSpPr>
        <p:spPr bwMode="auto">
          <a:xfrm>
            <a:off x="6356350" y="3258256"/>
            <a:ext cx="2362200" cy="41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ts val="0"/>
              </a:spcBef>
            </a:pPr>
            <a:r>
              <a:rPr lang="en-US" altLang="en-US" sz="1100" dirty="0">
                <a:solidFill>
                  <a:srgbClr val="0000FF"/>
                </a:solidFill>
              </a:rPr>
              <a:t> Info-gathering Tools</a:t>
            </a:r>
          </a:p>
          <a:p>
            <a:pPr>
              <a:spcBef>
                <a:spcPts val="0"/>
              </a:spcBef>
            </a:pPr>
            <a:r>
              <a:rPr lang="en-US" altLang="en-US" sz="1100" dirty="0">
                <a:solidFill>
                  <a:srgbClr val="0000FF"/>
                </a:solidFill>
              </a:rPr>
              <a:t> Rehearsals</a:t>
            </a:r>
          </a:p>
        </p:txBody>
      </p:sp>
      <p:sp>
        <p:nvSpPr>
          <p:cNvPr id="78878" name="Rectangle 27"/>
          <p:cNvSpPr>
            <a:spLocks noChangeArrowheads="1"/>
          </p:cNvSpPr>
          <p:nvPr/>
        </p:nvSpPr>
        <p:spPr bwMode="auto">
          <a:xfrm>
            <a:off x="5125243" y="3651251"/>
            <a:ext cx="2065337" cy="142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228600" indent="-11430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ts val="0"/>
              </a:spcBef>
            </a:pPr>
            <a:r>
              <a:rPr lang="en-US" altLang="en-US" sz="1100" dirty="0">
                <a:solidFill>
                  <a:srgbClr val="0000FF"/>
                </a:solidFill>
              </a:rPr>
              <a:t> Sub-Tasks</a:t>
            </a:r>
          </a:p>
          <a:p>
            <a:pPr>
              <a:spcBef>
                <a:spcPts val="0"/>
              </a:spcBef>
            </a:pPr>
            <a:r>
              <a:rPr lang="en-US" altLang="en-US" sz="1100" dirty="0">
                <a:solidFill>
                  <a:srgbClr val="0000FF"/>
                </a:solidFill>
              </a:rPr>
              <a:t> Methodology</a:t>
            </a:r>
          </a:p>
          <a:p>
            <a:pPr lvl="1">
              <a:spcBef>
                <a:spcPts val="0"/>
              </a:spcBef>
            </a:pPr>
            <a:r>
              <a:rPr lang="en-US" altLang="en-US" sz="1100" dirty="0">
                <a:solidFill>
                  <a:srgbClr val="0000FF"/>
                </a:solidFill>
              </a:rPr>
              <a:t> Task Organization</a:t>
            </a:r>
          </a:p>
          <a:p>
            <a:pPr lvl="1">
              <a:spcBef>
                <a:spcPts val="0"/>
              </a:spcBef>
            </a:pPr>
            <a:r>
              <a:rPr lang="en-US" altLang="en-US" sz="1100" dirty="0">
                <a:solidFill>
                  <a:srgbClr val="0000FF"/>
                </a:solidFill>
              </a:rPr>
              <a:t> Baseline Methodology</a:t>
            </a:r>
          </a:p>
          <a:p>
            <a:pPr lvl="1">
              <a:spcBef>
                <a:spcPts val="0"/>
              </a:spcBef>
            </a:pPr>
            <a:r>
              <a:rPr lang="en-US" altLang="en-US" sz="1100" dirty="0">
                <a:solidFill>
                  <a:srgbClr val="0000FF"/>
                </a:solidFill>
              </a:rPr>
              <a:t> Sample Itinerary</a:t>
            </a:r>
          </a:p>
          <a:p>
            <a:pPr>
              <a:spcBef>
                <a:spcPts val="0"/>
              </a:spcBef>
            </a:pPr>
            <a:r>
              <a:rPr lang="en-US" altLang="en-US" sz="1100" dirty="0">
                <a:solidFill>
                  <a:srgbClr val="0000FF"/>
                </a:solidFill>
              </a:rPr>
              <a:t> Notification letter</a:t>
            </a:r>
          </a:p>
          <a:p>
            <a:pPr>
              <a:spcBef>
                <a:spcPts val="0"/>
              </a:spcBef>
            </a:pPr>
            <a:r>
              <a:rPr lang="en-US" altLang="en-US" sz="1100" dirty="0">
                <a:solidFill>
                  <a:srgbClr val="0000FF"/>
                </a:solidFill>
              </a:rPr>
              <a:t> Detailed Inspection Plan</a:t>
            </a:r>
          </a:p>
          <a:p>
            <a:pPr>
              <a:spcBef>
                <a:spcPts val="0"/>
              </a:spcBef>
            </a:pPr>
            <a:endParaRPr lang="en-US" altLang="en-US" sz="1100" dirty="0">
              <a:solidFill>
                <a:srgbClr val="0000FF"/>
              </a:solidFill>
            </a:endParaRPr>
          </a:p>
        </p:txBody>
      </p:sp>
      <p:sp>
        <p:nvSpPr>
          <p:cNvPr id="2" name="Text Box 3">
            <a:extLst>
              <a:ext uri="{FF2B5EF4-FFF2-40B4-BE49-F238E27FC236}">
                <a16:creationId xmlns:a16="http://schemas.microsoft.com/office/drawing/2014/main" id="{BF600449-5BEC-436D-B896-5B633167F37A}"/>
              </a:ext>
            </a:extLst>
          </p:cNvPr>
          <p:cNvSpPr txBox="1">
            <a:spLocks noChangeArrowheads="1"/>
          </p:cNvSpPr>
          <p:nvPr/>
        </p:nvSpPr>
        <p:spPr bwMode="auto">
          <a:xfrm>
            <a:off x="5161542" y="6059487"/>
            <a:ext cx="3753858"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4-2)</a:t>
            </a:r>
          </a:p>
        </p:txBody>
      </p:sp>
    </p:spTree>
  </p:cSld>
  <p:clrMapOvr>
    <a:masterClrMapping/>
  </p:clrMapOvr>
  <p:transition>
    <p:pull/>
    <p:sndAc>
      <p:endSnd/>
    </p:sndAc>
  </p:transition>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D7E185B-5E69-4FAE-96E1-0F001ED41947}" type="slidenum">
              <a:rPr lang="en-US" altLang="en-US" sz="1400" smtClean="0"/>
              <a:pPr>
                <a:spcBef>
                  <a:spcPct val="0"/>
                </a:spcBef>
                <a:buFontTx/>
                <a:buNone/>
              </a:pPr>
              <a:t>124</a:t>
            </a:fld>
            <a:endParaRPr lang="en-US" altLang="en-US" sz="1400"/>
          </a:p>
        </p:txBody>
      </p:sp>
      <p:sp>
        <p:nvSpPr>
          <p:cNvPr id="80903" name="Rectangle 3089"/>
          <p:cNvSpPr>
            <a:spLocks noChangeArrowheads="1"/>
          </p:cNvSpPr>
          <p:nvPr/>
        </p:nvSpPr>
        <p:spPr bwMode="auto">
          <a:xfrm>
            <a:off x="1968500" y="14224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Two: The Execution Phase</a:t>
            </a:r>
          </a:p>
        </p:txBody>
      </p:sp>
      <p:sp>
        <p:nvSpPr>
          <p:cNvPr id="80904" name="Text Box 3090"/>
          <p:cNvSpPr txBox="1">
            <a:spLocks noChangeArrowheads="1"/>
          </p:cNvSpPr>
          <p:nvPr/>
        </p:nvSpPr>
        <p:spPr bwMode="auto">
          <a:xfrm>
            <a:off x="2209800" y="6096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4" name="Text Box 3">
            <a:extLst>
              <a:ext uri="{FF2B5EF4-FFF2-40B4-BE49-F238E27FC236}">
                <a16:creationId xmlns:a16="http://schemas.microsoft.com/office/drawing/2014/main" id="{653A9E20-056E-AF0A-DA56-525B08DA30E3}"/>
              </a:ext>
            </a:extLst>
          </p:cNvPr>
          <p:cNvSpPr txBox="1">
            <a:spLocks noChangeArrowheads="1"/>
          </p:cNvSpPr>
          <p:nvPr/>
        </p:nvSpPr>
        <p:spPr bwMode="auto">
          <a:xfrm>
            <a:off x="5161542" y="6059487"/>
            <a:ext cx="3753858"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4-3)</a:t>
            </a:r>
          </a:p>
        </p:txBody>
      </p:sp>
      <p:grpSp>
        <p:nvGrpSpPr>
          <p:cNvPr id="6" name="Group 5">
            <a:extLst>
              <a:ext uri="{FF2B5EF4-FFF2-40B4-BE49-F238E27FC236}">
                <a16:creationId xmlns:a16="http://schemas.microsoft.com/office/drawing/2014/main" id="{FBCD8EFA-844B-F2DE-2C60-6FD25E227022}"/>
              </a:ext>
            </a:extLst>
          </p:cNvPr>
          <p:cNvGrpSpPr/>
          <p:nvPr/>
        </p:nvGrpSpPr>
        <p:grpSpPr>
          <a:xfrm>
            <a:off x="762000" y="2590800"/>
            <a:ext cx="7620000" cy="2955925"/>
            <a:chOff x="762000" y="2590800"/>
            <a:chExt cx="7620000" cy="2955925"/>
          </a:xfrm>
        </p:grpSpPr>
        <p:grpSp>
          <p:nvGrpSpPr>
            <p:cNvPr id="80899" name="Group 3"/>
            <p:cNvGrpSpPr>
              <a:grpSpLocks/>
            </p:cNvGrpSpPr>
            <p:nvPr/>
          </p:nvGrpSpPr>
          <p:grpSpPr bwMode="auto">
            <a:xfrm>
              <a:off x="762000" y="2590800"/>
              <a:ext cx="7524750" cy="2955925"/>
              <a:chOff x="739" y="306"/>
              <a:chExt cx="5925" cy="2359"/>
            </a:xfrm>
          </p:grpSpPr>
          <p:sp>
            <p:nvSpPr>
              <p:cNvPr id="80910" name="Rectangle 4"/>
              <p:cNvSpPr>
                <a:spLocks noChangeArrowheads="1"/>
              </p:cNvSpPr>
              <p:nvPr/>
            </p:nvSpPr>
            <p:spPr bwMode="auto">
              <a:xfrm>
                <a:off x="739" y="775"/>
                <a:ext cx="924" cy="777"/>
              </a:xfrm>
              <a:prstGeom prst="rect">
                <a:avLst/>
              </a:prstGeom>
              <a:solidFill>
                <a:srgbClr val="C0FEF9"/>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0913" name="Rectangle 7"/>
              <p:cNvSpPr>
                <a:spLocks noChangeArrowheads="1"/>
              </p:cNvSpPr>
              <p:nvPr/>
            </p:nvSpPr>
            <p:spPr bwMode="auto">
              <a:xfrm>
                <a:off x="1727" y="306"/>
                <a:ext cx="565" cy="335"/>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0914" name="Rectangle 8"/>
              <p:cNvSpPr>
                <a:spLocks noChangeArrowheads="1"/>
              </p:cNvSpPr>
              <p:nvPr/>
            </p:nvSpPr>
            <p:spPr bwMode="auto">
              <a:xfrm>
                <a:off x="1814" y="348"/>
                <a:ext cx="42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dirty="0">
                    <a:solidFill>
                      <a:srgbClr val="000000"/>
                    </a:solidFill>
                  </a:rPr>
                  <a:t>IPR</a:t>
                </a:r>
              </a:p>
            </p:txBody>
          </p:sp>
          <p:sp>
            <p:nvSpPr>
              <p:cNvPr id="80915" name="Rectangle 9"/>
              <p:cNvSpPr>
                <a:spLocks noChangeArrowheads="1"/>
              </p:cNvSpPr>
              <p:nvPr/>
            </p:nvSpPr>
            <p:spPr bwMode="auto">
              <a:xfrm>
                <a:off x="3368" y="560"/>
                <a:ext cx="1464" cy="1074"/>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0916" name="Freeform 10"/>
              <p:cNvSpPr>
                <a:spLocks/>
              </p:cNvSpPr>
              <p:nvPr/>
            </p:nvSpPr>
            <p:spPr bwMode="auto">
              <a:xfrm>
                <a:off x="1632" y="1130"/>
                <a:ext cx="1729" cy="1535"/>
              </a:xfrm>
              <a:custGeom>
                <a:avLst/>
                <a:gdLst>
                  <a:gd name="T0" fmla="*/ 863 w 1729"/>
                  <a:gd name="T1" fmla="*/ 0 h 1535"/>
                  <a:gd name="T2" fmla="*/ 0 w 1729"/>
                  <a:gd name="T3" fmla="*/ 768 h 1535"/>
                  <a:gd name="T4" fmla="*/ 863 w 1729"/>
                  <a:gd name="T5" fmla="*/ 1534 h 1535"/>
                  <a:gd name="T6" fmla="*/ 1728 w 1729"/>
                  <a:gd name="T7" fmla="*/ 768 h 1535"/>
                  <a:gd name="T8" fmla="*/ 863 w 1729"/>
                  <a:gd name="T9" fmla="*/ 0 h 1535"/>
                  <a:gd name="T10" fmla="*/ 0 60000 65536"/>
                  <a:gd name="T11" fmla="*/ 0 60000 65536"/>
                  <a:gd name="T12" fmla="*/ 0 60000 65536"/>
                  <a:gd name="T13" fmla="*/ 0 60000 65536"/>
                  <a:gd name="T14" fmla="*/ 0 60000 65536"/>
                  <a:gd name="T15" fmla="*/ 0 w 1729"/>
                  <a:gd name="T16" fmla="*/ 0 h 1535"/>
                  <a:gd name="T17" fmla="*/ 1729 w 1729"/>
                  <a:gd name="T18" fmla="*/ 1535 h 1535"/>
                </a:gdLst>
                <a:ahLst/>
                <a:cxnLst>
                  <a:cxn ang="T10">
                    <a:pos x="T0" y="T1"/>
                  </a:cxn>
                  <a:cxn ang="T11">
                    <a:pos x="T2" y="T3"/>
                  </a:cxn>
                  <a:cxn ang="T12">
                    <a:pos x="T4" y="T5"/>
                  </a:cxn>
                  <a:cxn ang="T13">
                    <a:pos x="T6" y="T7"/>
                  </a:cxn>
                  <a:cxn ang="T14">
                    <a:pos x="T8" y="T9"/>
                  </a:cxn>
                </a:cxnLst>
                <a:rect l="T15" t="T16" r="T17" b="T18"/>
                <a:pathLst>
                  <a:path w="1729" h="1535">
                    <a:moveTo>
                      <a:pt x="863" y="0"/>
                    </a:moveTo>
                    <a:lnTo>
                      <a:pt x="0" y="768"/>
                    </a:lnTo>
                    <a:lnTo>
                      <a:pt x="863" y="1534"/>
                    </a:lnTo>
                    <a:lnTo>
                      <a:pt x="1728" y="768"/>
                    </a:lnTo>
                    <a:lnTo>
                      <a:pt x="863" y="0"/>
                    </a:lnTo>
                  </a:path>
                </a:pathLst>
              </a:custGeom>
              <a:solidFill>
                <a:srgbClr val="C0FEF9"/>
              </a:solidFill>
              <a:ln w="12700" cap="rnd">
                <a:solidFill>
                  <a:srgbClr val="000000"/>
                </a:solidFill>
                <a:round/>
                <a:headEnd/>
                <a:tailEnd/>
              </a:ln>
            </p:spPr>
            <p:txBody>
              <a:bodyPr/>
              <a:lstStyle/>
              <a:p>
                <a:endParaRPr lang="en-US"/>
              </a:p>
            </p:txBody>
          </p:sp>
          <p:sp>
            <p:nvSpPr>
              <p:cNvPr id="80917" name="Line 11"/>
              <p:cNvSpPr>
                <a:spLocks noChangeShapeType="1"/>
              </p:cNvSpPr>
              <p:nvPr/>
            </p:nvSpPr>
            <p:spPr bwMode="auto">
              <a:xfrm>
                <a:off x="4857" y="1068"/>
                <a:ext cx="35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0918" name="Line 12"/>
              <p:cNvSpPr>
                <a:spLocks noChangeShapeType="1"/>
              </p:cNvSpPr>
              <p:nvPr/>
            </p:nvSpPr>
            <p:spPr bwMode="auto">
              <a:xfrm flipH="1">
                <a:off x="1688" y="1080"/>
                <a:ext cx="1671"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0919" name="Rectangle 13"/>
              <p:cNvSpPr>
                <a:spLocks noChangeArrowheads="1"/>
              </p:cNvSpPr>
              <p:nvPr/>
            </p:nvSpPr>
            <p:spPr bwMode="auto">
              <a:xfrm>
                <a:off x="2024" y="1664"/>
                <a:ext cx="89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dirty="0">
                    <a:solidFill>
                      <a:schemeClr val="tx2"/>
                    </a:solidFill>
                  </a:rPr>
                  <a:t>UPDATE CDR</a:t>
                </a:r>
              </a:p>
            </p:txBody>
          </p:sp>
          <p:sp>
            <p:nvSpPr>
              <p:cNvPr id="80920" name="Rectangle 14"/>
              <p:cNvSpPr>
                <a:spLocks noChangeArrowheads="1"/>
              </p:cNvSpPr>
              <p:nvPr/>
            </p:nvSpPr>
            <p:spPr bwMode="auto">
              <a:xfrm>
                <a:off x="3417" y="608"/>
                <a:ext cx="1375"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dirty="0">
                    <a:solidFill>
                      <a:schemeClr val="tx2"/>
                    </a:solidFill>
                  </a:rPr>
                  <a:t>ANALYZE RESULTS</a:t>
                </a:r>
              </a:p>
            </p:txBody>
          </p:sp>
          <p:sp>
            <p:nvSpPr>
              <p:cNvPr id="80921" name="Line 15"/>
              <p:cNvSpPr>
                <a:spLocks noChangeShapeType="1"/>
              </p:cNvSpPr>
              <p:nvPr/>
            </p:nvSpPr>
            <p:spPr bwMode="auto">
              <a:xfrm>
                <a:off x="3561" y="1080"/>
                <a:ext cx="1143"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0922" name="Rectangle 16"/>
              <p:cNvSpPr>
                <a:spLocks noChangeArrowheads="1"/>
              </p:cNvSpPr>
              <p:nvPr/>
            </p:nvSpPr>
            <p:spPr bwMode="auto">
              <a:xfrm>
                <a:off x="3464" y="1184"/>
                <a:ext cx="128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CROSSWALK</a:t>
                </a:r>
              </a:p>
            </p:txBody>
          </p:sp>
          <p:sp>
            <p:nvSpPr>
              <p:cNvPr id="80923" name="Rectangle 17"/>
              <p:cNvSpPr>
                <a:spLocks noChangeArrowheads="1"/>
              </p:cNvSpPr>
              <p:nvPr/>
            </p:nvSpPr>
            <p:spPr bwMode="auto">
              <a:xfrm>
                <a:off x="5192" y="560"/>
                <a:ext cx="1472" cy="104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0924" name="Rectangle 18"/>
              <p:cNvSpPr>
                <a:spLocks noChangeArrowheads="1"/>
              </p:cNvSpPr>
              <p:nvPr/>
            </p:nvSpPr>
            <p:spPr bwMode="auto">
              <a:xfrm>
                <a:off x="5240" y="848"/>
                <a:ext cx="1377"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OUT-BRIEF PROPONENT</a:t>
                </a:r>
              </a:p>
            </p:txBody>
          </p:sp>
        </p:grpSp>
        <p:sp>
          <p:nvSpPr>
            <p:cNvPr id="80905" name="TextBox 77"/>
            <p:cNvSpPr txBox="1">
              <a:spLocks noChangeArrowheads="1"/>
            </p:cNvSpPr>
            <p:nvPr/>
          </p:nvSpPr>
          <p:spPr bwMode="auto">
            <a:xfrm>
              <a:off x="1746250" y="3921125"/>
              <a:ext cx="160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dirty="0">
                  <a:latin typeface="Arial Black" panose="020B0A04020102020204" pitchFamily="34" charset="0"/>
                </a:rPr>
                <a:t>7</a:t>
              </a:r>
            </a:p>
          </p:txBody>
        </p:sp>
        <p:sp>
          <p:nvSpPr>
            <p:cNvPr id="80906" name="TextBox 78"/>
            <p:cNvSpPr txBox="1">
              <a:spLocks noChangeArrowheads="1"/>
            </p:cNvSpPr>
            <p:nvPr/>
          </p:nvSpPr>
          <p:spPr bwMode="auto">
            <a:xfrm>
              <a:off x="2574925" y="285115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80907" name="TextBox 79"/>
            <p:cNvSpPr txBox="1">
              <a:spLocks noChangeArrowheads="1"/>
            </p:cNvSpPr>
            <p:nvPr/>
          </p:nvSpPr>
          <p:spPr bwMode="auto">
            <a:xfrm>
              <a:off x="3878263" y="4487863"/>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80908" name="TextBox 80"/>
            <p:cNvSpPr txBox="1">
              <a:spLocks noChangeArrowheads="1"/>
            </p:cNvSpPr>
            <p:nvPr/>
          </p:nvSpPr>
          <p:spPr bwMode="auto">
            <a:xfrm>
              <a:off x="5711825" y="407670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80909" name="TextBox 81"/>
            <p:cNvSpPr txBox="1">
              <a:spLocks noChangeArrowheads="1"/>
            </p:cNvSpPr>
            <p:nvPr/>
          </p:nvSpPr>
          <p:spPr bwMode="auto">
            <a:xfrm>
              <a:off x="8058150" y="406558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
          <p:nvSpPr>
            <p:cNvPr id="5" name="TextBox 4">
              <a:extLst>
                <a:ext uri="{FF2B5EF4-FFF2-40B4-BE49-F238E27FC236}">
                  <a16:creationId xmlns:a16="http://schemas.microsoft.com/office/drawing/2014/main" id="{607CB90F-D0D5-D42C-FCE9-593B5C02F642}"/>
                </a:ext>
              </a:extLst>
            </p:cNvPr>
            <p:cNvSpPr txBox="1"/>
            <p:nvPr/>
          </p:nvSpPr>
          <p:spPr>
            <a:xfrm>
              <a:off x="769688" y="3234591"/>
              <a:ext cx="1186112" cy="830997"/>
            </a:xfrm>
            <a:prstGeom prst="rect">
              <a:avLst/>
            </a:prstGeom>
            <a:noFill/>
          </p:spPr>
          <p:txBody>
            <a:bodyPr wrap="square" rtlCol="0">
              <a:spAutoFit/>
            </a:bodyPr>
            <a:lstStyle/>
            <a:p>
              <a:pPr algn="ctr"/>
              <a:r>
                <a:rPr lang="en-US" sz="2300" b="1" dirty="0">
                  <a:latin typeface="Calibri" panose="020F0502020204030204" pitchFamily="34" charset="0"/>
                  <a:ea typeface="Calibri" panose="020F0502020204030204" pitchFamily="34" charset="0"/>
                  <a:cs typeface="Calibri" panose="020F0502020204030204" pitchFamily="34" charset="0"/>
                </a:rPr>
                <a:t>VISIT </a:t>
              </a:r>
            </a:p>
            <a:p>
              <a:pPr algn="ctr"/>
              <a:r>
                <a:rPr lang="en-US" sz="2300" b="1" dirty="0">
                  <a:latin typeface="Calibri" panose="020F0502020204030204" pitchFamily="34" charset="0"/>
                  <a:ea typeface="Calibri" panose="020F0502020204030204" pitchFamily="34" charset="0"/>
                  <a:cs typeface="Calibri" panose="020F0502020204030204" pitchFamily="34" charset="0"/>
                </a:rPr>
                <a:t>UNITS</a:t>
              </a:r>
            </a:p>
          </p:txBody>
        </p:sp>
      </p:grpSp>
    </p:spTree>
  </p:cSld>
  <p:clrMapOvr>
    <a:masterClrMapping/>
  </p:clrMapOvr>
  <p:transition>
    <p:pull/>
    <p:sndAc>
      <p:endSnd/>
    </p:sndAc>
  </p:transition>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D7E185B-5E69-4FAE-96E1-0F001ED41947}" type="slidenum">
              <a:rPr lang="en-US" altLang="en-US" sz="1400" smtClean="0"/>
              <a:pPr>
                <a:spcBef>
                  <a:spcPct val="0"/>
                </a:spcBef>
                <a:buFontTx/>
                <a:buNone/>
              </a:pPr>
              <a:t>125</a:t>
            </a:fld>
            <a:endParaRPr lang="en-US" altLang="en-US" sz="1400"/>
          </a:p>
        </p:txBody>
      </p:sp>
      <p:grpSp>
        <p:nvGrpSpPr>
          <p:cNvPr id="80899" name="Group 3"/>
          <p:cNvGrpSpPr>
            <a:grpSpLocks/>
          </p:cNvGrpSpPr>
          <p:nvPr/>
        </p:nvGrpSpPr>
        <p:grpSpPr bwMode="auto">
          <a:xfrm>
            <a:off x="762000" y="2225675"/>
            <a:ext cx="7524750" cy="2955925"/>
            <a:chOff x="739" y="306"/>
            <a:chExt cx="5925" cy="2359"/>
          </a:xfrm>
        </p:grpSpPr>
        <p:sp>
          <p:nvSpPr>
            <p:cNvPr id="80910" name="Rectangle 4"/>
            <p:cNvSpPr>
              <a:spLocks noChangeArrowheads="1"/>
            </p:cNvSpPr>
            <p:nvPr/>
          </p:nvSpPr>
          <p:spPr bwMode="auto">
            <a:xfrm>
              <a:off x="739" y="775"/>
              <a:ext cx="924" cy="777"/>
            </a:xfrm>
            <a:prstGeom prst="rect">
              <a:avLst/>
            </a:prstGeom>
            <a:solidFill>
              <a:srgbClr val="C0FEF9"/>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0911" name="Rectangle 5"/>
            <p:cNvSpPr>
              <a:spLocks noChangeArrowheads="1"/>
            </p:cNvSpPr>
            <p:nvPr/>
          </p:nvSpPr>
          <p:spPr bwMode="auto">
            <a:xfrm>
              <a:off x="918" y="841"/>
              <a:ext cx="61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900">
                  <a:solidFill>
                    <a:srgbClr val="000000"/>
                  </a:solidFill>
                </a:rPr>
                <a:t>VISIT</a:t>
              </a:r>
            </a:p>
          </p:txBody>
        </p:sp>
        <p:sp>
          <p:nvSpPr>
            <p:cNvPr id="80912" name="Rectangle 6"/>
            <p:cNvSpPr>
              <a:spLocks noChangeArrowheads="1"/>
            </p:cNvSpPr>
            <p:nvPr/>
          </p:nvSpPr>
          <p:spPr bwMode="auto">
            <a:xfrm>
              <a:off x="873" y="1124"/>
              <a:ext cx="70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900">
                  <a:solidFill>
                    <a:srgbClr val="000000"/>
                  </a:solidFill>
                </a:rPr>
                <a:t>UNITS</a:t>
              </a:r>
            </a:p>
          </p:txBody>
        </p:sp>
        <p:sp>
          <p:nvSpPr>
            <p:cNvPr id="80913" name="Rectangle 7"/>
            <p:cNvSpPr>
              <a:spLocks noChangeArrowheads="1"/>
            </p:cNvSpPr>
            <p:nvPr/>
          </p:nvSpPr>
          <p:spPr bwMode="auto">
            <a:xfrm>
              <a:off x="1727" y="306"/>
              <a:ext cx="565" cy="335"/>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0914" name="Rectangle 8"/>
            <p:cNvSpPr>
              <a:spLocks noChangeArrowheads="1"/>
            </p:cNvSpPr>
            <p:nvPr/>
          </p:nvSpPr>
          <p:spPr bwMode="auto">
            <a:xfrm>
              <a:off x="1814" y="348"/>
              <a:ext cx="42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IPR</a:t>
              </a:r>
            </a:p>
          </p:txBody>
        </p:sp>
        <p:sp>
          <p:nvSpPr>
            <p:cNvPr id="80915" name="Rectangle 9"/>
            <p:cNvSpPr>
              <a:spLocks noChangeArrowheads="1"/>
            </p:cNvSpPr>
            <p:nvPr/>
          </p:nvSpPr>
          <p:spPr bwMode="auto">
            <a:xfrm>
              <a:off x="3368" y="560"/>
              <a:ext cx="1464" cy="1074"/>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0916" name="Freeform 10"/>
            <p:cNvSpPr>
              <a:spLocks/>
            </p:cNvSpPr>
            <p:nvPr/>
          </p:nvSpPr>
          <p:spPr bwMode="auto">
            <a:xfrm>
              <a:off x="1632" y="1130"/>
              <a:ext cx="1729" cy="1535"/>
            </a:xfrm>
            <a:custGeom>
              <a:avLst/>
              <a:gdLst>
                <a:gd name="T0" fmla="*/ 863 w 1729"/>
                <a:gd name="T1" fmla="*/ 0 h 1535"/>
                <a:gd name="T2" fmla="*/ 0 w 1729"/>
                <a:gd name="T3" fmla="*/ 768 h 1535"/>
                <a:gd name="T4" fmla="*/ 863 w 1729"/>
                <a:gd name="T5" fmla="*/ 1534 h 1535"/>
                <a:gd name="T6" fmla="*/ 1728 w 1729"/>
                <a:gd name="T7" fmla="*/ 768 h 1535"/>
                <a:gd name="T8" fmla="*/ 863 w 1729"/>
                <a:gd name="T9" fmla="*/ 0 h 1535"/>
                <a:gd name="T10" fmla="*/ 0 60000 65536"/>
                <a:gd name="T11" fmla="*/ 0 60000 65536"/>
                <a:gd name="T12" fmla="*/ 0 60000 65536"/>
                <a:gd name="T13" fmla="*/ 0 60000 65536"/>
                <a:gd name="T14" fmla="*/ 0 60000 65536"/>
                <a:gd name="T15" fmla="*/ 0 w 1729"/>
                <a:gd name="T16" fmla="*/ 0 h 1535"/>
                <a:gd name="T17" fmla="*/ 1729 w 1729"/>
                <a:gd name="T18" fmla="*/ 1535 h 1535"/>
              </a:gdLst>
              <a:ahLst/>
              <a:cxnLst>
                <a:cxn ang="T10">
                  <a:pos x="T0" y="T1"/>
                </a:cxn>
                <a:cxn ang="T11">
                  <a:pos x="T2" y="T3"/>
                </a:cxn>
                <a:cxn ang="T12">
                  <a:pos x="T4" y="T5"/>
                </a:cxn>
                <a:cxn ang="T13">
                  <a:pos x="T6" y="T7"/>
                </a:cxn>
                <a:cxn ang="T14">
                  <a:pos x="T8" y="T9"/>
                </a:cxn>
              </a:cxnLst>
              <a:rect l="T15" t="T16" r="T17" b="T18"/>
              <a:pathLst>
                <a:path w="1729" h="1535">
                  <a:moveTo>
                    <a:pt x="863" y="0"/>
                  </a:moveTo>
                  <a:lnTo>
                    <a:pt x="0" y="768"/>
                  </a:lnTo>
                  <a:lnTo>
                    <a:pt x="863" y="1534"/>
                  </a:lnTo>
                  <a:lnTo>
                    <a:pt x="1728" y="768"/>
                  </a:lnTo>
                  <a:lnTo>
                    <a:pt x="863" y="0"/>
                  </a:lnTo>
                </a:path>
              </a:pathLst>
            </a:custGeom>
            <a:solidFill>
              <a:srgbClr val="C0FEF9"/>
            </a:solidFill>
            <a:ln w="12700" cap="rnd">
              <a:solidFill>
                <a:srgbClr val="000000"/>
              </a:solidFill>
              <a:round/>
              <a:headEnd/>
              <a:tailEnd/>
            </a:ln>
          </p:spPr>
          <p:txBody>
            <a:bodyPr/>
            <a:lstStyle/>
            <a:p>
              <a:endParaRPr lang="en-US"/>
            </a:p>
          </p:txBody>
        </p:sp>
        <p:sp>
          <p:nvSpPr>
            <p:cNvPr id="80917" name="Line 11"/>
            <p:cNvSpPr>
              <a:spLocks noChangeShapeType="1"/>
            </p:cNvSpPr>
            <p:nvPr/>
          </p:nvSpPr>
          <p:spPr bwMode="auto">
            <a:xfrm>
              <a:off x="4857" y="1068"/>
              <a:ext cx="35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0918" name="Line 12"/>
            <p:cNvSpPr>
              <a:spLocks noChangeShapeType="1"/>
            </p:cNvSpPr>
            <p:nvPr/>
          </p:nvSpPr>
          <p:spPr bwMode="auto">
            <a:xfrm flipH="1">
              <a:off x="1688" y="1080"/>
              <a:ext cx="1671"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0919" name="Rectangle 13"/>
            <p:cNvSpPr>
              <a:spLocks noChangeArrowheads="1"/>
            </p:cNvSpPr>
            <p:nvPr/>
          </p:nvSpPr>
          <p:spPr bwMode="auto">
            <a:xfrm>
              <a:off x="2024" y="1664"/>
              <a:ext cx="89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UPDATE CDR</a:t>
              </a:r>
            </a:p>
          </p:txBody>
        </p:sp>
        <p:sp>
          <p:nvSpPr>
            <p:cNvPr id="80920" name="Rectangle 14"/>
            <p:cNvSpPr>
              <a:spLocks noChangeArrowheads="1"/>
            </p:cNvSpPr>
            <p:nvPr/>
          </p:nvSpPr>
          <p:spPr bwMode="auto">
            <a:xfrm>
              <a:off x="3417" y="608"/>
              <a:ext cx="1375"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ANALYZE RESULTS</a:t>
              </a:r>
            </a:p>
          </p:txBody>
        </p:sp>
        <p:sp>
          <p:nvSpPr>
            <p:cNvPr id="80921" name="Line 15"/>
            <p:cNvSpPr>
              <a:spLocks noChangeShapeType="1"/>
            </p:cNvSpPr>
            <p:nvPr/>
          </p:nvSpPr>
          <p:spPr bwMode="auto">
            <a:xfrm>
              <a:off x="3561" y="1080"/>
              <a:ext cx="1143"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0922" name="Rectangle 16"/>
            <p:cNvSpPr>
              <a:spLocks noChangeArrowheads="1"/>
            </p:cNvSpPr>
            <p:nvPr/>
          </p:nvSpPr>
          <p:spPr bwMode="auto">
            <a:xfrm>
              <a:off x="3464" y="1184"/>
              <a:ext cx="128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CROSSWALK</a:t>
              </a:r>
            </a:p>
          </p:txBody>
        </p:sp>
        <p:sp>
          <p:nvSpPr>
            <p:cNvPr id="80923" name="Rectangle 17"/>
            <p:cNvSpPr>
              <a:spLocks noChangeArrowheads="1"/>
            </p:cNvSpPr>
            <p:nvPr/>
          </p:nvSpPr>
          <p:spPr bwMode="auto">
            <a:xfrm>
              <a:off x="5192" y="560"/>
              <a:ext cx="1472" cy="104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0924" name="Rectangle 18"/>
            <p:cNvSpPr>
              <a:spLocks noChangeArrowheads="1"/>
            </p:cNvSpPr>
            <p:nvPr/>
          </p:nvSpPr>
          <p:spPr bwMode="auto">
            <a:xfrm>
              <a:off x="5240" y="848"/>
              <a:ext cx="1377"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OUT-BRIEF PROPONENT</a:t>
              </a:r>
            </a:p>
          </p:txBody>
        </p:sp>
      </p:grpSp>
      <p:sp>
        <p:nvSpPr>
          <p:cNvPr id="687123" name="Rectangle 19"/>
          <p:cNvSpPr>
            <a:spLocks noChangeArrowheads="1"/>
          </p:cNvSpPr>
          <p:nvPr/>
        </p:nvSpPr>
        <p:spPr bwMode="auto">
          <a:xfrm>
            <a:off x="741363" y="2803525"/>
            <a:ext cx="1193800" cy="977900"/>
          </a:xfrm>
          <a:prstGeom prst="rect">
            <a:avLst/>
          </a:prstGeom>
          <a:solidFill>
            <a:schemeClr val="tx2"/>
          </a:solidFill>
          <a:ln w="254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687124" name="Rectangle 20"/>
          <p:cNvSpPr>
            <a:spLocks noGrp="1" noChangeArrowheads="1"/>
          </p:cNvSpPr>
          <p:nvPr>
            <p:ph type="title"/>
          </p:nvPr>
        </p:nvSpPr>
        <p:spPr>
          <a:xfrm>
            <a:off x="773113" y="2789238"/>
            <a:ext cx="1158875" cy="1022350"/>
          </a:xfrm>
          <a:noFill/>
        </p:spPr>
        <p:txBody>
          <a:bodyPr lIns="87127" tIns="45457" rIns="87127" bIns="45457"/>
          <a:lstStyle/>
          <a:p>
            <a:pPr eaLnBrk="1" hangingPunct="1"/>
            <a:r>
              <a:rPr lang="en-US" altLang="en-US" sz="2400" dirty="0">
                <a:solidFill>
                  <a:schemeClr val="accent3"/>
                </a:solidFill>
              </a:rPr>
              <a:t>VISIT UNITS</a:t>
            </a:r>
          </a:p>
        </p:txBody>
      </p:sp>
      <p:sp>
        <p:nvSpPr>
          <p:cNvPr id="80903" name="Rectangle 3089"/>
          <p:cNvSpPr>
            <a:spLocks noChangeArrowheads="1"/>
          </p:cNvSpPr>
          <p:nvPr/>
        </p:nvSpPr>
        <p:spPr bwMode="auto">
          <a:xfrm>
            <a:off x="1968500" y="14224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Two: The Execution Phase</a:t>
            </a:r>
          </a:p>
        </p:txBody>
      </p:sp>
      <p:sp>
        <p:nvSpPr>
          <p:cNvPr id="80904" name="Text Box 3090"/>
          <p:cNvSpPr txBox="1">
            <a:spLocks noChangeArrowheads="1"/>
          </p:cNvSpPr>
          <p:nvPr/>
        </p:nvSpPr>
        <p:spPr bwMode="auto">
          <a:xfrm>
            <a:off x="2209800" y="6096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80905" name="TextBox 77"/>
          <p:cNvSpPr txBox="1">
            <a:spLocks noChangeArrowheads="1"/>
          </p:cNvSpPr>
          <p:nvPr/>
        </p:nvSpPr>
        <p:spPr bwMode="auto">
          <a:xfrm>
            <a:off x="1746250" y="3556000"/>
            <a:ext cx="160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80906" name="TextBox 78"/>
          <p:cNvSpPr txBox="1">
            <a:spLocks noChangeArrowheads="1"/>
          </p:cNvSpPr>
          <p:nvPr/>
        </p:nvSpPr>
        <p:spPr bwMode="auto">
          <a:xfrm>
            <a:off x="2574925" y="2486025"/>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80907" name="TextBox 79"/>
          <p:cNvSpPr txBox="1">
            <a:spLocks noChangeArrowheads="1"/>
          </p:cNvSpPr>
          <p:nvPr/>
        </p:nvSpPr>
        <p:spPr bwMode="auto">
          <a:xfrm>
            <a:off x="3878263" y="412273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80908" name="TextBox 80"/>
          <p:cNvSpPr txBox="1">
            <a:spLocks noChangeArrowheads="1"/>
          </p:cNvSpPr>
          <p:nvPr/>
        </p:nvSpPr>
        <p:spPr bwMode="auto">
          <a:xfrm>
            <a:off x="5711825" y="371157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80909" name="TextBox 81"/>
          <p:cNvSpPr txBox="1">
            <a:spLocks noChangeArrowheads="1"/>
          </p:cNvSpPr>
          <p:nvPr/>
        </p:nvSpPr>
        <p:spPr bwMode="auto">
          <a:xfrm>
            <a:off x="8058150" y="370046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
        <p:nvSpPr>
          <p:cNvPr id="2" name="Text Box 3">
            <a:extLst>
              <a:ext uri="{FF2B5EF4-FFF2-40B4-BE49-F238E27FC236}">
                <a16:creationId xmlns:a16="http://schemas.microsoft.com/office/drawing/2014/main" id="{CA16095C-8CF8-7609-33B6-FF10EE18D8DD}"/>
              </a:ext>
            </a:extLst>
          </p:cNvPr>
          <p:cNvSpPr txBox="1">
            <a:spLocks noChangeArrowheads="1"/>
          </p:cNvSpPr>
          <p:nvPr/>
        </p:nvSpPr>
        <p:spPr bwMode="auto">
          <a:xfrm>
            <a:off x="2961848" y="6059487"/>
            <a:ext cx="6036534"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4-3, pages 4-3-2 to 4-3-7)</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8712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87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23" grpId="0" animBg="1" autoUpdateAnimBg="0"/>
      <p:bldP spid="687124" grpId="0"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E809293E-66F4-4840-9333-C0B086DCF84B}" type="slidenum">
              <a:rPr lang="en-US" altLang="en-US" sz="1400" smtClean="0"/>
              <a:pPr>
                <a:spcBef>
                  <a:spcPct val="0"/>
                </a:spcBef>
                <a:buFontTx/>
                <a:buNone/>
              </a:pPr>
              <a:t>126</a:t>
            </a:fld>
            <a:endParaRPr lang="en-US" altLang="en-US" sz="1400" dirty="0"/>
          </a:p>
        </p:txBody>
      </p:sp>
      <p:sp>
        <p:nvSpPr>
          <p:cNvPr id="82947" name="Text Box 1026"/>
          <p:cNvSpPr txBox="1">
            <a:spLocks noChangeArrowheads="1"/>
          </p:cNvSpPr>
          <p:nvPr/>
        </p:nvSpPr>
        <p:spPr bwMode="auto">
          <a:xfrm>
            <a:off x="2851150" y="381000"/>
            <a:ext cx="33670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Visit Units</a:t>
            </a:r>
          </a:p>
          <a:p>
            <a:pPr algn="ctr">
              <a:spcBef>
                <a:spcPct val="0"/>
              </a:spcBef>
              <a:buFontTx/>
              <a:buNone/>
            </a:pPr>
            <a:r>
              <a:rPr lang="en-US" altLang="en-US" sz="2400" i="1">
                <a:solidFill>
                  <a:srgbClr val="0000FF"/>
                </a:solidFill>
              </a:rPr>
              <a:t>Be open and discreet!</a:t>
            </a:r>
          </a:p>
        </p:txBody>
      </p:sp>
      <p:sp>
        <p:nvSpPr>
          <p:cNvPr id="82948" name="Text Box 1027"/>
          <p:cNvSpPr txBox="1">
            <a:spLocks noChangeArrowheads="1"/>
          </p:cNvSpPr>
          <p:nvPr/>
        </p:nvSpPr>
        <p:spPr bwMode="auto">
          <a:xfrm>
            <a:off x="-152400" y="1693535"/>
            <a:ext cx="9067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Execute your methodology and itinerary</a:t>
            </a:r>
          </a:p>
          <a:p>
            <a:pPr marL="742950" lvl="1" indent="-285750">
              <a:spcBef>
                <a:spcPct val="0"/>
              </a:spcBef>
              <a:buFont typeface="Arial" panose="020B0604020202020204" pitchFamily="34" charset="0"/>
              <a:buChar char="•"/>
            </a:pPr>
            <a:endParaRPr lang="en-US" altLang="en-US" sz="2000" b="0" dirty="0">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Conduct an </a:t>
            </a:r>
            <a:r>
              <a:rPr lang="en-US" altLang="en-US" sz="2000" b="0" dirty="0">
                <a:solidFill>
                  <a:srgbClr val="0000FF"/>
                </a:solidFill>
                <a:cs typeface="Times New Roman" panose="02020603050405020304" pitchFamily="18" charset="0"/>
              </a:rPr>
              <a:t>in-briefing</a:t>
            </a:r>
            <a:r>
              <a:rPr lang="en-US" altLang="en-US" sz="2000" b="0" dirty="0">
                <a:cs typeface="Times New Roman" panose="02020603050405020304" pitchFamily="18" charset="0"/>
              </a:rPr>
              <a:t> to inform unit or staff agency leaders of the inspection purpose and scope</a:t>
            </a:r>
          </a:p>
          <a:p>
            <a:pPr marL="742950" lvl="1" indent="-285750">
              <a:spcBef>
                <a:spcPct val="0"/>
              </a:spcBef>
              <a:buFont typeface="Arial" panose="020B0604020202020204" pitchFamily="34" charset="0"/>
              <a:buChar char="•"/>
            </a:pPr>
            <a:endParaRPr lang="en-US" altLang="en-US" sz="2000" b="0" dirty="0">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Conduct interviews, sensing sessions, document reviews, and observation using your information-gathering tools</a:t>
            </a:r>
          </a:p>
          <a:p>
            <a:pPr marL="742950" lvl="1" indent="-285750">
              <a:spcBef>
                <a:spcPct val="0"/>
              </a:spcBef>
              <a:buFont typeface="Arial" panose="020B0604020202020204" pitchFamily="34" charset="0"/>
              <a:buChar char="•"/>
            </a:pPr>
            <a:endParaRPr lang="en-US" altLang="en-US" sz="2000" b="0" dirty="0">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Provide a written or verbal </a:t>
            </a:r>
            <a:r>
              <a:rPr lang="en-US" altLang="en-US" sz="2000" b="0" dirty="0">
                <a:solidFill>
                  <a:srgbClr val="0000FF"/>
                </a:solidFill>
                <a:cs typeface="Times New Roman" panose="02020603050405020304" pitchFamily="18" charset="0"/>
              </a:rPr>
              <a:t>out-briefing </a:t>
            </a:r>
            <a:r>
              <a:rPr lang="en-US" altLang="en-US" sz="2000" b="0" dirty="0">
                <a:cs typeface="Times New Roman" panose="02020603050405020304" pitchFamily="18" charset="0"/>
              </a:rPr>
              <a:t>to inspected commanders, staff, and/or proponents (focus on general IG findings and not sources)</a:t>
            </a:r>
          </a:p>
          <a:p>
            <a:pPr marL="1200150" lvl="2" indent="-285750">
              <a:spcBef>
                <a:spcPct val="0"/>
              </a:spcBef>
              <a:buFont typeface="Wingdings" panose="05000000000000000000" pitchFamily="2" charset="2"/>
              <a:buChar char="Ø"/>
            </a:pPr>
            <a:r>
              <a:rPr lang="en-US" altLang="en-US" sz="2000" b="0" dirty="0">
                <a:solidFill>
                  <a:srgbClr val="FF0000"/>
                </a:solidFill>
              </a:rPr>
              <a:t>Avoid attribution </a:t>
            </a:r>
            <a:r>
              <a:rPr lang="en-US" altLang="en-US" sz="2000" b="0" dirty="0"/>
              <a:t>when sharing your observations (attribution of good news is authorized IAW</a:t>
            </a:r>
            <a:r>
              <a:rPr lang="en-US" altLang="en-US" sz="2000" b="0" dirty="0">
                <a:solidFill>
                  <a:srgbClr val="0000FF"/>
                </a:solidFill>
              </a:rPr>
              <a:t> </a:t>
            </a:r>
            <a:r>
              <a:rPr lang="en-US" altLang="en-US" sz="2000" b="0" dirty="0"/>
              <a:t>AR 20-1, para 5-1 j &amp; k)</a:t>
            </a:r>
          </a:p>
          <a:p>
            <a:pPr marL="1200150" lvl="2" indent="-285750">
              <a:spcBef>
                <a:spcPct val="0"/>
              </a:spcBef>
              <a:buFont typeface="Wingdings" panose="05000000000000000000" pitchFamily="2" charset="2"/>
              <a:buChar char="Ø"/>
            </a:pPr>
            <a:r>
              <a:rPr lang="en-US" altLang="en-US" sz="2000" b="0" dirty="0"/>
              <a:t>You may leave a </a:t>
            </a:r>
            <a:r>
              <a:rPr lang="en-US" altLang="en-US" sz="2000" b="0" dirty="0">
                <a:solidFill>
                  <a:srgbClr val="FF0000"/>
                </a:solidFill>
              </a:rPr>
              <a:t>hard-copy version </a:t>
            </a:r>
            <a:r>
              <a:rPr lang="en-US" altLang="en-US" sz="2000" b="0" dirty="0"/>
              <a:t>of the out-brief with the command</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0E6C296-6869-4012-BF05-F5B67ACE3468}" type="slidenum">
              <a:rPr lang="en-US" altLang="en-US" sz="1400" smtClean="0"/>
              <a:pPr>
                <a:spcBef>
                  <a:spcPct val="0"/>
                </a:spcBef>
                <a:buFontTx/>
                <a:buNone/>
              </a:pPr>
              <a:t>127</a:t>
            </a:fld>
            <a:endParaRPr lang="en-US" altLang="en-US" sz="1400"/>
          </a:p>
        </p:txBody>
      </p:sp>
      <p:sp>
        <p:nvSpPr>
          <p:cNvPr id="84995" name="Text Box 2"/>
          <p:cNvSpPr txBox="1">
            <a:spLocks noChangeArrowheads="1"/>
          </p:cNvSpPr>
          <p:nvPr/>
        </p:nvSpPr>
        <p:spPr bwMode="auto">
          <a:xfrm>
            <a:off x="3082925" y="381000"/>
            <a:ext cx="32131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Visit Units</a:t>
            </a:r>
          </a:p>
          <a:p>
            <a:pPr algn="ctr">
              <a:spcBef>
                <a:spcPct val="0"/>
              </a:spcBef>
              <a:buFontTx/>
              <a:buNone/>
            </a:pPr>
            <a:r>
              <a:rPr lang="en-US" altLang="en-US" sz="2400" i="1">
                <a:solidFill>
                  <a:srgbClr val="0000FF"/>
                </a:solidFill>
              </a:rPr>
              <a:t>Write the Trip Report</a:t>
            </a:r>
          </a:p>
        </p:txBody>
      </p:sp>
      <p:sp>
        <p:nvSpPr>
          <p:cNvPr id="84996" name="Text Box 3"/>
          <p:cNvSpPr txBox="1">
            <a:spLocks noChangeArrowheads="1"/>
          </p:cNvSpPr>
          <p:nvPr/>
        </p:nvSpPr>
        <p:spPr bwMode="auto">
          <a:xfrm>
            <a:off x="0" y="1752600"/>
            <a:ext cx="8686800"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742950" lvl="1" indent="-285750">
              <a:spcBef>
                <a:spcPct val="0"/>
              </a:spcBef>
              <a:spcAft>
                <a:spcPts val="0"/>
              </a:spcAft>
              <a:buFont typeface="Arial" panose="020B0604020202020204" pitchFamily="34" charset="0"/>
              <a:buChar char="•"/>
            </a:pPr>
            <a:r>
              <a:rPr lang="en-US" altLang="en-US" sz="2000" b="0" dirty="0">
                <a:cs typeface="Times New Roman" panose="02020603050405020304" pitchFamily="18" charset="0"/>
              </a:rPr>
              <a:t>Immediately following an inspection visit to a unit or staff agency, the team members must compile their information into a </a:t>
            </a:r>
            <a:r>
              <a:rPr lang="en-US" altLang="en-US" sz="2000" b="0" dirty="0">
                <a:solidFill>
                  <a:srgbClr val="FF3300"/>
                </a:solidFill>
                <a:cs typeface="Times New Roman" panose="02020603050405020304" pitchFamily="18" charset="0"/>
              </a:rPr>
              <a:t>Trip Report</a:t>
            </a:r>
            <a:r>
              <a:rPr lang="en-US" altLang="en-US" sz="2000" b="0" dirty="0">
                <a:cs typeface="Times New Roman" panose="02020603050405020304" pitchFamily="18" charset="0"/>
              </a:rPr>
              <a:t> </a:t>
            </a:r>
          </a:p>
          <a:p>
            <a:pPr marL="742950" lvl="1" indent="-285750">
              <a:spcBef>
                <a:spcPct val="0"/>
              </a:spcBef>
              <a:spcAft>
                <a:spcPts val="600"/>
              </a:spcAft>
              <a:buFont typeface="Arial" panose="020B0604020202020204" pitchFamily="34" charset="0"/>
              <a:buChar char="•"/>
            </a:pPr>
            <a:endParaRPr lang="en-US" altLang="en-US" sz="2000" b="0" dirty="0">
              <a:cs typeface="Times New Roman" panose="02020603050405020304" pitchFamily="18" charset="0"/>
            </a:endParaRPr>
          </a:p>
          <a:p>
            <a:pPr marL="742950" lvl="1" indent="-285750">
              <a:spcBef>
                <a:spcPct val="0"/>
              </a:spcBef>
              <a:spcAft>
                <a:spcPts val="600"/>
              </a:spcAft>
              <a:buFont typeface="Arial" panose="020B0604020202020204" pitchFamily="34" charset="0"/>
              <a:buChar char="•"/>
            </a:pPr>
            <a:r>
              <a:rPr lang="en-US" altLang="en-US" sz="2000" b="0" dirty="0">
                <a:cs typeface="Times New Roman" panose="02020603050405020304" pitchFamily="18" charset="0"/>
              </a:rPr>
              <a:t>Trip Reports are…</a:t>
            </a:r>
          </a:p>
          <a:p>
            <a:pPr marL="1200150" lvl="2" indent="-285750">
              <a:spcBef>
                <a:spcPct val="0"/>
              </a:spcBef>
              <a:spcAft>
                <a:spcPts val="600"/>
              </a:spcAft>
              <a:buFont typeface="Wingdings" panose="05000000000000000000" pitchFamily="2" charset="2"/>
              <a:buChar char="Ø"/>
            </a:pPr>
            <a:r>
              <a:rPr lang="en-US" altLang="en-US" sz="1800" b="0" dirty="0">
                <a:cs typeface="Times New Roman" panose="02020603050405020304" pitchFamily="18" charset="0"/>
              </a:rPr>
              <a:t>the </a:t>
            </a:r>
            <a:r>
              <a:rPr lang="en-US" altLang="en-US" sz="1800" b="0" dirty="0">
                <a:solidFill>
                  <a:srgbClr val="FF0000"/>
                </a:solidFill>
                <a:cs typeface="Times New Roman" panose="02020603050405020304" pitchFamily="18" charset="0"/>
              </a:rPr>
              <a:t>primary-source documents</a:t>
            </a:r>
            <a:r>
              <a:rPr lang="en-US" altLang="en-US" sz="1800" b="0" dirty="0">
                <a:cs typeface="Times New Roman" panose="02020603050405020304" pitchFamily="18" charset="0"/>
              </a:rPr>
              <a:t> for writing the Final Report</a:t>
            </a:r>
          </a:p>
          <a:p>
            <a:pPr marL="1200150" lvl="2" indent="-285750">
              <a:spcBef>
                <a:spcPct val="0"/>
              </a:spcBef>
              <a:spcAft>
                <a:spcPts val="600"/>
              </a:spcAft>
              <a:buFont typeface="Wingdings" panose="05000000000000000000" pitchFamily="2" charset="2"/>
              <a:buChar char="Ø"/>
            </a:pPr>
            <a:r>
              <a:rPr lang="en-US" altLang="en-US" sz="1800" b="0" dirty="0">
                <a:cs typeface="Times New Roman" panose="02020603050405020304" pitchFamily="18" charset="0"/>
              </a:rPr>
              <a:t>memorandums that allow team members to capture the information they just gathered</a:t>
            </a:r>
          </a:p>
          <a:p>
            <a:pPr marL="1200150" lvl="2" indent="-285750">
              <a:spcBef>
                <a:spcPct val="0"/>
              </a:spcBef>
              <a:spcAft>
                <a:spcPts val="0"/>
              </a:spcAft>
              <a:buFont typeface="Wingdings" panose="05000000000000000000" pitchFamily="2" charset="2"/>
              <a:buChar char="Ø"/>
            </a:pPr>
            <a:r>
              <a:rPr lang="en-US" altLang="en-US" sz="1800" b="0" dirty="0">
                <a:cs typeface="Times New Roman" panose="02020603050405020304" pitchFamily="18" charset="0"/>
              </a:rPr>
              <a:t>a permanent IG record of the inspection visit </a:t>
            </a:r>
          </a:p>
          <a:p>
            <a:pPr marL="1200150" lvl="2" indent="-285750">
              <a:spcBef>
                <a:spcPct val="0"/>
              </a:spcBef>
              <a:spcAft>
                <a:spcPts val="600"/>
              </a:spcAft>
              <a:buFont typeface="Arial" panose="020B0604020202020204" pitchFamily="34" charset="0"/>
              <a:buChar char="•"/>
            </a:pPr>
            <a:endParaRPr lang="en-US" altLang="en-US" sz="2000" b="0" dirty="0">
              <a:cs typeface="Times New Roman" panose="02020603050405020304" pitchFamily="18" charset="0"/>
            </a:endParaRPr>
          </a:p>
          <a:p>
            <a:pPr marL="749300" lvl="2" indent="-285750">
              <a:spcBef>
                <a:spcPct val="0"/>
              </a:spcBef>
              <a:spcAft>
                <a:spcPts val="600"/>
              </a:spcAft>
            </a:pPr>
            <a:r>
              <a:rPr lang="en-US" altLang="en-US" sz="2000" b="0" dirty="0">
                <a:cs typeface="Times New Roman" panose="02020603050405020304" pitchFamily="18" charset="0"/>
              </a:rPr>
              <a:t>Trip reports prevent the Inspection Team from losing important data that team members can easily forget</a:t>
            </a:r>
            <a:endParaRPr lang="en-US" altLang="en-US" sz="2000" b="0" dirty="0"/>
          </a:p>
        </p:txBody>
      </p:sp>
      <p:pic>
        <p:nvPicPr>
          <p:cNvPr id="84997" name="Picture 4" descr="Hand_wri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19675"/>
            <a:ext cx="22383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0C927D32-D0D2-410D-A5B2-011671F595E4}" type="slidenum">
              <a:rPr lang="en-US" altLang="en-US" sz="1400" smtClean="0"/>
              <a:pPr>
                <a:spcBef>
                  <a:spcPct val="0"/>
                </a:spcBef>
                <a:buFontTx/>
                <a:buNone/>
              </a:pPr>
              <a:t>128</a:t>
            </a:fld>
            <a:endParaRPr lang="en-US" altLang="en-US" sz="1400"/>
          </a:p>
        </p:txBody>
      </p:sp>
      <p:sp>
        <p:nvSpPr>
          <p:cNvPr id="87043" name="Text Box 2"/>
          <p:cNvSpPr txBox="1">
            <a:spLocks noChangeArrowheads="1"/>
          </p:cNvSpPr>
          <p:nvPr/>
        </p:nvSpPr>
        <p:spPr bwMode="auto">
          <a:xfrm>
            <a:off x="457200" y="1800225"/>
            <a:ext cx="83058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buFont typeface="Arial" panose="020B0604020202020204" pitchFamily="34" charset="0"/>
              <a:buChar char="•"/>
            </a:pPr>
            <a:r>
              <a:rPr lang="en-US" altLang="en-US" sz="2000" b="0" dirty="0"/>
              <a:t>Each observation should include some (or all) of the following:</a:t>
            </a:r>
          </a:p>
          <a:p>
            <a:pPr marL="342900" indent="-342900">
              <a:spcBef>
                <a:spcPct val="0"/>
              </a:spcBef>
              <a:buFont typeface="Arial" panose="020B0604020202020204" pitchFamily="34" charset="0"/>
              <a:buChar char="•"/>
            </a:pPr>
            <a:endParaRPr lang="en-US" altLang="en-US" sz="900" b="0" dirty="0"/>
          </a:p>
          <a:p>
            <a:pPr marL="800100" lvl="1" indent="-342900">
              <a:spcBef>
                <a:spcPct val="0"/>
              </a:spcBef>
              <a:buFont typeface="Wingdings" panose="05000000000000000000" pitchFamily="2" charset="2"/>
              <a:buChar char="Ø"/>
            </a:pPr>
            <a:r>
              <a:rPr lang="en-US" altLang="en-US" sz="2000" b="0" dirty="0">
                <a:solidFill>
                  <a:srgbClr val="0000FF"/>
                </a:solidFill>
              </a:rPr>
              <a:t>Raw-data </a:t>
            </a:r>
            <a:r>
              <a:rPr lang="en-US" altLang="en-US" sz="2000" b="0" dirty="0"/>
              <a:t>– Unprocessed examples of what you saw, read, or heard.</a:t>
            </a:r>
          </a:p>
          <a:p>
            <a:pPr marL="628650" lvl="1" indent="-171450">
              <a:spcBef>
                <a:spcPct val="0"/>
              </a:spcBef>
              <a:buFont typeface="Wingdings" panose="05000000000000000000" pitchFamily="2" charset="2"/>
              <a:buChar char="Ø"/>
            </a:pPr>
            <a:endParaRPr lang="en-US" altLang="en-US" sz="900" b="0" dirty="0"/>
          </a:p>
          <a:p>
            <a:pPr marL="800100" lvl="1" indent="-342900">
              <a:spcBef>
                <a:spcPct val="0"/>
              </a:spcBef>
              <a:buFont typeface="Wingdings" panose="05000000000000000000" pitchFamily="2" charset="2"/>
              <a:buChar char="Ø"/>
            </a:pPr>
            <a:r>
              <a:rPr lang="en-US" altLang="en-US" sz="2000" b="0" dirty="0">
                <a:solidFill>
                  <a:srgbClr val="0000FF"/>
                </a:solidFill>
              </a:rPr>
              <a:t>Synthesized information</a:t>
            </a:r>
            <a:r>
              <a:rPr lang="en-US" altLang="en-US" sz="2000" b="0" dirty="0"/>
              <a:t> – Sentences that combine raw-data to summarize the information</a:t>
            </a:r>
          </a:p>
          <a:p>
            <a:pPr marL="628650" lvl="1" indent="-171450">
              <a:spcBef>
                <a:spcPct val="0"/>
              </a:spcBef>
              <a:buFont typeface="Wingdings" panose="05000000000000000000" pitchFamily="2" charset="2"/>
              <a:buChar char="Ø"/>
            </a:pPr>
            <a:endParaRPr lang="en-US" altLang="en-US" sz="900" b="0" dirty="0"/>
          </a:p>
          <a:p>
            <a:pPr marL="800100" lvl="1" indent="-342900">
              <a:spcBef>
                <a:spcPct val="0"/>
              </a:spcBef>
              <a:buFont typeface="Wingdings" panose="05000000000000000000" pitchFamily="2" charset="2"/>
              <a:buChar char="Ø"/>
            </a:pPr>
            <a:r>
              <a:rPr lang="en-US" altLang="en-US" sz="2000" b="0" dirty="0">
                <a:solidFill>
                  <a:srgbClr val="0000FF"/>
                </a:solidFill>
              </a:rPr>
              <a:t>Analyzed information </a:t>
            </a:r>
            <a:r>
              <a:rPr lang="en-US" altLang="en-US" sz="2000" b="0" dirty="0"/>
              <a:t>– Sentences that critically examine and process raw-data to glean greater meaning from the information</a:t>
            </a:r>
          </a:p>
          <a:p>
            <a:pPr marL="628650" lvl="1" indent="-171450">
              <a:spcBef>
                <a:spcPct val="0"/>
              </a:spcBef>
              <a:buFont typeface="Wingdings" panose="05000000000000000000" pitchFamily="2" charset="2"/>
              <a:buChar char="Ø"/>
            </a:pPr>
            <a:endParaRPr lang="en-US" altLang="en-US" sz="900" b="0" dirty="0"/>
          </a:p>
          <a:p>
            <a:pPr marL="800100" lvl="1" indent="-342900">
              <a:spcBef>
                <a:spcPct val="0"/>
              </a:spcBef>
              <a:buFont typeface="Wingdings" panose="05000000000000000000" pitchFamily="2" charset="2"/>
              <a:buChar char="Ø"/>
            </a:pPr>
            <a:r>
              <a:rPr lang="en-US" altLang="en-US" sz="2000" b="0" dirty="0">
                <a:solidFill>
                  <a:srgbClr val="0000FF"/>
                </a:solidFill>
              </a:rPr>
              <a:t>Inspector’s Opinion </a:t>
            </a:r>
            <a:r>
              <a:rPr lang="en-US" altLang="en-US" sz="1800" b="0" dirty="0"/>
              <a:t>– </a:t>
            </a:r>
            <a:r>
              <a:rPr lang="en-US" altLang="en-US" sz="2000" b="0" dirty="0"/>
              <a:t>The observer’s sense or impression of an event or people interviewed</a:t>
            </a:r>
          </a:p>
          <a:p>
            <a:pPr marL="342900" indent="-342900">
              <a:spcBef>
                <a:spcPct val="0"/>
              </a:spcBef>
              <a:buFont typeface="Arial" panose="020B0604020202020204" pitchFamily="34" charset="0"/>
              <a:buChar char="•"/>
            </a:pPr>
            <a:endParaRPr lang="en-US" altLang="en-US" sz="2000" b="0" dirty="0"/>
          </a:p>
        </p:txBody>
      </p:sp>
      <p:sp>
        <p:nvSpPr>
          <p:cNvPr id="87044" name="Text Box 3"/>
          <p:cNvSpPr txBox="1">
            <a:spLocks noChangeArrowheads="1"/>
          </p:cNvSpPr>
          <p:nvPr/>
        </p:nvSpPr>
        <p:spPr bwMode="auto">
          <a:xfrm>
            <a:off x="2155825" y="441325"/>
            <a:ext cx="5091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Visit Units</a:t>
            </a:r>
          </a:p>
          <a:p>
            <a:pPr algn="ctr">
              <a:spcBef>
                <a:spcPct val="0"/>
              </a:spcBef>
              <a:buFontTx/>
              <a:buNone/>
            </a:pPr>
            <a:r>
              <a:rPr lang="en-US" altLang="en-US" sz="2400" i="1">
                <a:solidFill>
                  <a:srgbClr val="0000FF"/>
                </a:solidFill>
              </a:rPr>
              <a:t>Writing a Trip-Report Observation</a:t>
            </a: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C483DBE-64E0-4580-8862-F3D36AF01C35}" type="slidenum">
              <a:rPr lang="en-US" altLang="en-US" sz="1400" smtClean="0"/>
              <a:pPr>
                <a:spcBef>
                  <a:spcPct val="0"/>
                </a:spcBef>
                <a:buFontTx/>
                <a:buNone/>
              </a:pPr>
              <a:t>129</a:t>
            </a:fld>
            <a:endParaRPr lang="en-US" altLang="en-US" sz="1400"/>
          </a:p>
        </p:txBody>
      </p:sp>
      <p:sp>
        <p:nvSpPr>
          <p:cNvPr id="89091" name="Rectangle 2"/>
          <p:cNvSpPr>
            <a:spLocks noChangeArrowheads="1"/>
          </p:cNvSpPr>
          <p:nvPr/>
        </p:nvSpPr>
        <p:spPr bwMode="auto">
          <a:xfrm>
            <a:off x="782638" y="3152775"/>
            <a:ext cx="1173162" cy="973138"/>
          </a:xfrm>
          <a:prstGeom prst="rect">
            <a:avLst/>
          </a:prstGeom>
          <a:solidFill>
            <a:srgbClr val="C0FEF9"/>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9092" name="Rectangle 3"/>
          <p:cNvSpPr>
            <a:spLocks noChangeArrowheads="1"/>
          </p:cNvSpPr>
          <p:nvPr/>
        </p:nvSpPr>
        <p:spPr bwMode="auto">
          <a:xfrm>
            <a:off x="1009650" y="3235325"/>
            <a:ext cx="7223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VISIT</a:t>
            </a:r>
          </a:p>
        </p:txBody>
      </p:sp>
      <p:sp>
        <p:nvSpPr>
          <p:cNvPr id="89093" name="Rectangle 4"/>
          <p:cNvSpPr>
            <a:spLocks noChangeArrowheads="1"/>
          </p:cNvSpPr>
          <p:nvPr/>
        </p:nvSpPr>
        <p:spPr bwMode="auto">
          <a:xfrm>
            <a:off x="952500" y="3590925"/>
            <a:ext cx="8302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UNITS</a:t>
            </a:r>
          </a:p>
        </p:txBody>
      </p:sp>
      <p:sp>
        <p:nvSpPr>
          <p:cNvPr id="89094" name="Rectangle 5"/>
          <p:cNvSpPr>
            <a:spLocks noChangeArrowheads="1"/>
          </p:cNvSpPr>
          <p:nvPr/>
        </p:nvSpPr>
        <p:spPr bwMode="auto">
          <a:xfrm>
            <a:off x="2132573" y="2906712"/>
            <a:ext cx="717550" cy="4191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9095" name="Rectangle 6"/>
          <p:cNvSpPr>
            <a:spLocks noChangeArrowheads="1"/>
          </p:cNvSpPr>
          <p:nvPr/>
        </p:nvSpPr>
        <p:spPr bwMode="auto">
          <a:xfrm>
            <a:off x="4121150" y="2882900"/>
            <a:ext cx="1858963" cy="13462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9096" name="Freeform 7"/>
          <p:cNvSpPr>
            <a:spLocks/>
          </p:cNvSpPr>
          <p:nvPr/>
        </p:nvSpPr>
        <p:spPr bwMode="auto">
          <a:xfrm>
            <a:off x="1915319" y="3532842"/>
            <a:ext cx="2197100" cy="1924050"/>
          </a:xfrm>
          <a:custGeom>
            <a:avLst/>
            <a:gdLst>
              <a:gd name="T0" fmla="*/ 2147483646 w 1729"/>
              <a:gd name="T1" fmla="*/ 0 h 1535"/>
              <a:gd name="T2" fmla="*/ 0 w 1729"/>
              <a:gd name="T3" fmla="*/ 2147483646 h 1535"/>
              <a:gd name="T4" fmla="*/ 2147483646 w 1729"/>
              <a:gd name="T5" fmla="*/ 2147483646 h 1535"/>
              <a:gd name="T6" fmla="*/ 2147483646 w 1729"/>
              <a:gd name="T7" fmla="*/ 2147483646 h 1535"/>
              <a:gd name="T8" fmla="*/ 2147483646 w 1729"/>
              <a:gd name="T9" fmla="*/ 0 h 1535"/>
              <a:gd name="T10" fmla="*/ 0 60000 65536"/>
              <a:gd name="T11" fmla="*/ 0 60000 65536"/>
              <a:gd name="T12" fmla="*/ 0 60000 65536"/>
              <a:gd name="T13" fmla="*/ 0 60000 65536"/>
              <a:gd name="T14" fmla="*/ 0 60000 65536"/>
              <a:gd name="T15" fmla="*/ 0 w 1729"/>
              <a:gd name="T16" fmla="*/ 0 h 1535"/>
              <a:gd name="T17" fmla="*/ 1729 w 1729"/>
              <a:gd name="T18" fmla="*/ 1535 h 1535"/>
            </a:gdLst>
            <a:ahLst/>
            <a:cxnLst>
              <a:cxn ang="T10">
                <a:pos x="T0" y="T1"/>
              </a:cxn>
              <a:cxn ang="T11">
                <a:pos x="T2" y="T3"/>
              </a:cxn>
              <a:cxn ang="T12">
                <a:pos x="T4" y="T5"/>
              </a:cxn>
              <a:cxn ang="T13">
                <a:pos x="T6" y="T7"/>
              </a:cxn>
              <a:cxn ang="T14">
                <a:pos x="T8" y="T9"/>
              </a:cxn>
            </a:cxnLst>
            <a:rect l="T15" t="T16" r="T17" b="T18"/>
            <a:pathLst>
              <a:path w="1729" h="1535">
                <a:moveTo>
                  <a:pt x="863" y="0"/>
                </a:moveTo>
                <a:lnTo>
                  <a:pt x="0" y="768"/>
                </a:lnTo>
                <a:lnTo>
                  <a:pt x="863" y="1534"/>
                </a:lnTo>
                <a:lnTo>
                  <a:pt x="1728" y="768"/>
                </a:lnTo>
                <a:lnTo>
                  <a:pt x="863" y="0"/>
                </a:lnTo>
              </a:path>
            </a:pathLst>
          </a:custGeom>
          <a:solidFill>
            <a:srgbClr val="C0FEF9"/>
          </a:solidFill>
          <a:ln w="12700" cap="rnd">
            <a:solidFill>
              <a:srgbClr val="000000"/>
            </a:solidFill>
            <a:round/>
            <a:headEnd/>
            <a:tailEnd/>
          </a:ln>
        </p:spPr>
        <p:txBody>
          <a:bodyPr/>
          <a:lstStyle/>
          <a:p>
            <a:endParaRPr lang="en-US"/>
          </a:p>
        </p:txBody>
      </p:sp>
      <p:sp>
        <p:nvSpPr>
          <p:cNvPr id="89097" name="Line 8"/>
          <p:cNvSpPr>
            <a:spLocks noChangeShapeType="1"/>
          </p:cNvSpPr>
          <p:nvPr/>
        </p:nvSpPr>
        <p:spPr bwMode="auto">
          <a:xfrm>
            <a:off x="6011863" y="3519488"/>
            <a:ext cx="4476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9098" name="Line 9"/>
          <p:cNvSpPr>
            <a:spLocks noChangeShapeType="1"/>
          </p:cNvSpPr>
          <p:nvPr/>
        </p:nvSpPr>
        <p:spPr bwMode="auto">
          <a:xfrm flipH="1">
            <a:off x="1987550" y="3535363"/>
            <a:ext cx="2122488"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9099" name="Rectangle 10"/>
          <p:cNvSpPr>
            <a:spLocks noChangeArrowheads="1"/>
          </p:cNvSpPr>
          <p:nvPr/>
        </p:nvSpPr>
        <p:spPr bwMode="auto">
          <a:xfrm>
            <a:off x="2209006" y="4145617"/>
            <a:ext cx="1676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dirty="0">
                <a:solidFill>
                  <a:schemeClr val="tx2"/>
                </a:solidFill>
              </a:rPr>
              <a:t>UPDATE COMMANDER</a:t>
            </a:r>
          </a:p>
        </p:txBody>
      </p:sp>
      <p:sp>
        <p:nvSpPr>
          <p:cNvPr id="89100" name="Rectangle 11"/>
          <p:cNvSpPr>
            <a:spLocks noChangeArrowheads="1"/>
          </p:cNvSpPr>
          <p:nvPr/>
        </p:nvSpPr>
        <p:spPr bwMode="auto">
          <a:xfrm>
            <a:off x="4183063" y="2943225"/>
            <a:ext cx="17462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ANALYZE RESULTS</a:t>
            </a:r>
          </a:p>
        </p:txBody>
      </p:sp>
      <p:sp>
        <p:nvSpPr>
          <p:cNvPr id="89101" name="Line 12"/>
          <p:cNvSpPr>
            <a:spLocks noChangeShapeType="1"/>
          </p:cNvSpPr>
          <p:nvPr/>
        </p:nvSpPr>
        <p:spPr bwMode="auto">
          <a:xfrm>
            <a:off x="4367213" y="3535363"/>
            <a:ext cx="14509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9102" name="Rectangle 13"/>
          <p:cNvSpPr>
            <a:spLocks noChangeArrowheads="1"/>
          </p:cNvSpPr>
          <p:nvPr/>
        </p:nvSpPr>
        <p:spPr bwMode="auto">
          <a:xfrm>
            <a:off x="4243388" y="3665538"/>
            <a:ext cx="162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CROSSWALK</a:t>
            </a:r>
          </a:p>
        </p:txBody>
      </p:sp>
      <p:sp>
        <p:nvSpPr>
          <p:cNvPr id="89103" name="Rectangle 14"/>
          <p:cNvSpPr>
            <a:spLocks noChangeArrowheads="1"/>
          </p:cNvSpPr>
          <p:nvPr/>
        </p:nvSpPr>
        <p:spPr bwMode="auto">
          <a:xfrm>
            <a:off x="6437313" y="2882900"/>
            <a:ext cx="1870075" cy="13033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9104" name="Rectangle 15"/>
          <p:cNvSpPr>
            <a:spLocks noChangeArrowheads="1"/>
          </p:cNvSpPr>
          <p:nvPr/>
        </p:nvSpPr>
        <p:spPr bwMode="auto">
          <a:xfrm>
            <a:off x="6499225" y="3244850"/>
            <a:ext cx="17478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OUT-BRIEF PROPONENT</a:t>
            </a:r>
          </a:p>
        </p:txBody>
      </p:sp>
      <p:sp>
        <p:nvSpPr>
          <p:cNvPr id="89105" name="Rectangle 16"/>
          <p:cNvSpPr>
            <a:spLocks noChangeArrowheads="1"/>
          </p:cNvSpPr>
          <p:nvPr/>
        </p:nvSpPr>
        <p:spPr bwMode="auto">
          <a:xfrm>
            <a:off x="971550" y="531018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691217" name="Rectangle 17"/>
          <p:cNvSpPr>
            <a:spLocks noChangeArrowheads="1"/>
          </p:cNvSpPr>
          <p:nvPr/>
        </p:nvSpPr>
        <p:spPr bwMode="auto">
          <a:xfrm>
            <a:off x="1020763" y="3309938"/>
            <a:ext cx="1746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691218" name="Rectangle 18"/>
          <p:cNvSpPr>
            <a:spLocks noChangeArrowheads="1"/>
          </p:cNvSpPr>
          <p:nvPr/>
        </p:nvSpPr>
        <p:spPr bwMode="auto">
          <a:xfrm>
            <a:off x="963613" y="3667125"/>
            <a:ext cx="174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9108" name="Text Box 20"/>
          <p:cNvSpPr txBox="1">
            <a:spLocks noChangeArrowheads="1"/>
          </p:cNvSpPr>
          <p:nvPr/>
        </p:nvSpPr>
        <p:spPr bwMode="auto">
          <a:xfrm>
            <a:off x="1981200" y="5410200"/>
            <a:ext cx="5943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30000"/>
              </a:spcBef>
              <a:buFont typeface="Times New Roman" panose="02020603050405020304" pitchFamily="18" charset="0"/>
              <a:buNone/>
            </a:pPr>
            <a:endParaRPr lang="en-US" altLang="en-US" sz="1700"/>
          </a:p>
        </p:txBody>
      </p:sp>
      <p:sp>
        <p:nvSpPr>
          <p:cNvPr id="691221" name="Rectangle 21"/>
          <p:cNvSpPr>
            <a:spLocks noChangeArrowheads="1"/>
          </p:cNvSpPr>
          <p:nvPr/>
        </p:nvSpPr>
        <p:spPr bwMode="auto">
          <a:xfrm>
            <a:off x="2083360" y="2839104"/>
            <a:ext cx="874713" cy="513696"/>
          </a:xfrm>
          <a:prstGeom prst="rect">
            <a:avLst/>
          </a:prstGeom>
          <a:solidFill>
            <a:schemeClr val="tx2"/>
          </a:solidFill>
          <a:ln w="254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89110" name="Rectangle 22"/>
          <p:cNvSpPr>
            <a:spLocks noChangeArrowheads="1"/>
          </p:cNvSpPr>
          <p:nvPr/>
        </p:nvSpPr>
        <p:spPr bwMode="auto">
          <a:xfrm>
            <a:off x="2060575" y="2857780"/>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i="1" dirty="0">
                <a:solidFill>
                  <a:schemeClr val="bg1"/>
                </a:solidFill>
              </a:rPr>
              <a:t>IPR</a:t>
            </a:r>
          </a:p>
        </p:txBody>
      </p:sp>
      <p:sp>
        <p:nvSpPr>
          <p:cNvPr id="89113" name="Rectangle 3089"/>
          <p:cNvSpPr>
            <a:spLocks noChangeArrowheads="1"/>
          </p:cNvSpPr>
          <p:nvPr/>
        </p:nvSpPr>
        <p:spPr bwMode="auto">
          <a:xfrm>
            <a:off x="1968500" y="14224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Two: The Execution Phase</a:t>
            </a:r>
          </a:p>
        </p:txBody>
      </p:sp>
      <p:sp>
        <p:nvSpPr>
          <p:cNvPr id="89114" name="Text Box 3090"/>
          <p:cNvSpPr txBox="1">
            <a:spLocks noChangeArrowheads="1"/>
          </p:cNvSpPr>
          <p:nvPr/>
        </p:nvSpPr>
        <p:spPr bwMode="auto">
          <a:xfrm>
            <a:off x="2209800" y="6096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89115" name="TextBox 77"/>
          <p:cNvSpPr txBox="1">
            <a:spLocks noChangeArrowheads="1"/>
          </p:cNvSpPr>
          <p:nvPr/>
        </p:nvSpPr>
        <p:spPr bwMode="auto">
          <a:xfrm>
            <a:off x="1746250" y="3937000"/>
            <a:ext cx="160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89116" name="TextBox 78"/>
          <p:cNvSpPr txBox="1">
            <a:spLocks noChangeArrowheads="1"/>
          </p:cNvSpPr>
          <p:nvPr/>
        </p:nvSpPr>
        <p:spPr bwMode="auto">
          <a:xfrm>
            <a:off x="2670735" y="316865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89117" name="TextBox 79"/>
          <p:cNvSpPr txBox="1">
            <a:spLocks noChangeArrowheads="1"/>
          </p:cNvSpPr>
          <p:nvPr/>
        </p:nvSpPr>
        <p:spPr bwMode="auto">
          <a:xfrm>
            <a:off x="3877469" y="4399617"/>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89118" name="TextBox 80"/>
          <p:cNvSpPr txBox="1">
            <a:spLocks noChangeArrowheads="1"/>
          </p:cNvSpPr>
          <p:nvPr/>
        </p:nvSpPr>
        <p:spPr bwMode="auto">
          <a:xfrm>
            <a:off x="5711825" y="405288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89119" name="TextBox 81"/>
          <p:cNvSpPr txBox="1">
            <a:spLocks noChangeArrowheads="1"/>
          </p:cNvSpPr>
          <p:nvPr/>
        </p:nvSpPr>
        <p:spPr bwMode="auto">
          <a:xfrm>
            <a:off x="8058150" y="404177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
        <p:nvSpPr>
          <p:cNvPr id="4" name="Text Box 3">
            <a:extLst>
              <a:ext uri="{FF2B5EF4-FFF2-40B4-BE49-F238E27FC236}">
                <a16:creationId xmlns:a16="http://schemas.microsoft.com/office/drawing/2014/main" id="{0D6D304A-5AAD-9646-3BB2-345D6B8D2233}"/>
              </a:ext>
            </a:extLst>
          </p:cNvPr>
          <p:cNvSpPr txBox="1">
            <a:spLocks noChangeArrowheads="1"/>
          </p:cNvSpPr>
          <p:nvPr/>
        </p:nvSpPr>
        <p:spPr bwMode="auto">
          <a:xfrm>
            <a:off x="2897728" y="6059487"/>
            <a:ext cx="6164775"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4-3, pages 4-3-8 to 4-3-19)</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91221"/>
                                        </p:tgtEl>
                                        <p:attrNameLst>
                                          <p:attrName>style.visibility</p:attrName>
                                        </p:attrNameLst>
                                      </p:cBhvr>
                                      <p:to>
                                        <p:strVal val="visible"/>
                                      </p:to>
                                    </p:set>
                                    <p:animEffect transition="in" filter="box(in)">
                                      <p:cBhvr>
                                        <p:cTn id="7" dur="500"/>
                                        <p:tgtEl>
                                          <p:spTgt spid="691221"/>
                                        </p:tgtEl>
                                      </p:cBhvr>
                                    </p:animEffect>
                                  </p:childTnLst>
                                </p:cTn>
                              </p:par>
                            </p:childTnLst>
                          </p:cTn>
                        </p:par>
                        <p:par>
                          <p:cTn id="8" fill="hold" nodeType="afterGroup">
                            <p:stCondLst>
                              <p:cond delay="500"/>
                            </p:stCondLst>
                            <p:childTnLst>
                              <p:par>
                                <p:cTn id="9" presetID="2" presetClass="entr" presetSubtype="8" fill="hold" grpId="0" nodeType="afterEffect" nodePh="1">
                                  <p:stCondLst>
                                    <p:cond delay="0"/>
                                  </p:stCondLst>
                                  <p:endCondLst>
                                    <p:cond evt="begin" delay="0">
                                      <p:tn val="9"/>
                                    </p:cond>
                                  </p:endCondLst>
                                  <p:childTnLst>
                                    <p:set>
                                      <p:cBhvr>
                                        <p:cTn id="10" dur="1" fill="hold">
                                          <p:stCondLst>
                                            <p:cond delay="0"/>
                                          </p:stCondLst>
                                        </p:cTn>
                                        <p:tgtEl>
                                          <p:spTgt spid="691217"/>
                                        </p:tgtEl>
                                        <p:attrNameLst>
                                          <p:attrName>style.visibility</p:attrName>
                                        </p:attrNameLst>
                                      </p:cBhvr>
                                      <p:to>
                                        <p:strVal val="visible"/>
                                      </p:to>
                                    </p:set>
                                    <p:anim calcmode="lin" valueType="num">
                                      <p:cBhvr additive="base">
                                        <p:cTn id="11" dur="500" fill="hold"/>
                                        <p:tgtEl>
                                          <p:spTgt spid="691217"/>
                                        </p:tgtEl>
                                        <p:attrNameLst>
                                          <p:attrName>ppt_x</p:attrName>
                                        </p:attrNameLst>
                                      </p:cBhvr>
                                      <p:tavLst>
                                        <p:tav tm="0">
                                          <p:val>
                                            <p:strVal val="0-#ppt_w/2"/>
                                          </p:val>
                                        </p:tav>
                                        <p:tav tm="100000">
                                          <p:val>
                                            <p:strVal val="#ppt_x"/>
                                          </p:val>
                                        </p:tav>
                                      </p:tavLst>
                                    </p:anim>
                                    <p:anim calcmode="lin" valueType="num">
                                      <p:cBhvr additive="base">
                                        <p:cTn id="12" dur="500" fill="hold"/>
                                        <p:tgtEl>
                                          <p:spTgt spid="69121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691218"/>
                                        </p:tgtEl>
                                        <p:attrNameLst>
                                          <p:attrName>style.visibility</p:attrName>
                                        </p:attrNameLst>
                                      </p:cBhvr>
                                      <p:to>
                                        <p:strVal val="visible"/>
                                      </p:to>
                                    </p:set>
                                    <p:anim calcmode="lin" valueType="num">
                                      <p:cBhvr additive="base">
                                        <p:cTn id="16" dur="500" fill="hold"/>
                                        <p:tgtEl>
                                          <p:spTgt spid="691218"/>
                                        </p:tgtEl>
                                        <p:attrNameLst>
                                          <p:attrName>ppt_x</p:attrName>
                                        </p:attrNameLst>
                                      </p:cBhvr>
                                      <p:tavLst>
                                        <p:tav tm="0">
                                          <p:val>
                                            <p:strVal val="0-#ppt_w/2"/>
                                          </p:val>
                                        </p:tav>
                                        <p:tav tm="100000">
                                          <p:val>
                                            <p:strVal val="#ppt_x"/>
                                          </p:val>
                                        </p:tav>
                                      </p:tavLst>
                                    </p:anim>
                                    <p:anim calcmode="lin" valueType="num">
                                      <p:cBhvr additive="base">
                                        <p:cTn id="17" dur="500" fill="hold"/>
                                        <p:tgtEl>
                                          <p:spTgt spid="691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17" grpId="0" autoUpdateAnimBg="0"/>
      <p:bldP spid="691218" grpId="0" autoUpdateAnimBg="0"/>
      <p:bldP spid="69122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5455B31-A9A9-4560-BCC1-00E44C4D2A10}" type="slidenum">
              <a:rPr lang="en-US" altLang="en-US" sz="1400" smtClean="0"/>
              <a:pPr>
                <a:spcBef>
                  <a:spcPct val="0"/>
                </a:spcBef>
                <a:buFontTx/>
                <a:buNone/>
              </a:pPr>
              <a:t>13</a:t>
            </a:fld>
            <a:endParaRPr lang="en-US" altLang="en-US" sz="1400"/>
          </a:p>
        </p:txBody>
      </p:sp>
      <p:sp>
        <p:nvSpPr>
          <p:cNvPr id="6" name="Text Box 3"/>
          <p:cNvSpPr txBox="1">
            <a:spLocks noChangeArrowheads="1"/>
          </p:cNvSpPr>
          <p:nvPr/>
        </p:nvSpPr>
        <p:spPr bwMode="auto">
          <a:xfrm>
            <a:off x="0" y="1594226"/>
            <a:ext cx="9144000" cy="5222968"/>
          </a:xfrm>
          <a:prstGeom prst="rect">
            <a:avLst/>
          </a:prstGeom>
          <a:noFill/>
          <a:ln w="12700">
            <a:noFill/>
            <a:miter lim="800000"/>
            <a:headEnd/>
            <a:tailEnd/>
          </a:ln>
          <a:effectLst/>
        </p:spPr>
        <p:txBody>
          <a:bodyPr>
            <a:spAutoFit/>
          </a:bodyPr>
          <a:lstStyle>
            <a:lvl1pPr marL="457200" indent="-457200">
              <a:defRPr sz="2000" b="1">
                <a:solidFill>
                  <a:schemeClr val="tx1"/>
                </a:solidFill>
                <a:latin typeface="Arial" panose="020B0604020202020204" pitchFamily="34" charset="0"/>
              </a:defRPr>
            </a:lvl1pPr>
            <a:lvl2pPr>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spcAft>
                <a:spcPct val="15000"/>
              </a:spcAft>
              <a:defRPr/>
            </a:pPr>
            <a:r>
              <a:rPr lang="en-US" altLang="en-US" sz="2200" dirty="0"/>
              <a:t>	</a:t>
            </a:r>
            <a:r>
              <a:rPr lang="en-US" altLang="en-US" sz="2400" u="sng" dirty="0"/>
              <a:t>Day 2 (Tuesday)</a:t>
            </a:r>
          </a:p>
          <a:p>
            <a:pPr lvl="1">
              <a:spcAft>
                <a:spcPct val="15000"/>
              </a:spcAft>
              <a:defRPr/>
            </a:pPr>
            <a:r>
              <a:rPr lang="en-US" altLang="en-US" sz="2400" dirty="0"/>
              <a:t>	0800-1200	Inspection Principles &amp; OIP </a:t>
            </a:r>
          </a:p>
          <a:p>
            <a:pPr lvl="1">
              <a:defRPr/>
            </a:pPr>
            <a:r>
              <a:rPr lang="en-US" altLang="en-US" sz="2400" dirty="0"/>
              <a:t>	1300-1600	Inspections Process</a:t>
            </a:r>
          </a:p>
          <a:p>
            <a:pPr lvl="1">
              <a:defRPr/>
            </a:pPr>
            <a:endParaRPr lang="en-US" altLang="en-US" sz="1200" dirty="0"/>
          </a:p>
          <a:p>
            <a:pPr lvl="1">
              <a:spcAft>
                <a:spcPct val="15000"/>
              </a:spcAft>
              <a:defRPr/>
            </a:pPr>
            <a:r>
              <a:rPr lang="en-US" altLang="en-US" sz="2400" u="sng" dirty="0"/>
              <a:t>Day 3 (Wednesday)</a:t>
            </a:r>
          </a:p>
          <a:p>
            <a:pPr lvl="1">
              <a:spcAft>
                <a:spcPct val="15000"/>
              </a:spcAft>
              <a:defRPr/>
            </a:pPr>
            <a:r>
              <a:rPr lang="en-US" altLang="en-US" sz="2400" dirty="0"/>
              <a:t>	0800-1500	Inspections Process</a:t>
            </a:r>
          </a:p>
          <a:p>
            <a:pPr lvl="1">
              <a:spcAft>
                <a:spcPct val="15000"/>
              </a:spcAft>
              <a:defRPr/>
            </a:pPr>
            <a:r>
              <a:rPr lang="en-US" altLang="en-US" sz="2400" dirty="0"/>
              <a:t>	1500-1700	Intelligence Oversight / DAIG IO Division</a:t>
            </a:r>
          </a:p>
          <a:p>
            <a:pPr lvl="1">
              <a:spcAft>
                <a:spcPct val="15000"/>
              </a:spcAft>
              <a:defRPr/>
            </a:pPr>
            <a:endParaRPr lang="en-US" altLang="en-US" sz="1200" dirty="0"/>
          </a:p>
          <a:p>
            <a:pPr>
              <a:defRPr/>
            </a:pPr>
            <a:r>
              <a:rPr lang="en-US" altLang="en-US" sz="2400" dirty="0"/>
              <a:t>	</a:t>
            </a:r>
            <a:r>
              <a:rPr lang="en-US" altLang="en-US" sz="2400" u="sng" dirty="0"/>
              <a:t>Day 4 (Thursday)</a:t>
            </a:r>
          </a:p>
          <a:p>
            <a:pPr marL="0" lvl="1">
              <a:defRPr/>
            </a:pPr>
            <a:r>
              <a:rPr lang="en-US" altLang="en-US" sz="2400" dirty="0"/>
              <a:t>	0800-1130 	Inspections Process</a:t>
            </a:r>
          </a:p>
          <a:p>
            <a:pPr marL="0" lvl="1" algn="ctr">
              <a:defRPr/>
            </a:pPr>
            <a:r>
              <a:rPr lang="en-US" altLang="en-US" sz="2400" dirty="0">
                <a:solidFill>
                  <a:srgbClr val="FF0000"/>
                </a:solidFill>
              </a:rPr>
              <a:t>** Issue Graded Homework, </a:t>
            </a:r>
            <a:r>
              <a:rPr lang="en-US" altLang="en-US" sz="2400" u="sng" dirty="0">
                <a:solidFill>
                  <a:srgbClr val="FF0000"/>
                </a:solidFill>
              </a:rPr>
              <a:t>due Day 6 (Monday) at 0800</a:t>
            </a:r>
            <a:r>
              <a:rPr lang="en-US" altLang="en-US" sz="2400" dirty="0">
                <a:solidFill>
                  <a:srgbClr val="FF0000"/>
                </a:solidFill>
              </a:rPr>
              <a:t> **</a:t>
            </a:r>
            <a:endParaRPr lang="en-US" altLang="en-US" sz="2400" dirty="0"/>
          </a:p>
          <a:p>
            <a:pPr marL="0" lvl="1">
              <a:spcAft>
                <a:spcPts val="0"/>
              </a:spcAft>
              <a:defRPr/>
            </a:pPr>
            <a:r>
              <a:rPr lang="en-US" altLang="en-US" sz="2400" dirty="0"/>
              <a:t>	1230-1630 	Inspections PEs (seminar rooms)</a:t>
            </a:r>
          </a:p>
          <a:p>
            <a:pPr marL="0" lvl="1">
              <a:spcAft>
                <a:spcPct val="15000"/>
              </a:spcAft>
              <a:defRPr/>
            </a:pPr>
            <a:r>
              <a:rPr lang="en-US" altLang="en-US" sz="2400" dirty="0"/>
              <a:t>	1630-1700 	ELO Review for Inspections Quiz</a:t>
            </a:r>
          </a:p>
          <a:p>
            <a:pPr lvl="1">
              <a:defRPr/>
            </a:pPr>
            <a:endParaRPr lang="en-US" altLang="en-US" sz="2200" dirty="0">
              <a:solidFill>
                <a:schemeClr val="hlink"/>
              </a:solidFill>
              <a:effectLst>
                <a:outerShdw blurRad="38100" dist="38100" dir="2700000" algn="tl">
                  <a:srgbClr val="C0C0C0"/>
                </a:outerShdw>
              </a:effectLst>
            </a:endParaRPr>
          </a:p>
        </p:txBody>
      </p:sp>
      <p:sp>
        <p:nvSpPr>
          <p:cNvPr id="38916" name="Text Box 2050"/>
          <p:cNvSpPr txBox="1">
            <a:spLocks noChangeArrowheads="1"/>
          </p:cNvSpPr>
          <p:nvPr/>
        </p:nvSpPr>
        <p:spPr bwMode="auto">
          <a:xfrm>
            <a:off x="1524000" y="3810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Inspections Training Schedule</a:t>
            </a:r>
          </a:p>
        </p:txBody>
      </p:sp>
    </p:spTree>
    <p:extLst>
      <p:ext uri="{BB962C8B-B14F-4D97-AF65-F5344CB8AC3E}">
        <p14:creationId xmlns:p14="http://schemas.microsoft.com/office/powerpoint/2010/main" val="936936272"/>
      </p:ext>
    </p:extLst>
  </p:cSld>
  <p:clrMapOvr>
    <a:masterClrMapping/>
  </p:clrMapOvr>
  <p:transition>
    <p:pull/>
    <p:sndAc>
      <p:endSnd/>
    </p:sndAc>
  </p:transition>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05FCD276-A068-4163-8D38-4026DE060E3B}" type="slidenum">
              <a:rPr lang="en-US" altLang="en-US" sz="1400" smtClean="0"/>
              <a:pPr>
                <a:spcBef>
                  <a:spcPct val="0"/>
                </a:spcBef>
                <a:buFontTx/>
                <a:buNone/>
              </a:pPr>
              <a:t>130</a:t>
            </a:fld>
            <a:endParaRPr lang="en-US" altLang="en-US" sz="1400"/>
          </a:p>
        </p:txBody>
      </p:sp>
      <p:sp>
        <p:nvSpPr>
          <p:cNvPr id="91139" name="Text Box 2"/>
          <p:cNvSpPr txBox="1">
            <a:spLocks noChangeArrowheads="1"/>
          </p:cNvSpPr>
          <p:nvPr/>
        </p:nvSpPr>
        <p:spPr bwMode="auto">
          <a:xfrm>
            <a:off x="2000250" y="533400"/>
            <a:ext cx="5543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Conduct an </a:t>
            </a:r>
          </a:p>
          <a:p>
            <a:pPr algn="ctr">
              <a:spcBef>
                <a:spcPct val="0"/>
              </a:spcBef>
              <a:buFontTx/>
              <a:buNone/>
            </a:pPr>
            <a:r>
              <a:rPr lang="en-US" altLang="en-US" sz="3600"/>
              <a:t>In-Process Review (IPR) </a:t>
            </a:r>
          </a:p>
        </p:txBody>
      </p:sp>
      <p:sp>
        <p:nvSpPr>
          <p:cNvPr id="91140" name="Text Box 3"/>
          <p:cNvSpPr txBox="1">
            <a:spLocks noChangeArrowheads="1"/>
          </p:cNvSpPr>
          <p:nvPr/>
        </p:nvSpPr>
        <p:spPr bwMode="auto">
          <a:xfrm>
            <a:off x="222991" y="1917158"/>
            <a:ext cx="86868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buFont typeface="Arial" panose="020B0604020202020204" pitchFamily="34" charset="0"/>
              <a:buChar char="•"/>
            </a:pPr>
            <a:r>
              <a:rPr lang="en-US" altLang="en-US" sz="2200" b="0" dirty="0">
                <a:cs typeface="Times New Roman" panose="02020603050405020304" pitchFamily="18" charset="0"/>
              </a:rPr>
              <a:t>The purpose of the IPR is to </a:t>
            </a:r>
            <a:r>
              <a:rPr lang="en-US" altLang="en-US" sz="2200" b="0" dirty="0">
                <a:solidFill>
                  <a:srgbClr val="FF0000"/>
                </a:solidFill>
                <a:cs typeface="Times New Roman" panose="02020603050405020304" pitchFamily="18" charset="0"/>
              </a:rPr>
              <a:t>share and discuss </a:t>
            </a:r>
            <a:r>
              <a:rPr lang="en-US" altLang="en-US" sz="2200" b="0" dirty="0">
                <a:cs typeface="Times New Roman" panose="02020603050405020304" pitchFamily="18" charset="0"/>
              </a:rPr>
              <a:t>the information that team members gleaned from their visits to units and staff agencies</a:t>
            </a:r>
          </a:p>
          <a:p>
            <a:pPr marL="800100" lvl="1" indent="-342900">
              <a:spcBef>
                <a:spcPct val="0"/>
              </a:spcBef>
              <a:buFont typeface="Arial" panose="020B0604020202020204" pitchFamily="34" charset="0"/>
              <a:buChar char="•"/>
            </a:pPr>
            <a:endParaRPr lang="en-US" altLang="en-US" sz="22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200" b="0" dirty="0">
                <a:cs typeface="Times New Roman" panose="02020603050405020304" pitchFamily="18" charset="0"/>
              </a:rPr>
              <a:t>Conduct an IPR following every inspection visit and after several visits</a:t>
            </a:r>
          </a:p>
          <a:p>
            <a:pPr marL="800100" lvl="1" indent="-342900">
              <a:spcBef>
                <a:spcPct val="0"/>
              </a:spcBef>
              <a:buFont typeface="Arial" panose="020B0604020202020204" pitchFamily="34" charset="0"/>
              <a:buChar char="•"/>
            </a:pPr>
            <a:endParaRPr lang="en-US" altLang="en-US" sz="22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200" b="0" dirty="0">
                <a:cs typeface="Times New Roman" panose="02020603050405020304" pitchFamily="18" charset="0"/>
              </a:rPr>
              <a:t>Conduct the IPR as an </a:t>
            </a:r>
            <a:r>
              <a:rPr lang="en-US" altLang="en-US" sz="2200" b="0" dirty="0">
                <a:solidFill>
                  <a:srgbClr val="0000FF"/>
                </a:solidFill>
                <a:cs typeface="Times New Roman" panose="02020603050405020304" pitchFamily="18" charset="0"/>
              </a:rPr>
              <a:t>organized, well-prepared </a:t>
            </a:r>
            <a:r>
              <a:rPr lang="en-US" altLang="en-US" sz="2200" b="0" dirty="0">
                <a:cs typeface="Times New Roman" panose="02020603050405020304" pitchFamily="18" charset="0"/>
              </a:rPr>
              <a:t>meeting that has an </a:t>
            </a:r>
            <a:r>
              <a:rPr lang="en-US" altLang="en-US" sz="2200" b="0" dirty="0">
                <a:solidFill>
                  <a:srgbClr val="0000FF"/>
                </a:solidFill>
                <a:cs typeface="Times New Roman" panose="02020603050405020304" pitchFamily="18" charset="0"/>
              </a:rPr>
              <a:t>agenda</a:t>
            </a:r>
            <a:r>
              <a:rPr lang="en-US" altLang="en-US" sz="2200" b="0" dirty="0">
                <a:cs typeface="Times New Roman" panose="02020603050405020304" pitchFamily="18" charset="0"/>
              </a:rPr>
              <a:t> and a means of collecting the data for open consideration by all team members</a:t>
            </a:r>
          </a:p>
          <a:p>
            <a:pPr marL="1257300" lvl="2" indent="-342900">
              <a:spcBef>
                <a:spcPct val="0"/>
              </a:spcBef>
              <a:buFont typeface="Wingdings" panose="05000000000000000000" pitchFamily="2" charset="2"/>
              <a:buChar char="Ø"/>
            </a:pPr>
            <a:r>
              <a:rPr lang="en-US" altLang="en-US" sz="2200" b="0" dirty="0"/>
              <a:t>  Sample IPR Worksheet </a:t>
            </a:r>
          </a:p>
          <a:p>
            <a:pPr marL="1257300" lvl="2" indent="-342900">
              <a:spcBef>
                <a:spcPct val="0"/>
              </a:spcBef>
              <a:buFont typeface="Wingdings" panose="05000000000000000000" pitchFamily="2" charset="2"/>
              <a:buChar char="Ø"/>
            </a:pPr>
            <a:r>
              <a:rPr lang="en-US" altLang="en-US" sz="2200" b="0" dirty="0"/>
              <a:t>  Sample Trends Analysis Sheet</a:t>
            </a:r>
            <a:endParaRPr lang="en-US" altLang="en-US" sz="2200" b="0" dirty="0">
              <a:cs typeface="Times New Roman" panose="02020603050405020304" pitchFamily="18" charset="0"/>
            </a:endParaRPr>
          </a:p>
          <a:p>
            <a:pPr marL="1257300" lvl="2" indent="-342900">
              <a:spcBef>
                <a:spcPct val="0"/>
              </a:spcBef>
              <a:buFont typeface="Arial" panose="020B0604020202020204" pitchFamily="34" charset="0"/>
              <a:buChar char="•"/>
            </a:pPr>
            <a:endParaRPr lang="en-US" altLang="en-US" sz="2200" b="0" dirty="0"/>
          </a:p>
        </p:txBody>
      </p:sp>
      <p:grpSp>
        <p:nvGrpSpPr>
          <p:cNvPr id="9" name="Group 8"/>
          <p:cNvGrpSpPr/>
          <p:nvPr/>
        </p:nvGrpSpPr>
        <p:grpSpPr>
          <a:xfrm>
            <a:off x="7924800" y="247650"/>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a:t>
              </a:r>
            </a:p>
          </p:txBody>
        </p:sp>
      </p:gr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E4176723-9FFE-4EB5-B95F-B669CEDA97AE}" type="slidenum">
              <a:rPr lang="en-US" altLang="en-US" sz="1400" smtClean="0"/>
              <a:pPr>
                <a:spcBef>
                  <a:spcPct val="0"/>
                </a:spcBef>
                <a:buFontTx/>
                <a:buNone/>
              </a:pPr>
              <a:t>131</a:t>
            </a:fld>
            <a:endParaRPr lang="en-US" altLang="en-US" sz="1400"/>
          </a:p>
        </p:txBody>
      </p:sp>
      <p:sp>
        <p:nvSpPr>
          <p:cNvPr id="93187" name="Text Box 2"/>
          <p:cNvSpPr txBox="1">
            <a:spLocks noChangeArrowheads="1"/>
          </p:cNvSpPr>
          <p:nvPr/>
        </p:nvSpPr>
        <p:spPr bwMode="auto">
          <a:xfrm>
            <a:off x="2203450" y="304800"/>
            <a:ext cx="54165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Conduct an </a:t>
            </a:r>
          </a:p>
          <a:p>
            <a:pPr algn="ctr">
              <a:spcBef>
                <a:spcPct val="0"/>
              </a:spcBef>
              <a:buFontTx/>
              <a:buNone/>
            </a:pPr>
            <a:r>
              <a:rPr lang="en-US" altLang="en-US" sz="3600"/>
              <a:t>In-Process Review (IPR)</a:t>
            </a:r>
          </a:p>
          <a:p>
            <a:pPr algn="ctr">
              <a:spcBef>
                <a:spcPct val="0"/>
              </a:spcBef>
              <a:buFontTx/>
              <a:buNone/>
            </a:pPr>
            <a:r>
              <a:rPr lang="en-US" altLang="en-US" sz="2400" i="1">
                <a:solidFill>
                  <a:srgbClr val="0000FF"/>
                </a:solidFill>
              </a:rPr>
              <a:t>Sample Agenda </a:t>
            </a:r>
          </a:p>
        </p:txBody>
      </p:sp>
      <p:sp>
        <p:nvSpPr>
          <p:cNvPr id="93188" name="Text Box 3"/>
          <p:cNvSpPr txBox="1">
            <a:spLocks noChangeArrowheads="1"/>
          </p:cNvSpPr>
          <p:nvPr/>
        </p:nvSpPr>
        <p:spPr bwMode="auto">
          <a:xfrm>
            <a:off x="0" y="2006600"/>
            <a:ext cx="8839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Review Administrative Issues</a:t>
            </a:r>
          </a:p>
          <a:p>
            <a:pPr marL="742950" lvl="1" indent="-285750">
              <a:spcBef>
                <a:spcPct val="0"/>
              </a:spcBef>
              <a:buFont typeface="Arial" panose="020B0604020202020204" pitchFamily="34" charset="0"/>
              <a:buChar char="•"/>
            </a:pPr>
            <a:endParaRPr lang="en-US" altLang="en-US" sz="2000" b="0" dirty="0">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Calendar Updates and Changes</a:t>
            </a:r>
          </a:p>
          <a:p>
            <a:pPr marL="742950" lvl="1" indent="-285750">
              <a:spcBef>
                <a:spcPct val="0"/>
              </a:spcBef>
              <a:buFont typeface="Arial" panose="020B0604020202020204" pitchFamily="34" charset="0"/>
              <a:buChar char="•"/>
            </a:pPr>
            <a:endParaRPr lang="en-US" altLang="en-US" sz="2000" b="0" dirty="0">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Complete the IPR Worksheet by:</a:t>
            </a:r>
          </a:p>
          <a:p>
            <a:pPr marL="1200150" lvl="2" indent="-285750">
              <a:spcBef>
                <a:spcPct val="0"/>
              </a:spcBef>
              <a:buFont typeface="Wingdings" panose="05000000000000000000" pitchFamily="2" charset="2"/>
              <a:buChar char="Ø"/>
            </a:pPr>
            <a:r>
              <a:rPr lang="en-US" altLang="en-US" sz="2000" b="0" dirty="0"/>
              <a:t> objective,</a:t>
            </a:r>
          </a:p>
          <a:p>
            <a:pPr marL="1200150" lvl="2" indent="-285750">
              <a:spcBef>
                <a:spcPct val="0"/>
              </a:spcBef>
              <a:buFont typeface="Wingdings" panose="05000000000000000000" pitchFamily="2" charset="2"/>
              <a:buChar char="Ø"/>
            </a:pPr>
            <a:r>
              <a:rPr lang="en-US" altLang="en-US" sz="2000" b="0" dirty="0"/>
              <a:t> team (or team member), AND</a:t>
            </a:r>
          </a:p>
          <a:p>
            <a:pPr marL="1200150" lvl="2" indent="-285750">
              <a:spcBef>
                <a:spcPct val="0"/>
              </a:spcBef>
              <a:buFont typeface="Wingdings" panose="05000000000000000000" pitchFamily="2" charset="2"/>
              <a:buChar char="Ø"/>
            </a:pPr>
            <a:r>
              <a:rPr lang="en-US" altLang="en-US" sz="2000" b="0" dirty="0"/>
              <a:t> information-gathering domain</a:t>
            </a:r>
          </a:p>
          <a:p>
            <a:pPr marL="1200150" lvl="2" indent="-285750">
              <a:spcBef>
                <a:spcPct val="0"/>
              </a:spcBef>
              <a:buFont typeface="Arial" panose="020B0604020202020204" pitchFamily="34" charset="0"/>
              <a:buChar char="•"/>
            </a:pPr>
            <a:endParaRPr lang="en-US" altLang="en-US" sz="2000" b="0" dirty="0"/>
          </a:p>
          <a:p>
            <a:pPr marL="742950" lvl="1" indent="-285750">
              <a:spcBef>
                <a:spcPct val="0"/>
              </a:spcBef>
              <a:buFont typeface="Arial" panose="020B0604020202020204" pitchFamily="34" charset="0"/>
              <a:buChar char="•"/>
            </a:pPr>
            <a:r>
              <a:rPr lang="en-US" altLang="en-US" sz="2000" b="0" dirty="0">
                <a:solidFill>
                  <a:srgbClr val="0000FF"/>
                </a:solidFill>
                <a:cs typeface="Times New Roman" panose="02020603050405020304" pitchFamily="18" charset="0"/>
              </a:rPr>
              <a:t>Physical output</a:t>
            </a:r>
            <a:r>
              <a:rPr lang="en-US" altLang="en-US" sz="2000" b="0" dirty="0">
                <a:cs typeface="Times New Roman" panose="02020603050405020304" pitchFamily="18" charset="0"/>
              </a:rPr>
              <a:t>: Completed</a:t>
            </a:r>
            <a:r>
              <a:rPr lang="en-US" altLang="en-US" sz="2000" b="0" dirty="0">
                <a:solidFill>
                  <a:srgbClr val="FF0000"/>
                </a:solidFill>
                <a:cs typeface="Times New Roman" panose="02020603050405020304" pitchFamily="18" charset="0"/>
              </a:rPr>
              <a:t> Trends Analysis </a:t>
            </a:r>
            <a:r>
              <a:rPr lang="en-US" altLang="en-US" sz="2000" b="0" dirty="0">
                <a:cs typeface="Times New Roman" panose="02020603050405020304" pitchFamily="18" charset="0"/>
              </a:rPr>
              <a:t>or a </a:t>
            </a:r>
            <a:r>
              <a:rPr lang="en-US" altLang="en-US" sz="2000" b="0" dirty="0">
                <a:solidFill>
                  <a:srgbClr val="FF0000"/>
                </a:solidFill>
                <a:cs typeface="Times New Roman" panose="02020603050405020304" pitchFamily="18" charset="0"/>
              </a:rPr>
              <a:t>Unit</a:t>
            </a:r>
            <a:r>
              <a:rPr lang="en-US" altLang="en-US" sz="2000" b="0" dirty="0">
                <a:solidFill>
                  <a:srgbClr val="0000FF"/>
                </a:solidFill>
                <a:cs typeface="Times New Roman" panose="02020603050405020304" pitchFamily="18" charset="0"/>
              </a:rPr>
              <a:t> </a:t>
            </a:r>
            <a:r>
              <a:rPr lang="en-US" altLang="en-US" sz="2000" b="0" dirty="0">
                <a:solidFill>
                  <a:srgbClr val="FF0000"/>
                </a:solidFill>
                <a:cs typeface="Times New Roman" panose="02020603050405020304" pitchFamily="18" charset="0"/>
              </a:rPr>
              <a:t>Out-Briefing</a:t>
            </a:r>
          </a:p>
          <a:p>
            <a:pPr marL="742950" lvl="1" indent="-285750">
              <a:spcBef>
                <a:spcPct val="0"/>
              </a:spcBef>
              <a:buFont typeface="Arial" panose="020B0604020202020204" pitchFamily="34" charset="0"/>
              <a:buChar char="•"/>
            </a:pPr>
            <a:endParaRPr lang="en-US" altLang="en-US" sz="2000" b="0" dirty="0">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Final Comments and guidance by the person in charge of the inspection</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E245818-545F-4AE2-B8FC-C291C3D35E82}" type="slidenum">
              <a:rPr lang="en-US" altLang="en-US" sz="1400" smtClean="0"/>
              <a:pPr>
                <a:spcBef>
                  <a:spcPct val="0"/>
                </a:spcBef>
                <a:buFontTx/>
                <a:buNone/>
              </a:pPr>
              <a:t>132</a:t>
            </a:fld>
            <a:endParaRPr lang="en-US" altLang="en-US" sz="1400"/>
          </a:p>
        </p:txBody>
      </p:sp>
      <p:sp>
        <p:nvSpPr>
          <p:cNvPr id="95235" name="Rectangle 2"/>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693251" name="Rectangle 3"/>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95237" name="Rectangle 4"/>
          <p:cNvSpPr>
            <a:spLocks noChangeArrowheads="1"/>
          </p:cNvSpPr>
          <p:nvPr/>
        </p:nvSpPr>
        <p:spPr bwMode="auto">
          <a:xfrm>
            <a:off x="762000" y="3117850"/>
            <a:ext cx="1173163" cy="9731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5238" name="Rectangle 5"/>
          <p:cNvSpPr>
            <a:spLocks noChangeArrowheads="1"/>
          </p:cNvSpPr>
          <p:nvPr/>
        </p:nvSpPr>
        <p:spPr bwMode="auto">
          <a:xfrm>
            <a:off x="989013" y="3200400"/>
            <a:ext cx="7159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VISIT</a:t>
            </a:r>
          </a:p>
        </p:txBody>
      </p:sp>
      <p:sp>
        <p:nvSpPr>
          <p:cNvPr id="95239" name="Rectangle 6"/>
          <p:cNvSpPr>
            <a:spLocks noChangeArrowheads="1"/>
          </p:cNvSpPr>
          <p:nvPr/>
        </p:nvSpPr>
        <p:spPr bwMode="auto">
          <a:xfrm>
            <a:off x="931863" y="3556000"/>
            <a:ext cx="8223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UNITS</a:t>
            </a:r>
          </a:p>
        </p:txBody>
      </p:sp>
      <p:sp>
        <p:nvSpPr>
          <p:cNvPr id="95240" name="Rectangle 7"/>
          <p:cNvSpPr>
            <a:spLocks noChangeArrowheads="1"/>
          </p:cNvSpPr>
          <p:nvPr/>
        </p:nvSpPr>
        <p:spPr bwMode="auto">
          <a:xfrm>
            <a:off x="2016125" y="2819400"/>
            <a:ext cx="717550" cy="4191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5241" name="Rectangle 8"/>
          <p:cNvSpPr>
            <a:spLocks noChangeArrowheads="1"/>
          </p:cNvSpPr>
          <p:nvPr/>
        </p:nvSpPr>
        <p:spPr bwMode="auto">
          <a:xfrm>
            <a:off x="2132013" y="2833688"/>
            <a:ext cx="534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IPR</a:t>
            </a:r>
          </a:p>
        </p:txBody>
      </p:sp>
      <p:sp>
        <p:nvSpPr>
          <p:cNvPr id="95242" name="Rectangle 9"/>
          <p:cNvSpPr>
            <a:spLocks noChangeArrowheads="1"/>
          </p:cNvSpPr>
          <p:nvPr/>
        </p:nvSpPr>
        <p:spPr bwMode="auto">
          <a:xfrm>
            <a:off x="4100513" y="2847975"/>
            <a:ext cx="1858962" cy="13462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5243" name="Line 10"/>
          <p:cNvSpPr>
            <a:spLocks noChangeShapeType="1"/>
          </p:cNvSpPr>
          <p:nvPr/>
        </p:nvSpPr>
        <p:spPr bwMode="auto">
          <a:xfrm>
            <a:off x="5991225" y="3484563"/>
            <a:ext cx="4476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5244" name="Line 11"/>
          <p:cNvSpPr>
            <a:spLocks noChangeShapeType="1"/>
          </p:cNvSpPr>
          <p:nvPr/>
        </p:nvSpPr>
        <p:spPr bwMode="auto">
          <a:xfrm flipH="1">
            <a:off x="1966913" y="3500438"/>
            <a:ext cx="21224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5245" name="Rectangle 12"/>
          <p:cNvSpPr>
            <a:spLocks noChangeArrowheads="1"/>
          </p:cNvSpPr>
          <p:nvPr/>
        </p:nvSpPr>
        <p:spPr bwMode="auto">
          <a:xfrm>
            <a:off x="2393950" y="4232275"/>
            <a:ext cx="11382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5246" name="Rectangle 13"/>
          <p:cNvSpPr>
            <a:spLocks noChangeArrowheads="1"/>
          </p:cNvSpPr>
          <p:nvPr/>
        </p:nvSpPr>
        <p:spPr bwMode="auto">
          <a:xfrm>
            <a:off x="4162425" y="2908300"/>
            <a:ext cx="17462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ANALYZE RESULTS</a:t>
            </a:r>
          </a:p>
        </p:txBody>
      </p:sp>
      <p:sp>
        <p:nvSpPr>
          <p:cNvPr id="95247" name="Line 14"/>
          <p:cNvSpPr>
            <a:spLocks noChangeShapeType="1"/>
          </p:cNvSpPr>
          <p:nvPr/>
        </p:nvSpPr>
        <p:spPr bwMode="auto">
          <a:xfrm>
            <a:off x="4346575" y="3500438"/>
            <a:ext cx="14509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5248" name="Rectangle 15"/>
          <p:cNvSpPr>
            <a:spLocks noChangeArrowheads="1"/>
          </p:cNvSpPr>
          <p:nvPr/>
        </p:nvSpPr>
        <p:spPr bwMode="auto">
          <a:xfrm>
            <a:off x="4222750" y="3630613"/>
            <a:ext cx="162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CROSSWALK</a:t>
            </a:r>
          </a:p>
        </p:txBody>
      </p:sp>
      <p:sp>
        <p:nvSpPr>
          <p:cNvPr id="95249" name="Rectangle 16"/>
          <p:cNvSpPr>
            <a:spLocks noChangeArrowheads="1"/>
          </p:cNvSpPr>
          <p:nvPr/>
        </p:nvSpPr>
        <p:spPr bwMode="auto">
          <a:xfrm>
            <a:off x="6416675" y="2847975"/>
            <a:ext cx="1870075" cy="13033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5250" name="Rectangle 17"/>
          <p:cNvSpPr>
            <a:spLocks noChangeArrowheads="1"/>
          </p:cNvSpPr>
          <p:nvPr/>
        </p:nvSpPr>
        <p:spPr bwMode="auto">
          <a:xfrm>
            <a:off x="6478588" y="3209925"/>
            <a:ext cx="17478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OUT-BRIEF PROPONENT</a:t>
            </a:r>
          </a:p>
        </p:txBody>
      </p:sp>
      <p:sp>
        <p:nvSpPr>
          <p:cNvPr id="95251" name="Rectangle 18"/>
          <p:cNvSpPr>
            <a:spLocks noChangeArrowheads="1"/>
          </p:cNvSpPr>
          <p:nvPr/>
        </p:nvSpPr>
        <p:spPr bwMode="auto">
          <a:xfrm>
            <a:off x="992188" y="5013325"/>
            <a:ext cx="13208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endParaRPr lang="en-US" altLang="en-US" sz="2200">
              <a:solidFill>
                <a:schemeClr val="tx2"/>
              </a:solidFill>
            </a:endParaRPr>
          </a:p>
        </p:txBody>
      </p:sp>
      <p:sp>
        <p:nvSpPr>
          <p:cNvPr id="693267" name="Rectangle 19"/>
          <p:cNvSpPr>
            <a:spLocks noGrp="1" noChangeArrowheads="1"/>
          </p:cNvSpPr>
          <p:nvPr>
            <p:ph type="title"/>
          </p:nvPr>
        </p:nvSpPr>
        <p:spPr>
          <a:xfrm>
            <a:off x="1895475" y="3921125"/>
            <a:ext cx="2195513" cy="962025"/>
          </a:xfrm>
          <a:noFill/>
        </p:spPr>
        <p:txBody>
          <a:bodyPr lIns="87127" tIns="45457" rIns="87127" bIns="45457"/>
          <a:lstStyle/>
          <a:p>
            <a:pPr eaLnBrk="1" hangingPunct="1"/>
            <a:r>
              <a:rPr lang="en-US" altLang="en-US" sz="2000">
                <a:solidFill>
                  <a:schemeClr val="bg1"/>
                </a:solidFill>
              </a:rPr>
              <a:t>UPDATE COMMANDER</a:t>
            </a:r>
          </a:p>
        </p:txBody>
      </p:sp>
      <p:sp>
        <p:nvSpPr>
          <p:cNvPr id="95254" name="Freeform 22"/>
          <p:cNvSpPr>
            <a:spLocks/>
          </p:cNvSpPr>
          <p:nvPr/>
        </p:nvSpPr>
        <p:spPr bwMode="auto">
          <a:xfrm>
            <a:off x="1886510" y="3509776"/>
            <a:ext cx="2286000" cy="2133600"/>
          </a:xfrm>
          <a:custGeom>
            <a:avLst/>
            <a:gdLst>
              <a:gd name="T0" fmla="*/ 2147483646 w 1729"/>
              <a:gd name="T1" fmla="*/ 0 h 1535"/>
              <a:gd name="T2" fmla="*/ 0 w 1729"/>
              <a:gd name="T3" fmla="*/ 2147483646 h 1535"/>
              <a:gd name="T4" fmla="*/ 2147483646 w 1729"/>
              <a:gd name="T5" fmla="*/ 2147483646 h 1535"/>
              <a:gd name="T6" fmla="*/ 2147483646 w 1729"/>
              <a:gd name="T7" fmla="*/ 2147483646 h 1535"/>
              <a:gd name="T8" fmla="*/ 2147483646 w 1729"/>
              <a:gd name="T9" fmla="*/ 0 h 1535"/>
              <a:gd name="T10" fmla="*/ 0 60000 65536"/>
              <a:gd name="T11" fmla="*/ 0 60000 65536"/>
              <a:gd name="T12" fmla="*/ 0 60000 65536"/>
              <a:gd name="T13" fmla="*/ 0 60000 65536"/>
              <a:gd name="T14" fmla="*/ 0 60000 65536"/>
              <a:gd name="T15" fmla="*/ 0 w 1729"/>
              <a:gd name="T16" fmla="*/ 0 h 1535"/>
              <a:gd name="T17" fmla="*/ 1729 w 1729"/>
              <a:gd name="T18" fmla="*/ 1535 h 1535"/>
            </a:gdLst>
            <a:ahLst/>
            <a:cxnLst>
              <a:cxn ang="T10">
                <a:pos x="T0" y="T1"/>
              </a:cxn>
              <a:cxn ang="T11">
                <a:pos x="T2" y="T3"/>
              </a:cxn>
              <a:cxn ang="T12">
                <a:pos x="T4" y="T5"/>
              </a:cxn>
              <a:cxn ang="T13">
                <a:pos x="T6" y="T7"/>
              </a:cxn>
              <a:cxn ang="T14">
                <a:pos x="T8" y="T9"/>
              </a:cxn>
            </a:cxnLst>
            <a:rect l="T15" t="T16" r="T17" b="T18"/>
            <a:pathLst>
              <a:path w="1729" h="1535">
                <a:moveTo>
                  <a:pt x="863" y="0"/>
                </a:moveTo>
                <a:lnTo>
                  <a:pt x="0" y="768"/>
                </a:lnTo>
                <a:lnTo>
                  <a:pt x="863" y="1534"/>
                </a:lnTo>
                <a:lnTo>
                  <a:pt x="1728" y="768"/>
                </a:lnTo>
                <a:lnTo>
                  <a:pt x="863" y="0"/>
                </a:lnTo>
              </a:path>
            </a:pathLst>
          </a:custGeom>
          <a:solidFill>
            <a:schemeClr val="tx1"/>
          </a:solidFill>
          <a:ln w="12700" cap="rnd">
            <a:solidFill>
              <a:srgbClr val="000000"/>
            </a:solidFill>
            <a:round/>
            <a:headEnd/>
            <a:tailEnd/>
          </a:ln>
        </p:spPr>
        <p:txBody>
          <a:bodyPr/>
          <a:lstStyle/>
          <a:p>
            <a:endParaRPr lang="en-US"/>
          </a:p>
        </p:txBody>
      </p:sp>
      <p:sp>
        <p:nvSpPr>
          <p:cNvPr id="95255" name="Rectangle 23"/>
          <p:cNvSpPr>
            <a:spLocks noChangeArrowheads="1"/>
          </p:cNvSpPr>
          <p:nvPr/>
        </p:nvSpPr>
        <p:spPr bwMode="auto">
          <a:xfrm>
            <a:off x="2133600" y="4211638"/>
            <a:ext cx="18288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900" i="1">
                <a:solidFill>
                  <a:schemeClr val="bg1"/>
                </a:solidFill>
              </a:rPr>
              <a:t>UPDATE COMMANDER</a:t>
            </a:r>
          </a:p>
        </p:txBody>
      </p:sp>
      <p:sp>
        <p:nvSpPr>
          <p:cNvPr id="95259" name="Rectangle 3089"/>
          <p:cNvSpPr>
            <a:spLocks noChangeArrowheads="1"/>
          </p:cNvSpPr>
          <p:nvPr/>
        </p:nvSpPr>
        <p:spPr bwMode="auto">
          <a:xfrm>
            <a:off x="1968500" y="14224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Two: The Execution Phase</a:t>
            </a:r>
          </a:p>
        </p:txBody>
      </p:sp>
      <p:sp>
        <p:nvSpPr>
          <p:cNvPr id="95260" name="Text Box 3090"/>
          <p:cNvSpPr txBox="1">
            <a:spLocks noChangeArrowheads="1"/>
          </p:cNvSpPr>
          <p:nvPr/>
        </p:nvSpPr>
        <p:spPr bwMode="auto">
          <a:xfrm>
            <a:off x="2209800" y="6096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95261" name="TextBox 77"/>
          <p:cNvSpPr txBox="1">
            <a:spLocks noChangeArrowheads="1"/>
          </p:cNvSpPr>
          <p:nvPr/>
        </p:nvSpPr>
        <p:spPr bwMode="auto">
          <a:xfrm>
            <a:off x="1746250" y="38496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95262" name="TextBox 78"/>
          <p:cNvSpPr txBox="1">
            <a:spLocks noChangeArrowheads="1"/>
          </p:cNvSpPr>
          <p:nvPr/>
        </p:nvSpPr>
        <p:spPr bwMode="auto">
          <a:xfrm>
            <a:off x="2574925" y="309245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95263" name="TextBox 79"/>
          <p:cNvSpPr txBox="1">
            <a:spLocks noChangeArrowheads="1"/>
          </p:cNvSpPr>
          <p:nvPr/>
        </p:nvSpPr>
        <p:spPr bwMode="auto">
          <a:xfrm>
            <a:off x="3878263" y="441642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95264" name="TextBox 80"/>
          <p:cNvSpPr txBox="1">
            <a:spLocks noChangeArrowheads="1"/>
          </p:cNvSpPr>
          <p:nvPr/>
        </p:nvSpPr>
        <p:spPr bwMode="auto">
          <a:xfrm>
            <a:off x="5711825" y="400526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95265" name="TextBox 81"/>
          <p:cNvSpPr txBox="1">
            <a:spLocks noChangeArrowheads="1"/>
          </p:cNvSpPr>
          <p:nvPr/>
        </p:nvSpPr>
        <p:spPr bwMode="auto">
          <a:xfrm>
            <a:off x="8058150" y="39941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
        <p:nvSpPr>
          <p:cNvPr id="3" name="Text Box 3">
            <a:extLst>
              <a:ext uri="{FF2B5EF4-FFF2-40B4-BE49-F238E27FC236}">
                <a16:creationId xmlns:a16="http://schemas.microsoft.com/office/drawing/2014/main" id="{6801B0DE-ABEF-9BBE-1E62-8E7CFB5176B9}"/>
              </a:ext>
            </a:extLst>
          </p:cNvPr>
          <p:cNvSpPr txBox="1">
            <a:spLocks noChangeArrowheads="1"/>
          </p:cNvSpPr>
          <p:nvPr/>
        </p:nvSpPr>
        <p:spPr bwMode="auto">
          <a:xfrm>
            <a:off x="3839923" y="6059487"/>
            <a:ext cx="5151677"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4-3, page 4-3-20)</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93267"/>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grpId="0" nodeType="afterEffect" nodePh="1">
                                  <p:stCondLst>
                                    <p:cond delay="0"/>
                                  </p:stCondLst>
                                  <p:endCondLst>
                                    <p:cond evt="begin" delay="0">
                                      <p:tn val="8"/>
                                    </p:cond>
                                  </p:endCondLst>
                                  <p:childTnLst>
                                    <p:set>
                                      <p:cBhvr>
                                        <p:cTn id="9" dur="1" fill="hold">
                                          <p:stCondLst>
                                            <p:cond delay="0"/>
                                          </p:stCondLst>
                                        </p:cTn>
                                        <p:tgtEl>
                                          <p:spTgt spid="693251"/>
                                        </p:tgtEl>
                                        <p:attrNameLst>
                                          <p:attrName>style.visibility</p:attrName>
                                        </p:attrNameLst>
                                      </p:cBhvr>
                                      <p:to>
                                        <p:strVal val="visible"/>
                                      </p:to>
                                    </p:set>
                                    <p:anim calcmode="lin" valueType="num">
                                      <p:cBhvr additive="base">
                                        <p:cTn id="10" dur="500" fill="hold"/>
                                        <p:tgtEl>
                                          <p:spTgt spid="693251"/>
                                        </p:tgtEl>
                                        <p:attrNameLst>
                                          <p:attrName>ppt_x</p:attrName>
                                        </p:attrNameLst>
                                      </p:cBhvr>
                                      <p:tavLst>
                                        <p:tav tm="0">
                                          <p:val>
                                            <p:strVal val="0-#ppt_w/2"/>
                                          </p:val>
                                        </p:tav>
                                        <p:tav tm="100000">
                                          <p:val>
                                            <p:strVal val="#ppt_x"/>
                                          </p:val>
                                        </p:tav>
                                      </p:tavLst>
                                    </p:anim>
                                    <p:anim calcmode="lin" valueType="num">
                                      <p:cBhvr additive="base">
                                        <p:cTn id="11" dur="500" fill="hold"/>
                                        <p:tgtEl>
                                          <p:spTgt spid="693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1" grpId="0" autoUpdateAnimBg="0"/>
      <p:bldP spid="693267" grpId="0"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B7BF7DB-53FF-44D7-B420-34EE5DA047CB}" type="slidenum">
              <a:rPr lang="en-US" altLang="en-US" sz="1400" smtClean="0"/>
              <a:pPr>
                <a:spcBef>
                  <a:spcPct val="0"/>
                </a:spcBef>
                <a:buFontTx/>
                <a:buNone/>
              </a:pPr>
              <a:t>133</a:t>
            </a:fld>
            <a:endParaRPr lang="en-US" altLang="en-US" sz="1400"/>
          </a:p>
        </p:txBody>
      </p:sp>
      <p:sp>
        <p:nvSpPr>
          <p:cNvPr id="97283" name="Text Box 2"/>
          <p:cNvSpPr txBox="1">
            <a:spLocks noChangeArrowheads="1"/>
          </p:cNvSpPr>
          <p:nvPr/>
        </p:nvSpPr>
        <p:spPr bwMode="auto">
          <a:xfrm>
            <a:off x="228600" y="1812925"/>
            <a:ext cx="86868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Your commander may request an in-progress update of the inspection</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In most cases, you will develop an information with the </a:t>
            </a:r>
            <a:r>
              <a:rPr lang="en-US" altLang="en-US" sz="2000" b="0" dirty="0">
                <a:solidFill>
                  <a:srgbClr val="0000FF"/>
                </a:solidFill>
                <a:cs typeface="Times New Roman" panose="02020603050405020304" pitchFamily="18" charset="0"/>
              </a:rPr>
              <a:t>current trends</a:t>
            </a:r>
            <a:r>
              <a:rPr lang="en-US" altLang="en-US" sz="2000" b="0" dirty="0">
                <a:cs typeface="Times New Roman" panose="02020603050405020304" pitchFamily="18" charset="0"/>
              </a:rPr>
              <a:t> you are finding</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Refer to the most up-to-date version of your </a:t>
            </a:r>
            <a:r>
              <a:rPr lang="en-US" altLang="en-US" sz="2000" b="0" dirty="0">
                <a:solidFill>
                  <a:srgbClr val="0000FF"/>
                </a:solidFill>
                <a:cs typeface="Times New Roman" panose="02020603050405020304" pitchFamily="18" charset="0"/>
              </a:rPr>
              <a:t>Trends Analysis Sheet</a:t>
            </a:r>
            <a:r>
              <a:rPr lang="en-US" altLang="en-US" sz="2000" b="0" dirty="0">
                <a:cs typeface="Times New Roman" panose="02020603050405020304" pitchFamily="18" charset="0"/>
              </a:rPr>
              <a:t> for what information to include in the briefing</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Review the concept and inspection schedule with your commander as part of the briefing</a:t>
            </a:r>
            <a:endParaRPr lang="en-US" altLang="en-US" sz="2000" b="0" dirty="0"/>
          </a:p>
        </p:txBody>
      </p:sp>
      <p:sp>
        <p:nvSpPr>
          <p:cNvPr id="97284" name="Text Box 3"/>
          <p:cNvSpPr txBox="1">
            <a:spLocks noChangeArrowheads="1"/>
          </p:cNvSpPr>
          <p:nvPr/>
        </p:nvSpPr>
        <p:spPr bwMode="auto">
          <a:xfrm>
            <a:off x="1974850" y="730250"/>
            <a:ext cx="5340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Update the Commander</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B6E6F96-E764-455A-9936-AE115D203885}" type="slidenum">
              <a:rPr lang="en-US" altLang="en-US" sz="1400" smtClean="0"/>
              <a:pPr>
                <a:spcBef>
                  <a:spcPct val="0"/>
                </a:spcBef>
                <a:buFontTx/>
                <a:buNone/>
              </a:pPr>
              <a:t>134</a:t>
            </a:fld>
            <a:endParaRPr lang="en-US" altLang="en-US" sz="1400"/>
          </a:p>
        </p:txBody>
      </p:sp>
      <p:sp>
        <p:nvSpPr>
          <p:cNvPr id="99331" name="Rectangle 2"/>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695299" name="Rectangle 3"/>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99333" name="Rectangle 4"/>
          <p:cNvSpPr>
            <a:spLocks noChangeArrowheads="1"/>
          </p:cNvSpPr>
          <p:nvPr/>
        </p:nvSpPr>
        <p:spPr bwMode="auto">
          <a:xfrm>
            <a:off x="762000" y="3089275"/>
            <a:ext cx="1173163" cy="9731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9334" name="Rectangle 5"/>
          <p:cNvSpPr>
            <a:spLocks noChangeArrowheads="1"/>
          </p:cNvSpPr>
          <p:nvPr/>
        </p:nvSpPr>
        <p:spPr bwMode="auto">
          <a:xfrm>
            <a:off x="989013" y="3171825"/>
            <a:ext cx="7223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VISIT</a:t>
            </a:r>
          </a:p>
        </p:txBody>
      </p:sp>
      <p:sp>
        <p:nvSpPr>
          <p:cNvPr id="99335" name="Rectangle 6"/>
          <p:cNvSpPr>
            <a:spLocks noChangeArrowheads="1"/>
          </p:cNvSpPr>
          <p:nvPr/>
        </p:nvSpPr>
        <p:spPr bwMode="auto">
          <a:xfrm>
            <a:off x="931863" y="3527425"/>
            <a:ext cx="8302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UNITS</a:t>
            </a:r>
          </a:p>
        </p:txBody>
      </p:sp>
      <p:sp>
        <p:nvSpPr>
          <p:cNvPr id="99336" name="Rectangle 7"/>
          <p:cNvSpPr>
            <a:spLocks noChangeArrowheads="1"/>
          </p:cNvSpPr>
          <p:nvPr/>
        </p:nvSpPr>
        <p:spPr bwMode="auto">
          <a:xfrm>
            <a:off x="2100729" y="2717800"/>
            <a:ext cx="717550" cy="4191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9337" name="Rectangle 8"/>
          <p:cNvSpPr>
            <a:spLocks noChangeArrowheads="1"/>
          </p:cNvSpPr>
          <p:nvPr/>
        </p:nvSpPr>
        <p:spPr bwMode="auto">
          <a:xfrm>
            <a:off x="2209800" y="2754313"/>
            <a:ext cx="5349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dirty="0">
                <a:solidFill>
                  <a:srgbClr val="000000"/>
                </a:solidFill>
              </a:rPr>
              <a:t>IPR</a:t>
            </a:r>
          </a:p>
        </p:txBody>
      </p:sp>
      <p:sp>
        <p:nvSpPr>
          <p:cNvPr id="99338" name="Rectangle 9"/>
          <p:cNvSpPr>
            <a:spLocks noChangeArrowheads="1"/>
          </p:cNvSpPr>
          <p:nvPr/>
        </p:nvSpPr>
        <p:spPr bwMode="auto">
          <a:xfrm>
            <a:off x="4100513" y="2819400"/>
            <a:ext cx="1858962" cy="13462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9339" name="Line 10"/>
          <p:cNvSpPr>
            <a:spLocks noChangeShapeType="1"/>
          </p:cNvSpPr>
          <p:nvPr/>
        </p:nvSpPr>
        <p:spPr bwMode="auto">
          <a:xfrm>
            <a:off x="5991225" y="3455988"/>
            <a:ext cx="4476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9340" name="Line 11"/>
          <p:cNvSpPr>
            <a:spLocks noChangeShapeType="1"/>
          </p:cNvSpPr>
          <p:nvPr/>
        </p:nvSpPr>
        <p:spPr bwMode="auto">
          <a:xfrm flipH="1">
            <a:off x="1966913" y="3471863"/>
            <a:ext cx="21224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9341" name="Rectangle 12"/>
          <p:cNvSpPr>
            <a:spLocks noChangeArrowheads="1"/>
          </p:cNvSpPr>
          <p:nvPr/>
        </p:nvSpPr>
        <p:spPr bwMode="auto">
          <a:xfrm>
            <a:off x="2393950" y="4203700"/>
            <a:ext cx="11382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9342" name="Rectangle 13"/>
          <p:cNvSpPr>
            <a:spLocks noChangeArrowheads="1"/>
          </p:cNvSpPr>
          <p:nvPr/>
        </p:nvSpPr>
        <p:spPr bwMode="auto">
          <a:xfrm>
            <a:off x="6416675" y="2819400"/>
            <a:ext cx="1870075" cy="13033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99343" name="Rectangle 14"/>
          <p:cNvSpPr>
            <a:spLocks noChangeArrowheads="1"/>
          </p:cNvSpPr>
          <p:nvPr/>
        </p:nvSpPr>
        <p:spPr bwMode="auto">
          <a:xfrm>
            <a:off x="6478588" y="3181350"/>
            <a:ext cx="17478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OUT-BRIEF PROPONENT</a:t>
            </a:r>
          </a:p>
        </p:txBody>
      </p:sp>
      <p:sp>
        <p:nvSpPr>
          <p:cNvPr id="99344" name="Rectangle 15"/>
          <p:cNvSpPr>
            <a:spLocks noChangeArrowheads="1"/>
          </p:cNvSpPr>
          <p:nvPr/>
        </p:nvSpPr>
        <p:spPr bwMode="auto">
          <a:xfrm>
            <a:off x="992188" y="4984750"/>
            <a:ext cx="13208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endParaRPr lang="en-US" altLang="en-US" sz="2200">
              <a:solidFill>
                <a:schemeClr val="tx2"/>
              </a:solidFill>
            </a:endParaRPr>
          </a:p>
        </p:txBody>
      </p:sp>
      <p:sp>
        <p:nvSpPr>
          <p:cNvPr id="695312" name="Rectangle 16"/>
          <p:cNvSpPr>
            <a:spLocks noGrp="1" noChangeArrowheads="1"/>
          </p:cNvSpPr>
          <p:nvPr>
            <p:ph type="title"/>
          </p:nvPr>
        </p:nvSpPr>
        <p:spPr>
          <a:xfrm>
            <a:off x="1895475" y="3908425"/>
            <a:ext cx="2195513" cy="962025"/>
          </a:xfrm>
          <a:noFill/>
        </p:spPr>
        <p:txBody>
          <a:bodyPr lIns="87127" tIns="45457" rIns="87127" bIns="45457"/>
          <a:lstStyle/>
          <a:p>
            <a:pPr eaLnBrk="1" hangingPunct="1"/>
            <a:r>
              <a:rPr lang="en-US" altLang="en-US" sz="2000">
                <a:solidFill>
                  <a:schemeClr val="bg1"/>
                </a:solidFill>
              </a:rPr>
              <a:t>UPDATE COMMANDER</a:t>
            </a:r>
          </a:p>
        </p:txBody>
      </p:sp>
      <p:sp>
        <p:nvSpPr>
          <p:cNvPr id="99346" name="Rectangle 18"/>
          <p:cNvSpPr>
            <a:spLocks noChangeArrowheads="1"/>
          </p:cNvSpPr>
          <p:nvPr/>
        </p:nvSpPr>
        <p:spPr bwMode="auto">
          <a:xfrm>
            <a:off x="3962400" y="2806700"/>
            <a:ext cx="2057400" cy="1371600"/>
          </a:xfrm>
          <a:prstGeom prst="rect">
            <a:avLst/>
          </a:prstGeom>
          <a:solidFill>
            <a:schemeClr val="tx2"/>
          </a:solidFill>
          <a:ln w="254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a:latin typeface="Times New Roman" panose="02020603050405020304" pitchFamily="18" charset="0"/>
            </a:endParaRPr>
          </a:p>
        </p:txBody>
      </p:sp>
      <p:sp>
        <p:nvSpPr>
          <p:cNvPr id="99347" name="Rectangle 19"/>
          <p:cNvSpPr>
            <a:spLocks noChangeArrowheads="1"/>
          </p:cNvSpPr>
          <p:nvPr/>
        </p:nvSpPr>
        <p:spPr bwMode="auto">
          <a:xfrm>
            <a:off x="4114800" y="2968625"/>
            <a:ext cx="17462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900" i="1">
                <a:solidFill>
                  <a:schemeClr val="bg1"/>
                </a:solidFill>
              </a:rPr>
              <a:t>ANALYZE RESULTS</a:t>
            </a:r>
          </a:p>
        </p:txBody>
      </p:sp>
      <p:sp>
        <p:nvSpPr>
          <p:cNvPr id="99348" name="Line 20"/>
          <p:cNvSpPr>
            <a:spLocks noChangeShapeType="1"/>
          </p:cNvSpPr>
          <p:nvPr/>
        </p:nvSpPr>
        <p:spPr bwMode="auto">
          <a:xfrm>
            <a:off x="4264025" y="3635375"/>
            <a:ext cx="1450975" cy="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9349" name="Rectangle 21"/>
          <p:cNvSpPr>
            <a:spLocks noChangeArrowheads="1"/>
          </p:cNvSpPr>
          <p:nvPr/>
        </p:nvSpPr>
        <p:spPr bwMode="auto">
          <a:xfrm>
            <a:off x="4165600" y="3760788"/>
            <a:ext cx="18542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900" i="1">
                <a:solidFill>
                  <a:schemeClr val="bg1"/>
                </a:solidFill>
              </a:rPr>
              <a:t>CROSSWALK</a:t>
            </a:r>
          </a:p>
        </p:txBody>
      </p:sp>
      <p:sp>
        <p:nvSpPr>
          <p:cNvPr id="99350" name="Freeform 22"/>
          <p:cNvSpPr>
            <a:spLocks/>
          </p:cNvSpPr>
          <p:nvPr/>
        </p:nvSpPr>
        <p:spPr bwMode="auto">
          <a:xfrm>
            <a:off x="1916113" y="3486150"/>
            <a:ext cx="2197100" cy="1924050"/>
          </a:xfrm>
          <a:custGeom>
            <a:avLst/>
            <a:gdLst>
              <a:gd name="T0" fmla="*/ 2147483646 w 1729"/>
              <a:gd name="T1" fmla="*/ 0 h 1535"/>
              <a:gd name="T2" fmla="*/ 0 w 1729"/>
              <a:gd name="T3" fmla="*/ 2147483646 h 1535"/>
              <a:gd name="T4" fmla="*/ 2147483646 w 1729"/>
              <a:gd name="T5" fmla="*/ 2147483646 h 1535"/>
              <a:gd name="T6" fmla="*/ 2147483646 w 1729"/>
              <a:gd name="T7" fmla="*/ 2147483646 h 1535"/>
              <a:gd name="T8" fmla="*/ 2147483646 w 1729"/>
              <a:gd name="T9" fmla="*/ 0 h 1535"/>
              <a:gd name="T10" fmla="*/ 0 60000 65536"/>
              <a:gd name="T11" fmla="*/ 0 60000 65536"/>
              <a:gd name="T12" fmla="*/ 0 60000 65536"/>
              <a:gd name="T13" fmla="*/ 0 60000 65536"/>
              <a:gd name="T14" fmla="*/ 0 60000 65536"/>
              <a:gd name="T15" fmla="*/ 0 w 1729"/>
              <a:gd name="T16" fmla="*/ 0 h 1535"/>
              <a:gd name="T17" fmla="*/ 1729 w 1729"/>
              <a:gd name="T18" fmla="*/ 1535 h 1535"/>
            </a:gdLst>
            <a:ahLst/>
            <a:cxnLst>
              <a:cxn ang="T10">
                <a:pos x="T0" y="T1"/>
              </a:cxn>
              <a:cxn ang="T11">
                <a:pos x="T2" y="T3"/>
              </a:cxn>
              <a:cxn ang="T12">
                <a:pos x="T4" y="T5"/>
              </a:cxn>
              <a:cxn ang="T13">
                <a:pos x="T6" y="T7"/>
              </a:cxn>
              <a:cxn ang="T14">
                <a:pos x="T8" y="T9"/>
              </a:cxn>
            </a:cxnLst>
            <a:rect l="T15" t="T16" r="T17" b="T18"/>
            <a:pathLst>
              <a:path w="1729" h="1535">
                <a:moveTo>
                  <a:pt x="863" y="0"/>
                </a:moveTo>
                <a:lnTo>
                  <a:pt x="0" y="768"/>
                </a:lnTo>
                <a:lnTo>
                  <a:pt x="863" y="1534"/>
                </a:lnTo>
                <a:lnTo>
                  <a:pt x="1728" y="768"/>
                </a:lnTo>
                <a:lnTo>
                  <a:pt x="863" y="0"/>
                </a:lnTo>
              </a:path>
            </a:pathLst>
          </a:custGeom>
          <a:solidFill>
            <a:srgbClr val="C0FEF9"/>
          </a:solidFill>
          <a:ln w="12700" cap="rnd">
            <a:solidFill>
              <a:srgbClr val="000000"/>
            </a:solidFill>
            <a:round/>
            <a:headEnd/>
            <a:tailEnd/>
          </a:ln>
        </p:spPr>
        <p:txBody>
          <a:bodyPr/>
          <a:lstStyle/>
          <a:p>
            <a:endParaRPr lang="en-US"/>
          </a:p>
        </p:txBody>
      </p:sp>
      <p:sp>
        <p:nvSpPr>
          <p:cNvPr id="99351" name="Rectangle 23"/>
          <p:cNvSpPr>
            <a:spLocks noChangeArrowheads="1"/>
          </p:cNvSpPr>
          <p:nvPr/>
        </p:nvSpPr>
        <p:spPr bwMode="auto">
          <a:xfrm>
            <a:off x="2209800" y="4098925"/>
            <a:ext cx="1676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dirty="0">
                <a:solidFill>
                  <a:schemeClr val="tx2"/>
                </a:solidFill>
              </a:rPr>
              <a:t>UPDATE COMMANDER</a:t>
            </a:r>
          </a:p>
        </p:txBody>
      </p:sp>
      <p:sp>
        <p:nvSpPr>
          <p:cNvPr id="99356" name="Rectangle 3089"/>
          <p:cNvSpPr>
            <a:spLocks noChangeArrowheads="1"/>
          </p:cNvSpPr>
          <p:nvPr/>
        </p:nvSpPr>
        <p:spPr bwMode="auto">
          <a:xfrm>
            <a:off x="1968500" y="14224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Two: The Execution Phase</a:t>
            </a:r>
          </a:p>
        </p:txBody>
      </p:sp>
      <p:sp>
        <p:nvSpPr>
          <p:cNvPr id="99357" name="Text Box 3090"/>
          <p:cNvSpPr txBox="1">
            <a:spLocks noChangeArrowheads="1"/>
          </p:cNvSpPr>
          <p:nvPr/>
        </p:nvSpPr>
        <p:spPr bwMode="auto">
          <a:xfrm>
            <a:off x="2209800" y="6096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99358" name="TextBox 77"/>
          <p:cNvSpPr txBox="1">
            <a:spLocks noChangeArrowheads="1"/>
          </p:cNvSpPr>
          <p:nvPr/>
        </p:nvSpPr>
        <p:spPr bwMode="auto">
          <a:xfrm>
            <a:off x="1746250" y="3821113"/>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99359" name="TextBox 78"/>
          <p:cNvSpPr txBox="1">
            <a:spLocks noChangeArrowheads="1"/>
          </p:cNvSpPr>
          <p:nvPr/>
        </p:nvSpPr>
        <p:spPr bwMode="auto">
          <a:xfrm>
            <a:off x="2646595" y="3013168"/>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99360" name="TextBox 79"/>
          <p:cNvSpPr txBox="1">
            <a:spLocks noChangeArrowheads="1"/>
          </p:cNvSpPr>
          <p:nvPr/>
        </p:nvSpPr>
        <p:spPr bwMode="auto">
          <a:xfrm>
            <a:off x="3838996" y="4409421"/>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99361" name="TextBox 80"/>
          <p:cNvSpPr txBox="1">
            <a:spLocks noChangeArrowheads="1"/>
          </p:cNvSpPr>
          <p:nvPr/>
        </p:nvSpPr>
        <p:spPr bwMode="auto">
          <a:xfrm>
            <a:off x="5711825" y="397668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99362" name="TextBox 81"/>
          <p:cNvSpPr txBox="1">
            <a:spLocks noChangeArrowheads="1"/>
          </p:cNvSpPr>
          <p:nvPr/>
        </p:nvSpPr>
        <p:spPr bwMode="auto">
          <a:xfrm>
            <a:off x="8058150" y="396557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
        <p:nvSpPr>
          <p:cNvPr id="2" name="Text Box 3">
            <a:extLst>
              <a:ext uri="{FF2B5EF4-FFF2-40B4-BE49-F238E27FC236}">
                <a16:creationId xmlns:a16="http://schemas.microsoft.com/office/drawing/2014/main" id="{6CC04802-AB7D-C29C-99F7-7062189D878D}"/>
              </a:ext>
            </a:extLst>
          </p:cNvPr>
          <p:cNvSpPr txBox="1">
            <a:spLocks noChangeArrowheads="1"/>
          </p:cNvSpPr>
          <p:nvPr/>
        </p:nvSpPr>
        <p:spPr bwMode="auto">
          <a:xfrm>
            <a:off x="2833608" y="6059487"/>
            <a:ext cx="6293016"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4-3, pages 4-3-21 to 4-3-33)</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95312"/>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grpId="0" nodeType="afterEffect" nodePh="1">
                                  <p:stCondLst>
                                    <p:cond delay="0"/>
                                  </p:stCondLst>
                                  <p:endCondLst>
                                    <p:cond evt="begin" delay="0">
                                      <p:tn val="8"/>
                                    </p:cond>
                                  </p:endCondLst>
                                  <p:childTnLst>
                                    <p:set>
                                      <p:cBhvr>
                                        <p:cTn id="9" dur="1" fill="hold">
                                          <p:stCondLst>
                                            <p:cond delay="0"/>
                                          </p:stCondLst>
                                        </p:cTn>
                                        <p:tgtEl>
                                          <p:spTgt spid="695299"/>
                                        </p:tgtEl>
                                        <p:attrNameLst>
                                          <p:attrName>style.visibility</p:attrName>
                                        </p:attrNameLst>
                                      </p:cBhvr>
                                      <p:to>
                                        <p:strVal val="visible"/>
                                      </p:to>
                                    </p:set>
                                    <p:anim calcmode="lin" valueType="num">
                                      <p:cBhvr additive="base">
                                        <p:cTn id="10" dur="500" fill="hold"/>
                                        <p:tgtEl>
                                          <p:spTgt spid="695299"/>
                                        </p:tgtEl>
                                        <p:attrNameLst>
                                          <p:attrName>ppt_x</p:attrName>
                                        </p:attrNameLst>
                                      </p:cBhvr>
                                      <p:tavLst>
                                        <p:tav tm="0">
                                          <p:val>
                                            <p:strVal val="0-#ppt_w/2"/>
                                          </p:val>
                                        </p:tav>
                                        <p:tav tm="100000">
                                          <p:val>
                                            <p:strVal val="#ppt_x"/>
                                          </p:val>
                                        </p:tav>
                                      </p:tavLst>
                                    </p:anim>
                                    <p:anim calcmode="lin" valueType="num">
                                      <p:cBhvr additive="base">
                                        <p:cTn id="11" dur="500" fill="hold"/>
                                        <p:tgtEl>
                                          <p:spTgt spid="6952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299" grpId="0" autoUpdateAnimBg="0"/>
      <p:bldP spid="695312"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BF4F424C-0CE9-48F5-81D0-99A50065BB76}" type="slidenum">
              <a:rPr lang="en-US" altLang="en-US" sz="1400" smtClean="0"/>
              <a:pPr>
                <a:spcBef>
                  <a:spcPct val="0"/>
                </a:spcBef>
                <a:buFontTx/>
                <a:buNone/>
              </a:pPr>
              <a:t>135</a:t>
            </a:fld>
            <a:endParaRPr lang="en-US" altLang="en-US" sz="1400"/>
          </a:p>
        </p:txBody>
      </p:sp>
      <p:sp>
        <p:nvSpPr>
          <p:cNvPr id="101379" name="Text Box 2"/>
          <p:cNvSpPr txBox="1">
            <a:spLocks noChangeArrowheads="1"/>
          </p:cNvSpPr>
          <p:nvPr/>
        </p:nvSpPr>
        <p:spPr bwMode="auto">
          <a:xfrm>
            <a:off x="152400" y="2041525"/>
            <a:ext cx="86868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Analyzing the results means you must now organize the inspection team to begin writing the </a:t>
            </a:r>
            <a:r>
              <a:rPr lang="en-US" altLang="en-US" sz="2000" b="0" dirty="0">
                <a:solidFill>
                  <a:srgbClr val="0000FF"/>
                </a:solidFill>
                <a:cs typeface="Times New Roman" panose="02020603050405020304" pitchFamily="18" charset="0"/>
              </a:rPr>
              <a:t>Final Report</a:t>
            </a:r>
            <a:r>
              <a:rPr lang="en-US" altLang="en-US" sz="2000" b="0" dirty="0">
                <a:cs typeface="Times New Roman" panose="02020603050405020304" pitchFamily="18" charset="0"/>
              </a:rPr>
              <a:t> </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Develop a game plan that assigns writing responsibilities to the team members</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Develop a Final Report format, to include a standard format for each of the major chapters </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Set a Final Report</a:t>
            </a:r>
            <a:r>
              <a:rPr lang="en-US" altLang="en-US" sz="2000" b="0" dirty="0">
                <a:solidFill>
                  <a:srgbClr val="0000FF"/>
                </a:solidFill>
                <a:cs typeface="Times New Roman" panose="02020603050405020304" pitchFamily="18" charset="0"/>
              </a:rPr>
              <a:t> timeline</a:t>
            </a:r>
            <a:r>
              <a:rPr lang="en-US" altLang="en-US" sz="2000" b="0" dirty="0">
                <a:cs typeface="Times New Roman" panose="02020603050405020304" pitchFamily="18" charset="0"/>
              </a:rPr>
              <a:t> that gives your team members enough time to analyze and write their findings and conduct </a:t>
            </a:r>
            <a:r>
              <a:rPr lang="en-US" altLang="en-US" sz="2000" b="0" dirty="0">
                <a:solidFill>
                  <a:srgbClr val="FF3300"/>
                </a:solidFill>
                <a:cs typeface="Times New Roman" panose="02020603050405020304" pitchFamily="18" charset="0"/>
              </a:rPr>
              <a:t>cross-walking,</a:t>
            </a:r>
            <a:r>
              <a:rPr lang="en-US" altLang="en-US" sz="2000" b="0" dirty="0">
                <a:cs typeface="Times New Roman" panose="02020603050405020304" pitchFamily="18" charset="0"/>
              </a:rPr>
              <a:t> as necessary</a:t>
            </a:r>
            <a:endParaRPr lang="en-US" altLang="en-US" sz="2000" b="0" dirty="0"/>
          </a:p>
        </p:txBody>
      </p:sp>
      <p:sp>
        <p:nvSpPr>
          <p:cNvPr id="101380" name="Text Box 3"/>
          <p:cNvSpPr txBox="1">
            <a:spLocks noChangeArrowheads="1"/>
          </p:cNvSpPr>
          <p:nvPr/>
        </p:nvSpPr>
        <p:spPr bwMode="auto">
          <a:xfrm>
            <a:off x="2457450" y="228600"/>
            <a:ext cx="462915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Analyze the Results </a:t>
            </a:r>
          </a:p>
          <a:p>
            <a:pPr algn="ctr">
              <a:spcBef>
                <a:spcPct val="0"/>
              </a:spcBef>
              <a:buFontTx/>
              <a:buNone/>
            </a:pPr>
            <a:r>
              <a:rPr lang="en-US" altLang="en-US" sz="3600"/>
              <a:t>and Cross-walk</a:t>
            </a:r>
          </a:p>
          <a:p>
            <a:pPr algn="ctr">
              <a:spcBef>
                <a:spcPct val="0"/>
              </a:spcBef>
              <a:buFontTx/>
              <a:buNone/>
            </a:pPr>
            <a:r>
              <a:rPr lang="en-US" altLang="en-US" sz="2800" i="1">
                <a:solidFill>
                  <a:srgbClr val="0000FF"/>
                </a:solidFill>
              </a:rPr>
              <a:t>Write the Final Report</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8962416-F669-49A4-AEB2-9647CE620498}" type="slidenum">
              <a:rPr lang="en-US" altLang="en-US" sz="1400" smtClean="0"/>
              <a:pPr>
                <a:spcBef>
                  <a:spcPct val="0"/>
                </a:spcBef>
                <a:buFontTx/>
                <a:buNone/>
              </a:pPr>
              <a:t>136</a:t>
            </a:fld>
            <a:endParaRPr lang="en-US" altLang="en-US" sz="1400"/>
          </a:p>
        </p:txBody>
      </p:sp>
      <p:sp>
        <p:nvSpPr>
          <p:cNvPr id="103427" name="Text Box 2"/>
          <p:cNvSpPr txBox="1">
            <a:spLocks noChangeArrowheads="1"/>
          </p:cNvSpPr>
          <p:nvPr/>
        </p:nvSpPr>
        <p:spPr bwMode="auto">
          <a:xfrm>
            <a:off x="-166687" y="2044102"/>
            <a:ext cx="9144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spcAft>
                <a:spcPct val="60000"/>
              </a:spcAft>
              <a:buFont typeface="Arial" panose="020B0604020202020204" pitchFamily="34" charset="0"/>
              <a:buChar char="•"/>
            </a:pPr>
            <a:r>
              <a:rPr lang="en-US" altLang="en-US" sz="2000" b="0" dirty="0">
                <a:cs typeface="Times New Roman" panose="02020603050405020304" pitchFamily="18" charset="0"/>
              </a:rPr>
              <a:t>Cross-walking is the process of following up on certain inspection results that might require further verification</a:t>
            </a:r>
          </a:p>
          <a:p>
            <a:pPr marL="800100" lvl="1" indent="-342900">
              <a:spcBef>
                <a:spcPct val="0"/>
              </a:spcBef>
              <a:spcAft>
                <a:spcPct val="60000"/>
              </a:spcAft>
              <a:buFont typeface="Arial" panose="020B0604020202020204" pitchFamily="34" charset="0"/>
              <a:buChar char="•"/>
            </a:pPr>
            <a:r>
              <a:rPr lang="en-US" altLang="en-US" sz="2000" b="0" dirty="0">
                <a:cs typeface="Times New Roman" panose="02020603050405020304" pitchFamily="18" charset="0"/>
              </a:rPr>
              <a:t>The purpose is to </a:t>
            </a:r>
            <a:r>
              <a:rPr lang="en-US" altLang="en-US" sz="2000" b="0" dirty="0">
                <a:solidFill>
                  <a:srgbClr val="FF0000"/>
                </a:solidFill>
                <a:cs typeface="Times New Roman" panose="02020603050405020304" pitchFamily="18" charset="0"/>
              </a:rPr>
              <a:t>verify – or validate – the accuracy of what you saw, read, or heard </a:t>
            </a:r>
          </a:p>
          <a:p>
            <a:pPr marL="800100" lvl="1" indent="-342900">
              <a:spcBef>
                <a:spcPct val="0"/>
              </a:spcBef>
              <a:spcAft>
                <a:spcPct val="60000"/>
              </a:spcAft>
              <a:buFont typeface="Arial" panose="020B0604020202020204" pitchFamily="34" charset="0"/>
              <a:buChar char="•"/>
            </a:pPr>
            <a:r>
              <a:rPr lang="en-US" altLang="en-US" sz="2000" b="0" dirty="0">
                <a:cs typeface="Times New Roman" panose="02020603050405020304" pitchFamily="18" charset="0"/>
              </a:rPr>
              <a:t>Cross-walking</a:t>
            </a:r>
            <a:r>
              <a:rPr lang="en-US" altLang="en-US" sz="2000" b="0" dirty="0">
                <a:solidFill>
                  <a:schemeClr val="hlink"/>
                </a:solidFill>
                <a:cs typeface="Times New Roman" panose="02020603050405020304" pitchFamily="18" charset="0"/>
              </a:rPr>
              <a:t> </a:t>
            </a:r>
            <a:r>
              <a:rPr lang="en-US" altLang="en-US" sz="2000" b="0" dirty="0">
                <a:cs typeface="Times New Roman" panose="02020603050405020304" pitchFamily="18" charset="0"/>
              </a:rPr>
              <a:t>may take you </a:t>
            </a:r>
            <a:r>
              <a:rPr lang="en-US" altLang="en-US" sz="2000" b="0" dirty="0">
                <a:solidFill>
                  <a:srgbClr val="FF0000"/>
                </a:solidFill>
                <a:cs typeface="Times New Roman" panose="02020603050405020304" pitchFamily="18" charset="0"/>
              </a:rPr>
              <a:t>vertically (up the chain) </a:t>
            </a:r>
            <a:r>
              <a:rPr lang="en-US" altLang="en-US" sz="2000" b="0" dirty="0">
                <a:cs typeface="Times New Roman" panose="02020603050405020304" pitchFamily="18" charset="0"/>
              </a:rPr>
              <a:t>or </a:t>
            </a:r>
            <a:r>
              <a:rPr lang="en-US" altLang="en-US" sz="2000" b="0" dirty="0">
                <a:solidFill>
                  <a:srgbClr val="FF0000"/>
                </a:solidFill>
                <a:cs typeface="Times New Roman" panose="02020603050405020304" pitchFamily="18" charset="0"/>
              </a:rPr>
              <a:t>horizontally (across command lines)</a:t>
            </a:r>
            <a:r>
              <a:rPr lang="en-US" altLang="en-US" sz="2000" b="0" dirty="0">
                <a:cs typeface="Times New Roman" panose="02020603050405020304" pitchFamily="18" charset="0"/>
              </a:rPr>
              <a:t>.</a:t>
            </a:r>
          </a:p>
          <a:p>
            <a:pPr marL="800100" lvl="1" indent="-342900">
              <a:spcBef>
                <a:spcPct val="0"/>
              </a:spcBef>
              <a:spcAft>
                <a:spcPct val="60000"/>
              </a:spcAft>
              <a:buFont typeface="Arial" panose="020B0604020202020204" pitchFamily="34" charset="0"/>
              <a:buChar char="•"/>
            </a:pPr>
            <a:r>
              <a:rPr lang="en-US" altLang="en-US" sz="2000" b="0" dirty="0">
                <a:cs typeface="Times New Roman" panose="02020603050405020304" pitchFamily="18" charset="0"/>
              </a:rPr>
              <a:t>IGs frequently define cross-walking as the “dogged pursuit of the truth” </a:t>
            </a:r>
          </a:p>
          <a:p>
            <a:pPr marL="800100" lvl="1" indent="-342900">
              <a:spcBef>
                <a:spcPct val="0"/>
              </a:spcBef>
              <a:spcAft>
                <a:spcPct val="60000"/>
              </a:spcAft>
              <a:buFont typeface="Arial" panose="020B0604020202020204" pitchFamily="34" charset="0"/>
              <a:buChar char="•"/>
            </a:pPr>
            <a:r>
              <a:rPr lang="en-US" altLang="en-US" sz="2000" b="0" dirty="0">
                <a:cs typeface="Times New Roman" panose="02020603050405020304" pitchFamily="18" charset="0"/>
              </a:rPr>
              <a:t>In most cases, cross-walking is nothing more than a phone call to someone who might clarify a particular issue or verify what you saw or were told is in fact accurate</a:t>
            </a:r>
          </a:p>
        </p:txBody>
      </p:sp>
      <p:sp>
        <p:nvSpPr>
          <p:cNvPr id="103428" name="Text Box 3"/>
          <p:cNvSpPr txBox="1">
            <a:spLocks noChangeArrowheads="1"/>
          </p:cNvSpPr>
          <p:nvPr/>
        </p:nvSpPr>
        <p:spPr bwMode="auto">
          <a:xfrm>
            <a:off x="2457450" y="76200"/>
            <a:ext cx="462915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Analyze the Results </a:t>
            </a:r>
          </a:p>
          <a:p>
            <a:pPr algn="ctr">
              <a:spcBef>
                <a:spcPct val="0"/>
              </a:spcBef>
              <a:buFontTx/>
              <a:buNone/>
            </a:pPr>
            <a:r>
              <a:rPr lang="en-US" altLang="en-US" sz="3600"/>
              <a:t>and Cross-walk</a:t>
            </a:r>
          </a:p>
          <a:p>
            <a:pPr algn="ctr">
              <a:spcBef>
                <a:spcPct val="0"/>
              </a:spcBef>
              <a:buFontTx/>
              <a:buNone/>
            </a:pPr>
            <a:r>
              <a:rPr lang="en-US" altLang="en-US" sz="2800" i="1">
                <a:solidFill>
                  <a:srgbClr val="0000FF"/>
                </a:solidFill>
              </a:rPr>
              <a:t>What is Cross-Walking?</a:t>
            </a:r>
          </a:p>
        </p:txBody>
      </p:sp>
      <p:grpSp>
        <p:nvGrpSpPr>
          <p:cNvPr id="9" name="Group 8"/>
          <p:cNvGrpSpPr/>
          <p:nvPr/>
        </p:nvGrpSpPr>
        <p:grpSpPr>
          <a:xfrm>
            <a:off x="7924800" y="247650"/>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a:t>
              </a:r>
            </a:p>
          </p:txBody>
        </p:sp>
      </p:gr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B82E0746-F08B-43B6-9B5A-48A3F2913A82}" type="slidenum">
              <a:rPr lang="en-US" altLang="en-US" sz="1400" smtClean="0"/>
              <a:pPr>
                <a:spcBef>
                  <a:spcPct val="0"/>
                </a:spcBef>
                <a:buFontTx/>
                <a:buNone/>
              </a:pPr>
              <a:t>137</a:t>
            </a:fld>
            <a:endParaRPr lang="en-US" altLang="en-US" sz="1400"/>
          </a:p>
        </p:txBody>
      </p:sp>
      <p:sp>
        <p:nvSpPr>
          <p:cNvPr id="105475" name="Text Box 2"/>
          <p:cNvSpPr txBox="1">
            <a:spLocks noChangeArrowheads="1"/>
          </p:cNvSpPr>
          <p:nvPr/>
        </p:nvSpPr>
        <p:spPr bwMode="auto">
          <a:xfrm>
            <a:off x="0" y="1807513"/>
            <a:ext cx="86868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a:spcBef>
                <a:spcPct val="20000"/>
              </a:spcBef>
              <a:buChar char="–"/>
              <a:defRPr sz="2000" b="1">
                <a:solidFill>
                  <a:schemeClr val="tx1"/>
                </a:solidFill>
                <a:latin typeface="Arial" panose="020B0604020202020204" pitchFamily="34" charset="0"/>
              </a:defRPr>
            </a:lvl4pPr>
            <a:lvl5pPr>
              <a:spcBef>
                <a:spcPct val="20000"/>
              </a:spcBef>
              <a:buChar char="»"/>
              <a:defRPr sz="2000" b="1">
                <a:solidFill>
                  <a:schemeClr val="tx1"/>
                </a:solidFill>
                <a:latin typeface="Arial" panose="020B0604020202020204" pitchFamily="34" charset="0"/>
              </a:defRPr>
            </a:lvl5pPr>
            <a:lvl6pPr eaLnBrk="0" fontAlgn="base" hangingPunct="0">
              <a:spcBef>
                <a:spcPct val="20000"/>
              </a:spcBef>
              <a:spcAft>
                <a:spcPct val="0"/>
              </a:spcAft>
              <a:buChar char="»"/>
              <a:defRPr sz="2000" b="1">
                <a:solidFill>
                  <a:schemeClr val="tx1"/>
                </a:solidFill>
                <a:latin typeface="Arial" panose="020B0604020202020204" pitchFamily="34" charset="0"/>
              </a:defRPr>
            </a:lvl6pPr>
            <a:lvl7pPr eaLnBrk="0" fontAlgn="base" hangingPunct="0">
              <a:spcBef>
                <a:spcPct val="20000"/>
              </a:spcBef>
              <a:spcAft>
                <a:spcPct val="0"/>
              </a:spcAft>
              <a:buChar char="»"/>
              <a:defRPr sz="2000" b="1">
                <a:solidFill>
                  <a:schemeClr val="tx1"/>
                </a:solidFill>
                <a:latin typeface="Arial" panose="020B0604020202020204" pitchFamily="34" charset="0"/>
              </a:defRPr>
            </a:lvl7pPr>
            <a:lvl8pPr eaLnBrk="0" fontAlgn="base" hangingPunct="0">
              <a:spcBef>
                <a:spcPct val="20000"/>
              </a:spcBef>
              <a:spcAft>
                <a:spcPct val="0"/>
              </a:spcAft>
              <a:buChar char="»"/>
              <a:defRPr sz="2000" b="1">
                <a:solidFill>
                  <a:schemeClr val="tx1"/>
                </a:solidFill>
                <a:latin typeface="Arial" panose="020B0604020202020204" pitchFamily="34" charset="0"/>
              </a:defRPr>
            </a:lvl8pPr>
            <a:lvl9pPr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spcAft>
                <a:spcPts val="600"/>
              </a:spcAft>
              <a:buNone/>
            </a:pPr>
            <a:r>
              <a:rPr lang="en-US" altLang="en-US" sz="2000" b="0" dirty="0">
                <a:cs typeface="Times New Roman" panose="02020603050405020304" pitchFamily="18" charset="0"/>
              </a:rPr>
              <a:t>The Final Report should follow a basic format:</a:t>
            </a:r>
          </a:p>
          <a:p>
            <a:pPr marL="1206500" lvl="3" indent="-342900">
              <a:spcBef>
                <a:spcPct val="0"/>
              </a:spcBef>
              <a:spcAft>
                <a:spcPts val="600"/>
              </a:spcAft>
              <a:buFontTx/>
              <a:buChar char="•"/>
            </a:pPr>
            <a:r>
              <a:rPr lang="en-US" altLang="en-US" b="0" dirty="0"/>
              <a:t>  Table of Contents</a:t>
            </a:r>
          </a:p>
          <a:p>
            <a:pPr marL="1206500" lvl="3" indent="-342900">
              <a:spcBef>
                <a:spcPct val="0"/>
              </a:spcBef>
              <a:spcAft>
                <a:spcPts val="600"/>
              </a:spcAft>
              <a:buFontTx/>
              <a:buChar char="•"/>
            </a:pPr>
            <a:r>
              <a:rPr lang="en-US" altLang="en-US" b="0" dirty="0"/>
              <a:t>  Guidance on the Release of IG Information</a:t>
            </a:r>
          </a:p>
          <a:p>
            <a:pPr marL="1206500" lvl="3" indent="-342900">
              <a:spcBef>
                <a:spcPct val="0"/>
              </a:spcBef>
              <a:spcAft>
                <a:spcPts val="600"/>
              </a:spcAft>
              <a:buFontTx/>
              <a:buChar char="•"/>
            </a:pPr>
            <a:r>
              <a:rPr lang="en-US" altLang="en-US" b="0" dirty="0"/>
              <a:t>  Executive Summary</a:t>
            </a:r>
          </a:p>
          <a:p>
            <a:pPr marL="1206500" lvl="3" indent="-342900">
              <a:spcBef>
                <a:spcPct val="0"/>
              </a:spcBef>
              <a:spcAft>
                <a:spcPts val="600"/>
              </a:spcAft>
              <a:buFontTx/>
              <a:buChar char="•"/>
            </a:pPr>
            <a:r>
              <a:rPr lang="en-US" altLang="en-US" b="0" dirty="0"/>
              <a:t>  Chapters on Background and Methodology</a:t>
            </a:r>
          </a:p>
          <a:p>
            <a:pPr marL="1206500" lvl="3" indent="-342900">
              <a:spcBef>
                <a:spcPct val="0"/>
              </a:spcBef>
              <a:spcAft>
                <a:spcPts val="600"/>
              </a:spcAft>
              <a:buFontTx/>
              <a:buChar char="•"/>
            </a:pPr>
            <a:r>
              <a:rPr lang="en-US" altLang="en-US" b="0" dirty="0"/>
              <a:t>  Chapter for each Objective (with findings by Sub-Task)</a:t>
            </a:r>
          </a:p>
          <a:p>
            <a:pPr marL="1206500" lvl="3" indent="-342900">
              <a:spcBef>
                <a:spcPct val="0"/>
              </a:spcBef>
              <a:spcAft>
                <a:spcPts val="600"/>
              </a:spcAft>
              <a:buFontTx/>
              <a:buChar char="•"/>
            </a:pPr>
            <a:r>
              <a:rPr lang="en-US" altLang="en-US" b="0" dirty="0"/>
              <a:t>  Summary of Recommendations</a:t>
            </a:r>
          </a:p>
          <a:p>
            <a:pPr marL="1206500" lvl="3" indent="-342900">
              <a:spcBef>
                <a:spcPct val="0"/>
              </a:spcBef>
              <a:spcAft>
                <a:spcPts val="600"/>
              </a:spcAft>
              <a:buFontTx/>
              <a:buChar char="•"/>
            </a:pPr>
            <a:r>
              <a:rPr lang="en-US" altLang="en-US" b="0" dirty="0"/>
              <a:t>  Appendices: </a:t>
            </a:r>
          </a:p>
          <a:p>
            <a:pPr marL="1663700" lvl="4" indent="-342900">
              <a:spcBef>
                <a:spcPct val="0"/>
              </a:spcBef>
              <a:spcAft>
                <a:spcPts val="600"/>
              </a:spcAft>
              <a:buFont typeface="Wingdings" panose="05000000000000000000" pitchFamily="2" charset="2"/>
              <a:buChar char="Ø"/>
            </a:pPr>
            <a:r>
              <a:rPr lang="en-US" altLang="en-US" b="0" dirty="0"/>
              <a:t>References</a:t>
            </a:r>
          </a:p>
          <a:p>
            <a:pPr marL="1663700" lvl="4" indent="-342900">
              <a:spcBef>
                <a:spcPct val="0"/>
              </a:spcBef>
              <a:spcAft>
                <a:spcPts val="600"/>
              </a:spcAft>
              <a:buFont typeface="Wingdings" panose="05000000000000000000" pitchFamily="2" charset="2"/>
              <a:buChar char="Ø"/>
            </a:pPr>
            <a:r>
              <a:rPr lang="en-US" altLang="en-US" b="0" dirty="0"/>
              <a:t>Inspection Directive</a:t>
            </a:r>
          </a:p>
          <a:p>
            <a:pPr marL="1663700" lvl="4" indent="-342900">
              <a:spcBef>
                <a:spcPct val="0"/>
              </a:spcBef>
              <a:spcAft>
                <a:spcPts val="600"/>
              </a:spcAft>
              <a:buFont typeface="Wingdings" panose="05000000000000000000" pitchFamily="2" charset="2"/>
              <a:buChar char="Ø"/>
            </a:pPr>
            <a:r>
              <a:rPr lang="en-US" altLang="en-US" b="0" dirty="0"/>
              <a:t>Units Visited</a:t>
            </a:r>
          </a:p>
          <a:p>
            <a:pPr marL="1663700" lvl="4" indent="-342900">
              <a:spcBef>
                <a:spcPct val="0"/>
              </a:spcBef>
              <a:spcAft>
                <a:spcPts val="600"/>
              </a:spcAft>
              <a:buFont typeface="Wingdings" panose="05000000000000000000" pitchFamily="2" charset="2"/>
              <a:buChar char="Ø"/>
            </a:pPr>
            <a:r>
              <a:rPr lang="en-US" altLang="en-US" b="0" dirty="0"/>
              <a:t>Interview and Sensing-Session Questions</a:t>
            </a:r>
          </a:p>
        </p:txBody>
      </p:sp>
      <p:sp>
        <p:nvSpPr>
          <p:cNvPr id="105476" name="Text Box 3"/>
          <p:cNvSpPr txBox="1">
            <a:spLocks noChangeArrowheads="1"/>
          </p:cNvSpPr>
          <p:nvPr/>
        </p:nvSpPr>
        <p:spPr bwMode="auto">
          <a:xfrm>
            <a:off x="2328863" y="152400"/>
            <a:ext cx="4910137"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Analyze the Results </a:t>
            </a:r>
          </a:p>
          <a:p>
            <a:pPr algn="ctr">
              <a:spcBef>
                <a:spcPct val="0"/>
              </a:spcBef>
              <a:buFontTx/>
              <a:buNone/>
            </a:pPr>
            <a:r>
              <a:rPr lang="en-US" altLang="en-US" sz="3600"/>
              <a:t>and Cross-walk</a:t>
            </a:r>
          </a:p>
          <a:p>
            <a:pPr algn="ctr">
              <a:spcBef>
                <a:spcPct val="0"/>
              </a:spcBef>
              <a:buFontTx/>
              <a:buNone/>
            </a:pPr>
            <a:r>
              <a:rPr lang="en-US" altLang="en-US" sz="2800" i="1">
                <a:solidFill>
                  <a:srgbClr val="0000FF"/>
                </a:solidFill>
              </a:rPr>
              <a:t>Structuring the Final Report</a:t>
            </a: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005B9AC-62ED-454B-979F-A7FD51C3E0C2}" type="slidenum">
              <a:rPr lang="en-US" altLang="en-US" sz="1400" smtClean="0"/>
              <a:pPr>
                <a:spcBef>
                  <a:spcPct val="0"/>
                </a:spcBef>
                <a:buFontTx/>
                <a:buNone/>
              </a:pPr>
              <a:t>138</a:t>
            </a:fld>
            <a:endParaRPr lang="en-US" altLang="en-US" sz="1400"/>
          </a:p>
        </p:txBody>
      </p:sp>
      <p:sp>
        <p:nvSpPr>
          <p:cNvPr id="107523" name="Text Box 2"/>
          <p:cNvSpPr txBox="1">
            <a:spLocks noChangeArrowheads="1"/>
          </p:cNvSpPr>
          <p:nvPr/>
        </p:nvSpPr>
        <p:spPr bwMode="auto">
          <a:xfrm>
            <a:off x="76200" y="2514600"/>
            <a:ext cx="8686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The process of writing each Objective chapter will result in the findings for that objective</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Each objective will have </a:t>
            </a:r>
            <a:r>
              <a:rPr lang="en-US" altLang="en-US" sz="2000" b="0" u="sng" dirty="0">
                <a:solidFill>
                  <a:srgbClr val="0000FF"/>
                </a:solidFill>
                <a:cs typeface="Times New Roman" panose="02020603050405020304" pitchFamily="18" charset="0"/>
              </a:rPr>
              <a:t>at least </a:t>
            </a:r>
            <a:r>
              <a:rPr lang="en-US" altLang="en-US" sz="2000" b="0" dirty="0">
                <a:solidFill>
                  <a:srgbClr val="0000FF"/>
                </a:solidFill>
                <a:cs typeface="Times New Roman" panose="02020603050405020304" pitchFamily="18" charset="0"/>
              </a:rPr>
              <a:t>one finding statement per Sub-Task</a:t>
            </a:r>
          </a:p>
          <a:p>
            <a:pPr marL="800100" lvl="1" indent="-342900">
              <a:spcBef>
                <a:spcPct val="0"/>
              </a:spcBef>
              <a:buFont typeface="Arial" panose="020B0604020202020204" pitchFamily="34" charset="0"/>
              <a:buChar char="•"/>
            </a:pPr>
            <a:endParaRPr lang="en-US" altLang="en-US" sz="2000" b="0" dirty="0">
              <a:solidFill>
                <a:srgbClr val="0000FF"/>
              </a:solidFill>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t>Each Sub-Task will have no less than one findings section and some Sub-Tasks</a:t>
            </a:r>
            <a:r>
              <a:rPr lang="en-US" altLang="en-US" sz="2000" b="0" dirty="0">
                <a:solidFill>
                  <a:srgbClr val="0000FF"/>
                </a:solidFill>
              </a:rPr>
              <a:t> may have </a:t>
            </a:r>
            <a:r>
              <a:rPr lang="en-US" altLang="en-US" sz="2000" b="0" u="sng" dirty="0">
                <a:solidFill>
                  <a:srgbClr val="0000FF"/>
                </a:solidFill>
              </a:rPr>
              <a:t>two,</a:t>
            </a:r>
            <a:r>
              <a:rPr lang="en-US" altLang="en-US" sz="2000" b="0" dirty="0">
                <a:solidFill>
                  <a:srgbClr val="0000FF"/>
                </a:solidFill>
              </a:rPr>
              <a:t> or even </a:t>
            </a:r>
            <a:r>
              <a:rPr lang="en-US" altLang="en-US" sz="2000" b="0" u="sng" dirty="0">
                <a:solidFill>
                  <a:srgbClr val="0000FF"/>
                </a:solidFill>
              </a:rPr>
              <a:t>three,</a:t>
            </a:r>
            <a:r>
              <a:rPr lang="en-US" altLang="en-US" sz="2000" b="0" dirty="0">
                <a:solidFill>
                  <a:srgbClr val="0000FF"/>
                </a:solidFill>
              </a:rPr>
              <a:t> finding statements / findings sections</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The Team Leader must oversee the process from start to finish and serve as the final editor of the report</a:t>
            </a:r>
            <a:endParaRPr lang="en-US" altLang="en-US" sz="2000" b="0" dirty="0"/>
          </a:p>
        </p:txBody>
      </p:sp>
      <p:sp>
        <p:nvSpPr>
          <p:cNvPr id="107524" name="Text Box 3"/>
          <p:cNvSpPr txBox="1">
            <a:spLocks noChangeArrowheads="1"/>
          </p:cNvSpPr>
          <p:nvPr/>
        </p:nvSpPr>
        <p:spPr bwMode="auto">
          <a:xfrm>
            <a:off x="744538" y="533400"/>
            <a:ext cx="7818437"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Analyze the Results </a:t>
            </a:r>
          </a:p>
          <a:p>
            <a:pPr algn="ctr">
              <a:spcBef>
                <a:spcPct val="0"/>
              </a:spcBef>
              <a:buFontTx/>
              <a:buNone/>
            </a:pPr>
            <a:r>
              <a:rPr lang="en-US" altLang="en-US" sz="3600"/>
              <a:t>and Cross-walk</a:t>
            </a:r>
          </a:p>
          <a:p>
            <a:pPr algn="ctr">
              <a:spcBef>
                <a:spcPct val="0"/>
              </a:spcBef>
              <a:buFontTx/>
              <a:buNone/>
            </a:pPr>
            <a:r>
              <a:rPr lang="en-US" altLang="en-US" sz="2800" i="1">
                <a:solidFill>
                  <a:srgbClr val="0000FF"/>
                </a:solidFill>
              </a:rPr>
              <a:t>How do you write a chapter for an Objective?</a:t>
            </a: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BC367D59-6004-4E3C-BAD8-63285F60CD5A}" type="slidenum">
              <a:rPr lang="en-US" altLang="en-US" sz="1400" smtClean="0"/>
              <a:pPr>
                <a:spcBef>
                  <a:spcPct val="0"/>
                </a:spcBef>
                <a:buFontTx/>
                <a:buNone/>
              </a:pPr>
              <a:t>139</a:t>
            </a:fld>
            <a:endParaRPr lang="en-US" altLang="en-US" sz="1400"/>
          </a:p>
        </p:txBody>
      </p:sp>
      <p:sp>
        <p:nvSpPr>
          <p:cNvPr id="109571" name="Text Box 2"/>
          <p:cNvSpPr txBox="1">
            <a:spLocks noChangeArrowheads="1"/>
          </p:cNvSpPr>
          <p:nvPr/>
        </p:nvSpPr>
        <p:spPr bwMode="auto">
          <a:xfrm>
            <a:off x="533400" y="2082800"/>
            <a:ext cx="78486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285750" indent="-285750">
              <a:spcBef>
                <a:spcPct val="0"/>
              </a:spcBef>
              <a:buFont typeface="Arial" panose="020B0604020202020204" pitchFamily="34" charset="0"/>
              <a:buChar char="•"/>
            </a:pPr>
            <a:r>
              <a:rPr lang="en-US" altLang="en-US" sz="2000" b="0" dirty="0"/>
              <a:t>Organize your team so that IGs and augmentees are involved in either the writing or reviewing process</a:t>
            </a:r>
          </a:p>
          <a:p>
            <a:pPr marL="285750" indent="-285750">
              <a:spcBef>
                <a:spcPct val="0"/>
              </a:spcBef>
              <a:buFont typeface="Arial" panose="020B0604020202020204" pitchFamily="34" charset="0"/>
              <a:buChar char="•"/>
            </a:pPr>
            <a:endParaRPr lang="en-US" altLang="en-US" sz="2000" b="0" dirty="0"/>
          </a:p>
          <a:p>
            <a:pPr marL="285750" indent="-285750">
              <a:spcBef>
                <a:spcPct val="0"/>
              </a:spcBef>
              <a:buFont typeface="Arial" panose="020B0604020202020204" pitchFamily="34" charset="0"/>
              <a:buChar char="•"/>
            </a:pPr>
            <a:r>
              <a:rPr lang="en-US" altLang="en-US" sz="2000" b="0" dirty="0"/>
              <a:t>The Team Leader should organize the team as follows:</a:t>
            </a:r>
          </a:p>
          <a:p>
            <a:pPr marL="742950" lvl="1" indent="-285750">
              <a:spcBef>
                <a:spcPct val="0"/>
              </a:spcBef>
              <a:spcAft>
                <a:spcPts val="600"/>
              </a:spcAft>
              <a:buFont typeface="Wingdings" panose="05000000000000000000" pitchFamily="2" charset="2"/>
              <a:buChar char="Ø"/>
            </a:pPr>
            <a:r>
              <a:rPr lang="en-US" altLang="en-US" sz="1800" b="0" dirty="0"/>
              <a:t>Overseer of the Process (Team Leader)</a:t>
            </a:r>
          </a:p>
          <a:p>
            <a:pPr marL="742950" lvl="1" indent="-285750">
              <a:spcBef>
                <a:spcPct val="0"/>
              </a:spcBef>
              <a:spcAft>
                <a:spcPts val="600"/>
              </a:spcAft>
              <a:buFont typeface="Wingdings" panose="05000000000000000000" pitchFamily="2" charset="2"/>
              <a:buChar char="Ø"/>
            </a:pPr>
            <a:r>
              <a:rPr lang="en-US" altLang="en-US" sz="1800" b="0" dirty="0"/>
              <a:t>Writers for each Objective Chapter (IG members)</a:t>
            </a:r>
          </a:p>
          <a:p>
            <a:pPr marL="742950" lvl="1" indent="-285750">
              <a:spcBef>
                <a:spcPct val="0"/>
              </a:spcBef>
              <a:spcAft>
                <a:spcPts val="600"/>
              </a:spcAft>
              <a:buFont typeface="Wingdings" panose="05000000000000000000" pitchFamily="2" charset="2"/>
              <a:buChar char="Ø"/>
            </a:pPr>
            <a:r>
              <a:rPr lang="en-US" altLang="en-US" sz="1800" b="0" dirty="0"/>
              <a:t>Chapter-Review Committee (Team Leader with one or more of the augmentees)</a:t>
            </a:r>
          </a:p>
          <a:p>
            <a:pPr marL="742950" lvl="1" indent="-285750">
              <a:spcBef>
                <a:spcPct val="0"/>
              </a:spcBef>
              <a:spcAft>
                <a:spcPts val="600"/>
              </a:spcAft>
              <a:buFont typeface="Wingdings" panose="05000000000000000000" pitchFamily="2" charset="2"/>
              <a:buChar char="Ø"/>
            </a:pPr>
            <a:r>
              <a:rPr lang="en-US" altLang="en-US" sz="1800" b="0" dirty="0"/>
              <a:t>Writer of the Methodology and Background Chapters (Team Deputy)</a:t>
            </a:r>
          </a:p>
          <a:p>
            <a:pPr marL="742950" lvl="1" indent="-285750">
              <a:spcBef>
                <a:spcPct val="0"/>
              </a:spcBef>
              <a:spcAft>
                <a:spcPts val="600"/>
              </a:spcAft>
              <a:buFont typeface="Wingdings" panose="05000000000000000000" pitchFamily="2" charset="2"/>
              <a:buChar char="Ø"/>
            </a:pPr>
            <a:r>
              <a:rPr lang="en-US" altLang="en-US" sz="1800" b="0" dirty="0"/>
              <a:t>Writer of the Executive Summary, Summary of Recommendations, and remaining sections (Team Leader)</a:t>
            </a:r>
          </a:p>
          <a:p>
            <a:pPr marL="742950" lvl="1" indent="-285750">
              <a:spcBef>
                <a:spcPct val="0"/>
              </a:spcBef>
              <a:spcAft>
                <a:spcPts val="600"/>
              </a:spcAft>
              <a:buFont typeface="Wingdings" panose="05000000000000000000" pitchFamily="2" charset="2"/>
              <a:buChar char="Ø"/>
            </a:pPr>
            <a:r>
              <a:rPr lang="en-US" altLang="en-US" sz="1800" b="0" dirty="0"/>
              <a:t>Final Editor and Reviewer (Team Leader)</a:t>
            </a:r>
          </a:p>
        </p:txBody>
      </p:sp>
      <p:sp>
        <p:nvSpPr>
          <p:cNvPr id="109572" name="Text Box 3"/>
          <p:cNvSpPr txBox="1">
            <a:spLocks noChangeArrowheads="1"/>
          </p:cNvSpPr>
          <p:nvPr/>
        </p:nvSpPr>
        <p:spPr bwMode="auto">
          <a:xfrm>
            <a:off x="2003425" y="228600"/>
            <a:ext cx="56165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Analyze the Results </a:t>
            </a:r>
          </a:p>
          <a:p>
            <a:pPr algn="ctr">
              <a:spcBef>
                <a:spcPct val="0"/>
              </a:spcBef>
              <a:buFontTx/>
              <a:buNone/>
            </a:pPr>
            <a:r>
              <a:rPr lang="en-US" altLang="en-US" sz="3600"/>
              <a:t>and Crosswalk</a:t>
            </a:r>
          </a:p>
          <a:p>
            <a:pPr algn="ctr">
              <a:spcBef>
                <a:spcPct val="0"/>
              </a:spcBef>
              <a:buFontTx/>
              <a:buNone/>
            </a:pPr>
            <a:r>
              <a:rPr lang="en-US" altLang="en-US" sz="2400" i="1">
                <a:solidFill>
                  <a:srgbClr val="0000FF"/>
                </a:solidFill>
              </a:rPr>
              <a:t>A Chapter-Writing Method that Works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5455B31-A9A9-4560-BCC1-00E44C4D2A10}" type="slidenum">
              <a:rPr lang="en-US" altLang="en-US" sz="1400" smtClean="0"/>
              <a:pPr>
                <a:spcBef>
                  <a:spcPct val="0"/>
                </a:spcBef>
                <a:buFontTx/>
                <a:buNone/>
              </a:pPr>
              <a:t>14</a:t>
            </a:fld>
            <a:endParaRPr lang="en-US" altLang="en-US" sz="1400"/>
          </a:p>
        </p:txBody>
      </p:sp>
      <p:sp>
        <p:nvSpPr>
          <p:cNvPr id="6" name="Text Box 3"/>
          <p:cNvSpPr txBox="1">
            <a:spLocks noChangeArrowheads="1"/>
          </p:cNvSpPr>
          <p:nvPr/>
        </p:nvSpPr>
        <p:spPr bwMode="auto">
          <a:xfrm>
            <a:off x="0" y="1726418"/>
            <a:ext cx="9296400" cy="4598182"/>
          </a:xfrm>
          <a:prstGeom prst="rect">
            <a:avLst/>
          </a:prstGeom>
          <a:noFill/>
          <a:ln w="12700">
            <a:noFill/>
            <a:miter lim="800000"/>
            <a:headEnd/>
            <a:tailEnd/>
          </a:ln>
          <a:effectLst/>
        </p:spPr>
        <p:txBody>
          <a:bodyPr wrap="square">
            <a:spAutoFit/>
          </a:bodyPr>
          <a:lstStyle>
            <a:lvl1pPr marL="457200" indent="-457200">
              <a:defRPr sz="2000" b="1">
                <a:solidFill>
                  <a:schemeClr val="tx1"/>
                </a:solidFill>
                <a:latin typeface="Arial" panose="020B0604020202020204" pitchFamily="34" charset="0"/>
              </a:defRPr>
            </a:lvl1pPr>
            <a:lvl2pPr>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spcAft>
                <a:spcPct val="15000"/>
              </a:spcAft>
              <a:defRPr/>
            </a:pPr>
            <a:r>
              <a:rPr lang="en-US" altLang="en-US" sz="2400" dirty="0"/>
              <a:t>	</a:t>
            </a:r>
            <a:r>
              <a:rPr lang="en-US" altLang="en-US" sz="2400" u="sng" dirty="0"/>
              <a:t>Day 5 (Friday)</a:t>
            </a:r>
          </a:p>
          <a:p>
            <a:pPr lvl="1">
              <a:spcAft>
                <a:spcPct val="15000"/>
              </a:spcAft>
              <a:defRPr/>
            </a:pPr>
            <a:r>
              <a:rPr lang="en-US" altLang="en-US" sz="2400" dirty="0"/>
              <a:t>	</a:t>
            </a:r>
            <a:r>
              <a:rPr lang="en-US" altLang="en-US" sz="2400" dirty="0">
                <a:solidFill>
                  <a:srgbClr val="0000FF"/>
                </a:solidFill>
              </a:rPr>
              <a:t>0800-0830	Inspections Quiz</a:t>
            </a:r>
          </a:p>
          <a:p>
            <a:pPr lvl="1">
              <a:defRPr/>
            </a:pPr>
            <a:r>
              <a:rPr lang="en-US" altLang="en-US" sz="2400" dirty="0"/>
              <a:t>	0830-0900	Inspections Quiz Review</a:t>
            </a:r>
          </a:p>
          <a:p>
            <a:pPr lvl="1">
              <a:defRPr/>
            </a:pPr>
            <a:r>
              <a:rPr lang="en-US" altLang="en-US" sz="2400" dirty="0"/>
              <a:t>	</a:t>
            </a:r>
          </a:p>
          <a:p>
            <a:pPr lvl="1">
              <a:spcAft>
                <a:spcPct val="15000"/>
              </a:spcAft>
              <a:defRPr/>
            </a:pPr>
            <a:r>
              <a:rPr lang="en-US" altLang="en-US" sz="2400" u="sng" dirty="0"/>
              <a:t>Day 6 (Monday)</a:t>
            </a:r>
          </a:p>
          <a:p>
            <a:pPr lvl="1">
              <a:spcAft>
                <a:spcPct val="15000"/>
              </a:spcAft>
              <a:defRPr/>
            </a:pPr>
            <a:r>
              <a:rPr lang="en-US" altLang="en-US" sz="2400" dirty="0"/>
              <a:t>	</a:t>
            </a:r>
            <a:r>
              <a:rPr lang="en-US" altLang="en-US" sz="2400" dirty="0">
                <a:solidFill>
                  <a:srgbClr val="FF0000"/>
                </a:solidFill>
              </a:rPr>
              <a:t>NLT 0800</a:t>
            </a:r>
            <a:r>
              <a:rPr lang="en-US" altLang="en-US" sz="2400" dirty="0"/>
              <a:t>	</a:t>
            </a:r>
            <a:r>
              <a:rPr lang="en-US" altLang="en-US" sz="2400" dirty="0">
                <a:solidFill>
                  <a:srgbClr val="FF0000"/>
                </a:solidFill>
              </a:rPr>
              <a:t>Inspections Homework Due</a:t>
            </a:r>
            <a:endParaRPr lang="en-US" altLang="en-US" sz="2400" dirty="0"/>
          </a:p>
          <a:p>
            <a:pPr lvl="1">
              <a:spcAft>
                <a:spcPct val="15000"/>
              </a:spcAft>
              <a:defRPr/>
            </a:pPr>
            <a:endParaRPr lang="en-US" altLang="en-US" sz="2400" u="sng" dirty="0"/>
          </a:p>
          <a:p>
            <a:pPr lvl="1">
              <a:spcAft>
                <a:spcPct val="15000"/>
              </a:spcAft>
              <a:defRPr/>
            </a:pPr>
            <a:r>
              <a:rPr lang="en-US" altLang="en-US" sz="2400" u="sng" dirty="0"/>
              <a:t>Day 11 – 13 (Week 3)</a:t>
            </a:r>
          </a:p>
          <a:p>
            <a:pPr lvl="1">
              <a:spcAft>
                <a:spcPct val="15000"/>
              </a:spcAft>
              <a:defRPr/>
            </a:pPr>
            <a:r>
              <a:rPr lang="en-US" altLang="en-US" sz="2400" dirty="0"/>
              <a:t>	Inspections Extended Practical Exercise (EPE)</a:t>
            </a:r>
          </a:p>
          <a:p>
            <a:pPr lvl="1">
              <a:spcAft>
                <a:spcPct val="15000"/>
              </a:spcAft>
              <a:defRPr/>
            </a:pPr>
            <a:r>
              <a:rPr lang="en-US" altLang="en-US" sz="2400" dirty="0"/>
              <a:t>	</a:t>
            </a:r>
          </a:p>
          <a:p>
            <a:pPr>
              <a:defRPr/>
            </a:pPr>
            <a:r>
              <a:rPr lang="en-US" altLang="en-US" sz="2400" dirty="0"/>
              <a:t>		</a:t>
            </a:r>
            <a:endParaRPr lang="en-US" altLang="en-US" sz="2400" dirty="0">
              <a:solidFill>
                <a:schemeClr val="hlink"/>
              </a:solidFill>
              <a:effectLst>
                <a:outerShdw blurRad="38100" dist="38100" dir="2700000" algn="tl">
                  <a:srgbClr val="C0C0C0"/>
                </a:outerShdw>
              </a:effectLst>
            </a:endParaRPr>
          </a:p>
        </p:txBody>
      </p:sp>
      <p:sp>
        <p:nvSpPr>
          <p:cNvPr id="38916" name="Text Box 2050"/>
          <p:cNvSpPr txBox="1">
            <a:spLocks noChangeArrowheads="1"/>
          </p:cNvSpPr>
          <p:nvPr/>
        </p:nvSpPr>
        <p:spPr bwMode="auto">
          <a:xfrm>
            <a:off x="1524000" y="3810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Inspections Training Schedule</a:t>
            </a:r>
          </a:p>
        </p:txBody>
      </p:sp>
    </p:spTree>
    <p:extLst>
      <p:ext uri="{BB962C8B-B14F-4D97-AF65-F5344CB8AC3E}">
        <p14:creationId xmlns:p14="http://schemas.microsoft.com/office/powerpoint/2010/main" val="3915528666"/>
      </p:ext>
    </p:extLst>
  </p:cSld>
  <p:clrMapOvr>
    <a:masterClrMapping/>
  </p:clrMapOvr>
  <p:transition>
    <p:pull/>
    <p:sndAc>
      <p:endSnd/>
    </p:sndAc>
  </p:transition>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784913B-FAD0-41BF-8666-AAACD14678AF}" type="slidenum">
              <a:rPr lang="en-US" altLang="en-US" sz="1400" smtClean="0"/>
              <a:pPr>
                <a:spcBef>
                  <a:spcPct val="0"/>
                </a:spcBef>
                <a:buFontTx/>
                <a:buNone/>
              </a:pPr>
              <a:t>140</a:t>
            </a:fld>
            <a:endParaRPr lang="en-US" altLang="en-US" sz="1400"/>
          </a:p>
        </p:txBody>
      </p:sp>
      <p:sp>
        <p:nvSpPr>
          <p:cNvPr id="111619" name="Text Box 2"/>
          <p:cNvSpPr txBox="1">
            <a:spLocks noChangeArrowheads="1"/>
          </p:cNvSpPr>
          <p:nvPr/>
        </p:nvSpPr>
        <p:spPr bwMode="auto">
          <a:xfrm>
            <a:off x="419100" y="1997839"/>
            <a:ext cx="84582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ts val="1200"/>
              </a:spcAft>
            </a:pPr>
            <a:r>
              <a:rPr lang="en-US" altLang="en-US" sz="1800" b="0" dirty="0"/>
              <a:t>  Step 1: Gather the Tools</a:t>
            </a:r>
          </a:p>
          <a:p>
            <a:pPr>
              <a:spcBef>
                <a:spcPct val="0"/>
              </a:spcBef>
              <a:spcAft>
                <a:spcPts val="1200"/>
              </a:spcAft>
            </a:pPr>
            <a:r>
              <a:rPr lang="en-US" altLang="en-US" sz="1800" b="0" dirty="0"/>
              <a:t>  Step 2: Develop a Writing Schedule</a:t>
            </a:r>
          </a:p>
          <a:p>
            <a:pPr>
              <a:spcBef>
                <a:spcPct val="0"/>
              </a:spcBef>
              <a:spcAft>
                <a:spcPts val="1200"/>
              </a:spcAft>
            </a:pPr>
            <a:r>
              <a:rPr lang="en-US" altLang="en-US" sz="1800" b="0" dirty="0"/>
              <a:t>  Step 3: Organize Your Sources</a:t>
            </a:r>
          </a:p>
          <a:p>
            <a:pPr>
              <a:spcBef>
                <a:spcPct val="0"/>
              </a:spcBef>
              <a:spcAft>
                <a:spcPts val="1200"/>
              </a:spcAft>
            </a:pPr>
            <a:r>
              <a:rPr lang="en-US" altLang="en-US" sz="1800" b="0" dirty="0"/>
              <a:t>  Step 4: Review and Study Your Sources</a:t>
            </a:r>
          </a:p>
          <a:p>
            <a:pPr>
              <a:spcBef>
                <a:spcPct val="0"/>
              </a:spcBef>
              <a:spcAft>
                <a:spcPts val="1200"/>
              </a:spcAft>
            </a:pPr>
            <a:r>
              <a:rPr lang="en-US" altLang="en-US" sz="1800" b="0" dirty="0"/>
              <a:t>  Step 5: Develop Tools to Collect and Analyze Your Information</a:t>
            </a:r>
          </a:p>
          <a:p>
            <a:pPr>
              <a:spcBef>
                <a:spcPct val="0"/>
              </a:spcBef>
              <a:spcAft>
                <a:spcPts val="1200"/>
              </a:spcAft>
            </a:pPr>
            <a:r>
              <a:rPr lang="en-US" altLang="en-US" sz="1800" b="0" dirty="0"/>
              <a:t>  Step 6: Develop Your Findings Statements</a:t>
            </a:r>
          </a:p>
          <a:p>
            <a:pPr>
              <a:spcBef>
                <a:spcPct val="0"/>
              </a:spcBef>
              <a:spcAft>
                <a:spcPts val="1200"/>
              </a:spcAft>
            </a:pPr>
            <a:r>
              <a:rPr lang="en-US" altLang="en-US" sz="1800" b="0" dirty="0"/>
              <a:t>  Step 7: Write Your Findings Sections</a:t>
            </a:r>
          </a:p>
          <a:p>
            <a:pPr>
              <a:spcBef>
                <a:spcPct val="0"/>
              </a:spcBef>
              <a:spcAft>
                <a:spcPts val="1200"/>
              </a:spcAft>
            </a:pPr>
            <a:r>
              <a:rPr lang="en-US" altLang="en-US" sz="1800" b="0" dirty="0"/>
              <a:t>  Step 8: Complete the Chapter</a:t>
            </a:r>
          </a:p>
          <a:p>
            <a:pPr>
              <a:spcBef>
                <a:spcPct val="0"/>
              </a:spcBef>
              <a:spcAft>
                <a:spcPts val="1200"/>
              </a:spcAft>
            </a:pPr>
            <a:r>
              <a:rPr lang="en-US" altLang="en-US" sz="1800" b="0" dirty="0"/>
              <a:t>  Step 9: Submit the Draft Chapter for Committee Review (“Murder Board”)</a:t>
            </a:r>
          </a:p>
          <a:p>
            <a:pPr>
              <a:spcBef>
                <a:spcPct val="0"/>
              </a:spcBef>
              <a:spcAft>
                <a:spcPts val="1200"/>
              </a:spcAft>
              <a:buFontTx/>
              <a:buNone/>
            </a:pPr>
            <a:endParaRPr lang="en-US" altLang="en-US" sz="1800" b="0" dirty="0"/>
          </a:p>
        </p:txBody>
      </p:sp>
      <p:sp>
        <p:nvSpPr>
          <p:cNvPr id="111620" name="Text Box 3"/>
          <p:cNvSpPr txBox="1">
            <a:spLocks noChangeArrowheads="1"/>
          </p:cNvSpPr>
          <p:nvPr/>
        </p:nvSpPr>
        <p:spPr bwMode="auto">
          <a:xfrm>
            <a:off x="2103438" y="304800"/>
            <a:ext cx="519271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Analyze the Results </a:t>
            </a:r>
          </a:p>
          <a:p>
            <a:pPr algn="ctr">
              <a:spcBef>
                <a:spcPct val="0"/>
              </a:spcBef>
              <a:buFontTx/>
              <a:buNone/>
            </a:pPr>
            <a:r>
              <a:rPr lang="en-US" altLang="en-US" sz="3600"/>
              <a:t>and Crosswalk</a:t>
            </a:r>
          </a:p>
          <a:p>
            <a:pPr algn="ctr">
              <a:spcBef>
                <a:spcPct val="0"/>
              </a:spcBef>
              <a:buFontTx/>
              <a:buNone/>
            </a:pPr>
            <a:r>
              <a:rPr lang="en-US" altLang="en-US" sz="2400" i="1">
                <a:solidFill>
                  <a:srgbClr val="0000FF"/>
                </a:solidFill>
              </a:rPr>
              <a:t>Writing a Chapter for an Objective </a:t>
            </a: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CA57A63D-3C20-47C4-9E4F-883F1F74CE89}" type="slidenum">
              <a:rPr lang="en-US" altLang="en-US" sz="1400" smtClean="0"/>
              <a:pPr>
                <a:spcBef>
                  <a:spcPct val="0"/>
                </a:spcBef>
                <a:buFontTx/>
                <a:buNone/>
              </a:pPr>
              <a:t>141</a:t>
            </a:fld>
            <a:endParaRPr lang="en-US" altLang="en-US" sz="1400"/>
          </a:p>
        </p:txBody>
      </p:sp>
      <p:sp>
        <p:nvSpPr>
          <p:cNvPr id="113667" name="Text Box 2"/>
          <p:cNvSpPr txBox="1">
            <a:spLocks noChangeArrowheads="1"/>
          </p:cNvSpPr>
          <p:nvPr/>
        </p:nvSpPr>
        <p:spPr bwMode="auto">
          <a:xfrm>
            <a:off x="533400" y="1812925"/>
            <a:ext cx="77724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buFont typeface="Arial" panose="020B0604020202020204" pitchFamily="34" charset="0"/>
              <a:buChar char="•"/>
            </a:pPr>
            <a:r>
              <a:rPr lang="en-US" altLang="en-US" sz="2000" b="0" dirty="0"/>
              <a:t>Print copies of all the Trip Reports </a:t>
            </a:r>
          </a:p>
          <a:p>
            <a:pPr marL="342900" indent="-342900">
              <a:spcBef>
                <a:spcPct val="0"/>
              </a:spcBef>
              <a:buFont typeface="Arial" panose="020B0604020202020204" pitchFamily="34" charset="0"/>
              <a:buChar char="•"/>
            </a:pPr>
            <a:endParaRPr lang="en-US" altLang="en-US" sz="2000" b="0" dirty="0"/>
          </a:p>
          <a:p>
            <a:pPr marL="342900" indent="-342900">
              <a:spcBef>
                <a:spcPct val="0"/>
              </a:spcBef>
              <a:buFont typeface="Arial" panose="020B0604020202020204" pitchFamily="34" charset="0"/>
              <a:buChar char="•"/>
            </a:pPr>
            <a:r>
              <a:rPr lang="en-US" altLang="en-US" sz="2000" b="0" dirty="0"/>
              <a:t>Craft a word-processing</a:t>
            </a:r>
            <a:r>
              <a:rPr lang="en-US" altLang="en-US" sz="2000" b="0" dirty="0">
                <a:solidFill>
                  <a:srgbClr val="0000FF"/>
                </a:solidFill>
              </a:rPr>
              <a:t> template</a:t>
            </a:r>
            <a:r>
              <a:rPr lang="en-US" altLang="en-US" sz="2000" b="0" dirty="0"/>
              <a:t> of the chapter you will write using the established format </a:t>
            </a:r>
          </a:p>
          <a:p>
            <a:pPr marL="342900" indent="-342900">
              <a:spcBef>
                <a:spcPct val="0"/>
              </a:spcBef>
              <a:buFont typeface="Arial" panose="020B0604020202020204" pitchFamily="34" charset="0"/>
              <a:buChar char="•"/>
            </a:pPr>
            <a:endParaRPr lang="en-US" altLang="en-US" sz="2000" b="0" dirty="0"/>
          </a:p>
          <a:p>
            <a:pPr marL="342900" indent="-342900">
              <a:spcBef>
                <a:spcPct val="0"/>
              </a:spcBef>
              <a:buFont typeface="Arial" panose="020B0604020202020204" pitchFamily="34" charset="0"/>
              <a:buChar char="•"/>
            </a:pPr>
            <a:r>
              <a:rPr lang="en-US" altLang="en-US" sz="2000" b="0" dirty="0"/>
              <a:t>Ensure that you have copies on hand of the </a:t>
            </a:r>
            <a:r>
              <a:rPr lang="en-US" altLang="en-US" sz="2000" b="0" dirty="0">
                <a:solidFill>
                  <a:srgbClr val="0000FF"/>
                </a:solidFill>
              </a:rPr>
              <a:t>key references</a:t>
            </a:r>
            <a:r>
              <a:rPr lang="en-US" altLang="en-US" sz="2000" b="0" dirty="0"/>
              <a:t> pertaining to your inspection PLUS </a:t>
            </a:r>
            <a:r>
              <a:rPr lang="en-US" altLang="en-US" sz="2000" b="0" u="sng" dirty="0"/>
              <a:t>The Inspections Guide</a:t>
            </a:r>
            <a:endParaRPr lang="en-US" altLang="en-US" sz="2000" b="0" dirty="0"/>
          </a:p>
          <a:p>
            <a:pPr marL="342900" indent="-342900">
              <a:spcBef>
                <a:spcPct val="0"/>
              </a:spcBef>
              <a:buFont typeface="Arial" panose="020B0604020202020204" pitchFamily="34" charset="0"/>
              <a:buChar char="•"/>
            </a:pPr>
            <a:endParaRPr lang="en-US" altLang="en-US" sz="2000" b="0" dirty="0"/>
          </a:p>
          <a:p>
            <a:pPr marL="342900" indent="-342900">
              <a:spcBef>
                <a:spcPct val="0"/>
              </a:spcBef>
              <a:buFont typeface="Arial" panose="020B0604020202020204" pitchFamily="34" charset="0"/>
              <a:buChar char="•"/>
            </a:pPr>
            <a:r>
              <a:rPr lang="en-US" altLang="en-US" sz="2000" b="0" dirty="0"/>
              <a:t>Gather </a:t>
            </a:r>
            <a:r>
              <a:rPr lang="en-US" altLang="en-US" sz="2000" b="0" dirty="0">
                <a:solidFill>
                  <a:srgbClr val="FFC000"/>
                </a:solidFill>
              </a:rPr>
              <a:t>different-</a:t>
            </a:r>
            <a:r>
              <a:rPr lang="en-US" altLang="en-US" sz="2000" b="0" dirty="0">
                <a:solidFill>
                  <a:srgbClr val="7030A0"/>
                </a:solidFill>
              </a:rPr>
              <a:t>colored</a:t>
            </a:r>
            <a:r>
              <a:rPr lang="en-US" altLang="en-US" sz="2000" b="0" dirty="0">
                <a:solidFill>
                  <a:srgbClr val="0000FF"/>
                </a:solidFill>
              </a:rPr>
              <a:t> </a:t>
            </a:r>
            <a:r>
              <a:rPr lang="en-US" altLang="en-US" sz="2000" b="0" dirty="0">
                <a:solidFill>
                  <a:srgbClr val="E010C2"/>
                </a:solidFill>
              </a:rPr>
              <a:t>highlighters</a:t>
            </a:r>
            <a:r>
              <a:rPr lang="en-US" altLang="en-US" sz="2000" b="0" dirty="0"/>
              <a:t> so you can color-code the information in the Trip Reports (consider color-coding by sub-task)</a:t>
            </a:r>
          </a:p>
        </p:txBody>
      </p:sp>
      <p:sp>
        <p:nvSpPr>
          <p:cNvPr id="113668" name="Text Box 3"/>
          <p:cNvSpPr txBox="1">
            <a:spLocks noChangeArrowheads="1"/>
          </p:cNvSpPr>
          <p:nvPr/>
        </p:nvSpPr>
        <p:spPr bwMode="auto">
          <a:xfrm>
            <a:off x="2101850" y="700088"/>
            <a:ext cx="4298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1: Gather the Tools</a:t>
            </a: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28CB213-ABAF-4DB5-89A1-64370881405B}" type="slidenum">
              <a:rPr lang="en-US" altLang="en-US" sz="1400" smtClean="0"/>
              <a:pPr>
                <a:spcBef>
                  <a:spcPct val="0"/>
                </a:spcBef>
                <a:buFontTx/>
                <a:buNone/>
              </a:pPr>
              <a:t>142</a:t>
            </a:fld>
            <a:endParaRPr lang="en-US" altLang="en-US" sz="1400"/>
          </a:p>
        </p:txBody>
      </p:sp>
      <p:sp>
        <p:nvSpPr>
          <p:cNvPr id="115715" name="Text Box 2"/>
          <p:cNvSpPr txBox="1">
            <a:spLocks noChangeArrowheads="1"/>
          </p:cNvSpPr>
          <p:nvPr/>
        </p:nvSpPr>
        <p:spPr bwMode="auto">
          <a:xfrm>
            <a:off x="685800" y="1889125"/>
            <a:ext cx="7848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buFont typeface="Arial" panose="020B0604020202020204" pitchFamily="34" charset="0"/>
              <a:buChar char="•"/>
            </a:pPr>
            <a:r>
              <a:rPr lang="en-US" altLang="en-US" sz="2000" b="0" dirty="0"/>
              <a:t>Create a </a:t>
            </a:r>
            <a:r>
              <a:rPr lang="en-US" altLang="en-US" sz="2000" b="0" dirty="0">
                <a:solidFill>
                  <a:srgbClr val="0000FF"/>
                </a:solidFill>
              </a:rPr>
              <a:t>calendar plan</a:t>
            </a:r>
            <a:r>
              <a:rPr lang="en-US" altLang="en-US" sz="2000" b="0" dirty="0"/>
              <a:t> identifying the specific days you will work on a particular Sub-Task or portion of the chapter</a:t>
            </a:r>
          </a:p>
          <a:p>
            <a:pPr marL="342900" indent="-342900">
              <a:spcBef>
                <a:spcPct val="0"/>
              </a:spcBef>
              <a:buFont typeface="Arial" panose="020B0604020202020204" pitchFamily="34" charset="0"/>
              <a:buChar char="•"/>
            </a:pPr>
            <a:endParaRPr lang="en-US" altLang="en-US" sz="2000" b="0" dirty="0"/>
          </a:p>
          <a:p>
            <a:pPr marL="342900" indent="-342900">
              <a:spcBef>
                <a:spcPct val="0"/>
              </a:spcBef>
              <a:buFont typeface="Arial" panose="020B0604020202020204" pitchFamily="34" charset="0"/>
              <a:buChar char="•"/>
            </a:pPr>
            <a:r>
              <a:rPr lang="en-US" altLang="en-US" sz="2000" b="0" dirty="0"/>
              <a:t>Tailor the schedule to your own abilities. Don’t get too ambitious. Be realistic!</a:t>
            </a:r>
          </a:p>
          <a:p>
            <a:pPr marL="342900" indent="-342900">
              <a:spcBef>
                <a:spcPct val="0"/>
              </a:spcBef>
              <a:buFont typeface="Arial" panose="020B0604020202020204" pitchFamily="34" charset="0"/>
              <a:buChar char="•"/>
            </a:pPr>
            <a:endParaRPr lang="en-US" altLang="en-US" sz="2000" b="0" dirty="0"/>
          </a:p>
          <a:p>
            <a:pPr marL="342900" indent="-342900">
              <a:spcBef>
                <a:spcPct val="0"/>
              </a:spcBef>
              <a:buFont typeface="Arial" panose="020B0604020202020204" pitchFamily="34" charset="0"/>
              <a:buChar char="•"/>
            </a:pPr>
            <a:r>
              <a:rPr lang="en-US" altLang="en-US" sz="2000" b="0" dirty="0"/>
              <a:t>Review the writing schedule to ensure it meets the overall report-writing timeline and allows you enough time to review your draft</a:t>
            </a:r>
          </a:p>
          <a:p>
            <a:pPr marL="342900" indent="-342900">
              <a:spcBef>
                <a:spcPct val="0"/>
              </a:spcBef>
              <a:buFont typeface="Arial" panose="020B0604020202020204" pitchFamily="34" charset="0"/>
              <a:buChar char="•"/>
            </a:pPr>
            <a:endParaRPr lang="en-US" altLang="en-US" sz="2000" b="0" dirty="0"/>
          </a:p>
          <a:p>
            <a:pPr marL="342900" indent="-342900">
              <a:spcBef>
                <a:spcPct val="0"/>
              </a:spcBef>
              <a:buFont typeface="Arial" panose="020B0604020202020204" pitchFamily="34" charset="0"/>
              <a:buChar char="•"/>
            </a:pPr>
            <a:r>
              <a:rPr lang="en-US" altLang="en-US" sz="2000" b="0" u="sng" dirty="0">
                <a:solidFill>
                  <a:srgbClr val="0000FF"/>
                </a:solidFill>
              </a:rPr>
              <a:t>Stick to this writing schedule!</a:t>
            </a:r>
          </a:p>
          <a:p>
            <a:pPr>
              <a:spcBef>
                <a:spcPct val="0"/>
              </a:spcBef>
              <a:buNone/>
            </a:pPr>
            <a:endParaRPr lang="en-US" altLang="en-US" sz="2000" b="0" dirty="0">
              <a:solidFill>
                <a:srgbClr val="0000FF"/>
              </a:solidFill>
            </a:endParaRPr>
          </a:p>
        </p:txBody>
      </p:sp>
      <p:sp>
        <p:nvSpPr>
          <p:cNvPr id="115716" name="Text Box 3"/>
          <p:cNvSpPr txBox="1">
            <a:spLocks noChangeArrowheads="1"/>
          </p:cNvSpPr>
          <p:nvPr/>
        </p:nvSpPr>
        <p:spPr bwMode="auto">
          <a:xfrm>
            <a:off x="1844675" y="700088"/>
            <a:ext cx="6156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2: Develop a Writing Schedule</a:t>
            </a: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E3D74C8C-9D10-4FFA-8B41-DD5BAD2E5652}" type="slidenum">
              <a:rPr lang="en-US" altLang="en-US" sz="1400" smtClean="0"/>
              <a:pPr>
                <a:spcBef>
                  <a:spcPct val="0"/>
                </a:spcBef>
                <a:buFontTx/>
                <a:buNone/>
              </a:pPr>
              <a:t>143</a:t>
            </a:fld>
            <a:endParaRPr lang="en-US" altLang="en-US" sz="1400"/>
          </a:p>
        </p:txBody>
      </p:sp>
      <p:sp>
        <p:nvSpPr>
          <p:cNvPr id="117763" name="Text Box 2"/>
          <p:cNvSpPr txBox="1">
            <a:spLocks noChangeArrowheads="1"/>
          </p:cNvSpPr>
          <p:nvPr/>
        </p:nvSpPr>
        <p:spPr bwMode="auto">
          <a:xfrm>
            <a:off x="533400" y="1993374"/>
            <a:ext cx="7772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pPr>
            <a:r>
              <a:rPr lang="en-US" altLang="en-US" sz="2400" b="0" dirty="0"/>
              <a:t>Write </a:t>
            </a:r>
            <a:r>
              <a:rPr lang="en-US" altLang="en-US" sz="2400" b="0" dirty="0">
                <a:solidFill>
                  <a:srgbClr val="0000FF"/>
                </a:solidFill>
              </a:rPr>
              <a:t>bold headings</a:t>
            </a:r>
            <a:r>
              <a:rPr lang="en-US" altLang="en-US" sz="2400" b="0" dirty="0"/>
              <a:t> at the top of each Trip Report in a colored pen or marker to quickly distinguish one from the others</a:t>
            </a:r>
          </a:p>
          <a:p>
            <a:pPr marL="342900" indent="-342900">
              <a:spcBef>
                <a:spcPct val="0"/>
              </a:spcBef>
            </a:pPr>
            <a:endParaRPr lang="en-US" altLang="en-US" sz="2400" b="0" dirty="0"/>
          </a:p>
          <a:p>
            <a:pPr marL="342900" indent="-342900">
              <a:spcBef>
                <a:spcPct val="0"/>
              </a:spcBef>
            </a:pPr>
            <a:r>
              <a:rPr lang="en-US" altLang="en-US" sz="2400" b="0" dirty="0"/>
              <a:t>Remember: You will be juggling several different Trip Reports as you write your chapter</a:t>
            </a:r>
          </a:p>
          <a:p>
            <a:pPr marL="342900" indent="-342900">
              <a:spcBef>
                <a:spcPct val="0"/>
              </a:spcBef>
            </a:pPr>
            <a:endParaRPr lang="en-US" altLang="en-US" sz="2400" b="0" dirty="0"/>
          </a:p>
          <a:p>
            <a:pPr marL="342900" indent="-342900">
              <a:spcBef>
                <a:spcPct val="0"/>
              </a:spcBef>
            </a:pPr>
            <a:r>
              <a:rPr lang="en-US" altLang="en-US" sz="2400" b="0" dirty="0"/>
              <a:t>Place the Trip Reports in folders or develop another system to ensure ease of access and organization</a:t>
            </a:r>
          </a:p>
        </p:txBody>
      </p:sp>
      <p:sp>
        <p:nvSpPr>
          <p:cNvPr id="117764" name="Text Box 3"/>
          <p:cNvSpPr txBox="1">
            <a:spLocks noChangeArrowheads="1"/>
          </p:cNvSpPr>
          <p:nvPr/>
        </p:nvSpPr>
        <p:spPr bwMode="auto">
          <a:xfrm>
            <a:off x="1828800" y="852488"/>
            <a:ext cx="5403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3: Organize Your Sources</a:t>
            </a: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C3F1DD5-CD13-47E5-B6FC-0209A5209F55}" type="slidenum">
              <a:rPr lang="en-US" altLang="en-US" sz="1400" smtClean="0"/>
              <a:pPr>
                <a:spcBef>
                  <a:spcPct val="0"/>
                </a:spcBef>
                <a:buFontTx/>
                <a:buNone/>
              </a:pPr>
              <a:t>144</a:t>
            </a:fld>
            <a:endParaRPr lang="en-US" altLang="en-US" sz="1400"/>
          </a:p>
        </p:txBody>
      </p:sp>
      <p:sp>
        <p:nvSpPr>
          <p:cNvPr id="119811" name="Text Box 2"/>
          <p:cNvSpPr txBox="1">
            <a:spLocks noChangeArrowheads="1"/>
          </p:cNvSpPr>
          <p:nvPr/>
        </p:nvSpPr>
        <p:spPr bwMode="auto">
          <a:xfrm>
            <a:off x="533400" y="1752600"/>
            <a:ext cx="7772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buFont typeface="Arial" panose="020B0604020202020204" pitchFamily="34" charset="0"/>
              <a:buChar char="•"/>
            </a:pPr>
            <a:r>
              <a:rPr lang="en-US" altLang="en-US" sz="2000" b="0" dirty="0"/>
              <a:t>Go through each Trip Report and use the different colored highlighters to </a:t>
            </a:r>
            <a:r>
              <a:rPr lang="en-US" altLang="en-US" sz="2000" b="0" dirty="0">
                <a:solidFill>
                  <a:srgbClr val="0000FF"/>
                </a:solidFill>
              </a:rPr>
              <a:t>identify</a:t>
            </a:r>
            <a:r>
              <a:rPr lang="en-US" altLang="en-US" sz="2000" b="0" dirty="0"/>
              <a:t> the information pertaining to each Sub-Task (i.e., color-code the data by Sub-Task) </a:t>
            </a:r>
          </a:p>
          <a:p>
            <a:pPr marL="342900" indent="-342900">
              <a:spcBef>
                <a:spcPct val="0"/>
              </a:spcBef>
              <a:buFont typeface="Arial" panose="020B0604020202020204" pitchFamily="34" charset="0"/>
              <a:buChar char="•"/>
            </a:pPr>
            <a:endParaRPr lang="en-US" altLang="en-US" sz="2000" b="0" dirty="0"/>
          </a:p>
          <a:p>
            <a:pPr marL="342900" indent="-342900">
              <a:spcBef>
                <a:spcPct val="0"/>
              </a:spcBef>
              <a:buFont typeface="Arial" panose="020B0604020202020204" pitchFamily="34" charset="0"/>
              <a:buChar char="•"/>
            </a:pPr>
            <a:r>
              <a:rPr lang="en-US" altLang="en-US" sz="2000" b="0" dirty="0"/>
              <a:t>Once you have highlighted the information, go back and read – in a </a:t>
            </a:r>
            <a:r>
              <a:rPr lang="en-US" altLang="en-US" sz="2000" b="0" u="sng" dirty="0">
                <a:solidFill>
                  <a:srgbClr val="0000FF"/>
                </a:solidFill>
              </a:rPr>
              <a:t>leisurely fashion</a:t>
            </a:r>
            <a:r>
              <a:rPr lang="en-US" altLang="en-US" sz="2000" b="0" dirty="0"/>
              <a:t> – all of the information pertaining to the first Sub-Task about which you plan to write</a:t>
            </a:r>
          </a:p>
          <a:p>
            <a:pPr marL="342900" indent="-342900">
              <a:spcBef>
                <a:spcPct val="0"/>
              </a:spcBef>
              <a:buFont typeface="Arial" panose="020B0604020202020204" pitchFamily="34" charset="0"/>
              <a:buChar char="•"/>
            </a:pPr>
            <a:endParaRPr lang="en-US" altLang="en-US" sz="2000" b="0" dirty="0"/>
          </a:p>
          <a:p>
            <a:pPr marL="342900" indent="-342900">
              <a:spcBef>
                <a:spcPct val="0"/>
              </a:spcBef>
              <a:buFont typeface="Arial" panose="020B0604020202020204" pitchFamily="34" charset="0"/>
              <a:buChar char="•"/>
            </a:pPr>
            <a:r>
              <a:rPr lang="en-US" altLang="en-US" sz="2000" b="0" dirty="0"/>
              <a:t>Absorb and try to understand the varying types of information without attempting to analyze or categorize the information. </a:t>
            </a:r>
            <a:r>
              <a:rPr lang="en-US" altLang="en-US" sz="2000" b="0" u="sng" dirty="0">
                <a:solidFill>
                  <a:srgbClr val="0000FF"/>
                </a:solidFill>
              </a:rPr>
              <a:t>Let your mind wander freely!</a:t>
            </a:r>
            <a:r>
              <a:rPr lang="en-US" altLang="en-US" sz="2000" b="0" dirty="0">
                <a:solidFill>
                  <a:srgbClr val="0000FF"/>
                </a:solidFill>
              </a:rPr>
              <a:t> </a:t>
            </a:r>
          </a:p>
          <a:p>
            <a:pPr marL="342900" indent="-342900">
              <a:spcBef>
                <a:spcPct val="0"/>
              </a:spcBef>
              <a:buFont typeface="Arial" panose="020B0604020202020204" pitchFamily="34" charset="0"/>
              <a:buChar char="•"/>
            </a:pPr>
            <a:endParaRPr lang="en-US" altLang="en-US" sz="2000" b="0" dirty="0">
              <a:solidFill>
                <a:srgbClr val="0000FF"/>
              </a:solidFill>
            </a:endParaRPr>
          </a:p>
          <a:p>
            <a:pPr marL="342900" indent="-342900">
              <a:spcBef>
                <a:spcPct val="0"/>
              </a:spcBef>
              <a:buFont typeface="Arial" panose="020B0604020202020204" pitchFamily="34" charset="0"/>
              <a:buChar char="•"/>
            </a:pPr>
            <a:r>
              <a:rPr lang="en-US" altLang="en-US" sz="2000" b="0" dirty="0"/>
              <a:t>Mentally formulate your findings based on what the highlighted information tells you </a:t>
            </a:r>
          </a:p>
        </p:txBody>
      </p:sp>
      <p:sp>
        <p:nvSpPr>
          <p:cNvPr id="119812" name="Text Box 3"/>
          <p:cNvSpPr txBox="1">
            <a:spLocks noChangeArrowheads="1"/>
          </p:cNvSpPr>
          <p:nvPr/>
        </p:nvSpPr>
        <p:spPr bwMode="auto">
          <a:xfrm>
            <a:off x="1682750" y="700088"/>
            <a:ext cx="6927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4: Review and Study Your Sources</a:t>
            </a: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DE6174F-1881-4145-9377-DA24F9843CAE}" type="slidenum">
              <a:rPr lang="en-US" altLang="en-US" sz="1400" smtClean="0"/>
              <a:pPr>
                <a:spcBef>
                  <a:spcPct val="0"/>
                </a:spcBef>
                <a:buFontTx/>
                <a:buNone/>
              </a:pPr>
              <a:t>145</a:t>
            </a:fld>
            <a:endParaRPr lang="en-US" altLang="en-US" sz="1400"/>
          </a:p>
        </p:txBody>
      </p:sp>
      <p:sp>
        <p:nvSpPr>
          <p:cNvPr id="121859" name="Text Box 2"/>
          <p:cNvSpPr txBox="1">
            <a:spLocks noChangeArrowheads="1"/>
          </p:cNvSpPr>
          <p:nvPr/>
        </p:nvSpPr>
        <p:spPr bwMode="auto">
          <a:xfrm>
            <a:off x="533400" y="1946275"/>
            <a:ext cx="7772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buFont typeface="Arial" panose="020B0604020202020204" pitchFamily="34" charset="0"/>
              <a:buChar char="•"/>
            </a:pPr>
            <a:r>
              <a:rPr lang="en-US" altLang="en-US" sz="2000" b="0" dirty="0"/>
              <a:t>After absorbing the information you have just read, develop a tool / matrix</a:t>
            </a:r>
            <a:r>
              <a:rPr lang="en-US" altLang="en-US" sz="2000" b="0" dirty="0">
                <a:solidFill>
                  <a:srgbClr val="FF0000"/>
                </a:solidFill>
              </a:rPr>
              <a:t> </a:t>
            </a:r>
            <a:r>
              <a:rPr lang="en-US" altLang="en-US" sz="2000" b="0" dirty="0"/>
              <a:t>to help you organize your thoughts and the information you gathered</a:t>
            </a:r>
          </a:p>
          <a:p>
            <a:pPr marL="342900" indent="-342900">
              <a:spcBef>
                <a:spcPct val="0"/>
              </a:spcBef>
              <a:buFont typeface="Arial" panose="020B0604020202020204" pitchFamily="34" charset="0"/>
              <a:buChar char="•"/>
            </a:pPr>
            <a:endParaRPr lang="en-US" altLang="en-US" sz="2000" b="0" dirty="0"/>
          </a:p>
          <a:p>
            <a:pPr marL="342900" indent="-342900">
              <a:spcBef>
                <a:spcPct val="0"/>
              </a:spcBef>
              <a:buFont typeface="Arial" panose="020B0604020202020204" pitchFamily="34" charset="0"/>
              <a:buChar char="•"/>
            </a:pPr>
            <a:r>
              <a:rPr lang="en-US" altLang="en-US" sz="2000" b="0" dirty="0"/>
              <a:t>Use the Trends Analysis Sheet or a similar matrix to identify and lay out the common bits of information from the Trip Reports</a:t>
            </a:r>
          </a:p>
          <a:p>
            <a:pPr marL="342900" indent="-342900">
              <a:spcBef>
                <a:spcPct val="0"/>
              </a:spcBef>
              <a:buFont typeface="Arial" panose="020B0604020202020204" pitchFamily="34" charset="0"/>
              <a:buChar char="•"/>
            </a:pPr>
            <a:endParaRPr lang="en-US" altLang="en-US" sz="2000" b="0" dirty="0"/>
          </a:p>
          <a:p>
            <a:pPr marL="342900" indent="-342900">
              <a:spcBef>
                <a:spcPct val="0"/>
              </a:spcBef>
              <a:buFont typeface="Arial" panose="020B0604020202020204" pitchFamily="34" charset="0"/>
              <a:buChar char="•"/>
            </a:pPr>
            <a:r>
              <a:rPr lang="en-US" altLang="en-US" sz="2000" b="0" dirty="0">
                <a:solidFill>
                  <a:srgbClr val="0000FF"/>
                </a:solidFill>
              </a:rPr>
              <a:t>Do not allow yourself to become bogged down by smaller bits of information. </a:t>
            </a:r>
            <a:r>
              <a:rPr lang="en-US" altLang="en-US" sz="2000" b="0" u="sng" dirty="0"/>
              <a:t>Stay focused on the bigger picture!</a:t>
            </a:r>
          </a:p>
          <a:p>
            <a:pPr marL="342900" indent="-342900">
              <a:spcBef>
                <a:spcPct val="0"/>
              </a:spcBef>
              <a:buFont typeface="Arial" panose="020B0604020202020204" pitchFamily="34" charset="0"/>
              <a:buChar char="•"/>
            </a:pPr>
            <a:endParaRPr lang="en-US" altLang="en-US" sz="2000" b="0" u="sng" dirty="0"/>
          </a:p>
          <a:p>
            <a:pPr marL="342900" indent="-342900">
              <a:spcBef>
                <a:spcPct val="0"/>
              </a:spcBef>
              <a:buFont typeface="Arial" panose="020B0604020202020204" pitchFamily="34" charset="0"/>
              <a:buChar char="•"/>
            </a:pPr>
            <a:r>
              <a:rPr lang="en-US" altLang="en-US" sz="2000" b="0" dirty="0"/>
              <a:t>Conduct </a:t>
            </a:r>
            <a:r>
              <a:rPr lang="en-US" altLang="en-US" sz="2000" b="0" u="sng" dirty="0">
                <a:solidFill>
                  <a:srgbClr val="FF0000"/>
                </a:solidFill>
              </a:rPr>
              <a:t>cross-walking</a:t>
            </a:r>
            <a:r>
              <a:rPr lang="en-US" altLang="en-US" sz="2000" b="0" dirty="0">
                <a:solidFill>
                  <a:schemeClr val="hlink"/>
                </a:solidFill>
              </a:rPr>
              <a:t> </a:t>
            </a:r>
            <a:r>
              <a:rPr lang="en-US" altLang="en-US" sz="2000" b="0" dirty="0"/>
              <a:t>as necessary. Call those individuals whom you think can help.</a:t>
            </a:r>
          </a:p>
        </p:txBody>
      </p:sp>
      <p:sp>
        <p:nvSpPr>
          <p:cNvPr id="121860" name="Text Box 3"/>
          <p:cNvSpPr txBox="1">
            <a:spLocks noChangeArrowheads="1"/>
          </p:cNvSpPr>
          <p:nvPr/>
        </p:nvSpPr>
        <p:spPr bwMode="auto">
          <a:xfrm>
            <a:off x="1873250" y="533400"/>
            <a:ext cx="5822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5: Develop Tools to Collect and Analyze Your Information </a:t>
            </a: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08781964-17FB-4372-8E2F-3121CB1AD0F0}" type="slidenum">
              <a:rPr lang="en-US" altLang="en-US" sz="1400" smtClean="0"/>
              <a:pPr>
                <a:spcBef>
                  <a:spcPct val="0"/>
                </a:spcBef>
                <a:buFontTx/>
                <a:buNone/>
              </a:pPr>
              <a:t>146</a:t>
            </a:fld>
            <a:endParaRPr lang="en-US" altLang="en-US" sz="1400"/>
          </a:p>
        </p:txBody>
      </p:sp>
      <p:sp>
        <p:nvSpPr>
          <p:cNvPr id="459778" name="Text Box 2"/>
          <p:cNvSpPr txBox="1">
            <a:spLocks noChangeArrowheads="1"/>
          </p:cNvSpPr>
          <p:nvPr/>
        </p:nvSpPr>
        <p:spPr bwMode="auto">
          <a:xfrm>
            <a:off x="533400" y="1854200"/>
            <a:ext cx="8077200" cy="4647426"/>
          </a:xfrm>
          <a:prstGeom prst="rect">
            <a:avLst/>
          </a:prstGeom>
          <a:noFill/>
          <a:ln w="12700">
            <a:noFill/>
            <a:miter lim="800000"/>
            <a:headEnd/>
            <a:tailEnd/>
          </a:ln>
          <a:effectLst/>
        </p:spPr>
        <p:txBody>
          <a:bodyPr wrap="square">
            <a:spAutoFit/>
          </a:bodyPr>
          <a:lstStyle/>
          <a:p>
            <a:pPr marL="342900" indent="-342900">
              <a:buFont typeface="Arial" panose="020B0604020202020204" pitchFamily="34" charset="0"/>
              <a:buChar char="•"/>
              <a:defRPr/>
            </a:pPr>
            <a:r>
              <a:rPr lang="en-US" dirty="0">
                <a:latin typeface="Arial" charset="0"/>
              </a:rPr>
              <a:t>The </a:t>
            </a:r>
            <a:r>
              <a:rPr lang="en-US" dirty="0">
                <a:solidFill>
                  <a:srgbClr val="FF0000"/>
                </a:solidFill>
                <a:latin typeface="Arial" charset="0"/>
              </a:rPr>
              <a:t>finding statement is a single, well-focused, well-structured sentence</a:t>
            </a:r>
            <a:r>
              <a:rPr lang="en-US" dirty="0">
                <a:latin typeface="Arial" charset="0"/>
              </a:rPr>
              <a:t> that captures the true essence of the finding. </a:t>
            </a:r>
            <a:r>
              <a:rPr lang="en-US" dirty="0">
                <a:solidFill>
                  <a:srgbClr val="0000FF"/>
                </a:solidFill>
                <a:latin typeface="Arial" charset="0"/>
              </a:rPr>
              <a:t>This sentence must be able to stand alone.</a:t>
            </a:r>
            <a:r>
              <a:rPr lang="en-US" dirty="0">
                <a:latin typeface="Arial" charset="0"/>
              </a:rPr>
              <a:t> For example: </a:t>
            </a:r>
          </a:p>
          <a:p>
            <a:pPr marL="342900" indent="-342900">
              <a:buFont typeface="Arial" panose="020B0604020202020204" pitchFamily="34" charset="0"/>
              <a:buChar char="•"/>
              <a:defRPr/>
            </a:pPr>
            <a:endParaRPr lang="en-US" sz="800" dirty="0">
              <a:latin typeface="Arial" charset="0"/>
            </a:endParaRPr>
          </a:p>
          <a:p>
            <a:pPr lvl="1">
              <a:defRPr/>
            </a:pPr>
            <a:r>
              <a:rPr lang="en-US" dirty="0">
                <a:latin typeface="Arial" charset="0"/>
              </a:rPr>
              <a:t>	Most active-duty battalions are not conducting Initial Command 	Inspections within 90 days of the commander assuming command in 	accordance with AR 1-201.</a:t>
            </a:r>
          </a:p>
          <a:p>
            <a:pPr marL="342900" indent="-342900">
              <a:buFont typeface="Arial" panose="020B0604020202020204" pitchFamily="34" charset="0"/>
              <a:buChar char="•"/>
              <a:defRPr/>
            </a:pPr>
            <a:endParaRPr lang="en-US" dirty="0">
              <a:latin typeface="Arial" charset="0"/>
            </a:endParaRPr>
          </a:p>
          <a:p>
            <a:pPr marL="342900" indent="-342900">
              <a:buFont typeface="Arial" panose="020B0604020202020204" pitchFamily="34" charset="0"/>
              <a:buChar char="•"/>
              <a:defRPr/>
            </a:pPr>
            <a:r>
              <a:rPr lang="en-US" dirty="0">
                <a:latin typeface="Arial" charset="0"/>
              </a:rPr>
              <a:t>You will base your finding statement(s) on the </a:t>
            </a:r>
            <a:r>
              <a:rPr lang="en-US" u="sng" dirty="0">
                <a:latin typeface="Arial" charset="0"/>
              </a:rPr>
              <a:t>preponderance</a:t>
            </a:r>
            <a:r>
              <a:rPr lang="en-US" dirty="0">
                <a:latin typeface="Arial" charset="0"/>
              </a:rPr>
              <a:t> of information you gather about a particular Sub-Task. For example:</a:t>
            </a:r>
          </a:p>
          <a:p>
            <a:pPr marL="342900" indent="-342900">
              <a:buFont typeface="Arial" panose="020B0604020202020204" pitchFamily="34" charset="0"/>
              <a:buChar char="•"/>
              <a:defRPr/>
            </a:pPr>
            <a:endParaRPr lang="en-US" sz="800" dirty="0">
              <a:latin typeface="Arial" charset="0"/>
            </a:endParaRPr>
          </a:p>
          <a:p>
            <a:pPr lvl="1">
              <a:defRPr/>
            </a:pPr>
            <a:r>
              <a:rPr lang="en-US" dirty="0">
                <a:solidFill>
                  <a:srgbClr val="0000FF"/>
                </a:solidFill>
                <a:latin typeface="Arial" charset="0"/>
              </a:rPr>
              <a:t>	</a:t>
            </a:r>
            <a:r>
              <a:rPr lang="en-US" dirty="0">
                <a:latin typeface="Arial" charset="0"/>
              </a:rPr>
              <a:t>If 65 percent of the data we collected leans toward an Army-wide 	finding that Risk Management is not getting into the updated 	doctrinal manuals, then your finding will state that fact. You can 	address the other 35 percent who are having success when you 	write the discussion (i.e., Inspection Results portion) for that finding.</a:t>
            </a:r>
          </a:p>
          <a:p>
            <a:pPr marL="285750" indent="-285750">
              <a:buFont typeface="Arial" panose="020B0604020202020204" pitchFamily="34" charset="0"/>
              <a:buChar char="•"/>
              <a:defRPr/>
            </a:pPr>
            <a:endParaRPr lang="en-US" dirty="0">
              <a:solidFill>
                <a:srgbClr val="0000FF"/>
              </a:solidFill>
              <a:effectLst>
                <a:outerShdw blurRad="38100" dist="38100" dir="2700000" algn="tl">
                  <a:srgbClr val="C0C0C0"/>
                </a:outerShdw>
              </a:effectLst>
              <a:latin typeface="Arial" charset="0"/>
            </a:endParaRPr>
          </a:p>
        </p:txBody>
      </p:sp>
      <p:sp>
        <p:nvSpPr>
          <p:cNvPr id="123908" name="Text Box 3"/>
          <p:cNvSpPr txBox="1">
            <a:spLocks noChangeArrowheads="1"/>
          </p:cNvSpPr>
          <p:nvPr/>
        </p:nvSpPr>
        <p:spPr bwMode="auto">
          <a:xfrm>
            <a:off x="1663700" y="700088"/>
            <a:ext cx="7404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6: Develop Your Finding Statement(s)</a:t>
            </a: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0E60EE5B-3555-4984-971E-47704B9DA32B}" type="slidenum">
              <a:rPr lang="en-US" altLang="en-US" sz="1400" smtClean="0"/>
              <a:pPr>
                <a:spcBef>
                  <a:spcPct val="0"/>
                </a:spcBef>
                <a:buFontTx/>
                <a:buNone/>
              </a:pPr>
              <a:t>147</a:t>
            </a:fld>
            <a:endParaRPr lang="en-US" altLang="en-US" sz="1400"/>
          </a:p>
        </p:txBody>
      </p:sp>
      <p:sp>
        <p:nvSpPr>
          <p:cNvPr id="125955" name="Text Box 2"/>
          <p:cNvSpPr txBox="1">
            <a:spLocks noChangeArrowheads="1"/>
          </p:cNvSpPr>
          <p:nvPr/>
        </p:nvSpPr>
        <p:spPr bwMode="auto">
          <a:xfrm>
            <a:off x="2286000" y="1423257"/>
            <a:ext cx="83058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285750" indent="-285750">
              <a:spcBef>
                <a:spcPct val="0"/>
              </a:spcBef>
              <a:spcAft>
                <a:spcPts val="1200"/>
              </a:spcAft>
            </a:pPr>
            <a:endParaRPr lang="en-US" altLang="en-US" sz="2400" b="0" u="sng" dirty="0"/>
          </a:p>
          <a:p>
            <a:pPr>
              <a:spcBef>
                <a:spcPct val="0"/>
              </a:spcBef>
              <a:spcAft>
                <a:spcPts val="1200"/>
              </a:spcAft>
              <a:buNone/>
            </a:pPr>
            <a:r>
              <a:rPr lang="en-US" altLang="en-US" sz="2400" dirty="0"/>
              <a:t>Finding Section Format – </a:t>
            </a:r>
          </a:p>
          <a:p>
            <a:pPr marL="463550">
              <a:spcBef>
                <a:spcPct val="0"/>
              </a:spcBef>
              <a:spcAft>
                <a:spcPts val="1200"/>
              </a:spcAft>
              <a:buNone/>
            </a:pPr>
            <a:r>
              <a:rPr lang="en-US" altLang="en-US" sz="2400" b="0" dirty="0"/>
              <a:t>(1) </a:t>
            </a:r>
            <a:r>
              <a:rPr lang="en-US" altLang="en-US" sz="2400" b="0" u="sng" dirty="0"/>
              <a:t>Finding Statement</a:t>
            </a:r>
            <a:endParaRPr lang="en-US" altLang="en-US" sz="2400" b="0" dirty="0"/>
          </a:p>
          <a:p>
            <a:pPr marL="463550" lvl="2" indent="0">
              <a:spcBef>
                <a:spcPct val="0"/>
              </a:spcBef>
              <a:spcAft>
                <a:spcPts val="1200"/>
              </a:spcAft>
              <a:buNone/>
            </a:pPr>
            <a:r>
              <a:rPr lang="en-US" altLang="en-US" b="0" dirty="0"/>
              <a:t>(2) </a:t>
            </a:r>
            <a:r>
              <a:rPr lang="en-US" altLang="en-US" b="0" u="sng" dirty="0"/>
              <a:t>Standard</a:t>
            </a:r>
            <a:endParaRPr lang="en-US" altLang="en-US" b="0" dirty="0"/>
          </a:p>
          <a:p>
            <a:pPr marL="463550" lvl="2" indent="0">
              <a:spcBef>
                <a:spcPct val="0"/>
              </a:spcBef>
              <a:spcAft>
                <a:spcPts val="1200"/>
              </a:spcAft>
              <a:buNone/>
            </a:pPr>
            <a:r>
              <a:rPr lang="en-US" altLang="en-US" b="0" dirty="0"/>
              <a:t>(3) </a:t>
            </a:r>
            <a:r>
              <a:rPr lang="en-US" altLang="en-US" b="0" u="sng" dirty="0"/>
              <a:t>Inspection Results</a:t>
            </a:r>
            <a:endParaRPr lang="en-US" altLang="en-US" b="0" dirty="0"/>
          </a:p>
          <a:p>
            <a:pPr marL="463550" lvl="2" indent="0">
              <a:spcBef>
                <a:spcPct val="0"/>
              </a:spcBef>
              <a:spcAft>
                <a:spcPts val="1200"/>
              </a:spcAft>
              <a:buNone/>
            </a:pPr>
            <a:r>
              <a:rPr lang="en-US" altLang="en-US" b="0" dirty="0"/>
              <a:t>(4) </a:t>
            </a:r>
            <a:r>
              <a:rPr lang="en-US" altLang="en-US" b="0" u="sng" dirty="0"/>
              <a:t>Root Cause</a:t>
            </a:r>
            <a:endParaRPr lang="en-US" altLang="en-US" b="0" dirty="0"/>
          </a:p>
          <a:p>
            <a:pPr marL="463550" lvl="2" indent="0">
              <a:spcBef>
                <a:spcPct val="0"/>
              </a:spcBef>
              <a:spcAft>
                <a:spcPts val="1200"/>
              </a:spcAft>
              <a:buNone/>
            </a:pPr>
            <a:r>
              <a:rPr lang="en-US" altLang="en-US" b="0" dirty="0"/>
              <a:t>(5) </a:t>
            </a:r>
            <a:r>
              <a:rPr lang="en-US" altLang="en-US" b="0" u="sng" dirty="0"/>
              <a:t>Recommendation(s)</a:t>
            </a:r>
            <a:endParaRPr lang="en-US" altLang="en-US" b="0" dirty="0"/>
          </a:p>
        </p:txBody>
      </p:sp>
      <p:sp>
        <p:nvSpPr>
          <p:cNvPr id="125956" name="Text Box 3"/>
          <p:cNvSpPr txBox="1">
            <a:spLocks noChangeArrowheads="1"/>
          </p:cNvSpPr>
          <p:nvPr/>
        </p:nvSpPr>
        <p:spPr bwMode="auto">
          <a:xfrm>
            <a:off x="1608139" y="475813"/>
            <a:ext cx="64309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dirty="0"/>
              <a:t>Step 7: Write Your Findings Sections</a:t>
            </a:r>
          </a:p>
        </p:txBody>
      </p:sp>
      <p:sp>
        <p:nvSpPr>
          <p:cNvPr id="2" name="Text Box 3">
            <a:extLst>
              <a:ext uri="{FF2B5EF4-FFF2-40B4-BE49-F238E27FC236}">
                <a16:creationId xmlns:a16="http://schemas.microsoft.com/office/drawing/2014/main" id="{EE8A3D0E-5F5D-A2EF-17AE-81052741CCF9}"/>
              </a:ext>
            </a:extLst>
          </p:cNvPr>
          <p:cNvSpPr txBox="1">
            <a:spLocks noChangeArrowheads="1"/>
          </p:cNvSpPr>
          <p:nvPr/>
        </p:nvSpPr>
        <p:spPr bwMode="auto">
          <a:xfrm>
            <a:off x="2833609" y="6059487"/>
            <a:ext cx="6293016"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4-3, pages 4-3-24 to 4-3-25)</a:t>
            </a:r>
          </a:p>
        </p:txBody>
      </p:sp>
      <p:grpSp>
        <p:nvGrpSpPr>
          <p:cNvPr id="5" name="Group 4"/>
          <p:cNvGrpSpPr/>
          <p:nvPr/>
        </p:nvGrpSpPr>
        <p:grpSpPr>
          <a:xfrm>
            <a:off x="8001000" y="239712"/>
            <a:ext cx="1052513" cy="903288"/>
            <a:chOff x="7543799" y="925512"/>
            <a:chExt cx="1052513" cy="903288"/>
          </a:xfrm>
        </p:grpSpPr>
        <p:sp>
          <p:nvSpPr>
            <p:cNvPr id="6"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7"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11</a:t>
              </a:r>
            </a:p>
          </p:txBody>
        </p:sp>
      </p:gr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0E60EE5B-3555-4984-971E-47704B9DA32B}" type="slidenum">
              <a:rPr lang="en-US" altLang="en-US" sz="1400" smtClean="0"/>
              <a:pPr>
                <a:spcBef>
                  <a:spcPct val="0"/>
                </a:spcBef>
                <a:buFontTx/>
                <a:buNone/>
              </a:pPr>
              <a:t>148</a:t>
            </a:fld>
            <a:endParaRPr lang="en-US" altLang="en-US" sz="1400"/>
          </a:p>
        </p:txBody>
      </p:sp>
      <p:sp>
        <p:nvSpPr>
          <p:cNvPr id="125955" name="Text Box 2"/>
          <p:cNvSpPr txBox="1">
            <a:spLocks noChangeArrowheads="1"/>
          </p:cNvSpPr>
          <p:nvPr/>
        </p:nvSpPr>
        <p:spPr bwMode="auto">
          <a:xfrm>
            <a:off x="361950" y="1756350"/>
            <a:ext cx="84201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lvl="1" indent="0">
              <a:spcBef>
                <a:spcPct val="0"/>
              </a:spcBef>
              <a:spcAft>
                <a:spcPts val="600"/>
              </a:spcAft>
              <a:buNone/>
            </a:pPr>
            <a:r>
              <a:rPr lang="en-US" altLang="en-US" sz="1600" dirty="0"/>
              <a:t>(1) </a:t>
            </a:r>
            <a:r>
              <a:rPr lang="en-US" altLang="en-US" sz="1600" u="sng" dirty="0"/>
              <a:t>Finding Statement:</a:t>
            </a:r>
            <a:r>
              <a:rPr lang="en-US" altLang="en-US" sz="1600" dirty="0"/>
              <a:t> </a:t>
            </a:r>
            <a:r>
              <a:rPr lang="en-US" altLang="en-US" sz="1600" b="0" dirty="0"/>
              <a:t>Be certain to include positive findings and not just negative findings.</a:t>
            </a:r>
          </a:p>
          <a:p>
            <a:pPr marL="0" lvl="1" indent="0">
              <a:spcBef>
                <a:spcPct val="0"/>
              </a:spcBef>
              <a:spcAft>
                <a:spcPts val="600"/>
              </a:spcAft>
              <a:buNone/>
            </a:pPr>
            <a:r>
              <a:rPr lang="en-US" altLang="en-US" sz="1600" dirty="0"/>
              <a:t>(2) </a:t>
            </a:r>
            <a:r>
              <a:rPr lang="en-US" altLang="en-US" sz="1600" u="sng" dirty="0"/>
              <a:t>Standard:</a:t>
            </a:r>
            <a:r>
              <a:rPr lang="en-US" altLang="en-US" sz="1600" dirty="0"/>
              <a:t> </a:t>
            </a:r>
            <a:r>
              <a:rPr lang="en-US" altLang="en-US" sz="1600" b="0" dirty="0">
                <a:solidFill>
                  <a:srgbClr val="0000FF"/>
                </a:solidFill>
              </a:rPr>
              <a:t>Write the entire standard for that finding verbatim (i.e., word for word) from the original source.  </a:t>
            </a:r>
            <a:r>
              <a:rPr lang="en-US" altLang="en-US" sz="1600" b="0" dirty="0"/>
              <a:t>Do not paraphrase the text and omit nothing. Remember: A particular standard may not exist for your finding; therefore, simply use this paragraph to discuss the context for your finding. </a:t>
            </a:r>
          </a:p>
          <a:p>
            <a:pPr marL="0" lvl="1" indent="0">
              <a:spcBef>
                <a:spcPct val="0"/>
              </a:spcBef>
              <a:spcAft>
                <a:spcPts val="600"/>
              </a:spcAft>
              <a:buNone/>
            </a:pPr>
            <a:r>
              <a:rPr lang="en-US" altLang="en-US" sz="1600" dirty="0"/>
              <a:t>(3) </a:t>
            </a:r>
            <a:r>
              <a:rPr lang="en-US" altLang="en-US" sz="1600" u="sng" dirty="0"/>
              <a:t>Inspection Results:</a:t>
            </a:r>
            <a:r>
              <a:rPr lang="en-US" altLang="en-US" sz="1600" dirty="0"/>
              <a:t> </a:t>
            </a:r>
            <a:r>
              <a:rPr lang="en-US" altLang="en-US" sz="1600" b="0" dirty="0"/>
              <a:t>Write the Inspection Results section to address each and every point that you must make to support your findings statement. </a:t>
            </a:r>
            <a:r>
              <a:rPr lang="en-US" altLang="en-US" sz="1600" b="0" dirty="0">
                <a:solidFill>
                  <a:srgbClr val="0000FF"/>
                </a:solidFill>
              </a:rPr>
              <a:t>This section is possibly the most critical portion of your findings section. </a:t>
            </a:r>
            <a:r>
              <a:rPr lang="en-US" altLang="en-US" sz="1600" b="0" dirty="0"/>
              <a:t>You must </a:t>
            </a:r>
            <a:r>
              <a:rPr lang="en-US" altLang="en-US" sz="1600" b="0" dirty="0">
                <a:solidFill>
                  <a:srgbClr val="0000FF"/>
                </a:solidFill>
              </a:rPr>
              <a:t>explain the nature of your finding and any other significant items that pertain directly to that finding</a:t>
            </a:r>
            <a:r>
              <a:rPr lang="en-US" altLang="en-US" sz="1600" b="0" dirty="0"/>
              <a:t>. Individuals or staff agencies who will be acting on the recommendations will rely on this section heavily to identify and fix the problem.</a:t>
            </a:r>
          </a:p>
          <a:p>
            <a:pPr marL="0" lvl="1" indent="0">
              <a:spcBef>
                <a:spcPct val="0"/>
              </a:spcBef>
              <a:spcAft>
                <a:spcPts val="600"/>
              </a:spcAft>
              <a:buNone/>
            </a:pPr>
            <a:r>
              <a:rPr lang="en-US" altLang="en-US" sz="1600" dirty="0"/>
              <a:t>(4) </a:t>
            </a:r>
            <a:r>
              <a:rPr lang="en-US" altLang="en-US" sz="1600" u="sng" dirty="0"/>
              <a:t>Root Cause:</a:t>
            </a:r>
            <a:r>
              <a:rPr lang="en-US" altLang="en-US" sz="1600" dirty="0"/>
              <a:t> </a:t>
            </a:r>
            <a:r>
              <a:rPr lang="en-US" altLang="en-US" sz="1600" b="0" dirty="0"/>
              <a:t>Follow the Root-Cause Analysis model. Remember: A positive finding normally will not have a root cause.</a:t>
            </a:r>
          </a:p>
          <a:p>
            <a:pPr marL="0" lvl="1" indent="0">
              <a:spcBef>
                <a:spcPct val="0"/>
              </a:spcBef>
              <a:spcAft>
                <a:spcPts val="600"/>
              </a:spcAft>
              <a:buNone/>
            </a:pPr>
            <a:r>
              <a:rPr lang="en-US" altLang="en-US" sz="1600" dirty="0"/>
              <a:t>(5) </a:t>
            </a:r>
            <a:r>
              <a:rPr lang="en-US" altLang="en-US" sz="1600" u="sng" dirty="0"/>
              <a:t>Recommendation(s):</a:t>
            </a:r>
            <a:r>
              <a:rPr lang="en-US" altLang="en-US" sz="1600" dirty="0"/>
              <a:t> </a:t>
            </a:r>
            <a:r>
              <a:rPr lang="en-US" altLang="en-US" sz="1600" b="0" dirty="0"/>
              <a:t>Ensure that your recommendation </a:t>
            </a:r>
            <a:r>
              <a:rPr lang="en-US" altLang="en-US" sz="1600" b="0" dirty="0">
                <a:solidFill>
                  <a:srgbClr val="0000FF"/>
                </a:solidFill>
              </a:rPr>
              <a:t>identifies the person or staff agency that can fix the problem.</a:t>
            </a:r>
            <a:endParaRPr lang="en-US" altLang="en-US" sz="1800" b="0" dirty="0"/>
          </a:p>
        </p:txBody>
      </p:sp>
      <p:sp>
        <p:nvSpPr>
          <p:cNvPr id="125956" name="Text Box 3"/>
          <p:cNvSpPr txBox="1">
            <a:spLocks noChangeArrowheads="1"/>
          </p:cNvSpPr>
          <p:nvPr/>
        </p:nvSpPr>
        <p:spPr bwMode="auto">
          <a:xfrm>
            <a:off x="1608139" y="475813"/>
            <a:ext cx="64309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dirty="0"/>
              <a:t>Step 7: Write Your Findings Sections</a:t>
            </a:r>
          </a:p>
        </p:txBody>
      </p:sp>
    </p:spTree>
    <p:extLst>
      <p:ext uri="{BB962C8B-B14F-4D97-AF65-F5344CB8AC3E}">
        <p14:creationId xmlns:p14="http://schemas.microsoft.com/office/powerpoint/2010/main" val="1751471338"/>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B789CF69-56C3-4C3B-9151-E094F58E1650}" type="slidenum">
              <a:rPr lang="en-US" altLang="en-US" sz="1400" smtClean="0"/>
              <a:pPr>
                <a:spcBef>
                  <a:spcPct val="0"/>
                </a:spcBef>
                <a:buFontTx/>
                <a:buNone/>
              </a:pPr>
              <a:t>149</a:t>
            </a:fld>
            <a:endParaRPr lang="en-US" altLang="en-US" sz="1400"/>
          </a:p>
        </p:txBody>
      </p:sp>
      <p:sp>
        <p:nvSpPr>
          <p:cNvPr id="128003" name="Text Box 2"/>
          <p:cNvSpPr txBox="1">
            <a:spLocks noChangeArrowheads="1"/>
          </p:cNvSpPr>
          <p:nvPr/>
        </p:nvSpPr>
        <p:spPr bwMode="auto">
          <a:xfrm>
            <a:off x="533400" y="2270125"/>
            <a:ext cx="8229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pPr>
            <a:r>
              <a:rPr lang="en-US" altLang="en-US" sz="2000" b="0" dirty="0"/>
              <a:t>Compile all of the Findings Sections into one document using the established chapter format</a:t>
            </a:r>
          </a:p>
          <a:p>
            <a:pPr marL="342900" indent="-342900">
              <a:spcBef>
                <a:spcPct val="0"/>
              </a:spcBef>
            </a:pPr>
            <a:endParaRPr lang="en-US" altLang="en-US" sz="2000" b="0" dirty="0"/>
          </a:p>
          <a:p>
            <a:pPr marL="342900" indent="-342900">
              <a:spcBef>
                <a:spcPct val="0"/>
              </a:spcBef>
            </a:pPr>
            <a:r>
              <a:rPr lang="en-US" altLang="en-US" sz="2000" b="0" dirty="0"/>
              <a:t>Read and re-read the chapter several times to ensure consistency and avoid needless redundancy</a:t>
            </a:r>
          </a:p>
          <a:p>
            <a:pPr marL="342900" indent="-342900">
              <a:spcBef>
                <a:spcPct val="0"/>
              </a:spcBef>
            </a:pPr>
            <a:endParaRPr lang="en-US" altLang="en-US" sz="2000" b="0" dirty="0"/>
          </a:p>
          <a:p>
            <a:pPr marL="342900" indent="-342900">
              <a:spcBef>
                <a:spcPct val="0"/>
              </a:spcBef>
            </a:pPr>
            <a:r>
              <a:rPr lang="en-US" altLang="en-US" sz="2000" b="0" dirty="0"/>
              <a:t>Read the chapter out loud to yourself to help eliminate grammar errors or extraordinarily long sentences</a:t>
            </a:r>
            <a:endParaRPr lang="en-US" altLang="en-US" sz="2400" b="0" dirty="0"/>
          </a:p>
        </p:txBody>
      </p:sp>
      <p:sp>
        <p:nvSpPr>
          <p:cNvPr id="128004" name="Text Box 3"/>
          <p:cNvSpPr txBox="1">
            <a:spLocks noChangeArrowheads="1"/>
          </p:cNvSpPr>
          <p:nvPr/>
        </p:nvSpPr>
        <p:spPr bwMode="auto">
          <a:xfrm>
            <a:off x="2144713" y="762000"/>
            <a:ext cx="5170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8: Complete the Chapter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814EF57-C1D8-4E54-9051-31BEE9D4BC8D}" type="slidenum">
              <a:rPr lang="en-US" altLang="en-US" sz="1400" smtClean="0"/>
              <a:pPr>
                <a:spcBef>
                  <a:spcPct val="0"/>
                </a:spcBef>
                <a:buFontTx/>
                <a:buNone/>
              </a:pPr>
              <a:t>15</a:t>
            </a:fld>
            <a:endParaRPr lang="en-US" altLang="en-US" sz="1400"/>
          </a:p>
        </p:txBody>
      </p:sp>
      <p:sp>
        <p:nvSpPr>
          <p:cNvPr id="40964" name="Text Box 2050"/>
          <p:cNvSpPr txBox="1">
            <a:spLocks noChangeArrowheads="1"/>
          </p:cNvSpPr>
          <p:nvPr/>
        </p:nvSpPr>
        <p:spPr bwMode="auto">
          <a:xfrm>
            <a:off x="1524000" y="381000"/>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Army Inspection Policy </a:t>
            </a:r>
          </a:p>
          <a:p>
            <a:pPr algn="ctr">
              <a:spcBef>
                <a:spcPct val="0"/>
              </a:spcBef>
              <a:buFontTx/>
              <a:buNone/>
            </a:pPr>
            <a:r>
              <a:rPr lang="en-US" altLang="en-US" sz="2000" i="1" dirty="0">
                <a:solidFill>
                  <a:srgbClr val="0000FF"/>
                </a:solidFill>
              </a:rPr>
              <a:t>Army Regulation 1-201</a:t>
            </a:r>
            <a:endParaRPr lang="en-US" altLang="en-US" sz="3600" i="1" dirty="0">
              <a:solidFill>
                <a:srgbClr val="0000FF"/>
              </a:solidFill>
            </a:endParaRPr>
          </a:p>
        </p:txBody>
      </p:sp>
      <p:sp>
        <p:nvSpPr>
          <p:cNvPr id="2" name="Text Box 3">
            <a:extLst>
              <a:ext uri="{FF2B5EF4-FFF2-40B4-BE49-F238E27FC236}">
                <a16:creationId xmlns:a16="http://schemas.microsoft.com/office/drawing/2014/main" id="{B44847FC-7CA3-A730-434E-EBED5E268475}"/>
              </a:ext>
            </a:extLst>
          </p:cNvPr>
          <p:cNvSpPr txBox="1">
            <a:spLocks noChangeArrowheads="1"/>
          </p:cNvSpPr>
          <p:nvPr/>
        </p:nvSpPr>
        <p:spPr bwMode="auto">
          <a:xfrm>
            <a:off x="457200" y="1925086"/>
            <a:ext cx="8534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ts val="1200"/>
              </a:spcAft>
            </a:pPr>
            <a:r>
              <a:rPr lang="en-US" altLang="en-US" sz="2400" dirty="0"/>
              <a:t>Applies to all inspections (TIG = proponent)</a:t>
            </a:r>
          </a:p>
          <a:p>
            <a:pPr>
              <a:spcBef>
                <a:spcPct val="0"/>
              </a:spcBef>
              <a:spcAft>
                <a:spcPts val="1200"/>
              </a:spcAft>
            </a:pPr>
            <a:r>
              <a:rPr lang="en-US" altLang="en-US" sz="2400" dirty="0"/>
              <a:t>Defines inspection terms and concepts</a:t>
            </a:r>
          </a:p>
          <a:p>
            <a:pPr>
              <a:spcBef>
                <a:spcPct val="0"/>
              </a:spcBef>
              <a:spcAft>
                <a:spcPts val="1200"/>
              </a:spcAft>
            </a:pPr>
            <a:r>
              <a:rPr lang="en-US" altLang="en-US" sz="2400" dirty="0"/>
              <a:t>Provides broad guidance on </a:t>
            </a:r>
            <a:r>
              <a:rPr lang="en-US" altLang="en-US" sz="2400" i="1" dirty="0"/>
              <a:t>how</a:t>
            </a:r>
            <a:r>
              <a:rPr lang="en-US" altLang="en-US" sz="2400" dirty="0"/>
              <a:t> to conduct inspections</a:t>
            </a:r>
          </a:p>
          <a:p>
            <a:pPr>
              <a:spcBef>
                <a:spcPct val="0"/>
              </a:spcBef>
              <a:spcAft>
                <a:spcPts val="1200"/>
              </a:spcAft>
            </a:pPr>
            <a:r>
              <a:rPr lang="en-US" altLang="en-US" sz="2400" dirty="0"/>
              <a:t>Outlines inspection principles</a:t>
            </a:r>
          </a:p>
          <a:p>
            <a:pPr>
              <a:spcBef>
                <a:spcPct val="0"/>
              </a:spcBef>
              <a:spcAft>
                <a:spcPts val="1200"/>
              </a:spcAft>
            </a:pPr>
            <a:r>
              <a:rPr lang="en-US" altLang="en-US" sz="2400" dirty="0"/>
              <a:t>Identifies responsibilities</a:t>
            </a:r>
          </a:p>
          <a:p>
            <a:pPr>
              <a:spcBef>
                <a:spcPct val="0"/>
              </a:spcBef>
              <a:spcAft>
                <a:spcPts val="1200"/>
              </a:spcAft>
            </a:pPr>
            <a:r>
              <a:rPr lang="en-US" altLang="en-US" sz="2400" dirty="0"/>
              <a:t>Establishes the OIP</a:t>
            </a:r>
          </a:p>
          <a:p>
            <a:pPr>
              <a:spcBef>
                <a:spcPct val="0"/>
              </a:spcBef>
              <a:spcAft>
                <a:spcPts val="1200"/>
              </a:spcAft>
            </a:pPr>
            <a:r>
              <a:rPr lang="en-US" altLang="en-US" sz="2400" dirty="0"/>
              <a:t>Urges the integration of inspections</a:t>
            </a:r>
          </a:p>
        </p:txBody>
      </p:sp>
    </p:spTree>
  </p:cSld>
  <p:clrMapOvr>
    <a:masterClrMapping/>
  </p:clrMapOvr>
  <p:transition>
    <p:pull/>
    <p:sndAc>
      <p:endSnd/>
    </p:sndAc>
  </p:transition>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B9E41C3-4F70-49C7-84DE-86D972E24CDA}" type="slidenum">
              <a:rPr lang="en-US" altLang="en-US" sz="1400" smtClean="0"/>
              <a:pPr>
                <a:spcBef>
                  <a:spcPct val="0"/>
                </a:spcBef>
                <a:buFontTx/>
                <a:buNone/>
              </a:pPr>
              <a:t>150</a:t>
            </a:fld>
            <a:endParaRPr lang="en-US" altLang="en-US" sz="1400"/>
          </a:p>
        </p:txBody>
      </p:sp>
      <p:sp>
        <p:nvSpPr>
          <p:cNvPr id="130051" name="Text Box 2"/>
          <p:cNvSpPr txBox="1">
            <a:spLocks noChangeArrowheads="1"/>
          </p:cNvSpPr>
          <p:nvPr/>
        </p:nvSpPr>
        <p:spPr bwMode="auto">
          <a:xfrm>
            <a:off x="685800" y="1905000"/>
            <a:ext cx="7772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pPr>
            <a:r>
              <a:rPr lang="en-US" altLang="en-US" sz="2000" b="0" dirty="0"/>
              <a:t>Let someone else read your draft chapter and point out any obvious errors or inconsistencies</a:t>
            </a:r>
          </a:p>
          <a:p>
            <a:pPr marL="342900" indent="-342900">
              <a:spcBef>
                <a:spcPct val="0"/>
              </a:spcBef>
            </a:pPr>
            <a:endParaRPr lang="en-US" altLang="en-US" sz="2000" b="0" dirty="0"/>
          </a:p>
          <a:p>
            <a:pPr marL="342900" indent="-342900">
              <a:spcBef>
                <a:spcPct val="0"/>
              </a:spcBef>
            </a:pPr>
            <a:r>
              <a:rPr lang="en-US" altLang="en-US" sz="2000" b="0" dirty="0"/>
              <a:t>Make any necessary adjustments to the draft and then print clean copies for your Team Leader and Committee (Reviews)</a:t>
            </a:r>
          </a:p>
          <a:p>
            <a:pPr marL="342900" indent="-342900">
              <a:spcBef>
                <a:spcPct val="0"/>
              </a:spcBef>
            </a:pPr>
            <a:endParaRPr lang="en-US" altLang="en-US" sz="2000" b="0" dirty="0"/>
          </a:p>
          <a:p>
            <a:pPr marL="342900" indent="-342900">
              <a:spcBef>
                <a:spcPct val="0"/>
              </a:spcBef>
            </a:pPr>
            <a:r>
              <a:rPr lang="en-US" altLang="en-US" sz="2000" b="0" dirty="0"/>
              <a:t>The Team Leader will arrange a time for you to meet with the committee to answer questions or address problem areas – a “murder board.”</a:t>
            </a:r>
          </a:p>
          <a:p>
            <a:pPr marL="342900" indent="-342900">
              <a:spcBef>
                <a:spcPct val="0"/>
              </a:spcBef>
            </a:pPr>
            <a:endParaRPr lang="en-US" altLang="en-US" sz="2000" b="0" dirty="0">
              <a:solidFill>
                <a:srgbClr val="0000FF"/>
              </a:solidFill>
            </a:endParaRPr>
          </a:p>
          <a:p>
            <a:pPr marL="342900" indent="-342900">
              <a:spcBef>
                <a:spcPct val="0"/>
              </a:spcBef>
            </a:pPr>
            <a:r>
              <a:rPr lang="en-US" altLang="en-US" sz="2000" b="0" dirty="0"/>
              <a:t>Make any necessary changes to the document and submit a clean copy to the Team Leader for a final grammar and format review  </a:t>
            </a:r>
          </a:p>
        </p:txBody>
      </p:sp>
      <p:sp>
        <p:nvSpPr>
          <p:cNvPr id="130052" name="Text Box 3"/>
          <p:cNvSpPr txBox="1">
            <a:spLocks noChangeArrowheads="1"/>
          </p:cNvSpPr>
          <p:nvPr/>
        </p:nvSpPr>
        <p:spPr bwMode="auto">
          <a:xfrm>
            <a:off x="1600200" y="609600"/>
            <a:ext cx="7086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a:t>Step 9: Submit the Chapter for Peer and Committee Review</a:t>
            </a: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4F0232A-C4B6-4021-970B-E87BED99DAAD}" type="slidenum">
              <a:rPr lang="en-US" altLang="en-US" sz="1400" smtClean="0"/>
              <a:pPr>
                <a:spcBef>
                  <a:spcPct val="0"/>
                </a:spcBef>
                <a:buFontTx/>
                <a:buNone/>
              </a:pPr>
              <a:t>151</a:t>
            </a:fld>
            <a:endParaRPr lang="en-US" altLang="en-US" sz="1400"/>
          </a:p>
        </p:txBody>
      </p:sp>
      <p:sp>
        <p:nvSpPr>
          <p:cNvPr id="132100" name="Text Box 2"/>
          <p:cNvSpPr txBox="1">
            <a:spLocks noChangeArrowheads="1"/>
          </p:cNvSpPr>
          <p:nvPr/>
        </p:nvSpPr>
        <p:spPr bwMode="auto">
          <a:xfrm>
            <a:off x="2592383" y="434546"/>
            <a:ext cx="40237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400" dirty="0"/>
              <a:t>Let’s Practice:</a:t>
            </a:r>
          </a:p>
        </p:txBody>
      </p:sp>
      <p:sp>
        <p:nvSpPr>
          <p:cNvPr id="2" name="Text Box 2">
            <a:extLst>
              <a:ext uri="{FF2B5EF4-FFF2-40B4-BE49-F238E27FC236}">
                <a16:creationId xmlns:a16="http://schemas.microsoft.com/office/drawing/2014/main" id="{FBE7DBED-2423-697A-3378-178A87AE19F7}"/>
              </a:ext>
            </a:extLst>
          </p:cNvPr>
          <p:cNvSpPr txBox="1">
            <a:spLocks noChangeArrowheads="1"/>
          </p:cNvSpPr>
          <p:nvPr/>
        </p:nvSpPr>
        <p:spPr bwMode="auto">
          <a:xfrm>
            <a:off x="2179508" y="1625025"/>
            <a:ext cx="5939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dirty="0"/>
              <a:t>Step 1: Gather the Tools</a:t>
            </a:r>
          </a:p>
        </p:txBody>
      </p:sp>
      <p:pic>
        <p:nvPicPr>
          <p:cNvPr id="3" name="Picture 3" descr="MVC-001F">
            <a:extLst>
              <a:ext uri="{FF2B5EF4-FFF2-40B4-BE49-F238E27FC236}">
                <a16:creationId xmlns:a16="http://schemas.microsoft.com/office/drawing/2014/main" id="{40F281A0-E7B1-606E-5006-E3C29FA61542}"/>
              </a:ext>
            </a:extLst>
          </p:cNvPr>
          <p:cNvPicPr>
            <a:picLocks noChangeAspect="1" noChangeArrowheads="1"/>
          </p:cNvPicPr>
          <p:nvPr/>
        </p:nvPicPr>
        <p:blipFill rotWithShape="1">
          <a:blip r:embed="rId3">
            <a:lum bright="12000"/>
            <a:extLst>
              <a:ext uri="{28A0092B-C50C-407E-A947-70E740481C1C}">
                <a14:useLocalDpi xmlns:a14="http://schemas.microsoft.com/office/drawing/2010/main" val="0"/>
              </a:ext>
            </a:extLst>
          </a:blip>
          <a:srcRect t="3146" b="6457"/>
          <a:stretch/>
        </p:blipFill>
        <p:spPr bwMode="auto">
          <a:xfrm>
            <a:off x="1625845" y="2209800"/>
            <a:ext cx="595680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5328CC6-86B4-41CF-92F9-33763893A347}" type="slidenum">
              <a:rPr lang="en-US" altLang="en-US" sz="1400" smtClean="0"/>
              <a:pPr>
                <a:spcBef>
                  <a:spcPct val="0"/>
                </a:spcBef>
                <a:buFontTx/>
                <a:buNone/>
              </a:pPr>
              <a:t>152</a:t>
            </a:fld>
            <a:endParaRPr lang="en-US" altLang="en-US" sz="1400"/>
          </a:p>
        </p:txBody>
      </p:sp>
      <p:sp>
        <p:nvSpPr>
          <p:cNvPr id="136195" name="Text Box 2"/>
          <p:cNvSpPr txBox="1">
            <a:spLocks noChangeArrowheads="1"/>
          </p:cNvSpPr>
          <p:nvPr/>
        </p:nvSpPr>
        <p:spPr bwMode="auto">
          <a:xfrm>
            <a:off x="609600" y="1752600"/>
            <a:ext cx="77724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400" b="0" dirty="0"/>
              <a:t>  For example:</a:t>
            </a:r>
          </a:p>
          <a:p>
            <a:pPr>
              <a:spcBef>
                <a:spcPct val="0"/>
              </a:spcBef>
            </a:pPr>
            <a:endParaRPr lang="en-US" altLang="en-US" sz="1800" b="0" dirty="0"/>
          </a:p>
          <a:p>
            <a:pPr lvl="1">
              <a:spcBef>
                <a:spcPct val="0"/>
              </a:spcBef>
              <a:buFont typeface="Wingdings" panose="05000000000000000000" pitchFamily="2" charset="2"/>
              <a:buChar char="Ø"/>
            </a:pPr>
            <a:r>
              <a:rPr lang="en-US" altLang="en-US" sz="2400" b="0" dirty="0"/>
              <a:t> 12-14 November: Write Sub-Task 3.1</a:t>
            </a:r>
          </a:p>
          <a:p>
            <a:pPr lvl="1">
              <a:spcBef>
                <a:spcPct val="0"/>
              </a:spcBef>
              <a:buFont typeface="Wingdings" panose="05000000000000000000" pitchFamily="2" charset="2"/>
              <a:buChar char="Ø"/>
            </a:pPr>
            <a:endParaRPr lang="en-US" altLang="en-US" sz="2400" b="0" dirty="0"/>
          </a:p>
          <a:p>
            <a:pPr lvl="1">
              <a:spcBef>
                <a:spcPct val="0"/>
              </a:spcBef>
              <a:buFont typeface="Wingdings" panose="05000000000000000000" pitchFamily="2" charset="2"/>
              <a:buChar char="Ø"/>
            </a:pPr>
            <a:r>
              <a:rPr lang="en-US" altLang="en-US" sz="2400" b="0" dirty="0"/>
              <a:t> 15-17 November: Write Sub-Task 3.2</a:t>
            </a:r>
          </a:p>
          <a:p>
            <a:pPr lvl="1">
              <a:spcBef>
                <a:spcPct val="0"/>
              </a:spcBef>
              <a:buFont typeface="Wingdings" panose="05000000000000000000" pitchFamily="2" charset="2"/>
              <a:buChar char="Ø"/>
            </a:pPr>
            <a:endParaRPr lang="en-US" altLang="en-US" sz="2400" b="0" dirty="0"/>
          </a:p>
          <a:p>
            <a:pPr lvl="1">
              <a:spcBef>
                <a:spcPct val="0"/>
              </a:spcBef>
              <a:buFont typeface="Wingdings" panose="05000000000000000000" pitchFamily="2" charset="2"/>
              <a:buChar char="Ø"/>
            </a:pPr>
            <a:r>
              <a:rPr lang="en-US" altLang="en-US" sz="2400" b="0" dirty="0"/>
              <a:t> 18-20 November: Write Sub-Task 3.3</a:t>
            </a:r>
          </a:p>
          <a:p>
            <a:pPr lvl="1">
              <a:spcBef>
                <a:spcPct val="0"/>
              </a:spcBef>
              <a:buFont typeface="Wingdings" panose="05000000000000000000" pitchFamily="2" charset="2"/>
              <a:buChar char="Ø"/>
            </a:pPr>
            <a:endParaRPr lang="en-US" altLang="en-US" sz="2400" b="0" dirty="0"/>
          </a:p>
          <a:p>
            <a:pPr lvl="1">
              <a:spcBef>
                <a:spcPct val="0"/>
              </a:spcBef>
              <a:buFont typeface="Wingdings" panose="05000000000000000000" pitchFamily="2" charset="2"/>
              <a:buChar char="Ø"/>
            </a:pPr>
            <a:r>
              <a:rPr lang="en-US" altLang="en-US" sz="2400" b="0" dirty="0"/>
              <a:t> 21-23 November: Write Sub-Task 3.4</a:t>
            </a:r>
          </a:p>
          <a:p>
            <a:pPr lvl="1">
              <a:spcBef>
                <a:spcPct val="0"/>
              </a:spcBef>
              <a:buFont typeface="Wingdings" panose="05000000000000000000" pitchFamily="2" charset="2"/>
              <a:buChar char="Ø"/>
            </a:pPr>
            <a:endParaRPr lang="en-US" altLang="en-US" sz="2400" b="0" dirty="0"/>
          </a:p>
          <a:p>
            <a:pPr lvl="1">
              <a:spcBef>
                <a:spcPct val="0"/>
              </a:spcBef>
              <a:buFont typeface="Wingdings" panose="05000000000000000000" pitchFamily="2" charset="2"/>
              <a:buChar char="Ø"/>
            </a:pPr>
            <a:r>
              <a:rPr lang="en-US" altLang="en-US" sz="2400" b="0" dirty="0"/>
              <a:t> 28-29 November: Finish Chapter</a:t>
            </a:r>
          </a:p>
          <a:p>
            <a:pPr>
              <a:spcBef>
                <a:spcPct val="0"/>
              </a:spcBef>
              <a:buFontTx/>
              <a:buNone/>
            </a:pPr>
            <a:endParaRPr lang="en-US" altLang="en-US" sz="2400" b="0" dirty="0"/>
          </a:p>
        </p:txBody>
      </p:sp>
      <p:sp>
        <p:nvSpPr>
          <p:cNvPr id="136196" name="Text Box 3"/>
          <p:cNvSpPr txBox="1">
            <a:spLocks noChangeArrowheads="1"/>
          </p:cNvSpPr>
          <p:nvPr/>
        </p:nvSpPr>
        <p:spPr bwMode="auto">
          <a:xfrm>
            <a:off x="1693863" y="762000"/>
            <a:ext cx="69929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a:t>Step 2: Develop a Writing Schedule</a:t>
            </a: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CE0868E4-7879-42C7-BF72-C8E9D27733BE}" type="slidenum">
              <a:rPr lang="en-US" altLang="en-US" sz="1400" smtClean="0"/>
              <a:pPr>
                <a:spcBef>
                  <a:spcPct val="0"/>
                </a:spcBef>
                <a:buFontTx/>
                <a:buNone/>
              </a:pPr>
              <a:t>153</a:t>
            </a:fld>
            <a:endParaRPr lang="en-US" altLang="en-US" sz="1400"/>
          </a:p>
        </p:txBody>
      </p:sp>
      <p:sp>
        <p:nvSpPr>
          <p:cNvPr id="138243" name="Text Box 2"/>
          <p:cNvSpPr txBox="1">
            <a:spLocks noChangeArrowheads="1"/>
          </p:cNvSpPr>
          <p:nvPr/>
        </p:nvSpPr>
        <p:spPr bwMode="auto">
          <a:xfrm>
            <a:off x="1709738" y="868363"/>
            <a:ext cx="61388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a:t>Step 3: Organize Your Sources</a:t>
            </a:r>
          </a:p>
        </p:txBody>
      </p:sp>
      <p:grpSp>
        <p:nvGrpSpPr>
          <p:cNvPr id="138244" name="Group 5"/>
          <p:cNvGrpSpPr>
            <a:grpSpLocks/>
          </p:cNvGrpSpPr>
          <p:nvPr/>
        </p:nvGrpSpPr>
        <p:grpSpPr bwMode="auto">
          <a:xfrm>
            <a:off x="1600200" y="1847850"/>
            <a:ext cx="5867400" cy="4400550"/>
            <a:chOff x="1600200" y="1847850"/>
            <a:chExt cx="5867400" cy="4400550"/>
          </a:xfrm>
        </p:grpSpPr>
        <p:pic>
          <p:nvPicPr>
            <p:cNvPr id="138247" name="Picture 3" descr="MVC-007F"/>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600200" y="1847850"/>
              <a:ext cx="586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8" name="TextBox 4"/>
            <p:cNvSpPr txBox="1">
              <a:spLocks noChangeArrowheads="1"/>
            </p:cNvSpPr>
            <p:nvPr/>
          </p:nvSpPr>
          <p:spPr bwMode="auto">
            <a:xfrm rot="394681">
              <a:off x="5105400" y="3039691"/>
              <a:ext cx="1524000" cy="338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C00000"/>
                  </a:solidFill>
                </a:rPr>
                <a:t>4-66 IN</a:t>
              </a:r>
            </a:p>
          </p:txBody>
        </p:sp>
      </p:grpSp>
      <p:sp>
        <p:nvSpPr>
          <p:cNvPr id="138245" name="TextBox 4"/>
          <p:cNvSpPr txBox="1">
            <a:spLocks noChangeArrowheads="1"/>
          </p:cNvSpPr>
          <p:nvPr/>
        </p:nvSpPr>
        <p:spPr bwMode="auto">
          <a:xfrm rot="-2353117">
            <a:off x="2060575" y="2986088"/>
            <a:ext cx="1524000"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dirty="0">
                <a:solidFill>
                  <a:srgbClr val="C00000"/>
                </a:solidFill>
              </a:rPr>
              <a:t>1-66 AV</a:t>
            </a:r>
          </a:p>
        </p:txBody>
      </p:sp>
      <p:sp>
        <p:nvSpPr>
          <p:cNvPr id="138246" name="TextBox 4"/>
          <p:cNvSpPr txBox="1">
            <a:spLocks noChangeArrowheads="1"/>
          </p:cNvSpPr>
          <p:nvPr/>
        </p:nvSpPr>
        <p:spPr bwMode="auto">
          <a:xfrm rot="-859351">
            <a:off x="3771900" y="2544763"/>
            <a:ext cx="1524000"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C00000"/>
                </a:solidFill>
              </a:rPr>
              <a:t>1-79 AR</a:t>
            </a:r>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D39A01B-CB9C-41D2-ABDE-5D2F12AACB2B}" type="slidenum">
              <a:rPr lang="en-US" altLang="en-US" sz="1400" smtClean="0"/>
              <a:pPr>
                <a:spcBef>
                  <a:spcPct val="0"/>
                </a:spcBef>
                <a:buFontTx/>
                <a:buNone/>
              </a:pPr>
              <a:t>154</a:t>
            </a:fld>
            <a:endParaRPr lang="en-US" altLang="en-US" sz="1400"/>
          </a:p>
        </p:txBody>
      </p:sp>
      <p:sp>
        <p:nvSpPr>
          <p:cNvPr id="478210" name="Text Box 2"/>
          <p:cNvSpPr txBox="1">
            <a:spLocks noChangeArrowheads="1"/>
          </p:cNvSpPr>
          <p:nvPr/>
        </p:nvSpPr>
        <p:spPr bwMode="auto">
          <a:xfrm>
            <a:off x="533400" y="2041525"/>
            <a:ext cx="7772400" cy="3477875"/>
          </a:xfrm>
          <a:prstGeom prst="rect">
            <a:avLst/>
          </a:prstGeom>
          <a:noFill/>
          <a:ln w="12700">
            <a:noFill/>
            <a:miter lim="800000"/>
            <a:headEnd/>
            <a:tailEnd/>
          </a:ln>
          <a:effectLst/>
        </p:spPr>
        <p:txBody>
          <a:bodyPr>
            <a:spAutoFit/>
          </a:bodyPr>
          <a:lstStyle/>
          <a:p>
            <a:pPr marL="342900" indent="-342900">
              <a:buFont typeface="Arial" panose="020B0604020202020204" pitchFamily="34" charset="0"/>
              <a:buChar char="•"/>
              <a:defRPr/>
            </a:pPr>
            <a:r>
              <a:rPr lang="en-US" sz="2000" dirty="0">
                <a:latin typeface="Arial" charset="0"/>
              </a:rPr>
              <a:t>Go through each Trip Report using different colored markers to </a:t>
            </a:r>
            <a:r>
              <a:rPr lang="en-US" sz="2000" dirty="0">
                <a:solidFill>
                  <a:srgbClr val="FF00FF"/>
                </a:solidFill>
                <a:latin typeface="Arial" charset="0"/>
              </a:rPr>
              <a:t>highlight</a:t>
            </a:r>
            <a:r>
              <a:rPr lang="en-US" sz="2000" dirty="0">
                <a:latin typeface="Arial" charset="0"/>
              </a:rPr>
              <a:t> the information for pertaining to your Sub-Tasks. Use a different color for each Sub-Task.</a:t>
            </a:r>
          </a:p>
          <a:p>
            <a:pPr marL="342900" indent="-342900">
              <a:buFont typeface="Arial" panose="020B0604020202020204" pitchFamily="34" charset="0"/>
              <a:buChar char="•"/>
              <a:defRPr/>
            </a:pPr>
            <a:endParaRPr lang="en-US" sz="2000" dirty="0">
              <a:latin typeface="Arial" charset="0"/>
            </a:endParaRPr>
          </a:p>
          <a:p>
            <a:pPr marL="342900" indent="-342900">
              <a:buFont typeface="Arial" panose="020B0604020202020204" pitchFamily="34" charset="0"/>
              <a:buChar char="•"/>
              <a:defRPr/>
            </a:pPr>
            <a:r>
              <a:rPr lang="en-US" sz="2000" dirty="0">
                <a:latin typeface="Arial" charset="0"/>
              </a:rPr>
              <a:t>Once you have highlighted the information, go back and read – in a </a:t>
            </a:r>
            <a:r>
              <a:rPr lang="en-US" sz="2000" u="sng" dirty="0">
                <a:latin typeface="Arial" charset="0"/>
              </a:rPr>
              <a:t>leisurely fashion</a:t>
            </a:r>
            <a:r>
              <a:rPr lang="en-US" sz="2000" dirty="0">
                <a:latin typeface="Arial" charset="0"/>
              </a:rPr>
              <a:t> – all of the information pertaining to the first Sub-Task about which you will plan to write.</a:t>
            </a:r>
          </a:p>
          <a:p>
            <a:pPr marL="342900" indent="-342900">
              <a:buFont typeface="Arial" panose="020B0604020202020204" pitchFamily="34" charset="0"/>
              <a:buChar char="•"/>
              <a:defRPr/>
            </a:pPr>
            <a:endParaRPr lang="en-US" sz="2000" dirty="0">
              <a:latin typeface="Arial" charset="0"/>
            </a:endParaRPr>
          </a:p>
          <a:p>
            <a:pPr marL="342900" indent="-342900">
              <a:buFont typeface="Arial" panose="020B0604020202020204" pitchFamily="34" charset="0"/>
              <a:buChar char="•"/>
              <a:defRPr/>
            </a:pPr>
            <a:r>
              <a:rPr lang="en-US" sz="2000" dirty="0">
                <a:latin typeface="Arial" charset="0"/>
              </a:rPr>
              <a:t>Absorb and try to understand the varying types of information without attempting to analyze or categorize the information. </a:t>
            </a:r>
            <a:r>
              <a:rPr lang="en-US" sz="2000" dirty="0">
                <a:solidFill>
                  <a:srgbClr val="0000FF"/>
                </a:solidFill>
                <a:latin typeface="Arial" charset="0"/>
              </a:rPr>
              <a:t>Let your mind wander freely! </a:t>
            </a:r>
          </a:p>
        </p:txBody>
      </p:sp>
      <p:sp>
        <p:nvSpPr>
          <p:cNvPr id="140292" name="Text Box 3"/>
          <p:cNvSpPr txBox="1">
            <a:spLocks noChangeArrowheads="1"/>
          </p:cNvSpPr>
          <p:nvPr/>
        </p:nvSpPr>
        <p:spPr bwMode="auto">
          <a:xfrm>
            <a:off x="2717800" y="457200"/>
            <a:ext cx="406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dirty="0"/>
              <a:t>Step 4: Review and </a:t>
            </a:r>
          </a:p>
          <a:p>
            <a:pPr>
              <a:spcBef>
                <a:spcPct val="0"/>
              </a:spcBef>
              <a:buFontTx/>
              <a:buNone/>
            </a:pPr>
            <a:r>
              <a:rPr lang="en-US" altLang="en-US" dirty="0"/>
              <a:t>Study Your Sources</a:t>
            </a: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AFC0D5-C7E4-68A9-ACD6-F7C8289AC6CC}"/>
              </a:ext>
            </a:extLst>
          </p:cNvPr>
          <p:cNvSpPr>
            <a:spLocks noGrp="1"/>
          </p:cNvSpPr>
          <p:nvPr>
            <p:ph type="ftr" sz="quarter" idx="10"/>
          </p:nvPr>
        </p:nvSpPr>
        <p:spPr/>
        <p:txBody>
          <a:bodyPr/>
          <a:lstStyle/>
          <a:p>
            <a:pPr>
              <a:defRPr/>
            </a:pPr>
            <a:r>
              <a:rPr lang="en-US" altLang="en-US"/>
              <a:t>U.S. Army Inspector General School   </a:t>
            </a:r>
            <a:fld id="{82BB7DAF-65E0-445D-9577-BF530A5CB110}" type="slidenum">
              <a:rPr lang="en-US" altLang="en-US" smtClean="0"/>
              <a:pPr>
                <a:defRPr/>
              </a:pPr>
              <a:t>155</a:t>
            </a:fld>
            <a:endParaRPr lang="en-US" altLang="en-US"/>
          </a:p>
        </p:txBody>
      </p:sp>
      <p:sp>
        <p:nvSpPr>
          <p:cNvPr id="132099" name="Text Box 2"/>
          <p:cNvSpPr txBox="1">
            <a:spLocks noChangeArrowheads="1"/>
          </p:cNvSpPr>
          <p:nvPr/>
        </p:nvSpPr>
        <p:spPr bwMode="auto">
          <a:xfrm>
            <a:off x="190500" y="499826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dirty="0">
                <a:solidFill>
                  <a:srgbClr val="0000FF"/>
                </a:solidFill>
              </a:rPr>
              <a:t>Determine if active-duty battalion-level units are conducting Initial Command Inspections in accordance with AR 1-201.</a:t>
            </a:r>
          </a:p>
        </p:txBody>
      </p:sp>
      <p:pic>
        <p:nvPicPr>
          <p:cNvPr id="4" name="Picture 3" descr="A picture containing clipart&#10;&#10;Description automatically generated">
            <a:extLst>
              <a:ext uri="{FF2B5EF4-FFF2-40B4-BE49-F238E27FC236}">
                <a16:creationId xmlns:a16="http://schemas.microsoft.com/office/drawing/2014/main" id="{7B8AE407-7BDF-6A40-3E80-EDB56C790847}"/>
              </a:ext>
            </a:extLst>
          </p:cNvPr>
          <p:cNvPicPr>
            <a:picLocks noChangeAspect="1"/>
          </p:cNvPicPr>
          <p:nvPr/>
        </p:nvPicPr>
        <p:blipFill rotWithShape="1">
          <a:blip r:embed="rId2">
            <a:extLst>
              <a:ext uri="{28A0092B-C50C-407E-A947-70E740481C1C}">
                <a14:useLocalDpi xmlns:a14="http://schemas.microsoft.com/office/drawing/2010/main" val="0"/>
              </a:ext>
            </a:extLst>
          </a:blip>
          <a:srcRect t="9399" b="6391"/>
          <a:stretch/>
        </p:blipFill>
        <p:spPr>
          <a:xfrm>
            <a:off x="1600200" y="685800"/>
            <a:ext cx="7112000" cy="4267200"/>
          </a:xfrm>
          <a:prstGeom prst="rect">
            <a:avLst/>
          </a:prstGeom>
        </p:spPr>
      </p:pic>
      <p:sp>
        <p:nvSpPr>
          <p:cNvPr id="7" name="Text Box 3">
            <a:extLst>
              <a:ext uri="{FF2B5EF4-FFF2-40B4-BE49-F238E27FC236}">
                <a16:creationId xmlns:a16="http://schemas.microsoft.com/office/drawing/2014/main" id="{33445B47-EE09-A6D7-7057-267FACF78182}"/>
              </a:ext>
            </a:extLst>
          </p:cNvPr>
          <p:cNvSpPr txBox="1">
            <a:spLocks noChangeArrowheads="1"/>
          </p:cNvSpPr>
          <p:nvPr/>
        </p:nvSpPr>
        <p:spPr bwMode="auto">
          <a:xfrm>
            <a:off x="1955119" y="348152"/>
            <a:ext cx="20072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dirty="0"/>
              <a:t>Example:</a:t>
            </a:r>
          </a:p>
        </p:txBody>
      </p:sp>
      <p:sp>
        <p:nvSpPr>
          <p:cNvPr id="3" name="Oval 2">
            <a:extLst>
              <a:ext uri="{FF2B5EF4-FFF2-40B4-BE49-F238E27FC236}">
                <a16:creationId xmlns:a16="http://schemas.microsoft.com/office/drawing/2014/main" id="{747216EF-8573-A70E-6509-37AF529E8F3E}"/>
              </a:ext>
            </a:extLst>
          </p:cNvPr>
          <p:cNvSpPr/>
          <p:nvPr/>
        </p:nvSpPr>
        <p:spPr bwMode="auto">
          <a:xfrm>
            <a:off x="1905000" y="4393090"/>
            <a:ext cx="1295400" cy="282127"/>
          </a:xfrm>
          <a:prstGeom prst="ellipse">
            <a:avLst/>
          </a:prstGeom>
          <a:solidFill>
            <a:srgbClr val="EC3F98"/>
          </a:solidFill>
          <a:ln w="762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AE4770F0-E67F-E6BE-6CF2-9C12BAD62177}"/>
              </a:ext>
            </a:extLst>
          </p:cNvPr>
          <p:cNvSpPr txBox="1"/>
          <p:nvPr/>
        </p:nvSpPr>
        <p:spPr>
          <a:xfrm>
            <a:off x="1918222" y="4361553"/>
            <a:ext cx="2057400" cy="369332"/>
          </a:xfrm>
          <a:prstGeom prst="rect">
            <a:avLst/>
          </a:prstGeom>
          <a:noFill/>
        </p:spPr>
        <p:txBody>
          <a:bodyPr wrap="square" rtlCol="0">
            <a:spAutoFit/>
          </a:bodyPr>
          <a:lstStyle/>
          <a:p>
            <a:r>
              <a:rPr lang="en-US" altLang="en-US" sz="1800" b="1" u="sng" dirty="0">
                <a:solidFill>
                  <a:srgbClr val="0000FF"/>
                </a:solidFill>
              </a:rPr>
              <a:t>Sub-Task 3.2</a:t>
            </a:r>
            <a:endParaRPr lang="en-US" b="1" u="sng" dirty="0"/>
          </a:p>
        </p:txBody>
      </p:sp>
    </p:spTree>
    <p:extLst>
      <p:ext uri="{BB962C8B-B14F-4D97-AF65-F5344CB8AC3E}">
        <p14:creationId xmlns:p14="http://schemas.microsoft.com/office/powerpoint/2010/main" val="3870826400"/>
      </p:ext>
    </p:extLst>
  </p:cSld>
  <p:clrMapOvr>
    <a:masterClrMapping/>
  </p:clrMapOvr>
  <p:transition>
    <p:pull/>
    <p:sndAc>
      <p:endSnd/>
    </p:sndAc>
  </p:transition>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411A482-586E-457F-8B89-AE9F6C235944}" type="slidenum">
              <a:rPr lang="en-US" altLang="en-US" sz="1400" smtClean="0"/>
              <a:pPr>
                <a:spcBef>
                  <a:spcPct val="0"/>
                </a:spcBef>
                <a:buFontTx/>
                <a:buNone/>
              </a:pPr>
              <a:t>156</a:t>
            </a:fld>
            <a:endParaRPr lang="en-US" altLang="en-US" sz="1400"/>
          </a:p>
        </p:txBody>
      </p:sp>
      <p:sp>
        <p:nvSpPr>
          <p:cNvPr id="142339" name="Rectangle 3"/>
          <p:cNvSpPr>
            <a:spLocks noChangeArrowheads="1"/>
          </p:cNvSpPr>
          <p:nvPr/>
        </p:nvSpPr>
        <p:spPr bwMode="auto">
          <a:xfrm>
            <a:off x="304800" y="17526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800">
                <a:cs typeface="Times New Roman" panose="02020603050405020304" pitchFamily="18" charset="0"/>
              </a:rPr>
              <a:t>	(1) Observation 1 (Sub-Tasks 1.1, 1.3, and </a:t>
            </a:r>
            <a:r>
              <a:rPr lang="en-US" altLang="en-US" sz="1800">
                <a:solidFill>
                  <a:srgbClr val="FF00FF"/>
                </a:solidFill>
                <a:cs typeface="Times New Roman" panose="02020603050405020304" pitchFamily="18" charset="0"/>
              </a:rPr>
              <a:t>3.2</a:t>
            </a:r>
            <a:r>
              <a:rPr lang="en-US" altLang="en-US" sz="1800">
                <a:cs typeface="Times New Roman" panose="02020603050405020304" pitchFamily="18" charset="0"/>
              </a:rPr>
              <a:t>). Company Commander and First Sergeants Sensing Session. The First Sergeants felt that the battalion's OIP was executed carelessly and was intended to "check the block" without focusing on how to improve the inspected areas.  The Company Commanders believed that the OIP was a distraction and kept them from focusing on their real wartime mission and training. </a:t>
            </a:r>
            <a:r>
              <a:rPr lang="en-US" altLang="en-US" sz="1800">
                <a:solidFill>
                  <a:srgbClr val="FF00FF"/>
                </a:solidFill>
                <a:cs typeface="Times New Roman" panose="02020603050405020304" pitchFamily="18" charset="0"/>
              </a:rPr>
              <a:t>None of the commanders present received an Initial Command Inspection within 90 days of assumption of command. All of them stated that they received their Initial Command Inspection well after 90 days of assuming command.</a:t>
            </a:r>
            <a:r>
              <a:rPr lang="en-US" altLang="en-US" sz="1800">
                <a:cs typeface="Times New Roman" panose="02020603050405020304" pitchFamily="18" charset="0"/>
              </a:rPr>
              <a:t> The Company Commanders felt that these initial inspections were good but that no one ever followed up on the results to check for improvement. The First Sergeants said that these inspections were nothing more than a 'paper drill.'  None of the Company Commanders had ever seen a written battalion OIP program. No written OIP programs existed at the company level.</a:t>
            </a:r>
            <a:endParaRPr lang="en-US" altLang="en-US" sz="1800">
              <a:latin typeface="Courier" pitchFamily="49" charset="0"/>
              <a:cs typeface="Times New Roman" panose="02020603050405020304" pitchFamily="18" charset="0"/>
            </a:endParaRPr>
          </a:p>
          <a:p>
            <a:pPr>
              <a:spcBef>
                <a:spcPct val="0"/>
              </a:spcBef>
              <a:buFontTx/>
              <a:buNone/>
            </a:pPr>
            <a:endParaRPr lang="en-US" altLang="en-US" sz="3600">
              <a:latin typeface="Times New Roman" panose="02020603050405020304" pitchFamily="18" charset="0"/>
            </a:endParaRPr>
          </a:p>
        </p:txBody>
      </p:sp>
      <p:sp>
        <p:nvSpPr>
          <p:cNvPr id="142340" name="Text Box 3"/>
          <p:cNvSpPr txBox="1">
            <a:spLocks noChangeArrowheads="1"/>
          </p:cNvSpPr>
          <p:nvPr/>
        </p:nvSpPr>
        <p:spPr bwMode="auto">
          <a:xfrm>
            <a:off x="2590800" y="762000"/>
            <a:ext cx="4919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a:t>4-66 Infantry Trip Report</a:t>
            </a:r>
          </a:p>
        </p:txBody>
      </p:sp>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9103548-92F5-4D17-BBEF-DCAC85A3A928}" type="slidenum">
              <a:rPr lang="en-US" altLang="en-US" sz="1400" smtClean="0"/>
              <a:pPr>
                <a:spcBef>
                  <a:spcPct val="0"/>
                </a:spcBef>
                <a:buFontTx/>
                <a:buNone/>
              </a:pPr>
              <a:t>157</a:t>
            </a:fld>
            <a:endParaRPr lang="en-US" altLang="en-US" sz="1400"/>
          </a:p>
        </p:txBody>
      </p:sp>
      <p:sp>
        <p:nvSpPr>
          <p:cNvPr id="144387" name="Text Box 2"/>
          <p:cNvSpPr txBox="1">
            <a:spLocks noChangeArrowheads="1"/>
          </p:cNvSpPr>
          <p:nvPr/>
        </p:nvSpPr>
        <p:spPr bwMode="auto">
          <a:xfrm>
            <a:off x="400050" y="1685925"/>
            <a:ext cx="83629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dirty="0">
                <a:cs typeface="Arial" panose="020B0604020202020204" pitchFamily="34" charset="0"/>
              </a:rPr>
              <a:t>	(2) Observation 2 (Sub-Tasks 1.1, 1.3, 2.1, and </a:t>
            </a:r>
            <a:r>
              <a:rPr lang="en-US" altLang="en-US" sz="1800" dirty="0">
                <a:solidFill>
                  <a:srgbClr val="FF00FF"/>
                </a:solidFill>
                <a:cs typeface="Arial" panose="020B0604020202020204" pitchFamily="34" charset="0"/>
              </a:rPr>
              <a:t>3.2</a:t>
            </a:r>
            <a:r>
              <a:rPr lang="en-US" altLang="en-US" sz="1800" dirty="0">
                <a:cs typeface="Arial" panose="020B0604020202020204" pitchFamily="34" charset="0"/>
              </a:rPr>
              <a:t>).  Interview with the Battalion Commander (LTC Johnson). LTC Johnson has been in command for 13 months. He admitted that he did not have a written OIP “as far as he knew.” He allows the XO to handle the OIP and conduct the program  "the way the unit did it in the past." He has never seen a written brigade OIP but stated that the Brigade XO normally discusses OIP-related topics at the brigade staff calls. He was not aware of the division OIP memorandum and had never heard of AR 1-201. The battalion recently conducted some Staff-Assistance Visits to the companies in preparation for the Brigade Command Inspection in January, but some Company Commanders complained that the inspectors were too inexperienced or untrained. </a:t>
            </a:r>
            <a:r>
              <a:rPr lang="en-US" altLang="en-US" sz="1800" dirty="0">
                <a:solidFill>
                  <a:srgbClr val="FF00FF"/>
                </a:solidFill>
                <a:cs typeface="Arial" panose="020B0604020202020204" pitchFamily="34" charset="0"/>
              </a:rPr>
              <a:t>Initial Command Inspections for the companies normally occur several months after the command assumes command, but never within 90 days.</a:t>
            </a:r>
            <a:r>
              <a:rPr lang="en-US" altLang="en-US" sz="1800" dirty="0">
                <a:cs typeface="Arial" panose="020B0604020202020204" pitchFamily="34" charset="0"/>
              </a:rPr>
              <a:t>  LTC Johnson feels comfortable that the brigade is scheduling Command Inspections well in advance. He is not aware of any inspector-training programs within his battalion.</a:t>
            </a:r>
            <a:endParaRPr lang="en-US" altLang="en-US" sz="1800" dirty="0">
              <a:latin typeface="Courier" pitchFamily="49" charset="0"/>
              <a:cs typeface="Times New Roman" panose="02020603050405020304" pitchFamily="18" charset="0"/>
            </a:endParaRPr>
          </a:p>
        </p:txBody>
      </p:sp>
      <p:sp>
        <p:nvSpPr>
          <p:cNvPr id="144388" name="Text Box 3"/>
          <p:cNvSpPr txBox="1">
            <a:spLocks noChangeArrowheads="1"/>
          </p:cNvSpPr>
          <p:nvPr/>
        </p:nvSpPr>
        <p:spPr bwMode="auto">
          <a:xfrm>
            <a:off x="2590800" y="762000"/>
            <a:ext cx="4919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a:t>4-66 Infantry Trip Report</a:t>
            </a:r>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21071D1-C919-49DC-8DED-C4F59E381ED0}" type="slidenum">
              <a:rPr lang="en-US" altLang="en-US" sz="1400" smtClean="0"/>
              <a:pPr>
                <a:spcBef>
                  <a:spcPct val="0"/>
                </a:spcBef>
                <a:buFontTx/>
                <a:buNone/>
              </a:pPr>
              <a:t>158</a:t>
            </a:fld>
            <a:endParaRPr lang="en-US" altLang="en-US" sz="1400"/>
          </a:p>
        </p:txBody>
      </p:sp>
      <p:sp>
        <p:nvSpPr>
          <p:cNvPr id="146435" name="Text Box 2"/>
          <p:cNvSpPr txBox="1">
            <a:spLocks noChangeArrowheads="1"/>
          </p:cNvSpPr>
          <p:nvPr/>
        </p:nvSpPr>
        <p:spPr bwMode="auto">
          <a:xfrm>
            <a:off x="1968500" y="811213"/>
            <a:ext cx="662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HHC, 2</a:t>
            </a:r>
            <a:r>
              <a:rPr lang="en-US" altLang="en-US" sz="2800" baseline="30000"/>
              <a:t>nd</a:t>
            </a:r>
            <a:r>
              <a:rPr lang="en-US" altLang="en-US" sz="2800"/>
              <a:t> BDE Support BN Trip Report</a:t>
            </a:r>
          </a:p>
        </p:txBody>
      </p:sp>
      <p:sp>
        <p:nvSpPr>
          <p:cNvPr id="146436" name="Text Box 3"/>
          <p:cNvSpPr txBox="1">
            <a:spLocks noChangeArrowheads="1"/>
          </p:cNvSpPr>
          <p:nvPr/>
        </p:nvSpPr>
        <p:spPr bwMode="auto">
          <a:xfrm>
            <a:off x="609600" y="1447800"/>
            <a:ext cx="7772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dirty="0">
                <a:cs typeface="Arial" panose="020B0604020202020204" pitchFamily="34" charset="0"/>
              </a:rPr>
              <a:t>	 </a:t>
            </a:r>
            <a:endParaRPr lang="en-US" altLang="en-US" sz="1800" dirty="0">
              <a:cs typeface="Times New Roman" panose="02020603050405020304" pitchFamily="18" charset="0"/>
            </a:endParaRPr>
          </a:p>
          <a:p>
            <a:pPr>
              <a:spcBef>
                <a:spcPct val="0"/>
              </a:spcBef>
              <a:buFontTx/>
              <a:buNone/>
            </a:pPr>
            <a:r>
              <a:rPr lang="en-US" altLang="en-US" sz="1800" dirty="0">
                <a:cs typeface="Arial" panose="020B0604020202020204" pitchFamily="34" charset="0"/>
              </a:rPr>
              <a:t>	(2) Observation 2 (Sub-Tasks 1.1, 3.1, and </a:t>
            </a:r>
            <a:r>
              <a:rPr lang="en-US" altLang="en-US" sz="1800" dirty="0">
                <a:solidFill>
                  <a:srgbClr val="FF00FF"/>
                </a:solidFill>
                <a:cs typeface="Arial" panose="020B0604020202020204" pitchFamily="34" charset="0"/>
              </a:rPr>
              <a:t>3.2</a:t>
            </a:r>
            <a:r>
              <a:rPr lang="en-US" altLang="en-US" sz="1800" dirty="0">
                <a:cs typeface="Arial" panose="020B0604020202020204" pitchFamily="34" charset="0"/>
              </a:rPr>
              <a:t>): Interview with the Company Commander (CPT Black). CPT Black stated that she had received at least four inspections during her 19 months in command. She stated that members of the division staff inspected her and conducted each inspection professionally. She appreciated the detailed feedback that she received at each out-briefing. </a:t>
            </a:r>
            <a:r>
              <a:rPr lang="en-US" altLang="en-US" sz="1800" dirty="0">
                <a:solidFill>
                  <a:srgbClr val="FF00FF"/>
                </a:solidFill>
                <a:cs typeface="Arial" panose="020B0604020202020204" pitchFamily="34" charset="0"/>
              </a:rPr>
              <a:t>CPT Black said that she had received her Initial Command Inspection during her first month of command and that a Subsequent Command Inspection followed six months later.</a:t>
            </a:r>
            <a:r>
              <a:rPr lang="en-US" altLang="en-US" sz="1800" dirty="0">
                <a:cs typeface="Arial" panose="020B0604020202020204" pitchFamily="34" charset="0"/>
              </a:rPr>
              <a:t>  CPT Black did not feel that the inspections were a burden, but she wished that the Brigade S-3 would ensure that her company’s inspections ended up on the Brigade Short-Range Calendar. The current calendar does not have HHC scheduled for an inspection, but she learned last month that she could expect an inspection in December.</a:t>
            </a:r>
            <a:endParaRPr lang="en-US" altLang="en-US" sz="1800" dirty="0">
              <a:cs typeface="Times New Roman" panose="02020603050405020304" pitchFamily="18" charset="0"/>
            </a:endParaRPr>
          </a:p>
          <a:p>
            <a:pPr>
              <a:spcBef>
                <a:spcPct val="0"/>
              </a:spcBef>
              <a:buFontTx/>
              <a:buNone/>
            </a:pPr>
            <a:endParaRPr lang="en-US" altLang="en-US" sz="1800" dirty="0">
              <a:solidFill>
                <a:srgbClr val="FF00FF"/>
              </a:solidFill>
            </a:endParaRPr>
          </a:p>
        </p:txBody>
      </p:sp>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21071D1-C919-49DC-8DED-C4F59E381ED0}" type="slidenum">
              <a:rPr lang="en-US" altLang="en-US" sz="1400" smtClean="0"/>
              <a:pPr>
                <a:spcBef>
                  <a:spcPct val="0"/>
                </a:spcBef>
                <a:buFontTx/>
                <a:buNone/>
              </a:pPr>
              <a:t>159</a:t>
            </a:fld>
            <a:endParaRPr lang="en-US" altLang="en-US" sz="1400"/>
          </a:p>
        </p:txBody>
      </p:sp>
      <p:sp>
        <p:nvSpPr>
          <p:cNvPr id="146435" name="Text Box 2"/>
          <p:cNvSpPr txBox="1">
            <a:spLocks noChangeArrowheads="1"/>
          </p:cNvSpPr>
          <p:nvPr/>
        </p:nvSpPr>
        <p:spPr bwMode="auto">
          <a:xfrm>
            <a:off x="1968500" y="811213"/>
            <a:ext cx="662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HHC, 2</a:t>
            </a:r>
            <a:r>
              <a:rPr lang="en-US" altLang="en-US" sz="2800" baseline="30000"/>
              <a:t>nd</a:t>
            </a:r>
            <a:r>
              <a:rPr lang="en-US" altLang="en-US" sz="2800"/>
              <a:t> BDE Support BN Trip Report</a:t>
            </a:r>
          </a:p>
        </p:txBody>
      </p:sp>
      <p:sp>
        <p:nvSpPr>
          <p:cNvPr id="146436" name="Text Box 3"/>
          <p:cNvSpPr txBox="1">
            <a:spLocks noChangeArrowheads="1"/>
          </p:cNvSpPr>
          <p:nvPr/>
        </p:nvSpPr>
        <p:spPr bwMode="auto">
          <a:xfrm>
            <a:off x="609600" y="1447800"/>
            <a:ext cx="7772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dirty="0">
                <a:cs typeface="Arial" panose="020B0604020202020204" pitchFamily="34" charset="0"/>
              </a:rPr>
              <a:t>	 </a:t>
            </a:r>
            <a:endParaRPr lang="en-US" altLang="en-US" sz="1800" dirty="0">
              <a:cs typeface="Times New Roman" panose="02020603050405020304" pitchFamily="18" charset="0"/>
            </a:endParaRPr>
          </a:p>
          <a:p>
            <a:pPr>
              <a:spcBef>
                <a:spcPct val="0"/>
              </a:spcBef>
              <a:buFontTx/>
              <a:buNone/>
            </a:pPr>
            <a:r>
              <a:rPr lang="en-US" altLang="en-US" sz="1800" dirty="0">
                <a:cs typeface="Arial" panose="020B0604020202020204" pitchFamily="34" charset="0"/>
              </a:rPr>
              <a:t>	(2) Observation 2 (Sub-Tasks 1.1, 3.1, and </a:t>
            </a:r>
            <a:r>
              <a:rPr lang="en-US" altLang="en-US" sz="1800" dirty="0">
                <a:solidFill>
                  <a:srgbClr val="FF00FF"/>
                </a:solidFill>
                <a:cs typeface="Arial" panose="020B0604020202020204" pitchFamily="34" charset="0"/>
              </a:rPr>
              <a:t>3.2</a:t>
            </a:r>
            <a:r>
              <a:rPr lang="en-US" altLang="en-US" sz="1800" dirty="0">
                <a:cs typeface="Arial" panose="020B0604020202020204" pitchFamily="34" charset="0"/>
              </a:rPr>
              <a:t>): Interview with the Company Commander (CPT Black). CPT Black stated that she had received at least four inspections during her 19 months in command. She stated that members of the division staff inspected her and conducted each inspection professionally. She appreciated the detailed feedback that she received at each out-briefing. </a:t>
            </a:r>
            <a:r>
              <a:rPr lang="en-US" altLang="en-US" sz="1800" dirty="0">
                <a:solidFill>
                  <a:srgbClr val="FF00FF"/>
                </a:solidFill>
                <a:cs typeface="Arial" panose="020B0604020202020204" pitchFamily="34" charset="0"/>
              </a:rPr>
              <a:t>CPT Black said that she had received her Initial Command Inspection during her first month of command </a:t>
            </a:r>
            <a:r>
              <a:rPr lang="en-US" altLang="en-US" sz="1800" dirty="0">
                <a:cs typeface="Arial" panose="020B0604020202020204" pitchFamily="34" charset="0"/>
              </a:rPr>
              <a:t>and that a Subsequent Command Inspection followed six months later.  CPT Black did not feel that the inspections were a burden, but she wished that the Brigade S-3 would ensure that her company’s inspections ended up on the Brigade Short-Range Calendar. The current calendar does not have HHC scheduled for an inspection, but she learned last month that she could expect an inspection in December.</a:t>
            </a:r>
            <a:endParaRPr lang="en-US" altLang="en-US" sz="1800" dirty="0">
              <a:cs typeface="Times New Roman" panose="02020603050405020304" pitchFamily="18" charset="0"/>
            </a:endParaRPr>
          </a:p>
          <a:p>
            <a:pPr>
              <a:spcBef>
                <a:spcPct val="0"/>
              </a:spcBef>
              <a:buFontTx/>
              <a:buNone/>
            </a:pPr>
            <a:endParaRPr lang="en-US" altLang="en-US" sz="1800" dirty="0">
              <a:solidFill>
                <a:srgbClr val="FF00FF"/>
              </a:solidFill>
            </a:endParaRPr>
          </a:p>
        </p:txBody>
      </p:sp>
    </p:spTree>
    <p:extLst>
      <p:ext uri="{BB962C8B-B14F-4D97-AF65-F5344CB8AC3E}">
        <p14:creationId xmlns:p14="http://schemas.microsoft.com/office/powerpoint/2010/main" val="6350562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9B10B3D-7C8B-4119-9C3B-A0CC8172BDD3}" type="slidenum">
              <a:rPr lang="en-US" altLang="en-US" sz="1400" smtClean="0"/>
              <a:pPr>
                <a:spcBef>
                  <a:spcPct val="0"/>
                </a:spcBef>
                <a:buFontTx/>
                <a:buNone/>
              </a:pPr>
              <a:t>16</a:t>
            </a:fld>
            <a:endParaRPr lang="en-US" altLang="en-US" sz="1400"/>
          </a:p>
        </p:txBody>
      </p:sp>
      <p:sp>
        <p:nvSpPr>
          <p:cNvPr id="43013"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Why do inspections?</a:t>
            </a:r>
          </a:p>
        </p:txBody>
      </p:sp>
      <p:sp>
        <p:nvSpPr>
          <p:cNvPr id="3" name="Rectangle 3">
            <a:extLst>
              <a:ext uri="{FF2B5EF4-FFF2-40B4-BE49-F238E27FC236}">
                <a16:creationId xmlns:a16="http://schemas.microsoft.com/office/drawing/2014/main" id="{5D58423F-2206-B461-AE66-09B6014AB3E9}"/>
              </a:ext>
            </a:extLst>
          </p:cNvPr>
          <p:cNvSpPr txBox="1">
            <a:spLocks noChangeArrowheads="1"/>
          </p:cNvSpPr>
          <p:nvPr/>
        </p:nvSpPr>
        <p:spPr bwMode="auto">
          <a:xfrm>
            <a:off x="304800" y="1828800"/>
            <a:ext cx="8534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spcAft>
                <a:spcPct val="60000"/>
              </a:spcAft>
              <a:defRPr/>
            </a:pPr>
            <a:r>
              <a:rPr lang="en-US" sz="2400" kern="0">
                <a:latin typeface="+mj-lt"/>
              </a:rPr>
              <a:t>Proactively resolve issues that affect unit </a:t>
            </a:r>
            <a:r>
              <a:rPr lang="en-US" sz="2400" kern="0">
                <a:solidFill>
                  <a:srgbClr val="0000FF"/>
                </a:solidFill>
                <a:latin typeface="+mj-lt"/>
              </a:rPr>
              <a:t>readiness</a:t>
            </a:r>
            <a:r>
              <a:rPr lang="en-US" sz="2400" kern="0">
                <a:latin typeface="+mj-lt"/>
              </a:rPr>
              <a:t> and </a:t>
            </a:r>
            <a:r>
              <a:rPr lang="en-US" sz="2400" kern="0">
                <a:solidFill>
                  <a:srgbClr val="0000FF"/>
                </a:solidFill>
                <a:latin typeface="+mj-lt"/>
              </a:rPr>
              <a:t>warfighting capability</a:t>
            </a:r>
          </a:p>
          <a:p>
            <a:pPr eaLnBrk="1" hangingPunct="1">
              <a:spcAft>
                <a:spcPct val="60000"/>
              </a:spcAft>
              <a:defRPr/>
            </a:pPr>
            <a:r>
              <a:rPr lang="en-US" sz="2400" kern="0">
                <a:latin typeface="+mj-lt"/>
              </a:rPr>
              <a:t>Promote and reinforce good performance </a:t>
            </a:r>
          </a:p>
          <a:p>
            <a:pPr eaLnBrk="1" hangingPunct="1">
              <a:spcAft>
                <a:spcPct val="60000"/>
              </a:spcAft>
              <a:defRPr/>
            </a:pPr>
            <a:r>
              <a:rPr lang="en-US" sz="2400" kern="0">
                <a:latin typeface="+mj-lt"/>
              </a:rPr>
              <a:t>Share best practices</a:t>
            </a:r>
          </a:p>
          <a:p>
            <a:pPr eaLnBrk="1" hangingPunct="1">
              <a:spcAft>
                <a:spcPct val="60000"/>
              </a:spcAft>
              <a:defRPr/>
            </a:pPr>
            <a:r>
              <a:rPr lang="en-US" sz="2400" kern="0">
                <a:latin typeface="+mj-lt"/>
              </a:rPr>
              <a:t>Underscore leadership priorities</a:t>
            </a:r>
            <a:endParaRPr lang="en-US" sz="2400" b="0" kern="0">
              <a:latin typeface="+mj-lt"/>
            </a:endParaRPr>
          </a:p>
          <a:p>
            <a:pPr eaLnBrk="1" hangingPunct="1">
              <a:spcAft>
                <a:spcPct val="60000"/>
              </a:spcAft>
              <a:defRPr/>
            </a:pPr>
            <a:r>
              <a:rPr lang="en-US" sz="2400" kern="0">
                <a:latin typeface="+mj-lt"/>
              </a:rPr>
              <a:t>Provide information to Commanders so they can make decisions that improve readiness</a:t>
            </a:r>
            <a:endParaRPr lang="en-US" i="1" kern="0" dirty="0">
              <a:latin typeface="+mj-lt"/>
            </a:endParaRPr>
          </a:p>
        </p:txBody>
      </p:sp>
    </p:spTree>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BFB9FF50-23D5-461B-9BE2-90173F72E9E0}" type="slidenum">
              <a:rPr lang="en-US" altLang="en-US" sz="1400" smtClean="0"/>
              <a:pPr>
                <a:spcBef>
                  <a:spcPct val="0"/>
                </a:spcBef>
                <a:buFontTx/>
                <a:buNone/>
              </a:pPr>
              <a:t>160</a:t>
            </a:fld>
            <a:endParaRPr lang="en-US" altLang="en-US" sz="1400"/>
          </a:p>
        </p:txBody>
      </p:sp>
      <p:sp>
        <p:nvSpPr>
          <p:cNvPr id="148483" name="Text Box 2"/>
          <p:cNvSpPr txBox="1">
            <a:spLocks noChangeArrowheads="1"/>
          </p:cNvSpPr>
          <p:nvPr/>
        </p:nvSpPr>
        <p:spPr bwMode="auto">
          <a:xfrm>
            <a:off x="2438400" y="868363"/>
            <a:ext cx="50085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a:t>1-66 Aviation Trip Report</a:t>
            </a:r>
          </a:p>
        </p:txBody>
      </p:sp>
      <p:sp>
        <p:nvSpPr>
          <p:cNvPr id="148484" name="Text Box 3"/>
          <p:cNvSpPr txBox="1">
            <a:spLocks noChangeArrowheads="1"/>
          </p:cNvSpPr>
          <p:nvPr/>
        </p:nvSpPr>
        <p:spPr bwMode="auto">
          <a:xfrm>
            <a:off x="609600" y="1524000"/>
            <a:ext cx="7772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a:cs typeface="Arial" panose="020B0604020202020204" pitchFamily="34" charset="0"/>
              </a:rPr>
              <a:t>	 </a:t>
            </a:r>
            <a:endParaRPr lang="en-US" altLang="en-US" sz="1600">
              <a:cs typeface="Times New Roman" panose="02020603050405020304" pitchFamily="18" charset="0"/>
            </a:endParaRPr>
          </a:p>
          <a:p>
            <a:pPr>
              <a:spcBef>
                <a:spcPct val="0"/>
              </a:spcBef>
              <a:buFontTx/>
              <a:buNone/>
            </a:pPr>
            <a:r>
              <a:rPr lang="en-US" altLang="en-US" sz="1600">
                <a:cs typeface="Arial" panose="020B0604020202020204" pitchFamily="34" charset="0"/>
              </a:rPr>
              <a:t>	</a:t>
            </a:r>
            <a:r>
              <a:rPr lang="en-US" altLang="en-US" sz="1800">
                <a:cs typeface="Arial" panose="020B0604020202020204" pitchFamily="34" charset="0"/>
              </a:rPr>
              <a:t>(7)  Observation 7 (</a:t>
            </a:r>
            <a:r>
              <a:rPr lang="en-US" altLang="en-US" sz="1800">
                <a:cs typeface="Times New Roman" panose="02020603050405020304" pitchFamily="18" charset="0"/>
              </a:rPr>
              <a:t>Sub-Tasks 1.1, 1.3, and </a:t>
            </a:r>
            <a:r>
              <a:rPr lang="en-US" altLang="en-US" sz="1800">
                <a:solidFill>
                  <a:srgbClr val="FF00FF"/>
                </a:solidFill>
                <a:cs typeface="Times New Roman" panose="02020603050405020304" pitchFamily="18" charset="0"/>
              </a:rPr>
              <a:t>3.2</a:t>
            </a:r>
            <a:r>
              <a:rPr lang="en-US" altLang="en-US" sz="1800">
                <a:cs typeface="Arial" panose="020B0604020202020204" pitchFamily="34" charset="0"/>
              </a:rPr>
              <a:t>)</a:t>
            </a:r>
            <a:r>
              <a:rPr lang="en-US" altLang="en-US" sz="1600">
                <a:cs typeface="Arial" panose="020B0604020202020204" pitchFamily="34" charset="0"/>
              </a:rPr>
              <a:t> </a:t>
            </a:r>
            <a:r>
              <a:rPr lang="en-US" altLang="en-US" sz="1800">
                <a:cs typeface="Times New Roman" panose="02020603050405020304" pitchFamily="18" charset="0"/>
              </a:rPr>
              <a:t>Company Commander and First Sergeants Sensing Session. The Company Commanders felt that the constant number of inspections was cutting into their training and flying time. They thought that the inspections were “ridiculous and unfocused.” The battalion never spent a week inspecting one company at a time. Instead, the different staff sections inspected each company over a period of three or four months. The Battalion Commander was never involved. The First Sergeants agreed with their commanders’ assessments and stated that the Command Sergeant Major seemed to be the only one involved in the inspection process. </a:t>
            </a:r>
            <a:r>
              <a:rPr lang="en-US" altLang="en-US" sz="1800">
                <a:solidFill>
                  <a:srgbClr val="FF00FF"/>
                </a:solidFill>
                <a:cs typeface="Times New Roman" panose="02020603050405020304" pitchFamily="18" charset="0"/>
              </a:rPr>
              <a:t>Only one of the four commanders present had received an Initial Command Inspection during their first 90 days of command. The other commanders received their Initial Command Inspections after 90 days of assuming command.</a:t>
            </a:r>
            <a:r>
              <a:rPr lang="en-US" altLang="en-US" sz="1800">
                <a:cs typeface="Times New Roman" panose="02020603050405020304" pitchFamily="18" charset="0"/>
              </a:rPr>
              <a:t> </a:t>
            </a:r>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47A3C4F-1A87-43D8-B82D-83093459EE6C}" type="slidenum">
              <a:rPr lang="en-US" altLang="en-US" sz="1400" smtClean="0"/>
              <a:pPr>
                <a:spcBef>
                  <a:spcPct val="0"/>
                </a:spcBef>
                <a:buFontTx/>
                <a:buNone/>
              </a:pPr>
              <a:t>161</a:t>
            </a:fld>
            <a:endParaRPr lang="en-US" altLang="en-US" sz="1400"/>
          </a:p>
        </p:txBody>
      </p:sp>
      <p:sp>
        <p:nvSpPr>
          <p:cNvPr id="150531" name="Text Box 2"/>
          <p:cNvSpPr txBox="1">
            <a:spLocks noChangeArrowheads="1"/>
          </p:cNvSpPr>
          <p:nvPr/>
        </p:nvSpPr>
        <p:spPr bwMode="auto">
          <a:xfrm>
            <a:off x="1981200" y="381000"/>
            <a:ext cx="5822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dirty="0"/>
              <a:t>Step 5: Develop Tools to Collect and Analyze Your Information</a:t>
            </a:r>
            <a:endParaRPr lang="en-US" alt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971794015"/>
              </p:ext>
            </p:extLst>
          </p:nvPr>
        </p:nvGraphicFramePr>
        <p:xfrm>
          <a:off x="319314" y="1882670"/>
          <a:ext cx="8534400" cy="3801624"/>
        </p:xfrm>
        <a:graphic>
          <a:graphicData uri="http://schemas.openxmlformats.org/drawingml/2006/table">
            <a:tbl>
              <a:tblPr firstRow="1" bandRow="1">
                <a:tableStyleId>{C4B1156A-380E-4F78-BDF5-A606A8083BF9}</a:tableStyleId>
              </a:tblPr>
              <a:tblGrid>
                <a:gridCol w="21336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479530">
                <a:tc>
                  <a:txBody>
                    <a:bodyPr/>
                    <a:lstStyle/>
                    <a:p>
                      <a:pPr algn="l"/>
                      <a:r>
                        <a:rPr lang="en-US" sz="1800" dirty="0"/>
                        <a:t>UNIT</a:t>
                      </a:r>
                    </a:p>
                  </a:txBody>
                  <a:tcPr marT="45651" marB="4565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Objective 3. Sub-Task 3.2</a:t>
                      </a:r>
                    </a:p>
                  </a:txBody>
                  <a:tcPr marT="45651" marB="45651"/>
                </a:tc>
                <a:extLst>
                  <a:ext uri="{0D108BD9-81ED-4DB2-BD59-A6C34878D82A}">
                    <a16:rowId xmlns:a16="http://schemas.microsoft.com/office/drawing/2014/main" val="10000"/>
                  </a:ext>
                </a:extLst>
              </a:tr>
              <a:tr h="1676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4-66 IN</a:t>
                      </a:r>
                    </a:p>
                    <a:p>
                      <a:endParaRPr lang="en-US" sz="1800" b="1" dirty="0"/>
                    </a:p>
                  </a:txBody>
                  <a:tcPr marT="45651" marB="45651"/>
                </a:tc>
                <a:tc>
                  <a:txBody>
                    <a:bodyPr/>
                    <a:lstStyle/>
                    <a:p>
                      <a:r>
                        <a:rPr lang="en-US" sz="1400" dirty="0">
                          <a:solidFill>
                            <a:schemeClr val="tx1"/>
                          </a:solidFill>
                        </a:rPr>
                        <a:t>-Battalion</a:t>
                      </a:r>
                      <a:r>
                        <a:rPr lang="en-US" sz="1400" baseline="0" dirty="0">
                          <a:solidFill>
                            <a:schemeClr val="tx1"/>
                          </a:solidFill>
                        </a:rPr>
                        <a:t> Commander says no ICIs under 90 days</a:t>
                      </a:r>
                    </a:p>
                    <a:p>
                      <a:endParaRPr lang="en-US" sz="14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-Battalion</a:t>
                      </a:r>
                      <a:r>
                        <a:rPr lang="en-US" sz="1400" baseline="0" dirty="0"/>
                        <a:t> Commander says ICIs usually done after 90 days of command</a:t>
                      </a:r>
                    </a:p>
                    <a:p>
                      <a:endParaRPr lang="en-US" sz="1400" baseline="0" dirty="0">
                        <a:solidFill>
                          <a:srgbClr val="0000FF"/>
                        </a:solidFill>
                      </a:endParaRPr>
                    </a:p>
                    <a:p>
                      <a:r>
                        <a:rPr lang="en-US" sz="1400" baseline="0" dirty="0">
                          <a:solidFill>
                            <a:srgbClr val="0000FF"/>
                          </a:solidFill>
                        </a:rPr>
                        <a:t>-CDRs/1SGs say no ICIs during first 90 days of command</a:t>
                      </a:r>
                    </a:p>
                    <a:p>
                      <a:endParaRPr lang="en-US" sz="1400" baseline="0" dirty="0">
                        <a:solidFill>
                          <a:srgbClr val="0000FF"/>
                        </a:solidFill>
                      </a:endParaRPr>
                    </a:p>
                    <a:p>
                      <a:r>
                        <a:rPr lang="en-US" sz="1400" baseline="0" dirty="0">
                          <a:solidFill>
                            <a:srgbClr val="0000FF"/>
                          </a:solidFill>
                        </a:rPr>
                        <a:t>-CDRs/1SGs say ICIs occur several months after taking command</a:t>
                      </a:r>
                      <a:endParaRPr lang="en-US" sz="1400" dirty="0">
                        <a:solidFill>
                          <a:srgbClr val="0000FF"/>
                        </a:solidFill>
                      </a:endParaRPr>
                    </a:p>
                  </a:txBody>
                  <a:tcPr marT="45651" marB="45651"/>
                </a:tc>
                <a:extLst>
                  <a:ext uri="{0D108BD9-81ED-4DB2-BD59-A6C34878D82A}">
                    <a16:rowId xmlns:a16="http://schemas.microsoft.com/office/drawing/2014/main" val="10001"/>
                  </a:ext>
                </a:extLst>
              </a:tr>
              <a:tr h="656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HHC, 2</a:t>
                      </a:r>
                      <a:r>
                        <a:rPr lang="en-US" sz="1800" b="1" baseline="30000" dirty="0"/>
                        <a:t>nd</a:t>
                      </a:r>
                      <a:r>
                        <a:rPr lang="en-US" sz="1800" b="1" dirty="0"/>
                        <a:t> BDE Support BN</a:t>
                      </a:r>
                    </a:p>
                  </a:txBody>
                  <a:tcPr marT="45651" marB="4565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-Company CDR says ICI during first month of command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-ICIs occurred</a:t>
                      </a:r>
                      <a:r>
                        <a:rPr lang="en-US" sz="1400" baseline="0" dirty="0"/>
                        <a:t> IAW AR 1-201</a:t>
                      </a:r>
                      <a:endParaRPr lang="en-US" sz="1400" dirty="0"/>
                    </a:p>
                  </a:txBody>
                  <a:tcPr marT="45651" marB="45651"/>
                </a:tc>
                <a:extLst>
                  <a:ext uri="{0D108BD9-81ED-4DB2-BD59-A6C34878D82A}">
                    <a16:rowId xmlns:a16="http://schemas.microsoft.com/office/drawing/2014/main" val="10002"/>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1-66 AV</a:t>
                      </a:r>
                    </a:p>
                    <a:p>
                      <a:endParaRPr lang="en-US" sz="1800" b="1" dirty="0"/>
                    </a:p>
                  </a:txBody>
                  <a:tcPr marT="45651" marB="4565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FF"/>
                          </a:solidFill>
                        </a:rPr>
                        <a:t>-1 of 4</a:t>
                      </a:r>
                      <a:r>
                        <a:rPr lang="en-US" sz="1400" baseline="0" dirty="0">
                          <a:solidFill>
                            <a:srgbClr val="0000FF"/>
                          </a:solidFill>
                        </a:rPr>
                        <a:t> Company CDRs received ICI during first 90 days of command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solidFill>
                          <a:srgbClr val="0000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FF"/>
                          </a:solidFill>
                        </a:rPr>
                        <a:t>-3 of 4 Company CDRs received ICI</a:t>
                      </a:r>
                      <a:r>
                        <a:rPr lang="en-US" sz="1400" baseline="0" dirty="0">
                          <a:solidFill>
                            <a:srgbClr val="0000FF"/>
                          </a:solidFill>
                        </a:rPr>
                        <a:t> after 90 days of command</a:t>
                      </a:r>
                      <a:endParaRPr lang="en-US" sz="1400" dirty="0">
                        <a:solidFill>
                          <a:srgbClr val="0000FF"/>
                        </a:solidFill>
                      </a:endParaRPr>
                    </a:p>
                  </a:txBody>
                  <a:tcPr marT="45651" marB="45651"/>
                </a:tc>
                <a:extLst>
                  <a:ext uri="{0D108BD9-81ED-4DB2-BD59-A6C34878D82A}">
                    <a16:rowId xmlns:a16="http://schemas.microsoft.com/office/drawing/2014/main" val="4257465660"/>
                  </a:ext>
                </a:extLst>
              </a:tr>
            </a:tbl>
          </a:graphicData>
        </a:graphic>
      </p:graphicFrame>
      <p:grpSp>
        <p:nvGrpSpPr>
          <p:cNvPr id="9" name="Group 8">
            <a:extLst>
              <a:ext uri="{FF2B5EF4-FFF2-40B4-BE49-F238E27FC236}">
                <a16:creationId xmlns:a16="http://schemas.microsoft.com/office/drawing/2014/main" id="{8595154B-EB70-060C-0531-3A5ABFFA1AD8}"/>
              </a:ext>
            </a:extLst>
          </p:cNvPr>
          <p:cNvGrpSpPr/>
          <p:nvPr/>
        </p:nvGrpSpPr>
        <p:grpSpPr>
          <a:xfrm>
            <a:off x="2580617" y="5959985"/>
            <a:ext cx="4011793" cy="338554"/>
            <a:chOff x="4875742" y="6019800"/>
            <a:chExt cx="4011793" cy="338554"/>
          </a:xfrm>
        </p:grpSpPr>
        <p:sp>
          <p:nvSpPr>
            <p:cNvPr id="3" name="TextBox 2">
              <a:extLst>
                <a:ext uri="{FF2B5EF4-FFF2-40B4-BE49-F238E27FC236}">
                  <a16:creationId xmlns:a16="http://schemas.microsoft.com/office/drawing/2014/main" id="{A864F231-2B28-36FD-C416-68BCC933ADEC}"/>
                </a:ext>
              </a:extLst>
            </p:cNvPr>
            <p:cNvSpPr txBox="1"/>
            <p:nvPr/>
          </p:nvSpPr>
          <p:spPr>
            <a:xfrm>
              <a:off x="5229161" y="6019800"/>
              <a:ext cx="3658374" cy="338554"/>
            </a:xfrm>
            <a:prstGeom prst="rect">
              <a:avLst/>
            </a:prstGeom>
            <a:noFill/>
          </p:spPr>
          <p:txBody>
            <a:bodyPr wrap="none" rtlCol="0">
              <a:spAutoFit/>
            </a:bodyPr>
            <a:lstStyle/>
            <a:p>
              <a:r>
                <a:rPr lang="en-US" sz="1600" dirty="0"/>
                <a:t>Interviews 	</a:t>
              </a:r>
              <a:r>
                <a:rPr lang="en-US" sz="1600" dirty="0">
                  <a:solidFill>
                    <a:srgbClr val="0000FF"/>
                  </a:solidFill>
                </a:rPr>
                <a:t>Sensing Sessions</a:t>
              </a:r>
            </a:p>
          </p:txBody>
        </p:sp>
        <p:sp>
          <p:nvSpPr>
            <p:cNvPr id="5" name="Oval 4">
              <a:extLst>
                <a:ext uri="{FF2B5EF4-FFF2-40B4-BE49-F238E27FC236}">
                  <a16:creationId xmlns:a16="http://schemas.microsoft.com/office/drawing/2014/main" id="{D5C3FF59-5469-55F4-88AC-7F6275F2CE52}"/>
                </a:ext>
              </a:extLst>
            </p:cNvPr>
            <p:cNvSpPr/>
            <p:nvPr/>
          </p:nvSpPr>
          <p:spPr bwMode="auto">
            <a:xfrm>
              <a:off x="6780742" y="6082100"/>
              <a:ext cx="228600" cy="230832"/>
            </a:xfrm>
            <a:prstGeom prst="ellipse">
              <a:avLst/>
            </a:prstGeom>
            <a:solidFill>
              <a:srgbClr val="0000FF"/>
            </a:solidFill>
            <a:ln w="762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a16="http://schemas.microsoft.com/office/drawing/2014/main" id="{05352A48-5B7D-88F5-BC0A-B5924573A7BA}"/>
                </a:ext>
              </a:extLst>
            </p:cNvPr>
            <p:cNvSpPr/>
            <p:nvPr/>
          </p:nvSpPr>
          <p:spPr bwMode="auto">
            <a:xfrm>
              <a:off x="4940649" y="6073661"/>
              <a:ext cx="228600" cy="230832"/>
            </a:xfrm>
            <a:prstGeom prst="ellipse">
              <a:avLst/>
            </a:prstGeom>
            <a:solidFill>
              <a:schemeClr val="tx1"/>
            </a:solidFill>
            <a:ln w="762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8482AFFF-2A43-2C2E-F992-BE5BEEDC0B98}"/>
                </a:ext>
              </a:extLst>
            </p:cNvPr>
            <p:cNvSpPr/>
            <p:nvPr/>
          </p:nvSpPr>
          <p:spPr bwMode="auto">
            <a:xfrm>
              <a:off x="4875742" y="6019800"/>
              <a:ext cx="4011793" cy="338554"/>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10" name="TextBox 9">
            <a:extLst>
              <a:ext uri="{FF2B5EF4-FFF2-40B4-BE49-F238E27FC236}">
                <a16:creationId xmlns:a16="http://schemas.microsoft.com/office/drawing/2014/main" id="{9D28FC61-48FA-6F40-10D2-F99A83369CEE}"/>
              </a:ext>
            </a:extLst>
          </p:cNvPr>
          <p:cNvSpPr txBox="1"/>
          <p:nvPr/>
        </p:nvSpPr>
        <p:spPr>
          <a:xfrm>
            <a:off x="3345125" y="1431565"/>
            <a:ext cx="2538708" cy="461665"/>
          </a:xfrm>
          <a:prstGeom prst="rect">
            <a:avLst/>
          </a:prstGeom>
          <a:noFill/>
        </p:spPr>
        <p:txBody>
          <a:bodyPr wrap="none" rtlCol="0">
            <a:spAutoFit/>
          </a:bodyPr>
          <a:lstStyle/>
          <a:p>
            <a:r>
              <a:rPr lang="en-US" sz="2400" b="1" dirty="0"/>
              <a:t>IPR Worksheet:</a:t>
            </a:r>
          </a:p>
        </p:txBody>
      </p:sp>
    </p:spTree>
    <p:extLst>
      <p:ext uri="{BB962C8B-B14F-4D97-AF65-F5344CB8AC3E}">
        <p14:creationId xmlns:p14="http://schemas.microsoft.com/office/powerpoint/2010/main" val="1184311830"/>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47A3C4F-1A87-43D8-B82D-83093459EE6C}" type="slidenum">
              <a:rPr lang="en-US" altLang="en-US" sz="1400" smtClean="0"/>
              <a:pPr>
                <a:spcBef>
                  <a:spcPct val="0"/>
                </a:spcBef>
                <a:buFontTx/>
                <a:buNone/>
              </a:pPr>
              <a:t>162</a:t>
            </a:fld>
            <a:endParaRPr lang="en-US" altLang="en-US" sz="1400"/>
          </a:p>
        </p:txBody>
      </p:sp>
      <p:sp>
        <p:nvSpPr>
          <p:cNvPr id="150531" name="Text Box 2"/>
          <p:cNvSpPr txBox="1">
            <a:spLocks noChangeArrowheads="1"/>
          </p:cNvSpPr>
          <p:nvPr/>
        </p:nvSpPr>
        <p:spPr bwMode="auto">
          <a:xfrm>
            <a:off x="1981200" y="381000"/>
            <a:ext cx="5822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dirty="0"/>
              <a:t>Step 5: Develop Tools to Collect and Analyze Your Information</a:t>
            </a:r>
            <a:endParaRPr lang="en-US" alt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4014580413"/>
              </p:ext>
            </p:extLst>
          </p:nvPr>
        </p:nvGraphicFramePr>
        <p:xfrm>
          <a:off x="304799" y="2043407"/>
          <a:ext cx="8534400" cy="2456155"/>
        </p:xfrm>
        <a:graphic>
          <a:graphicData uri="http://schemas.openxmlformats.org/drawingml/2006/table">
            <a:tbl>
              <a:tblPr firstRow="1" bandRow="1">
                <a:tableStyleId>{C4B1156A-380E-4F78-BDF5-A606A8083BF9}</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639910">
                <a:tc>
                  <a:txBody>
                    <a:bodyPr/>
                    <a:lstStyle/>
                    <a:p>
                      <a:pPr algn="l"/>
                      <a:r>
                        <a:rPr lang="en-US" sz="1800" dirty="0"/>
                        <a:t>Trend</a:t>
                      </a:r>
                    </a:p>
                  </a:txBody>
                  <a:tcPr marT="45651" marB="45651" anchor="ctr"/>
                </a:tc>
                <a:tc>
                  <a:txBody>
                    <a:bodyPr/>
                    <a:lstStyle/>
                    <a:p>
                      <a:pPr algn="ctr"/>
                      <a:r>
                        <a:rPr lang="en-US" sz="1800" dirty="0"/>
                        <a:t>4-66 IN</a:t>
                      </a:r>
                    </a:p>
                  </a:txBody>
                  <a:tcPr marT="45651" marB="45651" anchor="ctr"/>
                </a:tc>
                <a:tc>
                  <a:txBody>
                    <a:bodyPr/>
                    <a:lstStyle/>
                    <a:p>
                      <a:pPr algn="ctr"/>
                      <a:r>
                        <a:rPr lang="en-US" sz="1800" dirty="0"/>
                        <a:t>HHC, 2</a:t>
                      </a:r>
                      <a:r>
                        <a:rPr lang="en-US" sz="1800" baseline="30000" dirty="0"/>
                        <a:t>nd</a:t>
                      </a:r>
                      <a:r>
                        <a:rPr lang="en-US" sz="1800" dirty="0"/>
                        <a:t> BDE Support BN</a:t>
                      </a:r>
                    </a:p>
                  </a:txBody>
                  <a:tcPr marT="45651" marB="45651" anchor="ctr"/>
                </a:tc>
                <a:tc>
                  <a:txBody>
                    <a:bodyPr/>
                    <a:lstStyle/>
                    <a:p>
                      <a:pPr algn="ctr"/>
                      <a:r>
                        <a:rPr lang="en-US" sz="1800" dirty="0"/>
                        <a:t>1-66 AV</a:t>
                      </a:r>
                    </a:p>
                  </a:txBody>
                  <a:tcPr marT="45651" marB="45651" anchor="ctr"/>
                </a:tc>
                <a:extLst>
                  <a:ext uri="{0D108BD9-81ED-4DB2-BD59-A6C34878D82A}">
                    <a16:rowId xmlns:a16="http://schemas.microsoft.com/office/drawing/2014/main" val="10000"/>
                  </a:ext>
                </a:extLst>
              </a:tr>
              <a:tr h="1054213">
                <a:tc>
                  <a:txBody>
                    <a:bodyPr/>
                    <a:lstStyle/>
                    <a:p>
                      <a:r>
                        <a:rPr lang="en-US" sz="1400" dirty="0"/>
                        <a:t>Battalions not</a:t>
                      </a:r>
                      <a:r>
                        <a:rPr lang="en-US" sz="1400" baseline="0" dirty="0"/>
                        <a:t> conducting ICIs during first 90 days of command</a:t>
                      </a:r>
                      <a:endParaRPr lang="en-US" sz="1400" dirty="0"/>
                    </a:p>
                  </a:txBody>
                  <a:tcPr marT="45651" marB="45651" anchor="ctr"/>
                </a:tc>
                <a:tc>
                  <a:txBody>
                    <a:bodyPr/>
                    <a:lstStyle/>
                    <a:p>
                      <a:pPr algn="ctr"/>
                      <a:r>
                        <a:rPr lang="en-US" sz="1400" dirty="0">
                          <a:solidFill>
                            <a:schemeClr val="tx1"/>
                          </a:solidFill>
                        </a:rPr>
                        <a:t>Y</a:t>
                      </a:r>
                      <a:endParaRPr lang="en-US" sz="1400" dirty="0">
                        <a:solidFill>
                          <a:srgbClr val="0000FF"/>
                        </a:solidFill>
                      </a:endParaRPr>
                    </a:p>
                  </a:txBody>
                  <a:tcPr marT="45651" marB="45651" anchor="ctr"/>
                </a:tc>
                <a:tc>
                  <a:txBody>
                    <a:bodyPr/>
                    <a:lstStyle/>
                    <a:p>
                      <a:pPr algn="ctr"/>
                      <a:r>
                        <a:rPr lang="en-US" sz="1400" dirty="0">
                          <a:solidFill>
                            <a:schemeClr val="tx1"/>
                          </a:solidFill>
                        </a:rPr>
                        <a:t>N</a:t>
                      </a:r>
                    </a:p>
                  </a:txBody>
                  <a:tcPr marT="45651" marB="45651" anchor="ctr"/>
                </a:tc>
                <a:tc>
                  <a:txBody>
                    <a:bodyPr/>
                    <a:lstStyle/>
                    <a:p>
                      <a:pPr algn="ctr"/>
                      <a:r>
                        <a:rPr lang="en-US" sz="1400" dirty="0">
                          <a:solidFill>
                            <a:schemeClr val="tx1"/>
                          </a:solidFill>
                        </a:rPr>
                        <a:t>Y</a:t>
                      </a:r>
                    </a:p>
                  </a:txBody>
                  <a:tcPr marT="45651" marB="45651" anchor="ctr"/>
                </a:tc>
                <a:extLst>
                  <a:ext uri="{0D108BD9-81ED-4DB2-BD59-A6C34878D82A}">
                    <a16:rowId xmlns:a16="http://schemas.microsoft.com/office/drawing/2014/main" val="10001"/>
                  </a:ext>
                </a:extLst>
              </a:tr>
              <a:tr h="762000">
                <a:tc>
                  <a:txBody>
                    <a:bodyPr/>
                    <a:lstStyle/>
                    <a:p>
                      <a:r>
                        <a:rPr lang="en-US" sz="1400" dirty="0"/>
                        <a:t>ICIs occur after 90 days of command</a:t>
                      </a:r>
                    </a:p>
                  </a:txBody>
                  <a:tcPr marT="45651" marB="45651" anchor="ctr"/>
                </a:tc>
                <a:tc>
                  <a:txBody>
                    <a:bodyPr/>
                    <a:lstStyle/>
                    <a:p>
                      <a:pPr algn="ctr"/>
                      <a:r>
                        <a:rPr lang="en-US" sz="1400" dirty="0">
                          <a:solidFill>
                            <a:schemeClr val="tx1"/>
                          </a:solidFill>
                        </a:rPr>
                        <a:t>Y</a:t>
                      </a:r>
                      <a:endParaRPr lang="en-US" sz="1400" dirty="0">
                        <a:solidFill>
                          <a:srgbClr val="0000FF"/>
                        </a:solidFill>
                      </a:endParaRPr>
                    </a:p>
                  </a:txBody>
                  <a:tcPr marT="45651" marB="45651" anchor="ctr"/>
                </a:tc>
                <a:tc>
                  <a:txBody>
                    <a:bodyPr/>
                    <a:lstStyle/>
                    <a:p>
                      <a:pPr algn="ctr"/>
                      <a:r>
                        <a:rPr lang="en-US" sz="1400" dirty="0">
                          <a:solidFill>
                            <a:schemeClr val="tx1"/>
                          </a:solidFill>
                        </a:rPr>
                        <a:t>N</a:t>
                      </a:r>
                    </a:p>
                  </a:txBody>
                  <a:tcPr marT="45651" marB="45651" anchor="ctr"/>
                </a:tc>
                <a:tc>
                  <a:txBody>
                    <a:bodyPr/>
                    <a:lstStyle/>
                    <a:p>
                      <a:pPr algn="ctr"/>
                      <a:r>
                        <a:rPr lang="en-US" sz="1400" dirty="0">
                          <a:solidFill>
                            <a:schemeClr val="tx1"/>
                          </a:solidFill>
                        </a:rPr>
                        <a:t>Y</a:t>
                      </a:r>
                    </a:p>
                  </a:txBody>
                  <a:tcPr marT="45651" marB="45651" anchor="ct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3E32FE35-802E-44E8-4034-3157E92AD255}"/>
              </a:ext>
            </a:extLst>
          </p:cNvPr>
          <p:cNvSpPr txBox="1"/>
          <p:nvPr/>
        </p:nvSpPr>
        <p:spPr>
          <a:xfrm>
            <a:off x="3339707" y="1459209"/>
            <a:ext cx="2464585" cy="461665"/>
          </a:xfrm>
          <a:prstGeom prst="rect">
            <a:avLst/>
          </a:prstGeom>
          <a:noFill/>
        </p:spPr>
        <p:txBody>
          <a:bodyPr wrap="none" rtlCol="0">
            <a:spAutoFit/>
          </a:bodyPr>
          <a:lstStyle/>
          <a:p>
            <a:r>
              <a:rPr lang="en-US" sz="2400" b="1" dirty="0"/>
              <a:t>Trend Analysis:</a:t>
            </a:r>
          </a:p>
        </p:txBody>
      </p:sp>
    </p:spTree>
    <p:extLst>
      <p:ext uri="{BB962C8B-B14F-4D97-AF65-F5344CB8AC3E}">
        <p14:creationId xmlns:p14="http://schemas.microsoft.com/office/powerpoint/2010/main" val="1627341701"/>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E407153-2F14-448B-ADAA-50692E76684B}" type="slidenum">
              <a:rPr lang="en-US" altLang="en-US" sz="1400" smtClean="0"/>
              <a:pPr>
                <a:spcBef>
                  <a:spcPct val="0"/>
                </a:spcBef>
                <a:buFontTx/>
                <a:buNone/>
              </a:pPr>
              <a:t>163</a:t>
            </a:fld>
            <a:endParaRPr lang="en-US" altLang="en-US" sz="1400"/>
          </a:p>
        </p:txBody>
      </p:sp>
      <p:sp>
        <p:nvSpPr>
          <p:cNvPr id="152579" name="Text Box 2"/>
          <p:cNvSpPr txBox="1">
            <a:spLocks noChangeArrowheads="1"/>
          </p:cNvSpPr>
          <p:nvPr/>
        </p:nvSpPr>
        <p:spPr bwMode="auto">
          <a:xfrm>
            <a:off x="533400" y="1996807"/>
            <a:ext cx="77724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400" b="0" dirty="0"/>
              <a:t>  Possible Finding Statements:</a:t>
            </a:r>
          </a:p>
          <a:p>
            <a:pPr>
              <a:spcBef>
                <a:spcPct val="0"/>
              </a:spcBef>
            </a:pPr>
            <a:endParaRPr lang="en-US" altLang="en-US" sz="2400" b="0" dirty="0"/>
          </a:p>
          <a:p>
            <a:pPr marL="742950" lvl="1" indent="-285750">
              <a:spcBef>
                <a:spcPct val="0"/>
              </a:spcBef>
              <a:buFont typeface="Wingdings" panose="05000000000000000000" pitchFamily="2" charset="2"/>
              <a:buChar char="Ø"/>
            </a:pPr>
            <a:r>
              <a:rPr lang="en-US" altLang="en-US" sz="2000" b="0" dirty="0"/>
              <a:t>Finding 1: Most active-duty battalions are not conducting Initial Command Inspections in accordance with AR 1-201.</a:t>
            </a:r>
          </a:p>
          <a:p>
            <a:pPr marL="742950" lvl="1" indent="-285750">
              <a:spcBef>
                <a:spcPct val="0"/>
              </a:spcBef>
              <a:buFont typeface="Wingdings" panose="05000000000000000000" pitchFamily="2" charset="2"/>
              <a:buChar char="Ø"/>
            </a:pPr>
            <a:endParaRPr lang="en-US" altLang="en-US" sz="2000" b="0" dirty="0">
              <a:solidFill>
                <a:srgbClr val="339933"/>
              </a:solidFill>
            </a:endParaRPr>
          </a:p>
          <a:p>
            <a:pPr marL="742950" lvl="1" indent="-285750">
              <a:spcBef>
                <a:spcPct val="0"/>
              </a:spcBef>
              <a:buFont typeface="Wingdings" panose="05000000000000000000" pitchFamily="2" charset="2"/>
              <a:buChar char="Ø"/>
            </a:pPr>
            <a:r>
              <a:rPr lang="en-US" altLang="en-US" sz="2000" b="0" dirty="0"/>
              <a:t>Finding 2: Most active-duty battalions are conducting Initial Command Inspections for companies but not within 90 days of assuming command as prescribed in AR 1-201.</a:t>
            </a:r>
          </a:p>
          <a:p>
            <a:pPr lvl="1">
              <a:spcBef>
                <a:spcPct val="0"/>
              </a:spcBef>
              <a:buFontTx/>
              <a:buChar char="•"/>
            </a:pPr>
            <a:endParaRPr lang="en-US" altLang="en-US" sz="2000" b="0" dirty="0">
              <a:solidFill>
                <a:srgbClr val="0000FF"/>
              </a:solidFill>
            </a:endParaRPr>
          </a:p>
        </p:txBody>
      </p:sp>
      <p:sp>
        <p:nvSpPr>
          <p:cNvPr id="152580" name="Text Box 3"/>
          <p:cNvSpPr txBox="1">
            <a:spLocks noChangeArrowheads="1"/>
          </p:cNvSpPr>
          <p:nvPr/>
        </p:nvSpPr>
        <p:spPr bwMode="auto">
          <a:xfrm>
            <a:off x="1663700" y="700088"/>
            <a:ext cx="7404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dirty="0"/>
              <a:t>Step 6: Develop Your Finding Statement(s)</a:t>
            </a:r>
          </a:p>
        </p:txBody>
      </p:sp>
      <p:sp>
        <p:nvSpPr>
          <p:cNvPr id="2" name="Oval 1">
            <a:extLst>
              <a:ext uri="{FF2B5EF4-FFF2-40B4-BE49-F238E27FC236}">
                <a16:creationId xmlns:a16="http://schemas.microsoft.com/office/drawing/2014/main" id="{261BC392-ACC1-0A2E-9986-F45D9DBA39FE}"/>
              </a:ext>
            </a:extLst>
          </p:cNvPr>
          <p:cNvSpPr/>
          <p:nvPr/>
        </p:nvSpPr>
        <p:spPr bwMode="auto">
          <a:xfrm>
            <a:off x="381000" y="3519753"/>
            <a:ext cx="7924800" cy="12954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52579">
                                            <p:txEl>
                                              <p:pRg st="4" end="4"/>
                                            </p:txEl>
                                          </p:spTgt>
                                        </p:tgtEl>
                                        <p:attrNameLst>
                                          <p:attrName>style.color</p:attrName>
                                        </p:attrNameLst>
                                      </p:cBhvr>
                                      <p:to>
                                        <a:srgbClr val="00B050"/>
                                      </p:to>
                                    </p:animClr>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2A4F5D8-40E3-469E-B326-6BAFB344B630}" type="slidenum">
              <a:rPr lang="en-US" altLang="en-US" sz="1400" smtClean="0"/>
              <a:pPr>
                <a:spcBef>
                  <a:spcPct val="0"/>
                </a:spcBef>
                <a:buFontTx/>
                <a:buNone/>
              </a:pPr>
              <a:t>164</a:t>
            </a:fld>
            <a:endParaRPr lang="en-US" altLang="en-US" sz="1400"/>
          </a:p>
        </p:txBody>
      </p:sp>
      <p:sp>
        <p:nvSpPr>
          <p:cNvPr id="154627" name="Text Box 2"/>
          <p:cNvSpPr txBox="1">
            <a:spLocks noChangeArrowheads="1"/>
          </p:cNvSpPr>
          <p:nvPr/>
        </p:nvSpPr>
        <p:spPr bwMode="auto">
          <a:xfrm>
            <a:off x="533400" y="1712913"/>
            <a:ext cx="7772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None/>
            </a:pPr>
            <a:r>
              <a:rPr lang="en-US" altLang="en-US" sz="1800" u="sng" dirty="0"/>
              <a:t>Finding Statement:</a:t>
            </a:r>
            <a:r>
              <a:rPr lang="en-US" altLang="en-US" sz="1800" dirty="0"/>
              <a:t>  </a:t>
            </a:r>
            <a:r>
              <a:rPr lang="en-US" altLang="en-US" sz="1800" b="0" dirty="0"/>
              <a:t>Write the finding statement as you developed it during Step 6.</a:t>
            </a:r>
          </a:p>
          <a:p>
            <a:pPr marL="285750" indent="-285750">
              <a:spcBef>
                <a:spcPct val="0"/>
              </a:spcBef>
            </a:pPr>
            <a:endParaRPr lang="en-US" altLang="en-US" sz="1800" b="0" dirty="0"/>
          </a:p>
          <a:p>
            <a:pPr marL="285750" indent="-285750">
              <a:spcBef>
                <a:spcPct val="0"/>
              </a:spcBef>
            </a:pPr>
            <a:r>
              <a:rPr lang="en-US" altLang="en-US" sz="1800" u="sng" dirty="0"/>
              <a:t>Standard:</a:t>
            </a:r>
            <a:r>
              <a:rPr lang="en-US" altLang="en-US" sz="1800" dirty="0"/>
              <a:t> </a:t>
            </a:r>
            <a:r>
              <a:rPr lang="en-US" altLang="en-US" sz="1800" b="0" dirty="0">
                <a:solidFill>
                  <a:srgbClr val="FF0000"/>
                </a:solidFill>
              </a:rPr>
              <a:t>Write out the standard word for word and omit nothing. </a:t>
            </a:r>
            <a:r>
              <a:rPr lang="en-US" altLang="en-US" sz="1800" b="0" dirty="0"/>
              <a:t>Remember: A particular standard may not exist for your finding; therefore, simply use this paragraph to discuss the </a:t>
            </a:r>
            <a:r>
              <a:rPr lang="en-US" altLang="en-US" sz="1800" b="0" u="sng" dirty="0"/>
              <a:t>context</a:t>
            </a:r>
            <a:r>
              <a:rPr lang="en-US" altLang="en-US" sz="1800" b="0" dirty="0"/>
              <a:t> for your finding. </a:t>
            </a:r>
          </a:p>
          <a:p>
            <a:pPr marL="285750" indent="-285750">
              <a:spcBef>
                <a:spcPct val="0"/>
              </a:spcBef>
            </a:pPr>
            <a:endParaRPr lang="en-US" altLang="en-US" sz="1800" b="0" dirty="0"/>
          </a:p>
          <a:p>
            <a:pPr marL="285750" indent="-285750">
              <a:spcBef>
                <a:spcPct val="0"/>
              </a:spcBef>
            </a:pPr>
            <a:r>
              <a:rPr lang="en-US" altLang="en-US" sz="1800" u="sng" dirty="0"/>
              <a:t>Inspection Results:</a:t>
            </a:r>
            <a:r>
              <a:rPr lang="en-US" altLang="en-US" sz="1800" dirty="0"/>
              <a:t> </a:t>
            </a:r>
            <a:r>
              <a:rPr lang="en-US" altLang="en-US" sz="1800" b="0" dirty="0"/>
              <a:t>This section is possibly the most critical portion of your findings section. You must </a:t>
            </a:r>
            <a:r>
              <a:rPr lang="en-US" altLang="en-US" sz="1800" b="0" dirty="0">
                <a:solidFill>
                  <a:srgbClr val="0000FF"/>
                </a:solidFill>
              </a:rPr>
              <a:t>explain the nature of your finding and any other significant items that pertain directly to that finding</a:t>
            </a:r>
            <a:r>
              <a:rPr lang="en-US" altLang="en-US" sz="1800" b="0" dirty="0"/>
              <a:t>. The individuals or staff agencies who will be acting on the recommendations will rely on this section heavily to identify and fix the problem.</a:t>
            </a:r>
          </a:p>
        </p:txBody>
      </p:sp>
      <p:sp>
        <p:nvSpPr>
          <p:cNvPr id="154628" name="Text Box 3"/>
          <p:cNvSpPr txBox="1">
            <a:spLocks noChangeArrowheads="1"/>
          </p:cNvSpPr>
          <p:nvPr/>
        </p:nvSpPr>
        <p:spPr bwMode="auto">
          <a:xfrm>
            <a:off x="1798638" y="684213"/>
            <a:ext cx="6430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a:t>Step 7: Write Your Findings Sections</a:t>
            </a:r>
          </a:p>
        </p:txBody>
      </p:sp>
      <p:grpSp>
        <p:nvGrpSpPr>
          <p:cNvPr id="9" name="Group 8"/>
          <p:cNvGrpSpPr/>
          <p:nvPr/>
        </p:nvGrpSpPr>
        <p:grpSpPr>
          <a:xfrm>
            <a:off x="7924800" y="247650"/>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11</a:t>
              </a:r>
            </a:p>
          </p:txBody>
        </p:sp>
      </p:grpSp>
      <p:sp>
        <p:nvSpPr>
          <p:cNvPr id="2" name="Text Box 3">
            <a:extLst>
              <a:ext uri="{FF2B5EF4-FFF2-40B4-BE49-F238E27FC236}">
                <a16:creationId xmlns:a16="http://schemas.microsoft.com/office/drawing/2014/main" id="{CE5B1CC8-34C6-34EE-3FE3-CE7C6ED98DBE}"/>
              </a:ext>
            </a:extLst>
          </p:cNvPr>
          <p:cNvSpPr txBox="1">
            <a:spLocks noChangeArrowheads="1"/>
          </p:cNvSpPr>
          <p:nvPr/>
        </p:nvSpPr>
        <p:spPr bwMode="auto">
          <a:xfrm>
            <a:off x="2833608" y="6059487"/>
            <a:ext cx="6293016"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4-3, pages 4-3-28 to 4-3-30)</a:t>
            </a:r>
          </a:p>
        </p:txBody>
      </p:sp>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2A4F5D8-40E3-469E-B326-6BAFB344B630}" type="slidenum">
              <a:rPr lang="en-US" altLang="en-US" sz="1400" smtClean="0"/>
              <a:pPr>
                <a:spcBef>
                  <a:spcPct val="0"/>
                </a:spcBef>
                <a:buFontTx/>
                <a:buNone/>
              </a:pPr>
              <a:t>165</a:t>
            </a:fld>
            <a:endParaRPr lang="en-US" altLang="en-US" sz="1400"/>
          </a:p>
        </p:txBody>
      </p:sp>
      <p:sp>
        <p:nvSpPr>
          <p:cNvPr id="154627" name="Text Box 2"/>
          <p:cNvSpPr txBox="1">
            <a:spLocks noChangeArrowheads="1"/>
          </p:cNvSpPr>
          <p:nvPr/>
        </p:nvSpPr>
        <p:spPr bwMode="auto">
          <a:xfrm>
            <a:off x="661884" y="1612901"/>
            <a:ext cx="7772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None/>
            </a:pPr>
            <a:r>
              <a:rPr lang="en-US" altLang="en-US" sz="1800" dirty="0"/>
              <a:t>(1) </a:t>
            </a:r>
            <a:r>
              <a:rPr lang="en-US" altLang="en-US" sz="1800" u="sng" dirty="0"/>
              <a:t>Finding Statement 3.2:</a:t>
            </a:r>
            <a:r>
              <a:rPr lang="en-US" altLang="en-US" sz="1800" dirty="0"/>
              <a:t> </a:t>
            </a:r>
            <a:r>
              <a:rPr lang="en-US" altLang="en-US" sz="1800" b="0" dirty="0"/>
              <a:t>Most active-duty battalions are conducting Initial Command Inspections for companies but not within 90 days of assuming command as prescribed in AR 1-201.</a:t>
            </a:r>
          </a:p>
          <a:p>
            <a:pPr marL="285750" indent="-285750">
              <a:spcBef>
                <a:spcPct val="0"/>
              </a:spcBef>
            </a:pPr>
            <a:endParaRPr lang="en-US" altLang="en-US" sz="1800" b="0" dirty="0"/>
          </a:p>
          <a:p>
            <a:pPr>
              <a:spcBef>
                <a:spcPct val="0"/>
              </a:spcBef>
              <a:buNone/>
            </a:pPr>
            <a:r>
              <a:rPr lang="en-US" altLang="en-US" sz="1800" dirty="0"/>
              <a:t>(2) </a:t>
            </a:r>
            <a:r>
              <a:rPr lang="en-US" altLang="en-US" sz="1800" u="sng" dirty="0"/>
              <a:t>Standard:</a:t>
            </a:r>
            <a:r>
              <a:rPr lang="en-US" altLang="en-US" sz="1800" dirty="0"/>
              <a:t> </a:t>
            </a:r>
            <a:r>
              <a:rPr lang="en-US" altLang="en-US" sz="1800" b="0" dirty="0"/>
              <a:t>Army Regulation 1-201, </a:t>
            </a:r>
            <a:r>
              <a:rPr lang="en-US" altLang="en-US" sz="1800" b="0" u="sng" dirty="0"/>
              <a:t>Army Inspection Policy</a:t>
            </a:r>
            <a:r>
              <a:rPr lang="en-US" altLang="en-US" sz="1800" b="0" dirty="0"/>
              <a:t>, outlines the requirement to conduct Initial Command Inspections within 90 days. In Paragraph 3-3, Command Inspections: “c. Initial command inspections. (1) A new company commander (or leader of a similarly-sized organization) will receive an ICI from his or her commander, who should also be that company commander’s rater. (2) The ICI for companies will occur within the first 90 days of assumption of command for the Regular Army and 180 days for the Reserve Component (USAR and ARNGUS). The 90-day standard applies to Reserve Component Units mobilized on active duty.”</a:t>
            </a:r>
            <a:endParaRPr lang="en-US" altLang="en-US" sz="1800" u="sng" dirty="0"/>
          </a:p>
          <a:p>
            <a:pPr marL="285750" indent="-285750">
              <a:spcBef>
                <a:spcPct val="0"/>
              </a:spcBef>
            </a:pPr>
            <a:endParaRPr lang="en-US" altLang="en-US" sz="1800" b="0" dirty="0"/>
          </a:p>
        </p:txBody>
      </p:sp>
      <p:sp>
        <p:nvSpPr>
          <p:cNvPr id="154628" name="Text Box 3"/>
          <p:cNvSpPr txBox="1">
            <a:spLocks noChangeArrowheads="1"/>
          </p:cNvSpPr>
          <p:nvPr/>
        </p:nvSpPr>
        <p:spPr bwMode="auto">
          <a:xfrm>
            <a:off x="1798638" y="684213"/>
            <a:ext cx="6430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a:t>Step 7: Write Your Findings Sections</a:t>
            </a:r>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2A4F5D8-40E3-469E-B326-6BAFB344B630}" type="slidenum">
              <a:rPr lang="en-US" altLang="en-US" sz="1400" smtClean="0"/>
              <a:pPr>
                <a:spcBef>
                  <a:spcPct val="0"/>
                </a:spcBef>
                <a:buFontTx/>
                <a:buNone/>
              </a:pPr>
              <a:t>166</a:t>
            </a:fld>
            <a:endParaRPr lang="en-US" altLang="en-US" sz="1400"/>
          </a:p>
        </p:txBody>
      </p:sp>
      <p:sp>
        <p:nvSpPr>
          <p:cNvPr id="154627" name="Text Box 2"/>
          <p:cNvSpPr txBox="1">
            <a:spLocks noChangeArrowheads="1"/>
          </p:cNvSpPr>
          <p:nvPr/>
        </p:nvSpPr>
        <p:spPr bwMode="auto">
          <a:xfrm>
            <a:off x="533400" y="1712913"/>
            <a:ext cx="77724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None/>
            </a:pPr>
            <a:r>
              <a:rPr lang="en-US" altLang="en-US" sz="2000" dirty="0"/>
              <a:t>(3) </a:t>
            </a:r>
            <a:r>
              <a:rPr lang="en-US" altLang="en-US" sz="2000" u="sng" dirty="0"/>
              <a:t>Inspection Results:</a:t>
            </a:r>
            <a:r>
              <a:rPr lang="en-US" altLang="en-US" sz="2000" dirty="0"/>
              <a:t> </a:t>
            </a:r>
            <a:r>
              <a:rPr lang="en-US" altLang="en-US" sz="2000" b="0" dirty="0"/>
              <a:t>The Inspection Team determined that all of the battalions inspected within the division are conducting Initial Command Inspections as required by AR 1-201. However, a majority of these battalions (66%) are failing to comply with the added requirement to perform these inspections within 90 days of an officer assuming command of an active-duty company. Some companies are receiving the inspections within 90 days (in one case within 45 days); however, most companies are receiving Initial Command Inspections after 90 days but within six months.</a:t>
            </a:r>
          </a:p>
          <a:p>
            <a:pPr>
              <a:spcBef>
                <a:spcPct val="0"/>
              </a:spcBef>
              <a:buNone/>
            </a:pPr>
            <a:endParaRPr lang="en-US" altLang="en-US" sz="2000" b="0" dirty="0"/>
          </a:p>
          <a:p>
            <a:pPr>
              <a:spcBef>
                <a:spcPct val="0"/>
              </a:spcBef>
              <a:buNone/>
            </a:pPr>
            <a:r>
              <a:rPr lang="en-US" altLang="en-US" sz="1800" b="0" dirty="0">
                <a:solidFill>
                  <a:srgbClr val="0000FF"/>
                </a:solidFill>
              </a:rPr>
              <a:t>**Note: The Inspection Results portion is normally two to three paragraphs in length and should reflect why the problem is occurring. Since this example is for demonstration purposes, it contains only one brief discussion paragraph.</a:t>
            </a:r>
          </a:p>
        </p:txBody>
      </p:sp>
      <p:sp>
        <p:nvSpPr>
          <p:cNvPr id="154628" name="Text Box 3"/>
          <p:cNvSpPr txBox="1">
            <a:spLocks noChangeArrowheads="1"/>
          </p:cNvSpPr>
          <p:nvPr/>
        </p:nvSpPr>
        <p:spPr bwMode="auto">
          <a:xfrm>
            <a:off x="1798638" y="684213"/>
            <a:ext cx="6430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a:t>Step 7: Write Your Findings Sections</a:t>
            </a:r>
          </a:p>
        </p:txBody>
      </p:sp>
    </p:spTree>
    <p:extLst>
      <p:ext uri="{BB962C8B-B14F-4D97-AF65-F5344CB8AC3E}">
        <p14:creationId xmlns:p14="http://schemas.microsoft.com/office/powerpoint/2010/main" val="3918053556"/>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0E002F4-5C95-41C7-9F13-FE07B17019AE}" type="slidenum">
              <a:rPr lang="en-US" altLang="en-US" sz="1400" smtClean="0"/>
              <a:pPr>
                <a:spcBef>
                  <a:spcPct val="0"/>
                </a:spcBef>
                <a:buFontTx/>
                <a:buNone/>
              </a:pPr>
              <a:t>167</a:t>
            </a:fld>
            <a:endParaRPr lang="en-US" altLang="en-US" sz="1400"/>
          </a:p>
        </p:txBody>
      </p:sp>
      <p:sp>
        <p:nvSpPr>
          <p:cNvPr id="156675" name="Text Box 2"/>
          <p:cNvSpPr txBox="1">
            <a:spLocks noChangeArrowheads="1"/>
          </p:cNvSpPr>
          <p:nvPr/>
        </p:nvSpPr>
        <p:spPr bwMode="auto">
          <a:xfrm>
            <a:off x="316208" y="4876800"/>
            <a:ext cx="855396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indent="0">
              <a:spcBef>
                <a:spcPct val="0"/>
              </a:spcBef>
              <a:buNone/>
            </a:pPr>
            <a:r>
              <a:rPr lang="en-US" altLang="en-US" sz="2400" dirty="0"/>
              <a:t>** Follow the root cause analysis model outlined in </a:t>
            </a:r>
            <a:r>
              <a:rPr lang="en-US" altLang="en-US" sz="2400" u="sng" dirty="0"/>
              <a:t>The Inspections Guide</a:t>
            </a:r>
            <a:r>
              <a:rPr lang="en-US" altLang="en-US" sz="2400" dirty="0"/>
              <a:t>. Remember, positive findings will not normally have a root cause.</a:t>
            </a:r>
          </a:p>
          <a:p>
            <a:pPr>
              <a:spcBef>
                <a:spcPct val="0"/>
              </a:spcBef>
              <a:buFontTx/>
              <a:buNone/>
            </a:pPr>
            <a:endParaRPr lang="en-US" altLang="en-US" sz="2800" dirty="0"/>
          </a:p>
        </p:txBody>
      </p:sp>
      <p:sp>
        <p:nvSpPr>
          <p:cNvPr id="156685" name="Text Box 3"/>
          <p:cNvSpPr txBox="1">
            <a:spLocks noChangeArrowheads="1"/>
          </p:cNvSpPr>
          <p:nvPr/>
        </p:nvSpPr>
        <p:spPr bwMode="auto">
          <a:xfrm>
            <a:off x="1798638" y="684213"/>
            <a:ext cx="6430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a:t>Step 7: Write Your Findings Sections</a:t>
            </a:r>
          </a:p>
        </p:txBody>
      </p:sp>
      <p:grpSp>
        <p:nvGrpSpPr>
          <p:cNvPr id="17" name="Group 16"/>
          <p:cNvGrpSpPr/>
          <p:nvPr/>
        </p:nvGrpSpPr>
        <p:grpSpPr>
          <a:xfrm>
            <a:off x="7924800" y="247650"/>
            <a:ext cx="1052513" cy="903288"/>
            <a:chOff x="7543799" y="925512"/>
            <a:chExt cx="1052513" cy="903288"/>
          </a:xfrm>
        </p:grpSpPr>
        <p:sp>
          <p:nvSpPr>
            <p:cNvPr id="18"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9"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11</a:t>
              </a:r>
            </a:p>
          </p:txBody>
        </p:sp>
      </p:grpSp>
      <p:sp>
        <p:nvSpPr>
          <p:cNvPr id="2" name="Rectangle 2">
            <a:extLst>
              <a:ext uri="{FF2B5EF4-FFF2-40B4-BE49-F238E27FC236}">
                <a16:creationId xmlns:a16="http://schemas.microsoft.com/office/drawing/2014/main" id="{83762BCE-B318-D5DC-6F12-4C84C1AD809D}"/>
              </a:ext>
            </a:extLst>
          </p:cNvPr>
          <p:cNvSpPr>
            <a:spLocks noChangeArrowheads="1"/>
          </p:cNvSpPr>
          <p:nvPr/>
        </p:nvSpPr>
        <p:spPr bwMode="auto">
          <a:xfrm>
            <a:off x="3037134" y="6096000"/>
            <a:ext cx="6008481"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u="sng" dirty="0">
                <a:solidFill>
                  <a:srgbClr val="00B050"/>
                </a:solidFill>
              </a:rPr>
              <a:t>The Inspections Guide</a:t>
            </a:r>
            <a:r>
              <a:rPr lang="en-US" altLang="en-US" sz="1800" dirty="0">
                <a:solidFill>
                  <a:srgbClr val="00B050"/>
                </a:solidFill>
              </a:rPr>
              <a:t> (Sect 3-3, pages 3-3-1 to 3-3-3)</a:t>
            </a:r>
          </a:p>
        </p:txBody>
      </p:sp>
      <p:grpSp>
        <p:nvGrpSpPr>
          <p:cNvPr id="53" name="Group 52">
            <a:extLst>
              <a:ext uri="{FF2B5EF4-FFF2-40B4-BE49-F238E27FC236}">
                <a16:creationId xmlns:a16="http://schemas.microsoft.com/office/drawing/2014/main" id="{2A6280B2-183C-3B62-39D3-9C13CBFB947F}"/>
              </a:ext>
            </a:extLst>
          </p:cNvPr>
          <p:cNvGrpSpPr/>
          <p:nvPr/>
        </p:nvGrpSpPr>
        <p:grpSpPr>
          <a:xfrm>
            <a:off x="197860" y="1752600"/>
            <a:ext cx="8756552" cy="2832157"/>
            <a:chOff x="197860" y="1972816"/>
            <a:chExt cx="8756552" cy="2832157"/>
          </a:xfrm>
        </p:grpSpPr>
        <p:sp>
          <p:nvSpPr>
            <p:cNvPr id="49" name="Line 17">
              <a:extLst>
                <a:ext uri="{FF2B5EF4-FFF2-40B4-BE49-F238E27FC236}">
                  <a16:creationId xmlns:a16="http://schemas.microsoft.com/office/drawing/2014/main" id="{E50EC888-CDC1-390A-1334-E25846236F50}"/>
                </a:ext>
              </a:extLst>
            </p:cNvPr>
            <p:cNvSpPr>
              <a:spLocks noChangeShapeType="1"/>
            </p:cNvSpPr>
            <p:nvPr/>
          </p:nvSpPr>
          <p:spPr bwMode="auto">
            <a:xfrm flipV="1">
              <a:off x="1709357" y="2680160"/>
              <a:ext cx="0" cy="218085"/>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 name="Line 22">
              <a:extLst>
                <a:ext uri="{FF2B5EF4-FFF2-40B4-BE49-F238E27FC236}">
                  <a16:creationId xmlns:a16="http://schemas.microsoft.com/office/drawing/2014/main" id="{2DC5CE49-D9DA-118D-C320-17866F1C887F}"/>
                </a:ext>
              </a:extLst>
            </p:cNvPr>
            <p:cNvSpPr>
              <a:spLocks noChangeShapeType="1"/>
            </p:cNvSpPr>
            <p:nvPr/>
          </p:nvSpPr>
          <p:spPr bwMode="auto">
            <a:xfrm flipV="1">
              <a:off x="4572000" y="2425326"/>
              <a:ext cx="0" cy="485408"/>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8" name="Rectangle 19">
              <a:extLst>
                <a:ext uri="{FF2B5EF4-FFF2-40B4-BE49-F238E27FC236}">
                  <a16:creationId xmlns:a16="http://schemas.microsoft.com/office/drawing/2014/main" id="{68B09532-93E6-6886-C488-25212D35BEBA}"/>
                </a:ext>
              </a:extLst>
            </p:cNvPr>
            <p:cNvSpPr>
              <a:spLocks noChangeArrowheads="1"/>
            </p:cNvSpPr>
            <p:nvPr/>
          </p:nvSpPr>
          <p:spPr bwMode="auto">
            <a:xfrm>
              <a:off x="197860" y="3744591"/>
              <a:ext cx="2532888" cy="1060382"/>
            </a:xfrm>
            <a:prstGeom prst="rect">
              <a:avLst/>
            </a:prstGeom>
            <a:solidFill>
              <a:srgbClr val="FFFF00"/>
            </a:solidFill>
            <a:ln w="25400">
              <a:solidFill>
                <a:schemeClr val="tx1"/>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200" dirty="0"/>
                <a:t>1. NEVER KNEW</a:t>
              </a:r>
            </a:p>
            <a:p>
              <a:pPr>
                <a:spcBef>
                  <a:spcPct val="0"/>
                </a:spcBef>
                <a:buFontTx/>
                <a:buNone/>
              </a:pPr>
              <a:r>
                <a:rPr lang="en-US" altLang="en-US" sz="2200" dirty="0"/>
                <a:t>2. FORGOT</a:t>
              </a:r>
            </a:p>
            <a:p>
              <a:pPr>
                <a:spcBef>
                  <a:spcPct val="0"/>
                </a:spcBef>
                <a:buFontTx/>
                <a:buNone/>
              </a:pPr>
              <a:r>
                <a:rPr lang="en-US" altLang="en-US" sz="2200" dirty="0"/>
                <a:t>3. TASK IMPLIED</a:t>
              </a:r>
            </a:p>
          </p:txBody>
        </p:sp>
        <p:sp>
          <p:nvSpPr>
            <p:cNvPr id="30" name="Line 20">
              <a:extLst>
                <a:ext uri="{FF2B5EF4-FFF2-40B4-BE49-F238E27FC236}">
                  <a16:creationId xmlns:a16="http://schemas.microsoft.com/office/drawing/2014/main" id="{8E0D0C4F-FA41-515E-B7A3-63E37A0FB6D8}"/>
                </a:ext>
              </a:extLst>
            </p:cNvPr>
            <p:cNvSpPr>
              <a:spLocks noChangeShapeType="1"/>
            </p:cNvSpPr>
            <p:nvPr/>
          </p:nvSpPr>
          <p:spPr bwMode="auto">
            <a:xfrm flipV="1">
              <a:off x="7613474" y="4094387"/>
              <a:ext cx="0" cy="466045"/>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dirty="0">
                <a:effectLst>
                  <a:outerShdw blurRad="38100" dist="38100" dir="2700000" algn="tl">
                    <a:srgbClr val="000000">
                      <a:alpha val="43137"/>
                    </a:srgbClr>
                  </a:outerShdw>
                </a:effectLst>
                <a:latin typeface="Arial" charset="0"/>
              </a:endParaRPr>
            </a:p>
          </p:txBody>
        </p:sp>
        <p:sp>
          <p:nvSpPr>
            <p:cNvPr id="31" name="Line 20">
              <a:extLst>
                <a:ext uri="{FF2B5EF4-FFF2-40B4-BE49-F238E27FC236}">
                  <a16:creationId xmlns:a16="http://schemas.microsoft.com/office/drawing/2014/main" id="{6B039955-3452-CEBB-7B1E-A5AFC11E6A79}"/>
                </a:ext>
              </a:extLst>
            </p:cNvPr>
            <p:cNvSpPr>
              <a:spLocks noChangeShapeType="1"/>
            </p:cNvSpPr>
            <p:nvPr/>
          </p:nvSpPr>
          <p:spPr bwMode="auto">
            <a:xfrm flipV="1">
              <a:off x="4611658" y="4107205"/>
              <a:ext cx="0" cy="466045"/>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dirty="0">
                <a:effectLst>
                  <a:outerShdw blurRad="38100" dist="38100" dir="2700000" algn="tl">
                    <a:srgbClr val="000000">
                      <a:alpha val="43137"/>
                    </a:srgbClr>
                  </a:outerShdw>
                </a:effectLst>
                <a:latin typeface="Arial" charset="0"/>
              </a:endParaRPr>
            </a:p>
          </p:txBody>
        </p:sp>
        <p:sp>
          <p:nvSpPr>
            <p:cNvPr id="33" name="Rectangle 4">
              <a:extLst>
                <a:ext uri="{FF2B5EF4-FFF2-40B4-BE49-F238E27FC236}">
                  <a16:creationId xmlns:a16="http://schemas.microsoft.com/office/drawing/2014/main" id="{39435D75-4FF8-6550-085E-DFB053ED1881}"/>
                </a:ext>
              </a:extLst>
            </p:cNvPr>
            <p:cNvSpPr>
              <a:spLocks noChangeArrowheads="1"/>
            </p:cNvSpPr>
            <p:nvPr/>
          </p:nvSpPr>
          <p:spPr bwMode="auto">
            <a:xfrm>
              <a:off x="2299494" y="1972816"/>
              <a:ext cx="4545012" cy="439737"/>
            </a:xfrm>
            <a:prstGeom prst="rect">
              <a:avLst/>
            </a:prstGeom>
            <a:solidFill>
              <a:srgbClr val="FFFF00"/>
            </a:solidFill>
            <a:ln w="28575">
              <a:solidFill>
                <a:srgbClr val="000000"/>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dirty="0"/>
                <a:t>Reasons for Non-Compliance</a:t>
              </a:r>
            </a:p>
          </p:txBody>
        </p:sp>
        <p:sp>
          <p:nvSpPr>
            <p:cNvPr id="34" name="Rectangle 5">
              <a:extLst>
                <a:ext uri="{FF2B5EF4-FFF2-40B4-BE49-F238E27FC236}">
                  <a16:creationId xmlns:a16="http://schemas.microsoft.com/office/drawing/2014/main" id="{3FC75C2B-286A-D63A-B0F2-C757E366FE66}"/>
                </a:ext>
              </a:extLst>
            </p:cNvPr>
            <p:cNvSpPr>
              <a:spLocks noChangeArrowheads="1"/>
            </p:cNvSpPr>
            <p:nvPr/>
          </p:nvSpPr>
          <p:spPr bwMode="auto">
            <a:xfrm>
              <a:off x="442913" y="2898245"/>
              <a:ext cx="2532888" cy="612648"/>
            </a:xfrm>
            <a:prstGeom prst="rect">
              <a:avLst/>
            </a:prstGeom>
            <a:solidFill>
              <a:srgbClr val="FFFF00"/>
            </a:solidFill>
            <a:ln w="254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35" name="Rectangle 6">
              <a:extLst>
                <a:ext uri="{FF2B5EF4-FFF2-40B4-BE49-F238E27FC236}">
                  <a16:creationId xmlns:a16="http://schemas.microsoft.com/office/drawing/2014/main" id="{D27A3A26-9A83-BD67-890B-733AD848A394}"/>
                </a:ext>
              </a:extLst>
            </p:cNvPr>
            <p:cNvSpPr>
              <a:spLocks noChangeArrowheads="1"/>
            </p:cNvSpPr>
            <p:nvPr/>
          </p:nvSpPr>
          <p:spPr bwMode="auto">
            <a:xfrm>
              <a:off x="541338" y="2674084"/>
              <a:ext cx="22415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u="sng" dirty="0"/>
                <a:t>DON’T KNOW</a:t>
              </a:r>
            </a:p>
          </p:txBody>
        </p:sp>
        <p:sp>
          <p:nvSpPr>
            <p:cNvPr id="36" name="Line 7">
              <a:extLst>
                <a:ext uri="{FF2B5EF4-FFF2-40B4-BE49-F238E27FC236}">
                  <a16:creationId xmlns:a16="http://schemas.microsoft.com/office/drawing/2014/main" id="{33490DD2-0C52-F98C-5B2D-F6087F5740CF}"/>
                </a:ext>
              </a:extLst>
            </p:cNvPr>
            <p:cNvSpPr>
              <a:spLocks noChangeShapeType="1"/>
            </p:cNvSpPr>
            <p:nvPr/>
          </p:nvSpPr>
          <p:spPr bwMode="auto">
            <a:xfrm flipV="1">
              <a:off x="1723073" y="2679926"/>
              <a:ext cx="5866765" cy="9326"/>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grpSp>
          <p:nvGrpSpPr>
            <p:cNvPr id="37" name="Group 10">
              <a:extLst>
                <a:ext uri="{FF2B5EF4-FFF2-40B4-BE49-F238E27FC236}">
                  <a16:creationId xmlns:a16="http://schemas.microsoft.com/office/drawing/2014/main" id="{BB6F8C18-8165-1518-CD35-47297C0FFFB6}"/>
                </a:ext>
              </a:extLst>
            </p:cNvPr>
            <p:cNvGrpSpPr>
              <a:grpSpLocks/>
            </p:cNvGrpSpPr>
            <p:nvPr/>
          </p:nvGrpSpPr>
          <p:grpSpPr bwMode="auto">
            <a:xfrm>
              <a:off x="3308349" y="2898245"/>
              <a:ext cx="2532888" cy="612648"/>
              <a:chOff x="2532" y="1909"/>
              <a:chExt cx="1933" cy="924"/>
            </a:xfrm>
          </p:grpSpPr>
          <p:sp>
            <p:nvSpPr>
              <p:cNvPr id="38" name="Rectangle 11">
                <a:extLst>
                  <a:ext uri="{FF2B5EF4-FFF2-40B4-BE49-F238E27FC236}">
                    <a16:creationId xmlns:a16="http://schemas.microsoft.com/office/drawing/2014/main" id="{EB9C7F69-A380-7A12-3FD3-AE4AB9481AB0}"/>
                  </a:ext>
                </a:extLst>
              </p:cNvPr>
              <p:cNvSpPr>
                <a:spLocks noChangeArrowheads="1"/>
              </p:cNvSpPr>
              <p:nvPr/>
            </p:nvSpPr>
            <p:spPr bwMode="auto">
              <a:xfrm>
                <a:off x="2532" y="1909"/>
                <a:ext cx="1933" cy="924"/>
              </a:xfrm>
              <a:prstGeom prst="rect">
                <a:avLst/>
              </a:prstGeom>
              <a:solidFill>
                <a:srgbClr val="FFFF00"/>
              </a:solidFill>
              <a:ln w="254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39" name="Rectangle 12">
                <a:extLst>
                  <a:ext uri="{FF2B5EF4-FFF2-40B4-BE49-F238E27FC236}">
                    <a16:creationId xmlns:a16="http://schemas.microsoft.com/office/drawing/2014/main" id="{222E34FF-8A72-8FFE-C36A-0805B13F9081}"/>
                  </a:ext>
                </a:extLst>
              </p:cNvPr>
              <p:cNvSpPr>
                <a:spLocks noChangeArrowheads="1"/>
              </p:cNvSpPr>
              <p:nvPr/>
            </p:nvSpPr>
            <p:spPr bwMode="auto">
              <a:xfrm>
                <a:off x="2595" y="2140"/>
                <a:ext cx="1779" cy="4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u="sng" dirty="0"/>
                  <a:t>CAN’T COMPLY</a:t>
                </a:r>
              </a:p>
            </p:txBody>
          </p:sp>
        </p:grpSp>
        <p:grpSp>
          <p:nvGrpSpPr>
            <p:cNvPr id="40" name="Group 14">
              <a:extLst>
                <a:ext uri="{FF2B5EF4-FFF2-40B4-BE49-F238E27FC236}">
                  <a16:creationId xmlns:a16="http://schemas.microsoft.com/office/drawing/2014/main" id="{A4ECC5C8-654C-E86A-60A5-CCE0E953F2A5}"/>
                </a:ext>
              </a:extLst>
            </p:cNvPr>
            <p:cNvGrpSpPr>
              <a:grpSpLocks/>
            </p:cNvGrpSpPr>
            <p:nvPr/>
          </p:nvGrpSpPr>
          <p:grpSpPr bwMode="auto">
            <a:xfrm>
              <a:off x="6170992" y="2891635"/>
              <a:ext cx="2532888" cy="612648"/>
              <a:chOff x="4896" y="1909"/>
              <a:chExt cx="1992" cy="924"/>
            </a:xfrm>
          </p:grpSpPr>
          <p:sp>
            <p:nvSpPr>
              <p:cNvPr id="41" name="Rectangle 15">
                <a:extLst>
                  <a:ext uri="{FF2B5EF4-FFF2-40B4-BE49-F238E27FC236}">
                    <a16:creationId xmlns:a16="http://schemas.microsoft.com/office/drawing/2014/main" id="{DB6E5351-2ACA-3B16-6CD3-7D36D5479475}"/>
                  </a:ext>
                </a:extLst>
              </p:cNvPr>
              <p:cNvSpPr>
                <a:spLocks noChangeArrowheads="1"/>
              </p:cNvSpPr>
              <p:nvPr/>
            </p:nvSpPr>
            <p:spPr bwMode="auto">
              <a:xfrm>
                <a:off x="4896" y="1909"/>
                <a:ext cx="1992" cy="924"/>
              </a:xfrm>
              <a:prstGeom prst="rect">
                <a:avLst/>
              </a:prstGeom>
              <a:solidFill>
                <a:srgbClr val="FFFF00"/>
              </a:solidFill>
              <a:ln w="254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42" name="Rectangle 16">
                <a:extLst>
                  <a:ext uri="{FF2B5EF4-FFF2-40B4-BE49-F238E27FC236}">
                    <a16:creationId xmlns:a16="http://schemas.microsoft.com/office/drawing/2014/main" id="{EC4F2981-7C8E-BFEA-FBA8-BE63FF259873}"/>
                  </a:ext>
                </a:extLst>
              </p:cNvPr>
              <p:cNvSpPr>
                <a:spLocks noChangeArrowheads="1"/>
              </p:cNvSpPr>
              <p:nvPr/>
            </p:nvSpPr>
            <p:spPr bwMode="auto">
              <a:xfrm>
                <a:off x="4973" y="1953"/>
                <a:ext cx="1838" cy="83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u="sng" dirty="0"/>
                  <a:t>WON’T COMPLY</a:t>
                </a:r>
              </a:p>
            </p:txBody>
          </p:sp>
        </p:grpSp>
        <p:sp>
          <p:nvSpPr>
            <p:cNvPr id="44" name="Rectangle 23">
              <a:extLst>
                <a:ext uri="{FF2B5EF4-FFF2-40B4-BE49-F238E27FC236}">
                  <a16:creationId xmlns:a16="http://schemas.microsoft.com/office/drawing/2014/main" id="{201190D3-F445-7CD4-DC51-B8D349ACF042}"/>
                </a:ext>
              </a:extLst>
            </p:cNvPr>
            <p:cNvSpPr>
              <a:spLocks noChangeArrowheads="1"/>
            </p:cNvSpPr>
            <p:nvPr/>
          </p:nvSpPr>
          <p:spPr bwMode="auto">
            <a:xfrm>
              <a:off x="2838776" y="3742742"/>
              <a:ext cx="3474720" cy="1060704"/>
            </a:xfrm>
            <a:prstGeom prst="rect">
              <a:avLst/>
            </a:prstGeom>
            <a:solidFill>
              <a:srgbClr val="FFFF00"/>
            </a:solidFill>
            <a:ln w="25400">
              <a:solidFill>
                <a:schemeClr val="tx1"/>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200" dirty="0"/>
                <a:t>1. SCARCE RESOURCES</a:t>
              </a:r>
            </a:p>
            <a:p>
              <a:pPr>
                <a:spcBef>
                  <a:spcPct val="0"/>
                </a:spcBef>
                <a:buFontTx/>
                <a:buNone/>
              </a:pPr>
              <a:r>
                <a:rPr lang="en-US" altLang="en-US" sz="2200" dirty="0"/>
                <a:t>2. DON’T KNOW HOW</a:t>
              </a:r>
            </a:p>
            <a:p>
              <a:pPr>
                <a:spcBef>
                  <a:spcPct val="0"/>
                </a:spcBef>
                <a:buFontTx/>
                <a:buNone/>
              </a:pPr>
              <a:r>
                <a:rPr lang="en-US" altLang="en-US" sz="2200" dirty="0"/>
                <a:t>3. IMPOSSIBLE TO DO</a:t>
              </a:r>
            </a:p>
          </p:txBody>
        </p:sp>
        <p:sp>
          <p:nvSpPr>
            <p:cNvPr id="45" name="Rectangle 25">
              <a:extLst>
                <a:ext uri="{FF2B5EF4-FFF2-40B4-BE49-F238E27FC236}">
                  <a16:creationId xmlns:a16="http://schemas.microsoft.com/office/drawing/2014/main" id="{00FDD6A8-ADA0-069D-BD4B-4354B0C6012C}"/>
                </a:ext>
              </a:extLst>
            </p:cNvPr>
            <p:cNvSpPr>
              <a:spLocks noChangeArrowheads="1"/>
            </p:cNvSpPr>
            <p:nvPr/>
          </p:nvSpPr>
          <p:spPr bwMode="auto">
            <a:xfrm>
              <a:off x="6421524" y="3739437"/>
              <a:ext cx="2532888" cy="1060704"/>
            </a:xfrm>
            <a:prstGeom prst="rect">
              <a:avLst/>
            </a:prstGeom>
            <a:solidFill>
              <a:srgbClr val="FFFF00"/>
            </a:solidFill>
            <a:ln w="25400">
              <a:solidFill>
                <a:schemeClr val="tx1"/>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200" dirty="0"/>
                <a:t>1. NO REWARD</a:t>
              </a:r>
            </a:p>
            <a:p>
              <a:pPr>
                <a:spcBef>
                  <a:spcPct val="0"/>
                </a:spcBef>
                <a:buFontTx/>
                <a:buNone/>
              </a:pPr>
              <a:r>
                <a:rPr lang="en-US" altLang="en-US" sz="2200" dirty="0"/>
                <a:t>2. NO PENALTY</a:t>
              </a:r>
            </a:p>
            <a:p>
              <a:pPr>
                <a:spcBef>
                  <a:spcPct val="0"/>
                </a:spcBef>
                <a:buFontTx/>
                <a:buNone/>
              </a:pPr>
              <a:r>
                <a:rPr lang="en-US" altLang="en-US" sz="2200" dirty="0"/>
                <a:t>3. DISAGREE</a:t>
              </a:r>
            </a:p>
          </p:txBody>
        </p:sp>
        <p:sp>
          <p:nvSpPr>
            <p:cNvPr id="48" name="Line 17">
              <a:extLst>
                <a:ext uri="{FF2B5EF4-FFF2-40B4-BE49-F238E27FC236}">
                  <a16:creationId xmlns:a16="http://schemas.microsoft.com/office/drawing/2014/main" id="{761E1BDE-5E15-4D86-641B-7DDD761AFF07}"/>
                </a:ext>
              </a:extLst>
            </p:cNvPr>
            <p:cNvSpPr>
              <a:spLocks noChangeShapeType="1"/>
            </p:cNvSpPr>
            <p:nvPr/>
          </p:nvSpPr>
          <p:spPr bwMode="auto">
            <a:xfrm flipV="1">
              <a:off x="7589838" y="2668030"/>
              <a:ext cx="0" cy="218085"/>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0" name="Line 17">
              <a:extLst>
                <a:ext uri="{FF2B5EF4-FFF2-40B4-BE49-F238E27FC236}">
                  <a16:creationId xmlns:a16="http://schemas.microsoft.com/office/drawing/2014/main" id="{28F12A8D-8109-45A4-F13D-F83F8EBC4057}"/>
                </a:ext>
              </a:extLst>
            </p:cNvPr>
            <p:cNvSpPr>
              <a:spLocks noChangeShapeType="1"/>
            </p:cNvSpPr>
            <p:nvPr/>
          </p:nvSpPr>
          <p:spPr bwMode="auto">
            <a:xfrm flipV="1">
              <a:off x="7589838" y="3510891"/>
              <a:ext cx="0" cy="218085"/>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1" name="Line 17">
              <a:extLst>
                <a:ext uri="{FF2B5EF4-FFF2-40B4-BE49-F238E27FC236}">
                  <a16:creationId xmlns:a16="http://schemas.microsoft.com/office/drawing/2014/main" id="{0B62EAA6-3947-D953-5C47-620A2647FAF9}"/>
                </a:ext>
              </a:extLst>
            </p:cNvPr>
            <p:cNvSpPr>
              <a:spLocks noChangeShapeType="1"/>
            </p:cNvSpPr>
            <p:nvPr/>
          </p:nvSpPr>
          <p:spPr bwMode="auto">
            <a:xfrm flipV="1">
              <a:off x="4572000" y="3510892"/>
              <a:ext cx="0" cy="218085"/>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2" name="Line 17">
              <a:extLst>
                <a:ext uri="{FF2B5EF4-FFF2-40B4-BE49-F238E27FC236}">
                  <a16:creationId xmlns:a16="http://schemas.microsoft.com/office/drawing/2014/main" id="{E75FF886-EAEE-AD13-F8DD-31B49E35A9E3}"/>
                </a:ext>
              </a:extLst>
            </p:cNvPr>
            <p:cNvSpPr>
              <a:spLocks noChangeShapeType="1"/>
            </p:cNvSpPr>
            <p:nvPr/>
          </p:nvSpPr>
          <p:spPr bwMode="auto">
            <a:xfrm flipV="1">
              <a:off x="1730059" y="3510893"/>
              <a:ext cx="0" cy="218085"/>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grpSp>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659E624-87F8-4E66-B703-EEC77508198B}" type="slidenum">
              <a:rPr lang="en-US" altLang="en-US" sz="1400" smtClean="0"/>
              <a:pPr>
                <a:spcBef>
                  <a:spcPct val="0"/>
                </a:spcBef>
                <a:buFontTx/>
                <a:buNone/>
              </a:pPr>
              <a:t>168</a:t>
            </a:fld>
            <a:endParaRPr lang="en-US" altLang="en-US" sz="1400"/>
          </a:p>
        </p:txBody>
      </p:sp>
      <p:sp>
        <p:nvSpPr>
          <p:cNvPr id="158723" name="Text Box 2"/>
          <p:cNvSpPr txBox="1">
            <a:spLocks noChangeArrowheads="1"/>
          </p:cNvSpPr>
          <p:nvPr/>
        </p:nvSpPr>
        <p:spPr bwMode="auto">
          <a:xfrm>
            <a:off x="425450" y="1876485"/>
            <a:ext cx="845663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a:spcBef>
                <a:spcPct val="20000"/>
              </a:spcBef>
              <a:buChar char="•"/>
              <a:defRPr sz="3200" b="1">
                <a:solidFill>
                  <a:schemeClr val="tx1"/>
                </a:solidFill>
                <a:latin typeface="Arial" panose="020B0604020202020204" pitchFamily="34" charset="0"/>
              </a:defRPr>
            </a:lvl1pPr>
            <a:lvl2pPr marL="914400" indent="-45720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ts val="1200"/>
              </a:spcAft>
            </a:pPr>
            <a:r>
              <a:rPr lang="en-US" altLang="en-US" sz="2000" u="sng" dirty="0"/>
              <a:t>Root Cause:</a:t>
            </a:r>
            <a:r>
              <a:rPr lang="en-US" altLang="en-US" sz="2000" dirty="0"/>
              <a:t> </a:t>
            </a:r>
            <a:r>
              <a:rPr lang="en-US" altLang="en-US" sz="2000" b="0" dirty="0"/>
              <a:t>(Don’t Know) / (Can’t Comply) / (Won’t Comply) … </a:t>
            </a:r>
          </a:p>
          <a:p>
            <a:pPr lvl="1">
              <a:spcBef>
                <a:spcPct val="0"/>
              </a:spcBef>
              <a:spcAft>
                <a:spcPts val="1200"/>
              </a:spcAft>
              <a:buFont typeface="Wingdings" panose="05000000000000000000" pitchFamily="2" charset="2"/>
              <a:buChar char="Ø"/>
            </a:pPr>
            <a:r>
              <a:rPr lang="en-US" altLang="en-US" sz="2000" b="0" dirty="0"/>
              <a:t>Start with the root cause. </a:t>
            </a:r>
          </a:p>
          <a:p>
            <a:pPr lvl="1">
              <a:spcBef>
                <a:spcPct val="0"/>
              </a:spcBef>
              <a:spcAft>
                <a:spcPts val="1200"/>
              </a:spcAft>
              <a:buFont typeface="Wingdings" panose="05000000000000000000" pitchFamily="2" charset="2"/>
              <a:buChar char="Ø"/>
            </a:pPr>
            <a:r>
              <a:rPr lang="en-US" altLang="en-US" sz="2000" b="0" dirty="0"/>
              <a:t>Followed by 1-2 sentences explaining why. </a:t>
            </a:r>
          </a:p>
          <a:p>
            <a:pPr lvl="1">
              <a:spcBef>
                <a:spcPct val="0"/>
              </a:spcBef>
              <a:spcAft>
                <a:spcPts val="0"/>
              </a:spcAft>
              <a:buFont typeface="Wingdings" panose="05000000000000000000" pitchFamily="2" charset="2"/>
              <a:buChar char="Ø"/>
            </a:pPr>
            <a:endParaRPr lang="en-US" altLang="en-US" sz="2000" b="0" dirty="0"/>
          </a:p>
          <a:p>
            <a:pPr>
              <a:spcBef>
                <a:spcPct val="0"/>
              </a:spcBef>
              <a:spcAft>
                <a:spcPts val="1200"/>
              </a:spcAft>
            </a:pPr>
            <a:r>
              <a:rPr lang="en-US" altLang="en-US" sz="2000" u="sng" dirty="0"/>
              <a:t>Recommendation(s):</a:t>
            </a:r>
            <a:r>
              <a:rPr lang="en-US" altLang="en-US" sz="2000" dirty="0"/>
              <a:t> </a:t>
            </a:r>
            <a:r>
              <a:rPr lang="en-US" altLang="en-US" sz="2000" b="0" dirty="0"/>
              <a:t>This paragraph must identify clearly and concisely what the IG recommends that a particular individual or staff agency do to correct the problem. </a:t>
            </a:r>
          </a:p>
          <a:p>
            <a:pPr lvl="1">
              <a:spcBef>
                <a:spcPct val="0"/>
              </a:spcBef>
              <a:spcAft>
                <a:spcPts val="1200"/>
              </a:spcAft>
              <a:buFont typeface="Wingdings" panose="05000000000000000000" pitchFamily="2" charset="2"/>
              <a:buChar char="Ø"/>
            </a:pPr>
            <a:r>
              <a:rPr lang="en-US" altLang="en-US" sz="2000" b="0" dirty="0"/>
              <a:t>The paragraph will begin as follows: The IG recommends that …</a:t>
            </a:r>
          </a:p>
          <a:p>
            <a:pPr lvl="1">
              <a:spcBef>
                <a:spcPct val="0"/>
              </a:spcBef>
              <a:spcAft>
                <a:spcPts val="1200"/>
              </a:spcAft>
              <a:buFont typeface="Wingdings" panose="05000000000000000000" pitchFamily="2" charset="2"/>
              <a:buChar char="Ø"/>
            </a:pPr>
            <a:r>
              <a:rPr lang="en-US" altLang="en-US" sz="2000" b="0" dirty="0">
                <a:solidFill>
                  <a:srgbClr val="FF0000"/>
                </a:solidFill>
              </a:rPr>
              <a:t>The</a:t>
            </a:r>
            <a:r>
              <a:rPr lang="en-US" altLang="en-US" sz="2000" b="0" dirty="0"/>
              <a:t> </a:t>
            </a:r>
            <a:r>
              <a:rPr lang="en-US" altLang="en-US" sz="2000" b="0" dirty="0">
                <a:solidFill>
                  <a:srgbClr val="FF0000"/>
                </a:solidFill>
              </a:rPr>
              <a:t>recommendation must tag a specific individual or staff agency.</a:t>
            </a:r>
          </a:p>
          <a:p>
            <a:pPr>
              <a:spcBef>
                <a:spcPct val="0"/>
              </a:spcBef>
            </a:pPr>
            <a:endParaRPr lang="en-US" altLang="en-US" sz="2000" b="0" dirty="0"/>
          </a:p>
          <a:p>
            <a:pPr>
              <a:spcBef>
                <a:spcPct val="0"/>
              </a:spcBef>
              <a:buFontTx/>
              <a:buNone/>
            </a:pPr>
            <a:r>
              <a:rPr lang="en-US" altLang="en-US" sz="2000" b="0" dirty="0"/>
              <a:t> </a:t>
            </a:r>
          </a:p>
        </p:txBody>
      </p:sp>
      <p:sp>
        <p:nvSpPr>
          <p:cNvPr id="158725" name="Text Box 3"/>
          <p:cNvSpPr txBox="1">
            <a:spLocks noChangeArrowheads="1"/>
          </p:cNvSpPr>
          <p:nvPr/>
        </p:nvSpPr>
        <p:spPr bwMode="auto">
          <a:xfrm>
            <a:off x="1798638" y="684213"/>
            <a:ext cx="6430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a:t>Step 7: Write Your Findings Sections</a:t>
            </a:r>
          </a:p>
        </p:txBody>
      </p:sp>
      <p:grpSp>
        <p:nvGrpSpPr>
          <p:cNvPr id="9" name="Group 8"/>
          <p:cNvGrpSpPr/>
          <p:nvPr/>
        </p:nvGrpSpPr>
        <p:grpSpPr>
          <a:xfrm>
            <a:off x="7924800" y="247650"/>
            <a:ext cx="1052513" cy="903288"/>
            <a:chOff x="7543799" y="925512"/>
            <a:chExt cx="1052513" cy="903288"/>
          </a:xfrm>
        </p:grpSpPr>
        <p:sp>
          <p:nvSpPr>
            <p:cNvPr id="10"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1"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11</a:t>
              </a:r>
            </a:p>
          </p:txBody>
        </p:sp>
      </p:gr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2A4F5D8-40E3-469E-B326-6BAFB344B630}" type="slidenum">
              <a:rPr lang="en-US" altLang="en-US" sz="1400" smtClean="0"/>
              <a:pPr>
                <a:spcBef>
                  <a:spcPct val="0"/>
                </a:spcBef>
                <a:buFontTx/>
                <a:buNone/>
              </a:pPr>
              <a:t>169</a:t>
            </a:fld>
            <a:endParaRPr lang="en-US" altLang="en-US" sz="1400"/>
          </a:p>
        </p:txBody>
      </p:sp>
      <p:sp>
        <p:nvSpPr>
          <p:cNvPr id="154627" name="Text Box 2"/>
          <p:cNvSpPr txBox="1">
            <a:spLocks noChangeArrowheads="1"/>
          </p:cNvSpPr>
          <p:nvPr/>
        </p:nvSpPr>
        <p:spPr bwMode="auto">
          <a:xfrm>
            <a:off x="533400" y="1712913"/>
            <a:ext cx="7772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None/>
            </a:pPr>
            <a:r>
              <a:rPr lang="en-US" altLang="en-US" sz="2000" dirty="0"/>
              <a:t>(4) </a:t>
            </a:r>
            <a:r>
              <a:rPr lang="en-US" altLang="en-US" sz="2000" u="sng" dirty="0"/>
              <a:t>Root Cause:</a:t>
            </a:r>
            <a:r>
              <a:rPr lang="en-US" altLang="en-US" sz="2000" dirty="0"/>
              <a:t> </a:t>
            </a:r>
            <a:r>
              <a:rPr lang="en-US" altLang="en-US" sz="2000" b="0" dirty="0"/>
              <a:t>(Don’t Know) Leaders at the battalion and company levels are unaware of the requirement to conduct Initial Command Inspections within 90-days of an officer assuming command. None of the leaders interviewed or sensed within these units mentioned any time or resource constraints that prevented the inspections from occurring within the prescribed time.</a:t>
            </a:r>
          </a:p>
          <a:p>
            <a:pPr>
              <a:spcBef>
                <a:spcPct val="0"/>
              </a:spcBef>
              <a:buNone/>
            </a:pPr>
            <a:endParaRPr lang="en-US" altLang="en-US" sz="2000" b="0" dirty="0"/>
          </a:p>
          <a:p>
            <a:pPr>
              <a:spcBef>
                <a:spcPct val="0"/>
              </a:spcBef>
              <a:buNone/>
            </a:pPr>
            <a:r>
              <a:rPr lang="en-US" altLang="en-US" sz="2000" dirty="0"/>
              <a:t>(5) </a:t>
            </a:r>
            <a:r>
              <a:rPr lang="en-US" altLang="en-US" sz="2000" u="sng" dirty="0"/>
              <a:t>Recommendation:</a:t>
            </a:r>
            <a:r>
              <a:rPr lang="en-US" altLang="en-US" sz="2000" dirty="0"/>
              <a:t> </a:t>
            </a:r>
            <a:r>
              <a:rPr lang="en-US" altLang="en-US" sz="2000" b="0" dirty="0"/>
              <a:t>The IG recommends that the Division IG Office, in close coordination with the G-3, host a division-wide Organizational Inspection Program workshop as soon as possible – and then annually thereafter – to teach Brigade and Battalion Commanders about the Army’s Inspection policy and the specific requirements for Initial Command Inspections. </a:t>
            </a:r>
            <a:endParaRPr lang="en-US" altLang="en-US" sz="1800" b="0" dirty="0">
              <a:solidFill>
                <a:srgbClr val="0000FF"/>
              </a:solidFill>
            </a:endParaRPr>
          </a:p>
        </p:txBody>
      </p:sp>
      <p:sp>
        <p:nvSpPr>
          <p:cNvPr id="154628" name="Text Box 3"/>
          <p:cNvSpPr txBox="1">
            <a:spLocks noChangeArrowheads="1"/>
          </p:cNvSpPr>
          <p:nvPr/>
        </p:nvSpPr>
        <p:spPr bwMode="auto">
          <a:xfrm>
            <a:off x="1798638" y="684213"/>
            <a:ext cx="6430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a:t>Step 7: Write Your Findings Sections</a:t>
            </a:r>
          </a:p>
        </p:txBody>
      </p:sp>
    </p:spTree>
    <p:extLst>
      <p:ext uri="{BB962C8B-B14F-4D97-AF65-F5344CB8AC3E}">
        <p14:creationId xmlns:p14="http://schemas.microsoft.com/office/powerpoint/2010/main" val="24875690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0B0BBF0-707E-4DB3-BCFA-16523A818585}" type="slidenum">
              <a:rPr lang="en-US" altLang="en-US" sz="1400" smtClean="0"/>
              <a:pPr>
                <a:spcBef>
                  <a:spcPct val="0"/>
                </a:spcBef>
                <a:buFontTx/>
                <a:buNone/>
              </a:pPr>
              <a:t>17</a:t>
            </a:fld>
            <a:endParaRPr lang="en-US" altLang="en-US" sz="1400"/>
          </a:p>
        </p:txBody>
      </p:sp>
      <p:sp>
        <p:nvSpPr>
          <p:cNvPr id="47109"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Definition of an Inspection</a:t>
            </a:r>
          </a:p>
        </p:txBody>
      </p:sp>
      <p:grpSp>
        <p:nvGrpSpPr>
          <p:cNvPr id="47110" name="Group 7"/>
          <p:cNvGrpSpPr>
            <a:grpSpLocks/>
          </p:cNvGrpSpPr>
          <p:nvPr/>
        </p:nvGrpSpPr>
        <p:grpSpPr bwMode="auto">
          <a:xfrm>
            <a:off x="7924800" y="247650"/>
            <a:ext cx="1052513" cy="903288"/>
            <a:chOff x="7543799" y="925512"/>
            <a:chExt cx="1052513" cy="903288"/>
          </a:xfrm>
        </p:grpSpPr>
        <p:sp>
          <p:nvSpPr>
            <p:cNvPr id="14"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47115"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t>ELO</a:t>
              </a:r>
            </a:p>
            <a:p>
              <a:pPr algn="ctr">
                <a:spcBef>
                  <a:spcPct val="0"/>
                </a:spcBef>
                <a:buFontTx/>
                <a:buNone/>
              </a:pPr>
              <a:r>
                <a:rPr lang="en-US" altLang="en-US" sz="1100" dirty="0"/>
                <a:t>1</a:t>
              </a:r>
            </a:p>
          </p:txBody>
        </p:sp>
      </p:grpSp>
      <p:sp>
        <p:nvSpPr>
          <p:cNvPr id="2" name="Text Box 2">
            <a:extLst>
              <a:ext uri="{FF2B5EF4-FFF2-40B4-BE49-F238E27FC236}">
                <a16:creationId xmlns:a16="http://schemas.microsoft.com/office/drawing/2014/main" id="{A6953475-D197-A08C-D842-04DB3DD1609F}"/>
              </a:ext>
            </a:extLst>
          </p:cNvPr>
          <p:cNvSpPr txBox="1">
            <a:spLocks noChangeArrowheads="1"/>
          </p:cNvSpPr>
          <p:nvPr/>
        </p:nvSpPr>
        <p:spPr bwMode="auto">
          <a:xfrm>
            <a:off x="2514600" y="5832855"/>
            <a:ext cx="65912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a:spcBef>
                <a:spcPct val="0"/>
              </a:spcBef>
              <a:buFontTx/>
              <a:buNone/>
            </a:pPr>
            <a:r>
              <a:rPr lang="en-US" altLang="en-US" sz="1800" u="sng" dirty="0">
                <a:solidFill>
                  <a:srgbClr val="00B050"/>
                </a:solidFill>
              </a:rPr>
              <a:t>AR 1-201</a:t>
            </a:r>
            <a:r>
              <a:rPr lang="en-US" altLang="en-US" sz="1800" dirty="0">
                <a:solidFill>
                  <a:srgbClr val="00B050"/>
                </a:solidFill>
              </a:rPr>
              <a:t> (Glossary) &amp;</a:t>
            </a:r>
          </a:p>
          <a:p>
            <a:pPr algn="r">
              <a:spcBef>
                <a:spcPct val="0"/>
              </a:spcBef>
              <a:buFontTx/>
              <a:buNone/>
            </a:pPr>
            <a:r>
              <a:rPr lang="en-US" sz="1800" u="sng" dirty="0">
                <a:solidFill>
                  <a:srgbClr val="00B050"/>
                </a:solidFill>
                <a:latin typeface="Arial" charset="0"/>
              </a:rPr>
              <a:t>The Inspections Guide</a:t>
            </a:r>
            <a:r>
              <a:rPr lang="en-US" sz="1800" dirty="0">
                <a:solidFill>
                  <a:srgbClr val="00B050"/>
                </a:solidFill>
                <a:latin typeface="Arial" charset="0"/>
              </a:rPr>
              <a:t> (Section 2-3, pages 2-3-1 and 2-3-5)</a:t>
            </a:r>
            <a:endParaRPr lang="en-US" altLang="en-US" sz="1800" dirty="0">
              <a:solidFill>
                <a:srgbClr val="00B050"/>
              </a:solidFill>
            </a:endParaRPr>
          </a:p>
          <a:p>
            <a:pPr algn="r">
              <a:spcBef>
                <a:spcPct val="0"/>
              </a:spcBef>
              <a:buFontTx/>
              <a:buNone/>
            </a:pPr>
            <a:endParaRPr lang="en-US" altLang="en-US" sz="1800" dirty="0">
              <a:solidFill>
                <a:srgbClr val="00B050"/>
              </a:solidFill>
            </a:endParaRPr>
          </a:p>
        </p:txBody>
      </p:sp>
      <p:sp>
        <p:nvSpPr>
          <p:cNvPr id="3" name="Text Box 3">
            <a:extLst>
              <a:ext uri="{FF2B5EF4-FFF2-40B4-BE49-F238E27FC236}">
                <a16:creationId xmlns:a16="http://schemas.microsoft.com/office/drawing/2014/main" id="{CF87AB1E-E14F-1BF6-CFAC-C3A1FAA90DED}"/>
              </a:ext>
            </a:extLst>
          </p:cNvPr>
          <p:cNvSpPr txBox="1">
            <a:spLocks noChangeArrowheads="1"/>
          </p:cNvSpPr>
          <p:nvPr/>
        </p:nvSpPr>
        <p:spPr bwMode="auto">
          <a:xfrm>
            <a:off x="304800" y="1790105"/>
            <a:ext cx="8343900" cy="4001095"/>
          </a:xfrm>
          <a:prstGeom prst="rect">
            <a:avLst/>
          </a:prstGeom>
          <a:noFill/>
          <a:ln w="12700">
            <a:noFill/>
            <a:miter lim="800000"/>
            <a:headEnd/>
            <a:tailEnd/>
          </a:ln>
          <a:effectLst/>
        </p:spPr>
        <p:txBody>
          <a:bodyPr wrap="square">
            <a:spAutoFit/>
          </a:bodyPr>
          <a:lstStyle/>
          <a:p>
            <a:pPr marL="457200" indent="-457200">
              <a:buFont typeface="Arial" panose="020B0604020202020204" pitchFamily="34" charset="0"/>
              <a:buChar char="•"/>
              <a:defRPr/>
            </a:pPr>
            <a:r>
              <a:rPr lang="en-US" sz="2800" b="1" dirty="0">
                <a:latin typeface="Arial" charset="0"/>
              </a:rPr>
              <a:t>An inspection is </a:t>
            </a:r>
            <a:r>
              <a:rPr lang="en-US" sz="2800" b="1" dirty="0">
                <a:solidFill>
                  <a:srgbClr val="0000FF"/>
                </a:solidFill>
                <a:latin typeface="Arial" charset="0"/>
              </a:rPr>
              <a:t>an evaluation that measures performance against a standard and should identify the cause of any deviation </a:t>
            </a:r>
          </a:p>
          <a:p>
            <a:pPr marL="171450" indent="-171450">
              <a:buFont typeface="Arial" panose="020B0604020202020204" pitchFamily="34" charset="0"/>
              <a:buChar char="•"/>
              <a:defRPr/>
            </a:pPr>
            <a:endParaRPr lang="en-US" sz="1200" b="1" dirty="0">
              <a:latin typeface="Arial" charset="0"/>
            </a:endParaRPr>
          </a:p>
          <a:p>
            <a:pPr marL="457200" indent="-457200">
              <a:spcAft>
                <a:spcPts val="1200"/>
              </a:spcAft>
              <a:buFont typeface="Arial" panose="020B0604020202020204" pitchFamily="34" charset="0"/>
              <a:buChar char="•"/>
              <a:defRPr/>
            </a:pPr>
            <a:r>
              <a:rPr lang="en-US" sz="2800" b="1" dirty="0">
                <a:latin typeface="Arial" charset="0"/>
              </a:rPr>
              <a:t>A standard is</a:t>
            </a:r>
            <a:r>
              <a:rPr lang="en-US" sz="2800" b="1" dirty="0">
                <a:solidFill>
                  <a:srgbClr val="FF0000"/>
                </a:solidFill>
                <a:latin typeface="Arial" charset="0"/>
              </a:rPr>
              <a:t> </a:t>
            </a:r>
            <a:r>
              <a:rPr lang="en-US" sz="2800" b="1" dirty="0">
                <a:solidFill>
                  <a:srgbClr val="0000FF"/>
                </a:solidFill>
                <a:latin typeface="Arial" charset="0"/>
              </a:rPr>
              <a:t>the way things should be</a:t>
            </a:r>
          </a:p>
          <a:p>
            <a:pPr marL="914400" lvl="1" indent="-457200">
              <a:spcAft>
                <a:spcPts val="1200"/>
              </a:spcAft>
              <a:buFont typeface="Wingdings" panose="05000000000000000000" pitchFamily="2" charset="2"/>
              <a:buChar char="Ø"/>
              <a:defRPr/>
            </a:pPr>
            <a:r>
              <a:rPr lang="en-US" sz="2400" b="1" u="sng" dirty="0">
                <a:latin typeface="Arial" charset="0"/>
              </a:rPr>
              <a:t>All</a:t>
            </a:r>
            <a:r>
              <a:rPr lang="en-US" sz="2400" b="1" dirty="0">
                <a:latin typeface="Arial" charset="0"/>
              </a:rPr>
              <a:t> inspections start with compliance against a standard </a:t>
            </a:r>
          </a:p>
          <a:p>
            <a:pPr marL="914400" lvl="1" indent="-457200">
              <a:spcAft>
                <a:spcPts val="1200"/>
              </a:spcAft>
              <a:buFont typeface="Wingdings" panose="05000000000000000000" pitchFamily="2" charset="2"/>
              <a:buChar char="Ø"/>
              <a:defRPr/>
            </a:pPr>
            <a:r>
              <a:rPr lang="en-US" sz="2400" b="1" dirty="0">
                <a:latin typeface="Arial" charset="0"/>
              </a:rPr>
              <a:t>Commanders tailor inspections to their needs</a:t>
            </a:r>
            <a:endParaRPr lang="en-US" sz="2400" b="1" dirty="0">
              <a:solidFill>
                <a:srgbClr val="0000FF"/>
              </a:solidFill>
              <a:latin typeface="Arial" charset="0"/>
            </a:endParaRPr>
          </a:p>
          <a:p>
            <a:pPr marL="457200" indent="-457200">
              <a:defRPr/>
            </a:pPr>
            <a:r>
              <a:rPr lang="en-US" sz="1400" dirty="0">
                <a:latin typeface="Arial" charset="0"/>
              </a:rPr>
              <a:t>										</a:t>
            </a:r>
            <a:endParaRPr lang="en-US" sz="1400" dirty="0">
              <a:solidFill>
                <a:srgbClr val="FF0000"/>
              </a:solidFill>
              <a:latin typeface="Arial" charset="0"/>
            </a:endParaRPr>
          </a:p>
        </p:txBody>
      </p:sp>
    </p:spTree>
  </p:cSld>
  <p:clrMapOvr>
    <a:masterClrMapping/>
  </p:clrMapOvr>
  <p:transition>
    <p:pull/>
    <p:sndAc>
      <p:endSnd/>
    </p:sndAc>
  </p:transition>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A883E55-689E-4832-9114-5C8F44A57B44}" type="slidenum">
              <a:rPr lang="en-US" altLang="en-US" sz="1400" smtClean="0"/>
              <a:pPr>
                <a:spcBef>
                  <a:spcPct val="0"/>
                </a:spcBef>
                <a:buFontTx/>
                <a:buNone/>
              </a:pPr>
              <a:t>170</a:t>
            </a:fld>
            <a:endParaRPr lang="en-US" altLang="en-US" sz="1400"/>
          </a:p>
        </p:txBody>
      </p:sp>
      <p:sp>
        <p:nvSpPr>
          <p:cNvPr id="160771" name="Text Box 2"/>
          <p:cNvSpPr txBox="1">
            <a:spLocks noChangeArrowheads="1"/>
          </p:cNvSpPr>
          <p:nvPr/>
        </p:nvSpPr>
        <p:spPr bwMode="auto">
          <a:xfrm>
            <a:off x="2144713" y="762000"/>
            <a:ext cx="5170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800"/>
              <a:t>Step 8: Complete the Chapter</a:t>
            </a:r>
          </a:p>
        </p:txBody>
      </p:sp>
      <p:sp>
        <p:nvSpPr>
          <p:cNvPr id="160772" name="Text Box 3"/>
          <p:cNvSpPr txBox="1">
            <a:spLocks noChangeArrowheads="1"/>
          </p:cNvSpPr>
          <p:nvPr/>
        </p:nvSpPr>
        <p:spPr bwMode="auto">
          <a:xfrm>
            <a:off x="685800" y="1948130"/>
            <a:ext cx="7772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pPr>
            <a:r>
              <a:rPr lang="en-US" altLang="en-US" sz="2400" b="0" dirty="0"/>
              <a:t>Compile all of the Findings Sections into one document using the established chapter format.</a:t>
            </a:r>
          </a:p>
          <a:p>
            <a:pPr marL="342900" indent="-342900">
              <a:spcBef>
                <a:spcPct val="0"/>
              </a:spcBef>
            </a:pPr>
            <a:endParaRPr lang="en-US" altLang="en-US" sz="2400" b="0" dirty="0"/>
          </a:p>
          <a:p>
            <a:pPr marL="342900" indent="-342900">
              <a:spcBef>
                <a:spcPct val="0"/>
              </a:spcBef>
            </a:pPr>
            <a:r>
              <a:rPr lang="en-US" altLang="en-US" sz="2400" b="0" dirty="0"/>
              <a:t>Read and re-read the chapter several times to ensure consistency and to avoid needless redundancy.</a:t>
            </a:r>
          </a:p>
          <a:p>
            <a:pPr marL="342900" indent="-342900">
              <a:spcBef>
                <a:spcPct val="0"/>
              </a:spcBef>
            </a:pPr>
            <a:endParaRPr lang="en-US" altLang="en-US" sz="2400" b="0" dirty="0"/>
          </a:p>
          <a:p>
            <a:pPr marL="342900" indent="-342900">
              <a:spcBef>
                <a:spcPct val="0"/>
              </a:spcBef>
            </a:pPr>
            <a:r>
              <a:rPr lang="en-US" altLang="en-US" sz="2400" b="0" dirty="0"/>
              <a:t>Read the chapter out loud to yourself to help eliminate grammar errors or extraordinarily long sentences.</a:t>
            </a:r>
            <a:endParaRPr lang="en-US" altLang="en-US" sz="2800" b="0" dirty="0"/>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770C5AC-D51F-494A-B7BA-9B29BF3A47AF}" type="slidenum">
              <a:rPr lang="en-US" altLang="en-US" sz="1400" smtClean="0"/>
              <a:pPr>
                <a:spcBef>
                  <a:spcPct val="0"/>
                </a:spcBef>
                <a:buFontTx/>
                <a:buNone/>
              </a:pPr>
              <a:t>171</a:t>
            </a:fld>
            <a:endParaRPr lang="en-US" altLang="en-US" sz="1400"/>
          </a:p>
        </p:txBody>
      </p:sp>
      <p:sp>
        <p:nvSpPr>
          <p:cNvPr id="500738" name="Rectangle 2"/>
          <p:cNvSpPr>
            <a:spLocks noChangeArrowheads="1"/>
          </p:cNvSpPr>
          <p:nvPr/>
        </p:nvSpPr>
        <p:spPr bwMode="auto">
          <a:xfrm>
            <a:off x="1143000" y="1828800"/>
            <a:ext cx="1676400" cy="914400"/>
          </a:xfrm>
          <a:prstGeom prst="rect">
            <a:avLst/>
          </a:prstGeom>
          <a:solidFill>
            <a:srgbClr val="0000FF"/>
          </a:solidFill>
          <a:ln w="12700">
            <a:solidFill>
              <a:schemeClr val="tx1"/>
            </a:solidFill>
            <a:miter lim="800000"/>
            <a:headEnd/>
            <a:tailEnd/>
          </a:ln>
          <a:effectLst/>
        </p:spPr>
        <p:txBody>
          <a:bodyPr wrap="none" anchor="ctr"/>
          <a:lstStyle/>
          <a:p>
            <a:pPr algn="ctr">
              <a:defRPr/>
            </a:pPr>
            <a:r>
              <a:rPr lang="en-US" sz="2000" b="1">
                <a:solidFill>
                  <a:srgbClr val="FEFDF0"/>
                </a:solidFill>
                <a:effectLst>
                  <a:outerShdw blurRad="38100" dist="38100" dir="2700000" algn="tl">
                    <a:srgbClr val="000000"/>
                  </a:outerShdw>
                </a:effectLst>
                <a:latin typeface="Arial" charset="0"/>
              </a:rPr>
              <a:t>Draft Chapter</a:t>
            </a:r>
          </a:p>
        </p:txBody>
      </p:sp>
      <p:sp>
        <p:nvSpPr>
          <p:cNvPr id="500739" name="Rectangle 3"/>
          <p:cNvSpPr>
            <a:spLocks noChangeArrowheads="1"/>
          </p:cNvSpPr>
          <p:nvPr/>
        </p:nvSpPr>
        <p:spPr bwMode="auto">
          <a:xfrm>
            <a:off x="4146755" y="1920875"/>
            <a:ext cx="1676400" cy="914400"/>
          </a:xfrm>
          <a:prstGeom prst="rect">
            <a:avLst/>
          </a:prstGeom>
          <a:solidFill>
            <a:srgbClr val="FF9933"/>
          </a:solidFill>
          <a:ln w="12700">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latin typeface="Arial" charset="0"/>
              </a:rPr>
              <a:t>Committee </a:t>
            </a:r>
          </a:p>
          <a:p>
            <a:pPr algn="ctr">
              <a:defRPr/>
            </a:pPr>
            <a:r>
              <a:rPr lang="en-US" sz="2000" b="1">
                <a:effectLst>
                  <a:outerShdw blurRad="38100" dist="38100" dir="2700000" algn="tl">
                    <a:srgbClr val="FFFFFF"/>
                  </a:outerShdw>
                </a:effectLst>
                <a:latin typeface="Arial" charset="0"/>
              </a:rPr>
              <a:t>Review</a:t>
            </a:r>
          </a:p>
        </p:txBody>
      </p:sp>
      <p:sp>
        <p:nvSpPr>
          <p:cNvPr id="500740" name="Rectangle 4"/>
          <p:cNvSpPr>
            <a:spLocks noChangeArrowheads="1"/>
          </p:cNvSpPr>
          <p:nvPr/>
        </p:nvSpPr>
        <p:spPr bwMode="auto">
          <a:xfrm>
            <a:off x="6142296" y="3429000"/>
            <a:ext cx="1676400" cy="914400"/>
          </a:xfrm>
          <a:prstGeom prst="rect">
            <a:avLst/>
          </a:prstGeom>
          <a:solidFill>
            <a:srgbClr val="00FF00"/>
          </a:solidFill>
          <a:ln w="12700">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latin typeface="Arial" charset="0"/>
              </a:rPr>
              <a:t>Committee </a:t>
            </a:r>
          </a:p>
          <a:p>
            <a:pPr algn="ctr">
              <a:defRPr/>
            </a:pPr>
            <a:r>
              <a:rPr lang="en-US" sz="2000" b="1">
                <a:effectLst>
                  <a:outerShdw blurRad="38100" dist="38100" dir="2700000" algn="tl">
                    <a:srgbClr val="FFFFFF"/>
                  </a:outerShdw>
                </a:effectLst>
                <a:latin typeface="Arial" charset="0"/>
              </a:rPr>
              <a:t>Meeting</a:t>
            </a:r>
          </a:p>
        </p:txBody>
      </p:sp>
      <p:sp>
        <p:nvSpPr>
          <p:cNvPr id="500741" name="Rectangle 5"/>
          <p:cNvSpPr>
            <a:spLocks noChangeArrowheads="1"/>
          </p:cNvSpPr>
          <p:nvPr/>
        </p:nvSpPr>
        <p:spPr bwMode="auto">
          <a:xfrm>
            <a:off x="4146755" y="5029200"/>
            <a:ext cx="1676400" cy="914400"/>
          </a:xfrm>
          <a:prstGeom prst="rect">
            <a:avLst/>
          </a:prstGeom>
          <a:solidFill>
            <a:srgbClr val="FFCCFF"/>
          </a:solidFill>
          <a:ln w="12700">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latin typeface="Arial" charset="0"/>
              </a:rPr>
              <a:t>Revise </a:t>
            </a:r>
          </a:p>
          <a:p>
            <a:pPr algn="ctr">
              <a:defRPr/>
            </a:pPr>
            <a:r>
              <a:rPr lang="en-US" sz="2000" b="1">
                <a:effectLst>
                  <a:outerShdw blurRad="38100" dist="38100" dir="2700000" algn="tl">
                    <a:srgbClr val="FFFFFF"/>
                  </a:outerShdw>
                </a:effectLst>
                <a:latin typeface="Arial" charset="0"/>
              </a:rPr>
              <a:t>Chapter</a:t>
            </a:r>
          </a:p>
        </p:txBody>
      </p:sp>
      <p:sp>
        <p:nvSpPr>
          <p:cNvPr id="500742" name="Rectangle 6"/>
          <p:cNvSpPr>
            <a:spLocks noChangeArrowheads="1"/>
          </p:cNvSpPr>
          <p:nvPr/>
        </p:nvSpPr>
        <p:spPr bwMode="auto">
          <a:xfrm>
            <a:off x="1143000" y="3274987"/>
            <a:ext cx="1676400" cy="914400"/>
          </a:xfrm>
          <a:prstGeom prst="rect">
            <a:avLst/>
          </a:prstGeom>
          <a:solidFill>
            <a:srgbClr val="FFFF00"/>
          </a:solidFill>
          <a:ln w="12700">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latin typeface="Arial" charset="0"/>
              </a:rPr>
              <a:t> Team Leader </a:t>
            </a:r>
          </a:p>
          <a:p>
            <a:pPr algn="ctr">
              <a:defRPr/>
            </a:pPr>
            <a:r>
              <a:rPr lang="en-US" sz="2000" b="1">
                <a:effectLst>
                  <a:outerShdw blurRad="38100" dist="38100" dir="2700000" algn="tl">
                    <a:srgbClr val="FFFFFF"/>
                  </a:outerShdw>
                </a:effectLst>
                <a:latin typeface="Arial" charset="0"/>
              </a:rPr>
              <a:t>Review</a:t>
            </a:r>
          </a:p>
        </p:txBody>
      </p:sp>
      <p:sp>
        <p:nvSpPr>
          <p:cNvPr id="162824" name="AutoShape 7"/>
          <p:cNvSpPr>
            <a:spLocks noChangeArrowheads="1"/>
          </p:cNvSpPr>
          <p:nvPr/>
        </p:nvSpPr>
        <p:spPr bwMode="auto">
          <a:xfrm>
            <a:off x="2943583" y="2026110"/>
            <a:ext cx="1143000" cy="609600"/>
          </a:xfrm>
          <a:prstGeom prst="notchedRightArrow">
            <a:avLst>
              <a:gd name="adj1" fmla="val 50000"/>
              <a:gd name="adj2" fmla="val 46875"/>
            </a:avLst>
          </a:prstGeom>
          <a:solidFill>
            <a:schemeClr val="tx2"/>
          </a:solidFill>
          <a:ln w="12700">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62825" name="AutoShape 8"/>
          <p:cNvSpPr>
            <a:spLocks noChangeArrowheads="1"/>
          </p:cNvSpPr>
          <p:nvPr/>
        </p:nvSpPr>
        <p:spPr bwMode="auto">
          <a:xfrm rot="5530747">
            <a:off x="6147885" y="2154943"/>
            <a:ext cx="964301" cy="12155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tx2"/>
          </a:solidFill>
          <a:ln w="12700">
            <a:solidFill>
              <a:schemeClr val="tx1"/>
            </a:solidFill>
            <a:miter lim="800000"/>
            <a:headEnd/>
            <a:tailEnd/>
          </a:ln>
        </p:spPr>
        <p:txBody>
          <a:bodyPr wrap="none" anchor="ctr"/>
          <a:lstStyle/>
          <a:p>
            <a:endParaRPr lang="en-US"/>
          </a:p>
        </p:txBody>
      </p:sp>
      <p:sp>
        <p:nvSpPr>
          <p:cNvPr id="162826" name="AutoShape 9"/>
          <p:cNvSpPr>
            <a:spLocks noChangeArrowheads="1"/>
          </p:cNvSpPr>
          <p:nvPr/>
        </p:nvSpPr>
        <p:spPr bwMode="auto">
          <a:xfrm rot="-10675824">
            <a:off x="6142549" y="4503070"/>
            <a:ext cx="1010052" cy="124284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tx2"/>
          </a:solidFill>
          <a:ln w="12700">
            <a:solidFill>
              <a:schemeClr val="tx1"/>
            </a:solidFill>
            <a:miter lim="800000"/>
            <a:headEnd/>
            <a:tailEnd/>
          </a:ln>
        </p:spPr>
        <p:txBody>
          <a:bodyPr wrap="none" anchor="ctr"/>
          <a:lstStyle/>
          <a:p>
            <a:endParaRPr lang="en-US"/>
          </a:p>
        </p:txBody>
      </p:sp>
      <p:sp>
        <p:nvSpPr>
          <p:cNvPr id="162827" name="AutoShape 10"/>
          <p:cNvSpPr>
            <a:spLocks noChangeArrowheads="1"/>
          </p:cNvSpPr>
          <p:nvPr/>
        </p:nvSpPr>
        <p:spPr bwMode="auto">
          <a:xfrm rot="10800000">
            <a:off x="2943583" y="5122371"/>
            <a:ext cx="1143000" cy="609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12700">
            <a:solidFill>
              <a:schemeClr val="tx1"/>
            </a:solidFill>
            <a:miter lim="800000"/>
            <a:headEnd/>
            <a:tailEnd/>
          </a:ln>
        </p:spPr>
        <p:txBody>
          <a:bodyPr wrap="none" anchor="ctr"/>
          <a:lstStyle/>
          <a:p>
            <a:endParaRPr lang="en-US"/>
          </a:p>
        </p:txBody>
      </p:sp>
      <p:sp>
        <p:nvSpPr>
          <p:cNvPr id="500747" name="Rectangle 11"/>
          <p:cNvSpPr>
            <a:spLocks noChangeArrowheads="1"/>
          </p:cNvSpPr>
          <p:nvPr/>
        </p:nvSpPr>
        <p:spPr bwMode="auto">
          <a:xfrm>
            <a:off x="1143000" y="5029200"/>
            <a:ext cx="1676400" cy="914400"/>
          </a:xfrm>
          <a:prstGeom prst="rect">
            <a:avLst/>
          </a:prstGeom>
          <a:solidFill>
            <a:srgbClr val="CCCCFF"/>
          </a:solidFill>
          <a:ln w="12700">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latin typeface="Arial" charset="0"/>
              </a:rPr>
              <a:t>Editing</a:t>
            </a:r>
          </a:p>
        </p:txBody>
      </p:sp>
      <p:sp>
        <p:nvSpPr>
          <p:cNvPr id="162829" name="AutoShape 12"/>
          <p:cNvSpPr>
            <a:spLocks noChangeArrowheads="1"/>
          </p:cNvSpPr>
          <p:nvPr/>
        </p:nvSpPr>
        <p:spPr bwMode="auto">
          <a:xfrm rot="-5354859">
            <a:off x="1624191" y="4416398"/>
            <a:ext cx="690563" cy="382587"/>
          </a:xfrm>
          <a:prstGeom prst="notchedRightArrow">
            <a:avLst>
              <a:gd name="adj1" fmla="val 50000"/>
              <a:gd name="adj2" fmla="val 46992"/>
            </a:avLst>
          </a:prstGeom>
          <a:solidFill>
            <a:schemeClr val="tx2"/>
          </a:solidFill>
          <a:ln w="12700">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62830" name="AutoShape 13"/>
          <p:cNvSpPr>
            <a:spLocks noChangeArrowheads="1"/>
          </p:cNvSpPr>
          <p:nvPr/>
        </p:nvSpPr>
        <p:spPr bwMode="auto">
          <a:xfrm>
            <a:off x="304800" y="1981200"/>
            <a:ext cx="762000" cy="685800"/>
          </a:xfrm>
          <a:prstGeom prst="rightArrow">
            <a:avLst>
              <a:gd name="adj1" fmla="val 50000"/>
              <a:gd name="adj2" fmla="val 27778"/>
            </a:avLst>
          </a:prstGeom>
          <a:solidFill>
            <a:srgbClr val="FF0000"/>
          </a:solidFill>
          <a:ln w="12700">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dirty="0"/>
              <a:t>START</a:t>
            </a:r>
          </a:p>
        </p:txBody>
      </p:sp>
      <p:sp>
        <p:nvSpPr>
          <p:cNvPr id="162831" name="AutoShape 14"/>
          <p:cNvSpPr>
            <a:spLocks noChangeArrowheads="1"/>
          </p:cNvSpPr>
          <p:nvPr/>
        </p:nvSpPr>
        <p:spPr bwMode="auto">
          <a:xfrm>
            <a:off x="304800" y="3352800"/>
            <a:ext cx="762000" cy="685800"/>
          </a:xfrm>
          <a:prstGeom prst="rightArrow">
            <a:avLst>
              <a:gd name="adj1" fmla="val 50000"/>
              <a:gd name="adj2" fmla="val 27778"/>
            </a:avLst>
          </a:prstGeom>
          <a:solidFill>
            <a:srgbClr val="FF0000"/>
          </a:solidFill>
          <a:ln w="12700">
            <a:solidFill>
              <a:schemeClr val="tx1"/>
            </a:solidFill>
            <a:miter lim="800000"/>
            <a:headEnd/>
            <a:tailEnd/>
          </a:ln>
          <a:scene3d>
            <a:camera prst="orthographicFront">
              <a:rot lat="0" lon="10800000" rev="0"/>
            </a:camera>
            <a:lightRig rig="threePt" dir="t"/>
          </a:scene3d>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400" dirty="0"/>
          </a:p>
        </p:txBody>
      </p:sp>
      <p:sp>
        <p:nvSpPr>
          <p:cNvPr id="162832" name="Text Box 15"/>
          <p:cNvSpPr txBox="1">
            <a:spLocks noChangeArrowheads="1"/>
          </p:cNvSpPr>
          <p:nvPr/>
        </p:nvSpPr>
        <p:spPr bwMode="auto">
          <a:xfrm>
            <a:off x="1143000" y="533400"/>
            <a:ext cx="708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400"/>
              <a:t>Step 9: Submit the Chapter for Peer and Committee Review </a:t>
            </a:r>
            <a:endParaRPr lang="en-US" altLang="en-US" sz="1400"/>
          </a:p>
        </p:txBody>
      </p:sp>
      <p:pic>
        <p:nvPicPr>
          <p:cNvPr id="162833" name="Picture 16" descr="bd0621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288" y="990600"/>
            <a:ext cx="1839912"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0E8B12A-287D-A068-4937-423DBED7AC79}"/>
              </a:ext>
            </a:extLst>
          </p:cNvPr>
          <p:cNvSpPr txBox="1"/>
          <p:nvPr/>
        </p:nvSpPr>
        <p:spPr>
          <a:xfrm>
            <a:off x="342900" y="3537841"/>
            <a:ext cx="4584700" cy="307777"/>
          </a:xfrm>
          <a:prstGeom prst="rect">
            <a:avLst/>
          </a:prstGeom>
          <a:noFill/>
        </p:spPr>
        <p:txBody>
          <a:bodyPr wrap="square">
            <a:spAutoFit/>
          </a:bodyPr>
          <a:lstStyle/>
          <a:p>
            <a:r>
              <a:rPr lang="en-US" sz="1400" b="1" dirty="0"/>
              <a:t>FINISH</a:t>
            </a:r>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BC2645A-3AA0-4D90-BD12-7516C45FB1BD}" type="slidenum">
              <a:rPr lang="en-US" altLang="en-US" sz="1400" smtClean="0"/>
              <a:pPr>
                <a:spcBef>
                  <a:spcPct val="0"/>
                </a:spcBef>
                <a:buFontTx/>
                <a:buNone/>
              </a:pPr>
              <a:t>172</a:t>
            </a:fld>
            <a:endParaRPr lang="en-US" altLang="en-US" sz="1400"/>
          </a:p>
        </p:txBody>
      </p:sp>
      <p:sp>
        <p:nvSpPr>
          <p:cNvPr id="164867" name="Text Box 2"/>
          <p:cNvSpPr txBox="1">
            <a:spLocks noChangeArrowheads="1"/>
          </p:cNvSpPr>
          <p:nvPr/>
        </p:nvSpPr>
        <p:spPr bwMode="auto">
          <a:xfrm>
            <a:off x="38100" y="2743200"/>
            <a:ext cx="8686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The final result of this step is a </a:t>
            </a:r>
            <a:r>
              <a:rPr lang="en-US" altLang="en-US" sz="2000" b="0" u="sng" dirty="0">
                <a:solidFill>
                  <a:srgbClr val="0000FF"/>
                </a:solidFill>
                <a:cs typeface="Times New Roman" panose="02020603050405020304" pitchFamily="18" charset="0"/>
              </a:rPr>
              <a:t>Draft Version</a:t>
            </a:r>
            <a:r>
              <a:rPr lang="en-US" altLang="en-US" sz="2000" b="0" dirty="0">
                <a:cs typeface="Times New Roman" panose="02020603050405020304" pitchFamily="18" charset="0"/>
              </a:rPr>
              <a:t> of the Final Report</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This draft version will serve as the basis for your briefings to the proponents and to the commander</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Develop a slide presentation or some other means to facilitate the briefing</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endParaRPr lang="en-US" altLang="en-US" sz="2000" b="0" dirty="0"/>
          </a:p>
        </p:txBody>
      </p:sp>
      <p:sp>
        <p:nvSpPr>
          <p:cNvPr id="164868" name="Text Box 3"/>
          <p:cNvSpPr txBox="1">
            <a:spLocks noChangeArrowheads="1"/>
          </p:cNvSpPr>
          <p:nvPr/>
        </p:nvSpPr>
        <p:spPr bwMode="auto">
          <a:xfrm>
            <a:off x="1860030" y="304800"/>
            <a:ext cx="647645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t>Analyze the Results </a:t>
            </a:r>
          </a:p>
          <a:p>
            <a:pPr algn="ctr">
              <a:spcBef>
                <a:spcPct val="0"/>
              </a:spcBef>
              <a:buFontTx/>
              <a:buNone/>
            </a:pPr>
            <a:r>
              <a:rPr lang="en-US" altLang="en-US" sz="3600" dirty="0"/>
              <a:t>and Crosswalk</a:t>
            </a:r>
          </a:p>
          <a:p>
            <a:pPr algn="ctr">
              <a:spcBef>
                <a:spcPct val="0"/>
              </a:spcBef>
              <a:buFontTx/>
              <a:buNone/>
            </a:pPr>
            <a:r>
              <a:rPr lang="en-US" altLang="en-US" sz="2800" i="1" dirty="0">
                <a:solidFill>
                  <a:srgbClr val="0000FF"/>
                </a:solidFill>
              </a:rPr>
              <a:t>What is the Final Result of this step?</a:t>
            </a:r>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9817490-9101-4293-9C47-DC8767BB642F}" type="slidenum">
              <a:rPr lang="en-US" altLang="en-US" sz="1400" smtClean="0"/>
              <a:pPr>
                <a:spcBef>
                  <a:spcPct val="0"/>
                </a:spcBef>
                <a:buFontTx/>
                <a:buNone/>
              </a:pPr>
              <a:t>173</a:t>
            </a:fld>
            <a:endParaRPr lang="en-US" altLang="en-US" sz="1400"/>
          </a:p>
        </p:txBody>
      </p:sp>
      <p:sp>
        <p:nvSpPr>
          <p:cNvPr id="166915" name="Rectangle 2"/>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697347" name="Rectangle 3"/>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166917" name="Rectangle 4"/>
          <p:cNvSpPr>
            <a:spLocks noChangeArrowheads="1"/>
          </p:cNvSpPr>
          <p:nvPr/>
        </p:nvSpPr>
        <p:spPr bwMode="auto">
          <a:xfrm>
            <a:off x="762000" y="3013075"/>
            <a:ext cx="1173163" cy="9731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66918" name="Rectangle 5"/>
          <p:cNvSpPr>
            <a:spLocks noChangeArrowheads="1"/>
          </p:cNvSpPr>
          <p:nvPr/>
        </p:nvSpPr>
        <p:spPr bwMode="auto">
          <a:xfrm>
            <a:off x="989013" y="3095625"/>
            <a:ext cx="7159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VISIT</a:t>
            </a:r>
          </a:p>
        </p:txBody>
      </p:sp>
      <p:sp>
        <p:nvSpPr>
          <p:cNvPr id="166919" name="Rectangle 6"/>
          <p:cNvSpPr>
            <a:spLocks noChangeArrowheads="1"/>
          </p:cNvSpPr>
          <p:nvPr/>
        </p:nvSpPr>
        <p:spPr bwMode="auto">
          <a:xfrm>
            <a:off x="931863" y="3451225"/>
            <a:ext cx="8223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UNITS</a:t>
            </a:r>
          </a:p>
        </p:txBody>
      </p:sp>
      <p:sp>
        <p:nvSpPr>
          <p:cNvPr id="166920" name="Rectangle 7"/>
          <p:cNvSpPr>
            <a:spLocks noChangeArrowheads="1"/>
          </p:cNvSpPr>
          <p:nvPr/>
        </p:nvSpPr>
        <p:spPr bwMode="auto">
          <a:xfrm>
            <a:off x="2016125" y="2660650"/>
            <a:ext cx="717550" cy="4191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66921" name="Rectangle 8"/>
          <p:cNvSpPr>
            <a:spLocks noChangeArrowheads="1"/>
          </p:cNvSpPr>
          <p:nvPr/>
        </p:nvSpPr>
        <p:spPr bwMode="auto">
          <a:xfrm>
            <a:off x="2127250" y="2713038"/>
            <a:ext cx="5349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dirty="0">
                <a:solidFill>
                  <a:srgbClr val="000000"/>
                </a:solidFill>
              </a:rPr>
              <a:t>IPR</a:t>
            </a:r>
          </a:p>
        </p:txBody>
      </p:sp>
      <p:sp>
        <p:nvSpPr>
          <p:cNvPr id="166922" name="Rectangle 9"/>
          <p:cNvSpPr>
            <a:spLocks noChangeArrowheads="1"/>
          </p:cNvSpPr>
          <p:nvPr/>
        </p:nvSpPr>
        <p:spPr bwMode="auto">
          <a:xfrm>
            <a:off x="4100513" y="2743200"/>
            <a:ext cx="1858962" cy="13462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66923" name="Line 10"/>
          <p:cNvSpPr>
            <a:spLocks noChangeShapeType="1"/>
          </p:cNvSpPr>
          <p:nvPr/>
        </p:nvSpPr>
        <p:spPr bwMode="auto">
          <a:xfrm>
            <a:off x="5991225" y="3379788"/>
            <a:ext cx="4476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6924" name="Line 11"/>
          <p:cNvSpPr>
            <a:spLocks noChangeShapeType="1"/>
          </p:cNvSpPr>
          <p:nvPr/>
        </p:nvSpPr>
        <p:spPr bwMode="auto">
          <a:xfrm flipH="1">
            <a:off x="1966913" y="3395663"/>
            <a:ext cx="21224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6925" name="Rectangle 12"/>
          <p:cNvSpPr>
            <a:spLocks noChangeArrowheads="1"/>
          </p:cNvSpPr>
          <p:nvPr/>
        </p:nvSpPr>
        <p:spPr bwMode="auto">
          <a:xfrm>
            <a:off x="2393950" y="3971925"/>
            <a:ext cx="11382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66926" name="Rectangle 13"/>
          <p:cNvSpPr>
            <a:spLocks noChangeArrowheads="1"/>
          </p:cNvSpPr>
          <p:nvPr/>
        </p:nvSpPr>
        <p:spPr bwMode="auto">
          <a:xfrm>
            <a:off x="6416675" y="2743200"/>
            <a:ext cx="1870075" cy="13033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66927" name="Rectangle 14"/>
          <p:cNvSpPr>
            <a:spLocks noChangeArrowheads="1"/>
          </p:cNvSpPr>
          <p:nvPr/>
        </p:nvSpPr>
        <p:spPr bwMode="auto">
          <a:xfrm>
            <a:off x="992188" y="4908550"/>
            <a:ext cx="13208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endParaRPr lang="en-US" altLang="en-US" sz="2200">
              <a:solidFill>
                <a:schemeClr val="tx2"/>
              </a:solidFill>
            </a:endParaRPr>
          </a:p>
        </p:txBody>
      </p:sp>
      <p:sp>
        <p:nvSpPr>
          <p:cNvPr id="697359" name="Rectangle 15"/>
          <p:cNvSpPr>
            <a:spLocks noGrp="1" noChangeArrowheads="1"/>
          </p:cNvSpPr>
          <p:nvPr>
            <p:ph type="title"/>
          </p:nvPr>
        </p:nvSpPr>
        <p:spPr>
          <a:xfrm>
            <a:off x="1895475" y="3676650"/>
            <a:ext cx="2195513" cy="962025"/>
          </a:xfrm>
          <a:noFill/>
        </p:spPr>
        <p:txBody>
          <a:bodyPr lIns="87127" tIns="45457" rIns="87127" bIns="45457"/>
          <a:lstStyle/>
          <a:p>
            <a:pPr eaLnBrk="1" hangingPunct="1"/>
            <a:r>
              <a:rPr lang="en-US" altLang="en-US" sz="2000">
                <a:solidFill>
                  <a:schemeClr val="bg1"/>
                </a:solidFill>
              </a:rPr>
              <a:t>UPDATE COMMANDER</a:t>
            </a:r>
          </a:p>
        </p:txBody>
      </p:sp>
      <p:sp>
        <p:nvSpPr>
          <p:cNvPr id="166929" name="Rectangle 17"/>
          <p:cNvSpPr>
            <a:spLocks noChangeArrowheads="1"/>
          </p:cNvSpPr>
          <p:nvPr/>
        </p:nvSpPr>
        <p:spPr bwMode="auto">
          <a:xfrm>
            <a:off x="4114800" y="2892425"/>
            <a:ext cx="17462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ANALYZE RESULTS</a:t>
            </a:r>
          </a:p>
        </p:txBody>
      </p:sp>
      <p:sp>
        <p:nvSpPr>
          <p:cNvPr id="166930" name="Line 18"/>
          <p:cNvSpPr>
            <a:spLocks noChangeShapeType="1"/>
          </p:cNvSpPr>
          <p:nvPr/>
        </p:nvSpPr>
        <p:spPr bwMode="auto">
          <a:xfrm>
            <a:off x="4264025" y="3559175"/>
            <a:ext cx="1450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6931" name="Rectangle 19"/>
          <p:cNvSpPr>
            <a:spLocks noChangeArrowheads="1"/>
          </p:cNvSpPr>
          <p:nvPr/>
        </p:nvSpPr>
        <p:spPr bwMode="auto">
          <a:xfrm>
            <a:off x="4165600" y="3684588"/>
            <a:ext cx="162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CROSSWALK</a:t>
            </a:r>
          </a:p>
        </p:txBody>
      </p:sp>
      <p:sp>
        <p:nvSpPr>
          <p:cNvPr id="166932" name="Freeform 20"/>
          <p:cNvSpPr>
            <a:spLocks/>
          </p:cNvSpPr>
          <p:nvPr/>
        </p:nvSpPr>
        <p:spPr bwMode="auto">
          <a:xfrm>
            <a:off x="1929606" y="3409950"/>
            <a:ext cx="2197100" cy="1924050"/>
          </a:xfrm>
          <a:custGeom>
            <a:avLst/>
            <a:gdLst>
              <a:gd name="T0" fmla="*/ 2147483646 w 1729"/>
              <a:gd name="T1" fmla="*/ 0 h 1535"/>
              <a:gd name="T2" fmla="*/ 0 w 1729"/>
              <a:gd name="T3" fmla="*/ 2147483646 h 1535"/>
              <a:gd name="T4" fmla="*/ 2147483646 w 1729"/>
              <a:gd name="T5" fmla="*/ 2147483646 h 1535"/>
              <a:gd name="T6" fmla="*/ 2147483646 w 1729"/>
              <a:gd name="T7" fmla="*/ 2147483646 h 1535"/>
              <a:gd name="T8" fmla="*/ 2147483646 w 1729"/>
              <a:gd name="T9" fmla="*/ 0 h 1535"/>
              <a:gd name="T10" fmla="*/ 0 60000 65536"/>
              <a:gd name="T11" fmla="*/ 0 60000 65536"/>
              <a:gd name="T12" fmla="*/ 0 60000 65536"/>
              <a:gd name="T13" fmla="*/ 0 60000 65536"/>
              <a:gd name="T14" fmla="*/ 0 60000 65536"/>
              <a:gd name="T15" fmla="*/ 0 w 1729"/>
              <a:gd name="T16" fmla="*/ 0 h 1535"/>
              <a:gd name="T17" fmla="*/ 1729 w 1729"/>
              <a:gd name="T18" fmla="*/ 1535 h 1535"/>
            </a:gdLst>
            <a:ahLst/>
            <a:cxnLst>
              <a:cxn ang="T10">
                <a:pos x="T0" y="T1"/>
              </a:cxn>
              <a:cxn ang="T11">
                <a:pos x="T2" y="T3"/>
              </a:cxn>
              <a:cxn ang="T12">
                <a:pos x="T4" y="T5"/>
              </a:cxn>
              <a:cxn ang="T13">
                <a:pos x="T6" y="T7"/>
              </a:cxn>
              <a:cxn ang="T14">
                <a:pos x="T8" y="T9"/>
              </a:cxn>
            </a:cxnLst>
            <a:rect l="T15" t="T16" r="T17" b="T18"/>
            <a:pathLst>
              <a:path w="1729" h="1535">
                <a:moveTo>
                  <a:pt x="863" y="0"/>
                </a:moveTo>
                <a:lnTo>
                  <a:pt x="0" y="768"/>
                </a:lnTo>
                <a:lnTo>
                  <a:pt x="863" y="1534"/>
                </a:lnTo>
                <a:lnTo>
                  <a:pt x="1728" y="768"/>
                </a:lnTo>
                <a:lnTo>
                  <a:pt x="863" y="0"/>
                </a:lnTo>
              </a:path>
            </a:pathLst>
          </a:custGeom>
          <a:solidFill>
            <a:srgbClr val="C0FEF9"/>
          </a:solidFill>
          <a:ln w="12700" cap="rnd">
            <a:solidFill>
              <a:srgbClr val="000000"/>
            </a:solidFill>
            <a:round/>
            <a:headEnd/>
            <a:tailEnd/>
          </a:ln>
        </p:spPr>
        <p:txBody>
          <a:bodyPr/>
          <a:lstStyle/>
          <a:p>
            <a:endParaRPr lang="en-US"/>
          </a:p>
        </p:txBody>
      </p:sp>
      <p:sp>
        <p:nvSpPr>
          <p:cNvPr id="166933" name="Rectangle 21"/>
          <p:cNvSpPr>
            <a:spLocks noChangeArrowheads="1"/>
          </p:cNvSpPr>
          <p:nvPr/>
        </p:nvSpPr>
        <p:spPr bwMode="auto">
          <a:xfrm>
            <a:off x="2209800" y="4041775"/>
            <a:ext cx="1676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UPDATE COMMANDER</a:t>
            </a:r>
          </a:p>
        </p:txBody>
      </p:sp>
      <p:sp>
        <p:nvSpPr>
          <p:cNvPr id="166934" name="Rectangle 22"/>
          <p:cNvSpPr>
            <a:spLocks noChangeArrowheads="1"/>
          </p:cNvSpPr>
          <p:nvPr/>
        </p:nvSpPr>
        <p:spPr bwMode="auto">
          <a:xfrm>
            <a:off x="6324600" y="2730500"/>
            <a:ext cx="2057400" cy="1371600"/>
          </a:xfrm>
          <a:prstGeom prst="rect">
            <a:avLst/>
          </a:prstGeom>
          <a:solidFill>
            <a:schemeClr val="tx2"/>
          </a:solidFill>
          <a:ln w="254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66935" name="Rectangle 23"/>
          <p:cNvSpPr>
            <a:spLocks noChangeArrowheads="1"/>
          </p:cNvSpPr>
          <p:nvPr/>
        </p:nvSpPr>
        <p:spPr bwMode="auto">
          <a:xfrm>
            <a:off x="6324600" y="3035300"/>
            <a:ext cx="19002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2100" i="1">
                <a:solidFill>
                  <a:schemeClr val="bg1"/>
                </a:solidFill>
              </a:rPr>
              <a:t>OUT-BRIEF PROPONENT</a:t>
            </a:r>
          </a:p>
        </p:txBody>
      </p:sp>
      <p:sp>
        <p:nvSpPr>
          <p:cNvPr id="166941" name="Rectangle 3089"/>
          <p:cNvSpPr>
            <a:spLocks noChangeArrowheads="1"/>
          </p:cNvSpPr>
          <p:nvPr/>
        </p:nvSpPr>
        <p:spPr bwMode="auto">
          <a:xfrm>
            <a:off x="1968500" y="14224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Two: The Execution Phase</a:t>
            </a:r>
          </a:p>
        </p:txBody>
      </p:sp>
      <p:sp>
        <p:nvSpPr>
          <p:cNvPr id="166942" name="Text Box 3090"/>
          <p:cNvSpPr txBox="1">
            <a:spLocks noChangeArrowheads="1"/>
          </p:cNvSpPr>
          <p:nvPr/>
        </p:nvSpPr>
        <p:spPr bwMode="auto">
          <a:xfrm>
            <a:off x="2209800" y="6096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66943" name="TextBox 77"/>
          <p:cNvSpPr txBox="1">
            <a:spLocks noChangeArrowheads="1"/>
          </p:cNvSpPr>
          <p:nvPr/>
        </p:nvSpPr>
        <p:spPr bwMode="auto">
          <a:xfrm>
            <a:off x="1746250" y="3581400"/>
            <a:ext cx="160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166944" name="TextBox 78"/>
          <p:cNvSpPr txBox="1">
            <a:spLocks noChangeArrowheads="1"/>
          </p:cNvSpPr>
          <p:nvPr/>
        </p:nvSpPr>
        <p:spPr bwMode="auto">
          <a:xfrm>
            <a:off x="2574925" y="294005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166945" name="TextBox 79"/>
          <p:cNvSpPr txBox="1">
            <a:spLocks noChangeArrowheads="1"/>
          </p:cNvSpPr>
          <p:nvPr/>
        </p:nvSpPr>
        <p:spPr bwMode="auto">
          <a:xfrm>
            <a:off x="3878263" y="430847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166946" name="TextBox 80"/>
          <p:cNvSpPr txBox="1">
            <a:spLocks noChangeArrowheads="1"/>
          </p:cNvSpPr>
          <p:nvPr/>
        </p:nvSpPr>
        <p:spPr bwMode="auto">
          <a:xfrm>
            <a:off x="5711825" y="38925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166947" name="TextBox 81"/>
          <p:cNvSpPr txBox="1">
            <a:spLocks noChangeArrowheads="1"/>
          </p:cNvSpPr>
          <p:nvPr/>
        </p:nvSpPr>
        <p:spPr bwMode="auto">
          <a:xfrm>
            <a:off x="8058150" y="388143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
        <p:nvSpPr>
          <p:cNvPr id="2" name="Text Box 3">
            <a:extLst>
              <a:ext uri="{FF2B5EF4-FFF2-40B4-BE49-F238E27FC236}">
                <a16:creationId xmlns:a16="http://schemas.microsoft.com/office/drawing/2014/main" id="{30495337-4139-52B3-FAB1-331473985005}"/>
              </a:ext>
            </a:extLst>
          </p:cNvPr>
          <p:cNvSpPr txBox="1">
            <a:spLocks noChangeArrowheads="1"/>
          </p:cNvSpPr>
          <p:nvPr/>
        </p:nvSpPr>
        <p:spPr bwMode="auto">
          <a:xfrm>
            <a:off x="2833608" y="6059487"/>
            <a:ext cx="6293016"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4-3, pages 4-3-34 to 4-3-35)</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97359"/>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grpId="0" nodeType="afterEffect" nodePh="1">
                                  <p:stCondLst>
                                    <p:cond delay="0"/>
                                  </p:stCondLst>
                                  <p:endCondLst>
                                    <p:cond evt="begin" delay="0">
                                      <p:tn val="8"/>
                                    </p:cond>
                                  </p:endCondLst>
                                  <p:childTnLst>
                                    <p:set>
                                      <p:cBhvr>
                                        <p:cTn id="9" dur="1" fill="hold">
                                          <p:stCondLst>
                                            <p:cond delay="0"/>
                                          </p:stCondLst>
                                        </p:cTn>
                                        <p:tgtEl>
                                          <p:spTgt spid="697347"/>
                                        </p:tgtEl>
                                        <p:attrNameLst>
                                          <p:attrName>style.visibility</p:attrName>
                                        </p:attrNameLst>
                                      </p:cBhvr>
                                      <p:to>
                                        <p:strVal val="visible"/>
                                      </p:to>
                                    </p:set>
                                    <p:anim calcmode="lin" valueType="num">
                                      <p:cBhvr additive="base">
                                        <p:cTn id="10" dur="500" fill="hold"/>
                                        <p:tgtEl>
                                          <p:spTgt spid="697347"/>
                                        </p:tgtEl>
                                        <p:attrNameLst>
                                          <p:attrName>ppt_x</p:attrName>
                                        </p:attrNameLst>
                                      </p:cBhvr>
                                      <p:tavLst>
                                        <p:tav tm="0">
                                          <p:val>
                                            <p:strVal val="0-#ppt_w/2"/>
                                          </p:val>
                                        </p:tav>
                                        <p:tav tm="100000">
                                          <p:val>
                                            <p:strVal val="#ppt_x"/>
                                          </p:val>
                                        </p:tav>
                                      </p:tavLst>
                                    </p:anim>
                                    <p:anim calcmode="lin" valueType="num">
                                      <p:cBhvr additive="base">
                                        <p:cTn id="11" dur="500" fill="hold"/>
                                        <p:tgtEl>
                                          <p:spTgt spid="697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47" grpId="0" autoUpdateAnimBg="0"/>
      <p:bldP spid="697359" grpId="0"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82FB748-6450-4A4E-8253-4126F80DAAF3}" type="slidenum">
              <a:rPr lang="en-US" altLang="en-US" sz="1400" smtClean="0"/>
              <a:pPr>
                <a:spcBef>
                  <a:spcPct val="0"/>
                </a:spcBef>
                <a:buFontTx/>
                <a:buNone/>
              </a:pPr>
              <a:t>174</a:t>
            </a:fld>
            <a:endParaRPr lang="en-US" altLang="en-US" sz="1400"/>
          </a:p>
        </p:txBody>
      </p:sp>
      <p:sp>
        <p:nvSpPr>
          <p:cNvPr id="168963" name="Text Box 2"/>
          <p:cNvSpPr txBox="1">
            <a:spLocks noChangeArrowheads="1"/>
          </p:cNvSpPr>
          <p:nvPr/>
        </p:nvSpPr>
        <p:spPr bwMode="auto">
          <a:xfrm>
            <a:off x="0" y="1905000"/>
            <a:ext cx="86868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buFont typeface="Arial" panose="020B0604020202020204" pitchFamily="34" charset="0"/>
              <a:buChar char="•"/>
            </a:pPr>
            <a:r>
              <a:rPr lang="en-US" altLang="en-US" sz="2000" b="0" dirty="0">
                <a:solidFill>
                  <a:srgbClr val="FF0000"/>
                </a:solidFill>
                <a:cs typeface="Times New Roman" panose="02020603050405020304" pitchFamily="18" charset="0"/>
              </a:rPr>
              <a:t>The person or staff agency responsible for fixing the problem</a:t>
            </a:r>
            <a:endParaRPr lang="en-US" altLang="en-US" sz="2000" b="0" dirty="0">
              <a:solidFill>
                <a:srgbClr val="0000FF"/>
              </a:solidFill>
              <a:cs typeface="Times New Roman" panose="02020603050405020304" pitchFamily="18" charset="0"/>
            </a:endParaRPr>
          </a:p>
          <a:p>
            <a:pPr marL="800100" lvl="1" indent="-342900">
              <a:spcBef>
                <a:spcPct val="0"/>
              </a:spcBef>
              <a:buFont typeface="Arial" panose="020B0604020202020204" pitchFamily="34" charset="0"/>
              <a:buChar char="•"/>
            </a:pPr>
            <a:endParaRPr lang="en-US" altLang="en-US" sz="2000" b="0" dirty="0">
              <a:solidFill>
                <a:srgbClr val="0000FF"/>
              </a:solidFill>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Each of your recommendations names a proponent</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Before you brief your final report to the commander, ensure you brief each affected proponent in advance </a:t>
            </a:r>
            <a:r>
              <a:rPr lang="en-US" altLang="en-US" sz="2000" b="0" u="sng" dirty="0">
                <a:solidFill>
                  <a:srgbClr val="FF0000"/>
                </a:solidFill>
                <a:cs typeface="Times New Roman" panose="02020603050405020304" pitchFamily="18" charset="0"/>
              </a:rPr>
              <a:t>as a courtesy</a:t>
            </a:r>
            <a:endParaRPr lang="en-US" altLang="en-US" sz="2000" b="0" u="sng" dirty="0">
              <a:cs typeface="Times New Roman" panose="02020603050405020304" pitchFamily="18" charset="0"/>
            </a:endParaRP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The proponent may inform you that he or she is not the correct person – or staff agency – to fix the problem</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solidFill>
                  <a:srgbClr val="0000FF"/>
                </a:solidFill>
                <a:cs typeface="Times New Roman" panose="02020603050405020304" pitchFamily="18" charset="0"/>
              </a:rPr>
              <a:t>Be professional!</a:t>
            </a:r>
            <a:r>
              <a:rPr lang="en-US" altLang="en-US" sz="2000" b="0" dirty="0">
                <a:cs typeface="Times New Roman" panose="02020603050405020304" pitchFamily="18" charset="0"/>
              </a:rPr>
              <a:t> Remember: The proponent does not have to agree with your findings or recommendations</a:t>
            </a:r>
          </a:p>
          <a:p>
            <a:pPr marL="800100" lvl="1" indent="-342900">
              <a:spcBef>
                <a:spcPct val="0"/>
              </a:spcBef>
              <a:buFont typeface="Arial" panose="020B0604020202020204" pitchFamily="34" charset="0"/>
              <a:buChar char="•"/>
            </a:pPr>
            <a:endParaRPr lang="en-US" altLang="en-US" sz="2000" b="0" dirty="0"/>
          </a:p>
        </p:txBody>
      </p:sp>
      <p:sp>
        <p:nvSpPr>
          <p:cNvPr id="168964" name="Text Box 3"/>
          <p:cNvSpPr txBox="1">
            <a:spLocks noChangeArrowheads="1"/>
          </p:cNvSpPr>
          <p:nvPr/>
        </p:nvSpPr>
        <p:spPr bwMode="auto">
          <a:xfrm>
            <a:off x="1949450" y="609600"/>
            <a:ext cx="53911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Out-Brief the Proponent</a:t>
            </a:r>
          </a:p>
          <a:p>
            <a:pPr algn="ctr">
              <a:spcBef>
                <a:spcPct val="0"/>
              </a:spcBef>
              <a:buFontTx/>
              <a:buNone/>
            </a:pPr>
            <a:r>
              <a:rPr lang="en-US" altLang="en-US" sz="2800" i="1">
                <a:solidFill>
                  <a:srgbClr val="0000FF"/>
                </a:solidFill>
              </a:rPr>
              <a:t>Who is the proponent?</a:t>
            </a:r>
          </a:p>
        </p:txBody>
      </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836351D-F98C-4D8F-A14F-030D4C921DAD}" type="slidenum">
              <a:rPr lang="en-US" altLang="en-US" sz="1400" smtClean="0"/>
              <a:pPr>
                <a:spcBef>
                  <a:spcPct val="0"/>
                </a:spcBef>
                <a:buFontTx/>
                <a:buNone/>
              </a:pPr>
              <a:t>175</a:t>
            </a:fld>
            <a:endParaRPr lang="en-US" altLang="en-US" sz="1400"/>
          </a:p>
        </p:txBody>
      </p:sp>
      <p:sp>
        <p:nvSpPr>
          <p:cNvPr id="171011" name="Rectangle 2"/>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699395" name="Rectangle 3"/>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171013" name="Rectangle 4"/>
          <p:cNvSpPr>
            <a:spLocks noChangeArrowheads="1"/>
          </p:cNvSpPr>
          <p:nvPr/>
        </p:nvSpPr>
        <p:spPr bwMode="auto">
          <a:xfrm>
            <a:off x="762000" y="2936875"/>
            <a:ext cx="1173163" cy="9731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1014" name="Rectangle 5"/>
          <p:cNvSpPr>
            <a:spLocks noChangeArrowheads="1"/>
          </p:cNvSpPr>
          <p:nvPr/>
        </p:nvSpPr>
        <p:spPr bwMode="auto">
          <a:xfrm>
            <a:off x="989013" y="3019425"/>
            <a:ext cx="7159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VISIT</a:t>
            </a:r>
          </a:p>
        </p:txBody>
      </p:sp>
      <p:sp>
        <p:nvSpPr>
          <p:cNvPr id="171015" name="Rectangle 6"/>
          <p:cNvSpPr>
            <a:spLocks noChangeArrowheads="1"/>
          </p:cNvSpPr>
          <p:nvPr/>
        </p:nvSpPr>
        <p:spPr bwMode="auto">
          <a:xfrm>
            <a:off x="931863" y="3375025"/>
            <a:ext cx="8223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UNITS</a:t>
            </a:r>
          </a:p>
        </p:txBody>
      </p:sp>
      <p:sp>
        <p:nvSpPr>
          <p:cNvPr id="171016" name="Rectangle 7"/>
          <p:cNvSpPr>
            <a:spLocks noChangeArrowheads="1"/>
          </p:cNvSpPr>
          <p:nvPr/>
        </p:nvSpPr>
        <p:spPr bwMode="auto">
          <a:xfrm>
            <a:off x="2016125" y="2432050"/>
            <a:ext cx="717550" cy="4191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1017" name="Rectangle 8"/>
          <p:cNvSpPr>
            <a:spLocks noChangeArrowheads="1"/>
          </p:cNvSpPr>
          <p:nvPr/>
        </p:nvSpPr>
        <p:spPr bwMode="auto">
          <a:xfrm>
            <a:off x="2127250" y="2484438"/>
            <a:ext cx="5349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IPR</a:t>
            </a:r>
          </a:p>
        </p:txBody>
      </p:sp>
      <p:sp>
        <p:nvSpPr>
          <p:cNvPr id="171018" name="Rectangle 9"/>
          <p:cNvSpPr>
            <a:spLocks noChangeArrowheads="1"/>
          </p:cNvSpPr>
          <p:nvPr/>
        </p:nvSpPr>
        <p:spPr bwMode="auto">
          <a:xfrm>
            <a:off x="4100513" y="2667000"/>
            <a:ext cx="1858962" cy="1346200"/>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1019" name="Line 10"/>
          <p:cNvSpPr>
            <a:spLocks noChangeShapeType="1"/>
          </p:cNvSpPr>
          <p:nvPr/>
        </p:nvSpPr>
        <p:spPr bwMode="auto">
          <a:xfrm>
            <a:off x="5991225" y="3303588"/>
            <a:ext cx="4476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1020" name="Line 11"/>
          <p:cNvSpPr>
            <a:spLocks noChangeShapeType="1"/>
          </p:cNvSpPr>
          <p:nvPr/>
        </p:nvSpPr>
        <p:spPr bwMode="auto">
          <a:xfrm flipH="1">
            <a:off x="1966913" y="3319463"/>
            <a:ext cx="21224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1021" name="Rectangle 12"/>
          <p:cNvSpPr>
            <a:spLocks noChangeArrowheads="1"/>
          </p:cNvSpPr>
          <p:nvPr/>
        </p:nvSpPr>
        <p:spPr bwMode="auto">
          <a:xfrm>
            <a:off x="2393950" y="4051300"/>
            <a:ext cx="11382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1022" name="Rectangle 13"/>
          <p:cNvSpPr>
            <a:spLocks noChangeArrowheads="1"/>
          </p:cNvSpPr>
          <p:nvPr/>
        </p:nvSpPr>
        <p:spPr bwMode="auto">
          <a:xfrm>
            <a:off x="6416675" y="2667000"/>
            <a:ext cx="1870075" cy="1303338"/>
          </a:xfrm>
          <a:prstGeom prst="rect">
            <a:avLst/>
          </a:prstGeom>
          <a:solidFill>
            <a:srgbClr val="C0FEF9"/>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1023" name="Rectangle 14"/>
          <p:cNvSpPr>
            <a:spLocks noChangeArrowheads="1"/>
          </p:cNvSpPr>
          <p:nvPr/>
        </p:nvSpPr>
        <p:spPr bwMode="auto">
          <a:xfrm>
            <a:off x="992188" y="4832350"/>
            <a:ext cx="13208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endParaRPr lang="en-US" altLang="en-US" sz="2200">
              <a:solidFill>
                <a:schemeClr val="tx2"/>
              </a:solidFill>
            </a:endParaRPr>
          </a:p>
        </p:txBody>
      </p:sp>
      <p:sp>
        <p:nvSpPr>
          <p:cNvPr id="699407" name="Rectangle 15"/>
          <p:cNvSpPr>
            <a:spLocks noGrp="1" noChangeArrowheads="1"/>
          </p:cNvSpPr>
          <p:nvPr>
            <p:ph type="title"/>
          </p:nvPr>
        </p:nvSpPr>
        <p:spPr>
          <a:xfrm>
            <a:off x="1895475" y="3756025"/>
            <a:ext cx="2195513" cy="962025"/>
          </a:xfrm>
          <a:noFill/>
        </p:spPr>
        <p:txBody>
          <a:bodyPr lIns="87127" tIns="45457" rIns="87127" bIns="45457"/>
          <a:lstStyle/>
          <a:p>
            <a:pPr eaLnBrk="1" hangingPunct="1"/>
            <a:r>
              <a:rPr lang="en-US" altLang="en-US" sz="2000" dirty="0">
                <a:solidFill>
                  <a:schemeClr val="bg1"/>
                </a:solidFill>
              </a:rPr>
              <a:t>UPDATE COMMANDER</a:t>
            </a:r>
          </a:p>
        </p:txBody>
      </p:sp>
      <p:sp>
        <p:nvSpPr>
          <p:cNvPr id="171025" name="Rectangle 16"/>
          <p:cNvSpPr>
            <a:spLocks noChangeArrowheads="1"/>
          </p:cNvSpPr>
          <p:nvPr/>
        </p:nvSpPr>
        <p:spPr bwMode="auto">
          <a:xfrm>
            <a:off x="4114800" y="2816225"/>
            <a:ext cx="17462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ANALYZE RESULTS</a:t>
            </a:r>
          </a:p>
        </p:txBody>
      </p:sp>
      <p:sp>
        <p:nvSpPr>
          <p:cNvPr id="171026" name="Line 17"/>
          <p:cNvSpPr>
            <a:spLocks noChangeShapeType="1"/>
          </p:cNvSpPr>
          <p:nvPr/>
        </p:nvSpPr>
        <p:spPr bwMode="auto">
          <a:xfrm>
            <a:off x="4264025" y="3482975"/>
            <a:ext cx="1450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1027" name="Rectangle 18"/>
          <p:cNvSpPr>
            <a:spLocks noChangeArrowheads="1"/>
          </p:cNvSpPr>
          <p:nvPr/>
        </p:nvSpPr>
        <p:spPr bwMode="auto">
          <a:xfrm>
            <a:off x="4165600" y="3608388"/>
            <a:ext cx="162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CROSSWALK</a:t>
            </a:r>
          </a:p>
        </p:txBody>
      </p:sp>
      <p:sp>
        <p:nvSpPr>
          <p:cNvPr id="171028" name="Freeform 19"/>
          <p:cNvSpPr>
            <a:spLocks/>
          </p:cNvSpPr>
          <p:nvPr/>
        </p:nvSpPr>
        <p:spPr bwMode="auto">
          <a:xfrm>
            <a:off x="1916113" y="3508375"/>
            <a:ext cx="2197100" cy="1924050"/>
          </a:xfrm>
          <a:custGeom>
            <a:avLst/>
            <a:gdLst>
              <a:gd name="T0" fmla="*/ 2147483646 w 1729"/>
              <a:gd name="T1" fmla="*/ 0 h 1535"/>
              <a:gd name="T2" fmla="*/ 0 w 1729"/>
              <a:gd name="T3" fmla="*/ 2147483646 h 1535"/>
              <a:gd name="T4" fmla="*/ 2147483646 w 1729"/>
              <a:gd name="T5" fmla="*/ 2147483646 h 1535"/>
              <a:gd name="T6" fmla="*/ 2147483646 w 1729"/>
              <a:gd name="T7" fmla="*/ 2147483646 h 1535"/>
              <a:gd name="T8" fmla="*/ 2147483646 w 1729"/>
              <a:gd name="T9" fmla="*/ 0 h 1535"/>
              <a:gd name="T10" fmla="*/ 0 60000 65536"/>
              <a:gd name="T11" fmla="*/ 0 60000 65536"/>
              <a:gd name="T12" fmla="*/ 0 60000 65536"/>
              <a:gd name="T13" fmla="*/ 0 60000 65536"/>
              <a:gd name="T14" fmla="*/ 0 60000 65536"/>
              <a:gd name="T15" fmla="*/ 0 w 1729"/>
              <a:gd name="T16" fmla="*/ 0 h 1535"/>
              <a:gd name="T17" fmla="*/ 1729 w 1729"/>
              <a:gd name="T18" fmla="*/ 1535 h 1535"/>
            </a:gdLst>
            <a:ahLst/>
            <a:cxnLst>
              <a:cxn ang="T10">
                <a:pos x="T0" y="T1"/>
              </a:cxn>
              <a:cxn ang="T11">
                <a:pos x="T2" y="T3"/>
              </a:cxn>
              <a:cxn ang="T12">
                <a:pos x="T4" y="T5"/>
              </a:cxn>
              <a:cxn ang="T13">
                <a:pos x="T6" y="T7"/>
              </a:cxn>
              <a:cxn ang="T14">
                <a:pos x="T8" y="T9"/>
              </a:cxn>
            </a:cxnLst>
            <a:rect l="T15" t="T16" r="T17" b="T18"/>
            <a:pathLst>
              <a:path w="1729" h="1535">
                <a:moveTo>
                  <a:pt x="863" y="0"/>
                </a:moveTo>
                <a:lnTo>
                  <a:pt x="0" y="768"/>
                </a:lnTo>
                <a:lnTo>
                  <a:pt x="863" y="1534"/>
                </a:lnTo>
                <a:lnTo>
                  <a:pt x="1728" y="768"/>
                </a:lnTo>
                <a:lnTo>
                  <a:pt x="863" y="0"/>
                </a:lnTo>
              </a:path>
            </a:pathLst>
          </a:custGeom>
          <a:solidFill>
            <a:srgbClr val="C0FEF9"/>
          </a:solidFill>
          <a:ln w="12700" cap="rnd">
            <a:solidFill>
              <a:srgbClr val="000000"/>
            </a:solidFill>
            <a:round/>
            <a:headEnd/>
            <a:tailEnd/>
          </a:ln>
        </p:spPr>
        <p:txBody>
          <a:bodyPr/>
          <a:lstStyle/>
          <a:p>
            <a:endParaRPr lang="en-US"/>
          </a:p>
        </p:txBody>
      </p:sp>
      <p:sp>
        <p:nvSpPr>
          <p:cNvPr id="171029" name="Rectangle 20"/>
          <p:cNvSpPr>
            <a:spLocks noChangeArrowheads="1"/>
          </p:cNvSpPr>
          <p:nvPr/>
        </p:nvSpPr>
        <p:spPr bwMode="auto">
          <a:xfrm>
            <a:off x="2209800" y="4121150"/>
            <a:ext cx="1676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UPDATE COMMANDER</a:t>
            </a:r>
          </a:p>
        </p:txBody>
      </p:sp>
      <p:sp>
        <p:nvSpPr>
          <p:cNvPr id="171030" name="Rectangle 21"/>
          <p:cNvSpPr>
            <a:spLocks noChangeArrowheads="1"/>
          </p:cNvSpPr>
          <p:nvPr/>
        </p:nvSpPr>
        <p:spPr bwMode="auto">
          <a:xfrm>
            <a:off x="6324600" y="2959100"/>
            <a:ext cx="19002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OUT-BRIEF PROPONENT</a:t>
            </a:r>
          </a:p>
        </p:txBody>
      </p:sp>
      <p:sp>
        <p:nvSpPr>
          <p:cNvPr id="171031" name="Rectangle 22"/>
          <p:cNvSpPr>
            <a:spLocks noChangeArrowheads="1"/>
          </p:cNvSpPr>
          <p:nvPr/>
        </p:nvSpPr>
        <p:spPr bwMode="auto">
          <a:xfrm>
            <a:off x="684261" y="3924551"/>
            <a:ext cx="1752600" cy="24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120650" indent="-120650">
              <a:spcBef>
                <a:spcPct val="50000"/>
              </a:spcBef>
            </a:pPr>
            <a:r>
              <a:rPr lang="en-US" altLang="en-US" sz="1100" dirty="0">
                <a:solidFill>
                  <a:srgbClr val="0000FF"/>
                </a:solidFill>
              </a:rPr>
              <a:t>Trip Report</a:t>
            </a:r>
          </a:p>
        </p:txBody>
      </p:sp>
      <p:sp>
        <p:nvSpPr>
          <p:cNvPr id="171032" name="Rectangle 23"/>
          <p:cNvSpPr>
            <a:spLocks noChangeArrowheads="1"/>
          </p:cNvSpPr>
          <p:nvPr/>
        </p:nvSpPr>
        <p:spPr bwMode="auto">
          <a:xfrm>
            <a:off x="1980053" y="2835518"/>
            <a:ext cx="1981200" cy="41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ts val="0"/>
              </a:spcBef>
            </a:pPr>
            <a:r>
              <a:rPr lang="en-US" altLang="en-US" sz="1100" dirty="0">
                <a:solidFill>
                  <a:srgbClr val="0000FF"/>
                </a:solidFill>
              </a:rPr>
              <a:t> Trends Analysis</a:t>
            </a:r>
          </a:p>
          <a:p>
            <a:pPr>
              <a:spcBef>
                <a:spcPts val="0"/>
              </a:spcBef>
            </a:pPr>
            <a:r>
              <a:rPr lang="en-US" altLang="en-US" sz="1100" dirty="0">
                <a:solidFill>
                  <a:srgbClr val="0000FF"/>
                </a:solidFill>
              </a:rPr>
              <a:t> Unit Out-Briefing</a:t>
            </a:r>
          </a:p>
        </p:txBody>
      </p:sp>
      <p:sp>
        <p:nvSpPr>
          <p:cNvPr id="171033" name="Rectangle 24"/>
          <p:cNvSpPr>
            <a:spLocks noChangeArrowheads="1"/>
          </p:cNvSpPr>
          <p:nvPr/>
        </p:nvSpPr>
        <p:spPr bwMode="auto">
          <a:xfrm>
            <a:off x="2344384" y="5395913"/>
            <a:ext cx="1912938" cy="24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120650" indent="-120650">
              <a:spcBef>
                <a:spcPct val="50000"/>
              </a:spcBef>
            </a:pPr>
            <a:r>
              <a:rPr lang="en-US" altLang="en-US" sz="1100" dirty="0">
                <a:solidFill>
                  <a:srgbClr val="0000FF"/>
                </a:solidFill>
              </a:rPr>
              <a:t>Update Briefing</a:t>
            </a:r>
          </a:p>
        </p:txBody>
      </p:sp>
      <p:sp>
        <p:nvSpPr>
          <p:cNvPr id="171034" name="Rectangle 25"/>
          <p:cNvSpPr>
            <a:spLocks noChangeArrowheads="1"/>
          </p:cNvSpPr>
          <p:nvPr/>
        </p:nvSpPr>
        <p:spPr bwMode="auto">
          <a:xfrm>
            <a:off x="4070350" y="4021388"/>
            <a:ext cx="2133600" cy="24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120650" indent="-120650">
              <a:spcBef>
                <a:spcPct val="50000"/>
              </a:spcBef>
            </a:pPr>
            <a:r>
              <a:rPr lang="en-US" altLang="en-US" sz="1100" dirty="0">
                <a:solidFill>
                  <a:srgbClr val="0000FF"/>
                </a:solidFill>
              </a:rPr>
              <a:t>Draft Final Report</a:t>
            </a:r>
          </a:p>
        </p:txBody>
      </p:sp>
      <p:sp>
        <p:nvSpPr>
          <p:cNvPr id="171035" name="Rectangle 26"/>
          <p:cNvSpPr>
            <a:spLocks noChangeArrowheads="1"/>
          </p:cNvSpPr>
          <p:nvPr/>
        </p:nvSpPr>
        <p:spPr bwMode="auto">
          <a:xfrm>
            <a:off x="6388100" y="4010090"/>
            <a:ext cx="2133599" cy="24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120650" indent="-120650">
              <a:spcBef>
                <a:spcPts val="0"/>
              </a:spcBef>
            </a:pPr>
            <a:r>
              <a:rPr lang="en-US" altLang="en-US" sz="1100" dirty="0">
                <a:solidFill>
                  <a:srgbClr val="0000FF"/>
                </a:solidFill>
              </a:rPr>
              <a:t>Inspection Results Briefing</a:t>
            </a:r>
          </a:p>
        </p:txBody>
      </p:sp>
      <p:sp>
        <p:nvSpPr>
          <p:cNvPr id="171036" name="Rectangle 27"/>
          <p:cNvSpPr>
            <a:spLocks noChangeArrowheads="1"/>
          </p:cNvSpPr>
          <p:nvPr/>
        </p:nvSpPr>
        <p:spPr bwMode="auto">
          <a:xfrm>
            <a:off x="2819400" y="13716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Two: The Execution Phase</a:t>
            </a:r>
          </a:p>
        </p:txBody>
      </p:sp>
      <p:sp>
        <p:nvSpPr>
          <p:cNvPr id="171037" name="Text Box 28"/>
          <p:cNvSpPr txBox="1">
            <a:spLocks noChangeArrowheads="1"/>
          </p:cNvSpPr>
          <p:nvPr/>
        </p:nvSpPr>
        <p:spPr bwMode="auto">
          <a:xfrm>
            <a:off x="2514600" y="3810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71039" name="TextBox 77"/>
          <p:cNvSpPr txBox="1">
            <a:spLocks noChangeArrowheads="1"/>
          </p:cNvSpPr>
          <p:nvPr/>
        </p:nvSpPr>
        <p:spPr bwMode="auto">
          <a:xfrm>
            <a:off x="1746250" y="3660775"/>
            <a:ext cx="160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171040" name="TextBox 78"/>
          <p:cNvSpPr txBox="1">
            <a:spLocks noChangeArrowheads="1"/>
          </p:cNvSpPr>
          <p:nvPr/>
        </p:nvSpPr>
        <p:spPr bwMode="auto">
          <a:xfrm>
            <a:off x="2574925" y="271145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171041" name="TextBox 79"/>
          <p:cNvSpPr txBox="1">
            <a:spLocks noChangeArrowheads="1"/>
          </p:cNvSpPr>
          <p:nvPr/>
        </p:nvSpPr>
        <p:spPr bwMode="auto">
          <a:xfrm>
            <a:off x="3878263" y="43878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171042" name="TextBox 80"/>
          <p:cNvSpPr txBox="1">
            <a:spLocks noChangeArrowheads="1"/>
          </p:cNvSpPr>
          <p:nvPr/>
        </p:nvSpPr>
        <p:spPr bwMode="auto">
          <a:xfrm>
            <a:off x="5711825" y="38163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171043" name="TextBox 81"/>
          <p:cNvSpPr txBox="1">
            <a:spLocks noChangeArrowheads="1"/>
          </p:cNvSpPr>
          <p:nvPr/>
        </p:nvSpPr>
        <p:spPr bwMode="auto">
          <a:xfrm>
            <a:off x="8058150" y="380523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
        <p:nvSpPr>
          <p:cNvPr id="2" name="Text Box 3">
            <a:extLst>
              <a:ext uri="{FF2B5EF4-FFF2-40B4-BE49-F238E27FC236}">
                <a16:creationId xmlns:a16="http://schemas.microsoft.com/office/drawing/2014/main" id="{878A21B1-E8E9-A6FC-7088-777FA350C89B}"/>
              </a:ext>
            </a:extLst>
          </p:cNvPr>
          <p:cNvSpPr txBox="1">
            <a:spLocks noChangeArrowheads="1"/>
          </p:cNvSpPr>
          <p:nvPr/>
        </p:nvSpPr>
        <p:spPr bwMode="auto">
          <a:xfrm>
            <a:off x="5237742" y="6059487"/>
            <a:ext cx="3753858"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4-3)</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99407"/>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grpId="0" nodeType="afterEffect" nodePh="1">
                                  <p:stCondLst>
                                    <p:cond delay="0"/>
                                  </p:stCondLst>
                                  <p:endCondLst>
                                    <p:cond evt="begin" delay="0">
                                      <p:tn val="8"/>
                                    </p:cond>
                                  </p:endCondLst>
                                  <p:childTnLst>
                                    <p:set>
                                      <p:cBhvr>
                                        <p:cTn id="9" dur="1" fill="hold">
                                          <p:stCondLst>
                                            <p:cond delay="0"/>
                                          </p:stCondLst>
                                        </p:cTn>
                                        <p:tgtEl>
                                          <p:spTgt spid="699395"/>
                                        </p:tgtEl>
                                        <p:attrNameLst>
                                          <p:attrName>style.visibility</p:attrName>
                                        </p:attrNameLst>
                                      </p:cBhvr>
                                      <p:to>
                                        <p:strVal val="visible"/>
                                      </p:to>
                                    </p:set>
                                    <p:anim calcmode="lin" valueType="num">
                                      <p:cBhvr additive="base">
                                        <p:cTn id="10" dur="500" fill="hold"/>
                                        <p:tgtEl>
                                          <p:spTgt spid="699395"/>
                                        </p:tgtEl>
                                        <p:attrNameLst>
                                          <p:attrName>ppt_x</p:attrName>
                                        </p:attrNameLst>
                                      </p:cBhvr>
                                      <p:tavLst>
                                        <p:tav tm="0">
                                          <p:val>
                                            <p:strVal val="0-#ppt_w/2"/>
                                          </p:val>
                                        </p:tav>
                                        <p:tav tm="100000">
                                          <p:val>
                                            <p:strVal val="#ppt_x"/>
                                          </p:val>
                                        </p:tav>
                                      </p:tavLst>
                                    </p:anim>
                                    <p:anim calcmode="lin" valueType="num">
                                      <p:cBhvr additive="base">
                                        <p:cTn id="11" dur="500" fill="hold"/>
                                        <p:tgtEl>
                                          <p:spTgt spid="69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autoUpdateAnimBg="0"/>
      <p:bldP spid="699407" grpId="0"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FFF59BC-3396-4E92-814E-968DCB9EA9B1}" type="slidenum">
              <a:rPr lang="en-US" altLang="en-US" sz="1400" smtClean="0"/>
              <a:pPr>
                <a:spcBef>
                  <a:spcPct val="0"/>
                </a:spcBef>
                <a:buFontTx/>
                <a:buNone/>
              </a:pPr>
              <a:t>176</a:t>
            </a:fld>
            <a:endParaRPr lang="en-US" altLang="en-US" sz="1400"/>
          </a:p>
        </p:txBody>
      </p:sp>
      <p:sp>
        <p:nvSpPr>
          <p:cNvPr id="173059" name="Oval 3"/>
          <p:cNvSpPr>
            <a:spLocks noChangeArrowheads="1"/>
          </p:cNvSpPr>
          <p:nvPr/>
        </p:nvSpPr>
        <p:spPr bwMode="auto">
          <a:xfrm>
            <a:off x="1812925" y="3308350"/>
            <a:ext cx="1679575" cy="809625"/>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60" name="Rectangle 4"/>
          <p:cNvSpPr>
            <a:spLocks noChangeArrowheads="1"/>
          </p:cNvSpPr>
          <p:nvPr/>
        </p:nvSpPr>
        <p:spPr bwMode="auto">
          <a:xfrm>
            <a:off x="5599113" y="2535238"/>
            <a:ext cx="1314450" cy="920750"/>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61" name="Rectangle 5"/>
          <p:cNvSpPr>
            <a:spLocks noChangeArrowheads="1"/>
          </p:cNvSpPr>
          <p:nvPr/>
        </p:nvSpPr>
        <p:spPr bwMode="auto">
          <a:xfrm>
            <a:off x="7326313" y="2565400"/>
            <a:ext cx="1355725" cy="8905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62" name="Line 6"/>
          <p:cNvSpPr>
            <a:spLocks noChangeShapeType="1"/>
          </p:cNvSpPr>
          <p:nvPr/>
        </p:nvSpPr>
        <p:spPr bwMode="auto">
          <a:xfrm flipV="1">
            <a:off x="4302125" y="3471863"/>
            <a:ext cx="0" cy="2889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63" name="Rectangle 7"/>
          <p:cNvSpPr>
            <a:spLocks noChangeArrowheads="1"/>
          </p:cNvSpPr>
          <p:nvPr/>
        </p:nvSpPr>
        <p:spPr bwMode="auto">
          <a:xfrm>
            <a:off x="3536950" y="2514600"/>
            <a:ext cx="1503363" cy="941388"/>
          </a:xfrm>
          <a:prstGeom prst="rect">
            <a:avLst/>
          </a:prstGeom>
          <a:solidFill>
            <a:srgbClr val="DDDDDD"/>
          </a:solidFill>
          <a:ln w="12700">
            <a:solidFill>
              <a:schemeClr val="tx2"/>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dirty="0">
                <a:solidFill>
                  <a:schemeClr val="tx2"/>
                </a:solidFill>
              </a:rPr>
              <a:t>FINALIZE</a:t>
            </a:r>
          </a:p>
          <a:p>
            <a:pPr algn="ctr">
              <a:spcBef>
                <a:spcPct val="0"/>
              </a:spcBef>
              <a:buFontTx/>
              <a:buNone/>
            </a:pPr>
            <a:r>
              <a:rPr lang="en-US" altLang="en-US" sz="1700" dirty="0">
                <a:solidFill>
                  <a:schemeClr val="tx2"/>
                </a:solidFill>
              </a:rPr>
              <a:t>REPORT</a:t>
            </a:r>
          </a:p>
        </p:txBody>
      </p:sp>
      <p:sp>
        <p:nvSpPr>
          <p:cNvPr id="173064" name="Line 8"/>
          <p:cNvSpPr>
            <a:spLocks noChangeShapeType="1"/>
          </p:cNvSpPr>
          <p:nvPr/>
        </p:nvSpPr>
        <p:spPr bwMode="auto">
          <a:xfrm flipH="1">
            <a:off x="1690688" y="3106738"/>
            <a:ext cx="18335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65" name="Oval 9"/>
          <p:cNvSpPr>
            <a:spLocks noChangeArrowheads="1"/>
          </p:cNvSpPr>
          <p:nvPr/>
        </p:nvSpPr>
        <p:spPr bwMode="auto">
          <a:xfrm>
            <a:off x="3336925" y="3776663"/>
            <a:ext cx="1931988" cy="882650"/>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66" name="Rectangle 10"/>
          <p:cNvSpPr>
            <a:spLocks noChangeArrowheads="1"/>
          </p:cNvSpPr>
          <p:nvPr/>
        </p:nvSpPr>
        <p:spPr bwMode="auto">
          <a:xfrm>
            <a:off x="3708400" y="4078288"/>
            <a:ext cx="13208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chemeClr val="tx2"/>
                </a:solidFill>
              </a:rPr>
              <a:t>HANDOFF</a:t>
            </a:r>
          </a:p>
        </p:txBody>
      </p:sp>
      <p:sp>
        <p:nvSpPr>
          <p:cNvPr id="173068" name="Line 12"/>
          <p:cNvSpPr>
            <a:spLocks noChangeShapeType="1"/>
          </p:cNvSpPr>
          <p:nvPr/>
        </p:nvSpPr>
        <p:spPr bwMode="auto">
          <a:xfrm>
            <a:off x="2657475" y="3117850"/>
            <a:ext cx="0" cy="16827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69" name="Rectangle 13"/>
          <p:cNvSpPr>
            <a:spLocks noChangeArrowheads="1"/>
          </p:cNvSpPr>
          <p:nvPr/>
        </p:nvSpPr>
        <p:spPr bwMode="auto">
          <a:xfrm>
            <a:off x="1997075" y="3581400"/>
            <a:ext cx="1320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TASKERS</a:t>
            </a:r>
          </a:p>
        </p:txBody>
      </p:sp>
      <p:sp>
        <p:nvSpPr>
          <p:cNvPr id="173070" name="Line 14"/>
          <p:cNvSpPr>
            <a:spLocks noChangeShapeType="1"/>
          </p:cNvSpPr>
          <p:nvPr/>
        </p:nvSpPr>
        <p:spPr bwMode="auto">
          <a:xfrm>
            <a:off x="6935788" y="3105150"/>
            <a:ext cx="3540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71" name="Line 15"/>
          <p:cNvSpPr>
            <a:spLocks noChangeShapeType="1"/>
          </p:cNvSpPr>
          <p:nvPr/>
        </p:nvSpPr>
        <p:spPr bwMode="auto">
          <a:xfrm>
            <a:off x="5046663" y="3105150"/>
            <a:ext cx="5365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72" name="Rectangle 16"/>
          <p:cNvSpPr>
            <a:spLocks noChangeArrowheads="1"/>
          </p:cNvSpPr>
          <p:nvPr/>
        </p:nvSpPr>
        <p:spPr bwMode="auto">
          <a:xfrm>
            <a:off x="5486400" y="2667000"/>
            <a:ext cx="15843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DISTRIBUTE</a:t>
            </a:r>
            <a:r>
              <a:rPr lang="en-US" altLang="en-US" sz="1700">
                <a:solidFill>
                  <a:schemeClr val="tx2"/>
                </a:solidFill>
              </a:rPr>
              <a:t> </a:t>
            </a:r>
            <a:r>
              <a:rPr lang="en-US" altLang="en-US" sz="1500">
                <a:solidFill>
                  <a:schemeClr val="tx2"/>
                </a:solidFill>
              </a:rPr>
              <a:t>REPORT</a:t>
            </a:r>
          </a:p>
        </p:txBody>
      </p:sp>
      <p:sp>
        <p:nvSpPr>
          <p:cNvPr id="173073" name="Rectangle 17"/>
          <p:cNvSpPr>
            <a:spLocks noChangeArrowheads="1"/>
          </p:cNvSpPr>
          <p:nvPr/>
        </p:nvSpPr>
        <p:spPr bwMode="auto">
          <a:xfrm>
            <a:off x="7239000" y="2743200"/>
            <a:ext cx="15700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SCHEDULE FOLLOW  UP</a:t>
            </a:r>
          </a:p>
        </p:txBody>
      </p:sp>
      <p:sp>
        <p:nvSpPr>
          <p:cNvPr id="173074" name="Rectangle 18"/>
          <p:cNvSpPr>
            <a:spLocks noChangeArrowheads="1"/>
          </p:cNvSpPr>
          <p:nvPr/>
        </p:nvSpPr>
        <p:spPr bwMode="auto">
          <a:xfrm>
            <a:off x="152400" y="2514600"/>
            <a:ext cx="1676400" cy="990600"/>
          </a:xfrm>
          <a:prstGeom prst="rect">
            <a:avLst/>
          </a:prstGeom>
          <a:solidFill>
            <a:srgbClr val="DDDDDD"/>
          </a:solidFill>
          <a:ln w="635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75" name="Rectangle 19"/>
          <p:cNvSpPr>
            <a:spLocks noChangeArrowheads="1"/>
          </p:cNvSpPr>
          <p:nvPr/>
        </p:nvSpPr>
        <p:spPr bwMode="auto">
          <a:xfrm>
            <a:off x="60325" y="2701925"/>
            <a:ext cx="1844675" cy="56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600" dirty="0"/>
              <a:t>OUT-BRIEF COMMANDER</a:t>
            </a:r>
          </a:p>
        </p:txBody>
      </p:sp>
      <p:sp>
        <p:nvSpPr>
          <p:cNvPr id="173077" name="Rectangle 2"/>
          <p:cNvSpPr>
            <a:spLocks noChangeArrowheads="1"/>
          </p:cNvSpPr>
          <p:nvPr/>
        </p:nvSpPr>
        <p:spPr bwMode="auto">
          <a:xfrm>
            <a:off x="2590800" y="1524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Three: The Completion Phase</a:t>
            </a:r>
          </a:p>
        </p:txBody>
      </p:sp>
      <p:sp>
        <p:nvSpPr>
          <p:cNvPr id="173078" name="Text Box 3"/>
          <p:cNvSpPr txBox="1">
            <a:spLocks noChangeArrowheads="1"/>
          </p:cNvSpPr>
          <p:nvPr/>
        </p:nvSpPr>
        <p:spPr bwMode="auto">
          <a:xfrm>
            <a:off x="2590800" y="5334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73079" name="TextBox 82"/>
          <p:cNvSpPr txBox="1">
            <a:spLocks noChangeArrowheads="1"/>
          </p:cNvSpPr>
          <p:nvPr/>
        </p:nvSpPr>
        <p:spPr bwMode="auto">
          <a:xfrm>
            <a:off x="1585913" y="3352800"/>
            <a:ext cx="3222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73080" name="TextBox 83"/>
          <p:cNvSpPr txBox="1">
            <a:spLocks noChangeArrowheads="1"/>
          </p:cNvSpPr>
          <p:nvPr/>
        </p:nvSpPr>
        <p:spPr bwMode="auto">
          <a:xfrm>
            <a:off x="3030538" y="3849688"/>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73081" name="TextBox 84"/>
          <p:cNvSpPr txBox="1">
            <a:spLocks noChangeArrowheads="1"/>
          </p:cNvSpPr>
          <p:nvPr/>
        </p:nvSpPr>
        <p:spPr bwMode="auto">
          <a:xfrm>
            <a:off x="4786313" y="3275013"/>
            <a:ext cx="3238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73082" name="TextBox 85"/>
          <p:cNvSpPr txBox="1">
            <a:spLocks noChangeArrowheads="1"/>
          </p:cNvSpPr>
          <p:nvPr/>
        </p:nvSpPr>
        <p:spPr bwMode="auto">
          <a:xfrm>
            <a:off x="4826000" y="434816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73083" name="TextBox 86"/>
          <p:cNvSpPr txBox="1">
            <a:spLocks noChangeArrowheads="1"/>
          </p:cNvSpPr>
          <p:nvPr/>
        </p:nvSpPr>
        <p:spPr bwMode="auto">
          <a:xfrm>
            <a:off x="6672263" y="3284538"/>
            <a:ext cx="3222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73084" name="TextBox 87"/>
          <p:cNvSpPr txBox="1">
            <a:spLocks noChangeArrowheads="1"/>
          </p:cNvSpPr>
          <p:nvPr/>
        </p:nvSpPr>
        <p:spPr bwMode="auto">
          <a:xfrm>
            <a:off x="8439150" y="328453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
        <p:nvSpPr>
          <p:cNvPr id="2" name="Text Box 3">
            <a:extLst>
              <a:ext uri="{FF2B5EF4-FFF2-40B4-BE49-F238E27FC236}">
                <a16:creationId xmlns:a16="http://schemas.microsoft.com/office/drawing/2014/main" id="{19560C01-23A1-C53D-62C5-422E342900C2}"/>
              </a:ext>
            </a:extLst>
          </p:cNvPr>
          <p:cNvSpPr txBox="1">
            <a:spLocks noChangeArrowheads="1"/>
          </p:cNvSpPr>
          <p:nvPr/>
        </p:nvSpPr>
        <p:spPr bwMode="auto">
          <a:xfrm>
            <a:off x="3839923" y="6059487"/>
            <a:ext cx="5151677"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4-4, page 4-4-2)</a:t>
            </a:r>
          </a:p>
        </p:txBody>
      </p:sp>
    </p:spTree>
  </p:cSld>
  <p:clrMapOvr>
    <a:masterClrMapping/>
  </p:clrMapOvr>
  <p:transition>
    <p:pull/>
    <p:sndAc>
      <p:endSnd/>
    </p:sndAc>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FFF59BC-3396-4E92-814E-968DCB9EA9B1}" type="slidenum">
              <a:rPr lang="en-US" altLang="en-US" sz="1400" smtClean="0"/>
              <a:pPr>
                <a:spcBef>
                  <a:spcPct val="0"/>
                </a:spcBef>
                <a:buFontTx/>
                <a:buNone/>
              </a:pPr>
              <a:t>177</a:t>
            </a:fld>
            <a:endParaRPr lang="en-US" altLang="en-US" sz="1400"/>
          </a:p>
        </p:txBody>
      </p:sp>
      <p:sp>
        <p:nvSpPr>
          <p:cNvPr id="173059" name="Oval 3"/>
          <p:cNvSpPr>
            <a:spLocks noChangeArrowheads="1"/>
          </p:cNvSpPr>
          <p:nvPr/>
        </p:nvSpPr>
        <p:spPr bwMode="auto">
          <a:xfrm>
            <a:off x="1812925" y="3308350"/>
            <a:ext cx="1679575" cy="809625"/>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60" name="Rectangle 4"/>
          <p:cNvSpPr>
            <a:spLocks noChangeArrowheads="1"/>
          </p:cNvSpPr>
          <p:nvPr/>
        </p:nvSpPr>
        <p:spPr bwMode="auto">
          <a:xfrm>
            <a:off x="5599113" y="2535238"/>
            <a:ext cx="1314450" cy="920750"/>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61" name="Rectangle 5"/>
          <p:cNvSpPr>
            <a:spLocks noChangeArrowheads="1"/>
          </p:cNvSpPr>
          <p:nvPr/>
        </p:nvSpPr>
        <p:spPr bwMode="auto">
          <a:xfrm>
            <a:off x="7326313" y="2565400"/>
            <a:ext cx="1355725" cy="8905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62" name="Line 6"/>
          <p:cNvSpPr>
            <a:spLocks noChangeShapeType="1"/>
          </p:cNvSpPr>
          <p:nvPr/>
        </p:nvSpPr>
        <p:spPr bwMode="auto">
          <a:xfrm flipV="1">
            <a:off x="4302125" y="3471863"/>
            <a:ext cx="0" cy="2889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63" name="Rectangle 7"/>
          <p:cNvSpPr>
            <a:spLocks noChangeArrowheads="1"/>
          </p:cNvSpPr>
          <p:nvPr/>
        </p:nvSpPr>
        <p:spPr bwMode="auto">
          <a:xfrm>
            <a:off x="3536950" y="2514600"/>
            <a:ext cx="1503363" cy="941388"/>
          </a:xfrm>
          <a:prstGeom prst="rect">
            <a:avLst/>
          </a:prstGeom>
          <a:solidFill>
            <a:srgbClr val="DDDDDD"/>
          </a:solidFill>
          <a:ln w="12700">
            <a:solidFill>
              <a:schemeClr val="tx2"/>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FINALIZE</a:t>
            </a:r>
          </a:p>
          <a:p>
            <a:pPr algn="ctr">
              <a:spcBef>
                <a:spcPct val="0"/>
              </a:spcBef>
              <a:buFontTx/>
              <a:buNone/>
            </a:pPr>
            <a:r>
              <a:rPr lang="en-US" altLang="en-US" sz="1700">
                <a:solidFill>
                  <a:schemeClr val="tx2"/>
                </a:solidFill>
              </a:rPr>
              <a:t>REPORT</a:t>
            </a:r>
          </a:p>
        </p:txBody>
      </p:sp>
      <p:sp>
        <p:nvSpPr>
          <p:cNvPr id="173064" name="Line 8"/>
          <p:cNvSpPr>
            <a:spLocks noChangeShapeType="1"/>
          </p:cNvSpPr>
          <p:nvPr/>
        </p:nvSpPr>
        <p:spPr bwMode="auto">
          <a:xfrm flipH="1">
            <a:off x="1690688" y="3106738"/>
            <a:ext cx="18335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65" name="Oval 9"/>
          <p:cNvSpPr>
            <a:spLocks noChangeArrowheads="1"/>
          </p:cNvSpPr>
          <p:nvPr/>
        </p:nvSpPr>
        <p:spPr bwMode="auto">
          <a:xfrm>
            <a:off x="3336925" y="3776663"/>
            <a:ext cx="1931988" cy="882650"/>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66" name="Rectangle 10"/>
          <p:cNvSpPr>
            <a:spLocks noChangeArrowheads="1"/>
          </p:cNvSpPr>
          <p:nvPr/>
        </p:nvSpPr>
        <p:spPr bwMode="auto">
          <a:xfrm>
            <a:off x="3708400" y="4078288"/>
            <a:ext cx="13208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chemeClr val="tx2"/>
                </a:solidFill>
              </a:rPr>
              <a:t>HANDOFF</a:t>
            </a:r>
          </a:p>
        </p:txBody>
      </p:sp>
      <p:sp>
        <p:nvSpPr>
          <p:cNvPr id="173068" name="Line 12"/>
          <p:cNvSpPr>
            <a:spLocks noChangeShapeType="1"/>
          </p:cNvSpPr>
          <p:nvPr/>
        </p:nvSpPr>
        <p:spPr bwMode="auto">
          <a:xfrm>
            <a:off x="2657475" y="3117850"/>
            <a:ext cx="0" cy="16827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69" name="Rectangle 13"/>
          <p:cNvSpPr>
            <a:spLocks noChangeArrowheads="1"/>
          </p:cNvSpPr>
          <p:nvPr/>
        </p:nvSpPr>
        <p:spPr bwMode="auto">
          <a:xfrm>
            <a:off x="1997075" y="3581400"/>
            <a:ext cx="1320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TASKERS</a:t>
            </a:r>
          </a:p>
        </p:txBody>
      </p:sp>
      <p:sp>
        <p:nvSpPr>
          <p:cNvPr id="173070" name="Line 14"/>
          <p:cNvSpPr>
            <a:spLocks noChangeShapeType="1"/>
          </p:cNvSpPr>
          <p:nvPr/>
        </p:nvSpPr>
        <p:spPr bwMode="auto">
          <a:xfrm>
            <a:off x="6935788" y="3105150"/>
            <a:ext cx="3540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71" name="Line 15"/>
          <p:cNvSpPr>
            <a:spLocks noChangeShapeType="1"/>
          </p:cNvSpPr>
          <p:nvPr/>
        </p:nvSpPr>
        <p:spPr bwMode="auto">
          <a:xfrm>
            <a:off x="5046663" y="3105150"/>
            <a:ext cx="5365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3072" name="Rectangle 16"/>
          <p:cNvSpPr>
            <a:spLocks noChangeArrowheads="1"/>
          </p:cNvSpPr>
          <p:nvPr/>
        </p:nvSpPr>
        <p:spPr bwMode="auto">
          <a:xfrm>
            <a:off x="5486400" y="2667000"/>
            <a:ext cx="15843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DISTRIBUTE</a:t>
            </a:r>
            <a:r>
              <a:rPr lang="en-US" altLang="en-US" sz="1700">
                <a:solidFill>
                  <a:schemeClr val="tx2"/>
                </a:solidFill>
              </a:rPr>
              <a:t> </a:t>
            </a:r>
            <a:r>
              <a:rPr lang="en-US" altLang="en-US" sz="1500">
                <a:solidFill>
                  <a:schemeClr val="tx2"/>
                </a:solidFill>
              </a:rPr>
              <a:t>REPORT</a:t>
            </a:r>
          </a:p>
        </p:txBody>
      </p:sp>
      <p:sp>
        <p:nvSpPr>
          <p:cNvPr id="173073" name="Rectangle 17"/>
          <p:cNvSpPr>
            <a:spLocks noChangeArrowheads="1"/>
          </p:cNvSpPr>
          <p:nvPr/>
        </p:nvSpPr>
        <p:spPr bwMode="auto">
          <a:xfrm>
            <a:off x="7239000" y="2743200"/>
            <a:ext cx="15700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SCHEDULE FOLLOW  UP</a:t>
            </a:r>
          </a:p>
        </p:txBody>
      </p:sp>
      <p:sp>
        <p:nvSpPr>
          <p:cNvPr id="173074" name="Rectangle 18"/>
          <p:cNvSpPr>
            <a:spLocks noChangeArrowheads="1"/>
          </p:cNvSpPr>
          <p:nvPr/>
        </p:nvSpPr>
        <p:spPr bwMode="auto">
          <a:xfrm>
            <a:off x="152400" y="2514600"/>
            <a:ext cx="1676400" cy="990600"/>
          </a:xfrm>
          <a:prstGeom prst="rect">
            <a:avLst/>
          </a:prstGeom>
          <a:solidFill>
            <a:schemeClr val="tx2"/>
          </a:solidFill>
          <a:ln w="254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3075" name="Rectangle 19"/>
          <p:cNvSpPr>
            <a:spLocks noChangeArrowheads="1"/>
          </p:cNvSpPr>
          <p:nvPr/>
        </p:nvSpPr>
        <p:spPr bwMode="auto">
          <a:xfrm>
            <a:off x="60325" y="2701925"/>
            <a:ext cx="18446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900" i="1">
                <a:solidFill>
                  <a:schemeClr val="bg1"/>
                </a:solidFill>
              </a:rPr>
              <a:t>OUT-BRIEF COMMANDER</a:t>
            </a:r>
          </a:p>
        </p:txBody>
      </p:sp>
      <p:sp>
        <p:nvSpPr>
          <p:cNvPr id="173077" name="Rectangle 2"/>
          <p:cNvSpPr>
            <a:spLocks noChangeArrowheads="1"/>
          </p:cNvSpPr>
          <p:nvPr/>
        </p:nvSpPr>
        <p:spPr bwMode="auto">
          <a:xfrm>
            <a:off x="2590800" y="1524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Three: The Completion Phase</a:t>
            </a:r>
          </a:p>
        </p:txBody>
      </p:sp>
      <p:sp>
        <p:nvSpPr>
          <p:cNvPr id="173078" name="Text Box 3"/>
          <p:cNvSpPr txBox="1">
            <a:spLocks noChangeArrowheads="1"/>
          </p:cNvSpPr>
          <p:nvPr/>
        </p:nvSpPr>
        <p:spPr bwMode="auto">
          <a:xfrm>
            <a:off x="2590800" y="5334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73079" name="TextBox 82"/>
          <p:cNvSpPr txBox="1">
            <a:spLocks noChangeArrowheads="1"/>
          </p:cNvSpPr>
          <p:nvPr/>
        </p:nvSpPr>
        <p:spPr bwMode="auto">
          <a:xfrm>
            <a:off x="1585913" y="3352800"/>
            <a:ext cx="3222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73080" name="TextBox 83"/>
          <p:cNvSpPr txBox="1">
            <a:spLocks noChangeArrowheads="1"/>
          </p:cNvSpPr>
          <p:nvPr/>
        </p:nvSpPr>
        <p:spPr bwMode="auto">
          <a:xfrm>
            <a:off x="3030538" y="3849688"/>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73081" name="TextBox 84"/>
          <p:cNvSpPr txBox="1">
            <a:spLocks noChangeArrowheads="1"/>
          </p:cNvSpPr>
          <p:nvPr/>
        </p:nvSpPr>
        <p:spPr bwMode="auto">
          <a:xfrm>
            <a:off x="4786313" y="3275013"/>
            <a:ext cx="3238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73082" name="TextBox 85"/>
          <p:cNvSpPr txBox="1">
            <a:spLocks noChangeArrowheads="1"/>
          </p:cNvSpPr>
          <p:nvPr/>
        </p:nvSpPr>
        <p:spPr bwMode="auto">
          <a:xfrm>
            <a:off x="4826000" y="434816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73083" name="TextBox 86"/>
          <p:cNvSpPr txBox="1">
            <a:spLocks noChangeArrowheads="1"/>
          </p:cNvSpPr>
          <p:nvPr/>
        </p:nvSpPr>
        <p:spPr bwMode="auto">
          <a:xfrm>
            <a:off x="6672263" y="3284538"/>
            <a:ext cx="3222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73084" name="TextBox 87"/>
          <p:cNvSpPr txBox="1">
            <a:spLocks noChangeArrowheads="1"/>
          </p:cNvSpPr>
          <p:nvPr/>
        </p:nvSpPr>
        <p:spPr bwMode="auto">
          <a:xfrm>
            <a:off x="8439150" y="328453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
        <p:nvSpPr>
          <p:cNvPr id="2" name="Text Box 3">
            <a:extLst>
              <a:ext uri="{FF2B5EF4-FFF2-40B4-BE49-F238E27FC236}">
                <a16:creationId xmlns:a16="http://schemas.microsoft.com/office/drawing/2014/main" id="{19560C01-23A1-C53D-62C5-422E342900C2}"/>
              </a:ext>
            </a:extLst>
          </p:cNvPr>
          <p:cNvSpPr txBox="1">
            <a:spLocks noChangeArrowheads="1"/>
          </p:cNvSpPr>
          <p:nvPr/>
        </p:nvSpPr>
        <p:spPr bwMode="auto">
          <a:xfrm>
            <a:off x="3839923" y="6059487"/>
            <a:ext cx="5151677"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4-4, page 4-4-2)</a:t>
            </a:r>
          </a:p>
        </p:txBody>
      </p:sp>
    </p:spTree>
    <p:extLst>
      <p:ext uri="{BB962C8B-B14F-4D97-AF65-F5344CB8AC3E}">
        <p14:creationId xmlns:p14="http://schemas.microsoft.com/office/powerpoint/2010/main" val="4147934646"/>
      </p:ext>
    </p:extLst>
  </p:cSld>
  <p:clrMapOvr>
    <a:masterClrMapping/>
  </p:clrMapOvr>
  <p:transition>
    <p:pull/>
    <p:sndAc>
      <p:endSnd/>
    </p:sndAc>
  </p:transition>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DDE650FA-7FE4-4A43-A8E8-C5BF4558B0C0}" type="slidenum">
              <a:rPr lang="en-US" altLang="en-US" sz="1400" smtClean="0"/>
              <a:pPr>
                <a:spcBef>
                  <a:spcPct val="0"/>
                </a:spcBef>
                <a:buFontTx/>
                <a:buNone/>
              </a:pPr>
              <a:t>178</a:t>
            </a:fld>
            <a:endParaRPr lang="en-US" altLang="en-US" sz="1400" dirty="0"/>
          </a:p>
        </p:txBody>
      </p:sp>
      <p:sp>
        <p:nvSpPr>
          <p:cNvPr id="175107" name="Text Box 2"/>
          <p:cNvSpPr txBox="1">
            <a:spLocks noChangeArrowheads="1"/>
          </p:cNvSpPr>
          <p:nvPr/>
        </p:nvSpPr>
        <p:spPr bwMode="auto">
          <a:xfrm>
            <a:off x="-304800" y="1641019"/>
            <a:ext cx="928687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Develop a formal briefing to present the results of your inspection to the Commander</a:t>
            </a:r>
          </a:p>
          <a:p>
            <a:pPr marL="800100" lvl="1" indent="-342900">
              <a:spcBef>
                <a:spcPct val="0"/>
              </a:spcBef>
              <a:buFont typeface="Arial" panose="020B0604020202020204" pitchFamily="34" charset="0"/>
              <a:buChar char="•"/>
            </a:pPr>
            <a:endParaRPr lang="en-US" altLang="en-US" sz="12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You must know your findings well and be able to speak in support of them. </a:t>
            </a:r>
            <a:r>
              <a:rPr lang="en-US" altLang="en-US" sz="2000" b="0" i="1" dirty="0">
                <a:solidFill>
                  <a:srgbClr val="0000FF"/>
                </a:solidFill>
                <a:cs typeface="Times New Roman" panose="02020603050405020304" pitchFamily="18" charset="0"/>
              </a:rPr>
              <a:t>You may be telling the Commander some bad news that he or she does not want to hear!</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Request </a:t>
            </a:r>
            <a:r>
              <a:rPr lang="en-US" altLang="en-US" sz="2000" b="0" dirty="0">
                <a:solidFill>
                  <a:srgbClr val="0000FF"/>
                </a:solidFill>
                <a:cs typeface="Times New Roman" panose="02020603050405020304" pitchFamily="18" charset="0"/>
              </a:rPr>
              <a:t>Commander’s approval</a:t>
            </a:r>
            <a:r>
              <a:rPr lang="en-US" altLang="en-US" sz="2000" b="0" dirty="0">
                <a:cs typeface="Times New Roman" panose="02020603050405020304" pitchFamily="18" charset="0"/>
              </a:rPr>
              <a:t> of the report following the briefing</a:t>
            </a:r>
            <a:endParaRPr lang="en-US" altLang="en-US" sz="2000" b="0" dirty="0"/>
          </a:p>
        </p:txBody>
      </p:sp>
      <p:sp>
        <p:nvSpPr>
          <p:cNvPr id="175108" name="Text Box 3"/>
          <p:cNvSpPr txBox="1">
            <a:spLocks noChangeArrowheads="1"/>
          </p:cNvSpPr>
          <p:nvPr/>
        </p:nvSpPr>
        <p:spPr bwMode="auto">
          <a:xfrm>
            <a:off x="1758950" y="533400"/>
            <a:ext cx="577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Out-Brief the Commander</a:t>
            </a:r>
          </a:p>
        </p:txBody>
      </p:sp>
      <p:pic>
        <p:nvPicPr>
          <p:cNvPr id="1751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1137" y="3546475"/>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0"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175" y="3454400"/>
            <a:ext cx="206692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1" name="TextBox 3"/>
          <p:cNvSpPr txBox="1">
            <a:spLocks noChangeArrowheads="1"/>
          </p:cNvSpPr>
          <p:nvPr/>
        </p:nvSpPr>
        <p:spPr bwMode="auto">
          <a:xfrm>
            <a:off x="4463255" y="4255293"/>
            <a:ext cx="390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b="0" dirty="0"/>
              <a:t>or</a:t>
            </a:r>
          </a:p>
        </p:txBody>
      </p:sp>
      <p:sp>
        <p:nvSpPr>
          <p:cNvPr id="3" name="Arrow: Curved Down 2">
            <a:extLst>
              <a:ext uri="{FF2B5EF4-FFF2-40B4-BE49-F238E27FC236}">
                <a16:creationId xmlns:a16="http://schemas.microsoft.com/office/drawing/2014/main" id="{ECE9303B-BA8A-F1E1-770F-A335B217A8B4}"/>
              </a:ext>
            </a:extLst>
          </p:cNvPr>
          <p:cNvSpPr/>
          <p:nvPr/>
        </p:nvSpPr>
        <p:spPr bwMode="auto">
          <a:xfrm rot="1980656" flipV="1">
            <a:off x="2758908" y="3760186"/>
            <a:ext cx="3408693" cy="1013752"/>
          </a:xfrm>
          <a:prstGeom prst="curvedDownArrow">
            <a:avLst>
              <a:gd name="adj1" fmla="val 0"/>
              <a:gd name="adj2" fmla="val 50000"/>
              <a:gd name="adj3" fmla="val 29385"/>
            </a:avLst>
          </a:prstGeom>
          <a:solidFill>
            <a:srgbClr val="FF0000"/>
          </a:solid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20451464-33E9-21BA-10F4-FC2EC68EED7E}"/>
              </a:ext>
            </a:extLst>
          </p:cNvPr>
          <p:cNvSpPr txBox="1"/>
          <p:nvPr/>
        </p:nvSpPr>
        <p:spPr>
          <a:xfrm rot="1561220">
            <a:off x="3040460" y="3672345"/>
            <a:ext cx="3385345" cy="646331"/>
          </a:xfrm>
          <a:prstGeom prst="rect">
            <a:avLst/>
          </a:prstGeom>
          <a:noFill/>
        </p:spPr>
        <p:txBody>
          <a:bodyPr wrap="square" rtlCol="0">
            <a:spAutoFit/>
          </a:bodyPr>
          <a:lstStyle/>
          <a:p>
            <a:pPr algn="ctr"/>
            <a:r>
              <a:rPr lang="en-US" b="1" dirty="0">
                <a:solidFill>
                  <a:srgbClr val="FF0000"/>
                </a:solidFill>
              </a:rPr>
              <a:t>“Sir / Ma’am, you’ve got an UGLY BABY!”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FD0B499-39D3-49A5-8B7C-2A8A25365A1C}" type="slidenum">
              <a:rPr lang="en-US" altLang="en-US" sz="1400" smtClean="0"/>
              <a:pPr>
                <a:spcBef>
                  <a:spcPct val="0"/>
                </a:spcBef>
                <a:buFontTx/>
                <a:buNone/>
              </a:pPr>
              <a:t>179</a:t>
            </a:fld>
            <a:endParaRPr lang="en-US" altLang="en-US" sz="1400"/>
          </a:p>
        </p:txBody>
      </p:sp>
      <p:sp>
        <p:nvSpPr>
          <p:cNvPr id="177155" name="Oval 4"/>
          <p:cNvSpPr>
            <a:spLocks noChangeArrowheads="1"/>
          </p:cNvSpPr>
          <p:nvPr/>
        </p:nvSpPr>
        <p:spPr bwMode="auto">
          <a:xfrm>
            <a:off x="1812925" y="3308350"/>
            <a:ext cx="1679575" cy="809625"/>
          </a:xfrm>
          <a:prstGeom prst="ellipse">
            <a:avLst/>
          </a:prstGeom>
          <a:solidFill>
            <a:srgbClr val="919191"/>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7156" name="Rectangle 5"/>
          <p:cNvSpPr>
            <a:spLocks noChangeArrowheads="1"/>
          </p:cNvSpPr>
          <p:nvPr/>
        </p:nvSpPr>
        <p:spPr bwMode="auto">
          <a:xfrm>
            <a:off x="5599113" y="2535238"/>
            <a:ext cx="1314450" cy="920750"/>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7157" name="Rectangle 6"/>
          <p:cNvSpPr>
            <a:spLocks noChangeArrowheads="1"/>
          </p:cNvSpPr>
          <p:nvPr/>
        </p:nvSpPr>
        <p:spPr bwMode="auto">
          <a:xfrm>
            <a:off x="7326313" y="2565400"/>
            <a:ext cx="1355725" cy="8905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7158" name="Line 7"/>
          <p:cNvSpPr>
            <a:spLocks noChangeShapeType="1"/>
          </p:cNvSpPr>
          <p:nvPr/>
        </p:nvSpPr>
        <p:spPr bwMode="auto">
          <a:xfrm flipV="1">
            <a:off x="4302125" y="3471863"/>
            <a:ext cx="0" cy="2889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7159" name="Rectangle 8"/>
          <p:cNvSpPr>
            <a:spLocks noChangeArrowheads="1"/>
          </p:cNvSpPr>
          <p:nvPr/>
        </p:nvSpPr>
        <p:spPr bwMode="auto">
          <a:xfrm>
            <a:off x="3536950" y="2514600"/>
            <a:ext cx="1503363" cy="941388"/>
          </a:xfrm>
          <a:prstGeom prst="rect">
            <a:avLst/>
          </a:prstGeom>
          <a:solidFill>
            <a:srgbClr val="DDDDDD"/>
          </a:solidFill>
          <a:ln w="12700">
            <a:solidFill>
              <a:schemeClr val="tx2"/>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FINALIZE</a:t>
            </a:r>
          </a:p>
          <a:p>
            <a:pPr algn="ctr">
              <a:spcBef>
                <a:spcPct val="0"/>
              </a:spcBef>
              <a:buFontTx/>
              <a:buNone/>
            </a:pPr>
            <a:r>
              <a:rPr lang="en-US" altLang="en-US" sz="1700">
                <a:solidFill>
                  <a:schemeClr val="tx2"/>
                </a:solidFill>
              </a:rPr>
              <a:t>REPORT</a:t>
            </a:r>
          </a:p>
        </p:txBody>
      </p:sp>
      <p:sp>
        <p:nvSpPr>
          <p:cNvPr id="177160" name="Line 9"/>
          <p:cNvSpPr>
            <a:spLocks noChangeShapeType="1"/>
          </p:cNvSpPr>
          <p:nvPr/>
        </p:nvSpPr>
        <p:spPr bwMode="auto">
          <a:xfrm flipH="1">
            <a:off x="1690688" y="3106738"/>
            <a:ext cx="18335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7161" name="Oval 10"/>
          <p:cNvSpPr>
            <a:spLocks noChangeArrowheads="1"/>
          </p:cNvSpPr>
          <p:nvPr/>
        </p:nvSpPr>
        <p:spPr bwMode="auto">
          <a:xfrm>
            <a:off x="3336925" y="3776663"/>
            <a:ext cx="1931988" cy="882650"/>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7162" name="Rectangle 11"/>
          <p:cNvSpPr>
            <a:spLocks noChangeArrowheads="1"/>
          </p:cNvSpPr>
          <p:nvPr/>
        </p:nvSpPr>
        <p:spPr bwMode="auto">
          <a:xfrm>
            <a:off x="3708400" y="4078288"/>
            <a:ext cx="13208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chemeClr val="tx2"/>
                </a:solidFill>
              </a:rPr>
              <a:t>HANDOFF</a:t>
            </a:r>
          </a:p>
        </p:txBody>
      </p:sp>
      <p:sp>
        <p:nvSpPr>
          <p:cNvPr id="177163" name="Rectangle 12"/>
          <p:cNvSpPr>
            <a:spLocks noChangeArrowheads="1"/>
          </p:cNvSpPr>
          <p:nvPr/>
        </p:nvSpPr>
        <p:spPr bwMode="auto">
          <a:xfrm>
            <a:off x="228600" y="2574925"/>
            <a:ext cx="1443038" cy="9413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7164" name="Line 13"/>
          <p:cNvSpPr>
            <a:spLocks noChangeShapeType="1"/>
          </p:cNvSpPr>
          <p:nvPr/>
        </p:nvSpPr>
        <p:spPr bwMode="auto">
          <a:xfrm>
            <a:off x="2657475" y="3117850"/>
            <a:ext cx="0" cy="16827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7165" name="Line 14"/>
          <p:cNvSpPr>
            <a:spLocks noChangeShapeType="1"/>
          </p:cNvSpPr>
          <p:nvPr/>
        </p:nvSpPr>
        <p:spPr bwMode="auto">
          <a:xfrm>
            <a:off x="6935788" y="3105150"/>
            <a:ext cx="3540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7166" name="Line 15"/>
          <p:cNvSpPr>
            <a:spLocks noChangeShapeType="1"/>
          </p:cNvSpPr>
          <p:nvPr/>
        </p:nvSpPr>
        <p:spPr bwMode="auto">
          <a:xfrm>
            <a:off x="5046663" y="3105150"/>
            <a:ext cx="5365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7167" name="Rectangle 16"/>
          <p:cNvSpPr>
            <a:spLocks noChangeArrowheads="1"/>
          </p:cNvSpPr>
          <p:nvPr/>
        </p:nvSpPr>
        <p:spPr bwMode="auto">
          <a:xfrm>
            <a:off x="5486400" y="2667000"/>
            <a:ext cx="15843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DISTRIBUTE</a:t>
            </a:r>
            <a:r>
              <a:rPr lang="en-US" altLang="en-US" sz="1700">
                <a:solidFill>
                  <a:schemeClr val="tx2"/>
                </a:solidFill>
              </a:rPr>
              <a:t> </a:t>
            </a:r>
            <a:r>
              <a:rPr lang="en-US" altLang="en-US" sz="1500">
                <a:solidFill>
                  <a:schemeClr val="tx2"/>
                </a:solidFill>
              </a:rPr>
              <a:t>REPORT</a:t>
            </a:r>
          </a:p>
        </p:txBody>
      </p:sp>
      <p:sp>
        <p:nvSpPr>
          <p:cNvPr id="177168" name="Rectangle 17"/>
          <p:cNvSpPr>
            <a:spLocks noChangeArrowheads="1"/>
          </p:cNvSpPr>
          <p:nvPr/>
        </p:nvSpPr>
        <p:spPr bwMode="auto">
          <a:xfrm>
            <a:off x="7239000" y="2743200"/>
            <a:ext cx="15700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SCHEDULE FOLLOW  UP</a:t>
            </a:r>
          </a:p>
        </p:txBody>
      </p:sp>
      <p:sp>
        <p:nvSpPr>
          <p:cNvPr id="177169" name="Rectangle 18"/>
          <p:cNvSpPr>
            <a:spLocks noChangeArrowheads="1"/>
          </p:cNvSpPr>
          <p:nvPr/>
        </p:nvSpPr>
        <p:spPr bwMode="auto">
          <a:xfrm>
            <a:off x="76200" y="2819400"/>
            <a:ext cx="16922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t>OUT-BRIEF COMMANDER</a:t>
            </a:r>
          </a:p>
        </p:txBody>
      </p:sp>
      <p:sp>
        <p:nvSpPr>
          <p:cNvPr id="177170" name="Oval 19"/>
          <p:cNvSpPr>
            <a:spLocks noChangeArrowheads="1"/>
          </p:cNvSpPr>
          <p:nvPr/>
        </p:nvSpPr>
        <p:spPr bwMode="auto">
          <a:xfrm>
            <a:off x="1709738" y="3276600"/>
            <a:ext cx="1795462" cy="838200"/>
          </a:xfrm>
          <a:prstGeom prst="ellipse">
            <a:avLst/>
          </a:prstGeom>
          <a:solidFill>
            <a:schemeClr val="tx2"/>
          </a:solidFill>
          <a:ln w="25400">
            <a:solidFill>
              <a:schemeClr val="tx1"/>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77171" name="Rectangle 20"/>
          <p:cNvSpPr>
            <a:spLocks noChangeArrowheads="1"/>
          </p:cNvSpPr>
          <p:nvPr/>
        </p:nvSpPr>
        <p:spPr bwMode="auto">
          <a:xfrm>
            <a:off x="1828800" y="3505200"/>
            <a:ext cx="1473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2100" i="1">
                <a:solidFill>
                  <a:schemeClr val="bg1"/>
                </a:solidFill>
              </a:rPr>
              <a:t>TASKERS</a:t>
            </a:r>
          </a:p>
        </p:txBody>
      </p:sp>
      <p:sp>
        <p:nvSpPr>
          <p:cNvPr id="177174" name="Rectangle 2"/>
          <p:cNvSpPr>
            <a:spLocks noChangeArrowheads="1"/>
          </p:cNvSpPr>
          <p:nvPr/>
        </p:nvSpPr>
        <p:spPr bwMode="auto">
          <a:xfrm>
            <a:off x="2590800" y="1524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Three: The Completion Phase</a:t>
            </a:r>
          </a:p>
        </p:txBody>
      </p:sp>
      <p:sp>
        <p:nvSpPr>
          <p:cNvPr id="177175" name="Text Box 3"/>
          <p:cNvSpPr txBox="1">
            <a:spLocks noChangeArrowheads="1"/>
          </p:cNvSpPr>
          <p:nvPr/>
        </p:nvSpPr>
        <p:spPr bwMode="auto">
          <a:xfrm>
            <a:off x="2590800" y="5334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77176" name="TextBox 82"/>
          <p:cNvSpPr txBox="1">
            <a:spLocks noChangeArrowheads="1"/>
          </p:cNvSpPr>
          <p:nvPr/>
        </p:nvSpPr>
        <p:spPr bwMode="auto">
          <a:xfrm>
            <a:off x="1430338" y="3352800"/>
            <a:ext cx="3222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77177" name="TextBox 83"/>
          <p:cNvSpPr txBox="1">
            <a:spLocks noChangeArrowheads="1"/>
          </p:cNvSpPr>
          <p:nvPr/>
        </p:nvSpPr>
        <p:spPr bwMode="auto">
          <a:xfrm>
            <a:off x="3030538" y="3849688"/>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77178" name="TextBox 84"/>
          <p:cNvSpPr txBox="1">
            <a:spLocks noChangeArrowheads="1"/>
          </p:cNvSpPr>
          <p:nvPr/>
        </p:nvSpPr>
        <p:spPr bwMode="auto">
          <a:xfrm>
            <a:off x="4786313" y="3275013"/>
            <a:ext cx="3238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77179" name="TextBox 85"/>
          <p:cNvSpPr txBox="1">
            <a:spLocks noChangeArrowheads="1"/>
          </p:cNvSpPr>
          <p:nvPr/>
        </p:nvSpPr>
        <p:spPr bwMode="auto">
          <a:xfrm>
            <a:off x="4826000" y="434816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77180" name="TextBox 86"/>
          <p:cNvSpPr txBox="1">
            <a:spLocks noChangeArrowheads="1"/>
          </p:cNvSpPr>
          <p:nvPr/>
        </p:nvSpPr>
        <p:spPr bwMode="auto">
          <a:xfrm>
            <a:off x="6672263" y="3284538"/>
            <a:ext cx="3222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77181" name="TextBox 87"/>
          <p:cNvSpPr txBox="1">
            <a:spLocks noChangeArrowheads="1"/>
          </p:cNvSpPr>
          <p:nvPr/>
        </p:nvSpPr>
        <p:spPr bwMode="auto">
          <a:xfrm>
            <a:off x="8439150" y="328453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
        <p:nvSpPr>
          <p:cNvPr id="2" name="Text Box 3">
            <a:extLst>
              <a:ext uri="{FF2B5EF4-FFF2-40B4-BE49-F238E27FC236}">
                <a16:creationId xmlns:a16="http://schemas.microsoft.com/office/drawing/2014/main" id="{5A4036FC-E64B-514E-55E9-2EF261565766}"/>
              </a:ext>
            </a:extLst>
          </p:cNvPr>
          <p:cNvSpPr txBox="1">
            <a:spLocks noChangeArrowheads="1"/>
          </p:cNvSpPr>
          <p:nvPr/>
        </p:nvSpPr>
        <p:spPr bwMode="auto">
          <a:xfrm>
            <a:off x="3916123" y="6059487"/>
            <a:ext cx="5151677"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4-4, page 4-4-3)</a:t>
            </a:r>
          </a:p>
        </p:txBody>
      </p:sp>
    </p:spTree>
  </p:cSld>
  <p:clrMapOvr>
    <a:masterClrMapping/>
  </p:clrMapOvr>
  <p:transition>
    <p:pull/>
    <p:sndAc>
      <p:end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8A372B0-8B3F-470E-BFB5-C292420592DB}" type="slidenum">
              <a:rPr lang="en-US" altLang="en-US" sz="1400" smtClean="0"/>
              <a:pPr>
                <a:spcBef>
                  <a:spcPct val="0"/>
                </a:spcBef>
                <a:buFontTx/>
                <a:buNone/>
              </a:pPr>
              <a:t>18</a:t>
            </a:fld>
            <a:endParaRPr lang="en-US" altLang="en-US" sz="1400"/>
          </a:p>
        </p:txBody>
      </p:sp>
      <p:sp>
        <p:nvSpPr>
          <p:cNvPr id="49155" name="Text Box 2"/>
          <p:cNvSpPr txBox="1">
            <a:spLocks noChangeArrowheads="1"/>
          </p:cNvSpPr>
          <p:nvPr/>
        </p:nvSpPr>
        <p:spPr bwMode="auto">
          <a:xfrm>
            <a:off x="0" y="1727200"/>
            <a:ext cx="325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150000"/>
              </a:spcBef>
              <a:buFont typeface="Times New Roman" panose="02020603050405020304" pitchFamily="18" charset="0"/>
              <a:buNone/>
            </a:pPr>
            <a:r>
              <a:rPr lang="en-US" altLang="en-US" sz="2500">
                <a:solidFill>
                  <a:schemeClr val="tx2"/>
                </a:solidFill>
              </a:rPr>
              <a:t>  </a:t>
            </a:r>
            <a:endParaRPr lang="en-US" altLang="en-US" sz="2500">
              <a:solidFill>
                <a:schemeClr val="tx2"/>
              </a:solidFill>
              <a:cs typeface="Arial" panose="020B0604020202020204" pitchFamily="34" charset="0"/>
            </a:endParaRPr>
          </a:p>
        </p:txBody>
      </p:sp>
      <p:sp>
        <p:nvSpPr>
          <p:cNvPr id="49156" name="Text Box 3"/>
          <p:cNvSpPr txBox="1">
            <a:spLocks noChangeArrowheads="1"/>
          </p:cNvSpPr>
          <p:nvPr/>
        </p:nvSpPr>
        <p:spPr bwMode="auto">
          <a:xfrm>
            <a:off x="1665288" y="6326188"/>
            <a:ext cx="174625" cy="468312"/>
          </a:xfrm>
          <a:prstGeom prst="rect">
            <a:avLst/>
          </a:prstGeom>
          <a:noFill/>
          <a:ln>
            <a:noFill/>
          </a:ln>
          <a:effectLst>
            <a:outerShdw dist="107763"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endParaRPr lang="en-US" altLang="en-US" sz="2900" b="0"/>
          </a:p>
        </p:txBody>
      </p:sp>
      <p:sp>
        <p:nvSpPr>
          <p:cNvPr id="49157" name="Text Box 4"/>
          <p:cNvSpPr txBox="1">
            <a:spLocks noChangeArrowheads="1"/>
          </p:cNvSpPr>
          <p:nvPr/>
        </p:nvSpPr>
        <p:spPr bwMode="auto">
          <a:xfrm>
            <a:off x="2944813" y="2657475"/>
            <a:ext cx="176212" cy="466725"/>
          </a:xfrm>
          <a:prstGeom prst="rect">
            <a:avLst/>
          </a:prstGeom>
          <a:noFill/>
          <a:ln>
            <a:noFill/>
          </a:ln>
          <a:effectLst>
            <a:outerShdw dist="107763"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endParaRPr lang="en-US" altLang="en-US" sz="2900" b="0"/>
          </a:p>
        </p:txBody>
      </p:sp>
      <p:sp>
        <p:nvSpPr>
          <p:cNvPr id="49160"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Searching for Standards</a:t>
            </a:r>
          </a:p>
        </p:txBody>
      </p:sp>
      <p:sp>
        <p:nvSpPr>
          <p:cNvPr id="2" name="Text Box 5">
            <a:extLst>
              <a:ext uri="{FF2B5EF4-FFF2-40B4-BE49-F238E27FC236}">
                <a16:creationId xmlns:a16="http://schemas.microsoft.com/office/drawing/2014/main" id="{F2D33A76-84BB-179C-0B44-DA2F05118DCD}"/>
              </a:ext>
            </a:extLst>
          </p:cNvPr>
          <p:cNvSpPr txBox="1">
            <a:spLocks noChangeArrowheads="1"/>
          </p:cNvSpPr>
          <p:nvPr/>
        </p:nvSpPr>
        <p:spPr bwMode="auto">
          <a:xfrm>
            <a:off x="1" y="1727200"/>
            <a:ext cx="9144000" cy="4247317"/>
          </a:xfrm>
          <a:prstGeom prst="rect">
            <a:avLst/>
          </a:prstGeom>
          <a:noFill/>
          <a:ln w="12700">
            <a:noFill/>
            <a:miter lim="800000"/>
            <a:headEnd/>
            <a:tailEnd/>
          </a:ln>
          <a:effectLst/>
        </p:spPr>
        <p:txBody>
          <a:bodyPr wrap="square">
            <a:spAutoFit/>
          </a:bodyPr>
          <a:lstStyle/>
          <a:p>
            <a:pPr marL="231775" indent="-231775">
              <a:spcBef>
                <a:spcPts val="0"/>
              </a:spcBef>
              <a:spcAft>
                <a:spcPts val="1200"/>
              </a:spcAft>
              <a:buSzPct val="100000"/>
              <a:buFont typeface="Arial" panose="020B0604020202020204" pitchFamily="34" charset="0"/>
              <a:buChar char="•"/>
              <a:defRPr/>
            </a:pPr>
            <a:r>
              <a:rPr lang="en-US" sz="2200" dirty="0">
                <a:latin typeface="Arial" charset="0"/>
              </a:rPr>
              <a:t>Army Publishing Directorate (APD): </a:t>
            </a:r>
            <a:r>
              <a:rPr lang="en-US" sz="2200" dirty="0">
                <a:solidFill>
                  <a:srgbClr val="0070C0"/>
                </a:solidFill>
                <a:latin typeface="Arial" charset="0"/>
                <a:hlinkClick r:id="rId3">
                  <a:extLst>
                    <a:ext uri="{A12FA001-AC4F-418D-AE19-62706E023703}">
                      <ahyp:hlinkClr xmlns:ahyp="http://schemas.microsoft.com/office/drawing/2018/hyperlinkcolor" val="tx"/>
                    </a:ext>
                  </a:extLst>
                </a:hlinkClick>
              </a:rPr>
              <a:t>https://armypubs.us.army.mil/</a:t>
            </a:r>
            <a:endParaRPr lang="en-US" sz="2200" dirty="0">
              <a:solidFill>
                <a:srgbClr val="0070C0"/>
              </a:solidFill>
              <a:latin typeface="Arial" charset="0"/>
            </a:endParaRPr>
          </a:p>
          <a:p>
            <a:pPr marL="231775" indent="-231775">
              <a:spcBef>
                <a:spcPts val="0"/>
              </a:spcBef>
              <a:spcAft>
                <a:spcPts val="1200"/>
              </a:spcAft>
              <a:buSzPct val="100000"/>
              <a:buFont typeface="Arial" panose="020B0604020202020204" pitchFamily="34" charset="0"/>
              <a:buChar char="•"/>
              <a:defRPr/>
            </a:pPr>
            <a:r>
              <a:rPr lang="en-US" sz="2200" dirty="0">
                <a:latin typeface="Arial" charset="0"/>
              </a:rPr>
              <a:t>Army G-1 (Pentagon): </a:t>
            </a:r>
            <a:r>
              <a:rPr lang="en-US" sz="2200" dirty="0">
                <a:solidFill>
                  <a:srgbClr val="0070C0"/>
                </a:solidFill>
                <a:latin typeface="Arial" charset="0"/>
                <a:hlinkClick r:id="rId4">
                  <a:extLst>
                    <a:ext uri="{A12FA001-AC4F-418D-AE19-62706E023703}">
                      <ahyp:hlinkClr xmlns:ahyp="http://schemas.microsoft.com/office/drawing/2018/hyperlinkcolor" val="tx"/>
                    </a:ext>
                  </a:extLst>
                </a:hlinkClick>
              </a:rPr>
              <a:t>http://www.armyg1.army.mil/ </a:t>
            </a:r>
            <a:r>
              <a:rPr lang="en-US" sz="2200" dirty="0">
                <a:solidFill>
                  <a:srgbClr val="0070C0"/>
                </a:solidFill>
                <a:latin typeface="Arial" charset="0"/>
              </a:rPr>
              <a:t> </a:t>
            </a:r>
          </a:p>
          <a:p>
            <a:pPr marL="231775" indent="-231775">
              <a:spcBef>
                <a:spcPts val="0"/>
              </a:spcBef>
              <a:spcAft>
                <a:spcPts val="1200"/>
              </a:spcAft>
              <a:buSzPct val="100000"/>
              <a:buFont typeface="Arial" panose="020B0604020202020204" pitchFamily="34" charset="0"/>
              <a:buChar char="•"/>
              <a:defRPr/>
            </a:pPr>
            <a:r>
              <a:rPr lang="en-US" sz="2200" dirty="0">
                <a:latin typeface="Arial" charset="0"/>
              </a:rPr>
              <a:t>Department of Defense Directives: </a:t>
            </a:r>
            <a:r>
              <a:rPr lang="en-US" sz="2200" dirty="0">
                <a:solidFill>
                  <a:srgbClr val="0070C0"/>
                </a:solidFill>
                <a:latin typeface="Arial" charset="0"/>
                <a:hlinkClick r:id="rId5">
                  <a:extLst>
                    <a:ext uri="{A12FA001-AC4F-418D-AE19-62706E023703}">
                      <ahyp:hlinkClr xmlns:ahyp="http://schemas.microsoft.com/office/drawing/2018/hyperlinkcolor" val="tx"/>
                    </a:ext>
                  </a:extLst>
                </a:hlinkClick>
              </a:rPr>
              <a:t>https://www.dtic.mil/whs/directives/</a:t>
            </a:r>
            <a:endParaRPr lang="en-US" sz="2200" dirty="0">
              <a:solidFill>
                <a:srgbClr val="0070C0"/>
              </a:solidFill>
              <a:latin typeface="Arial" charset="0"/>
            </a:endParaRPr>
          </a:p>
          <a:p>
            <a:pPr marL="231775" indent="-231775">
              <a:spcBef>
                <a:spcPts val="0"/>
              </a:spcBef>
              <a:spcAft>
                <a:spcPts val="1200"/>
              </a:spcAft>
              <a:buSzPct val="100000"/>
              <a:buFont typeface="Arial" panose="020B0604020202020204" pitchFamily="34" charset="0"/>
              <a:buChar char="•"/>
              <a:defRPr/>
            </a:pPr>
            <a:r>
              <a:rPr lang="en-US" sz="2200" dirty="0">
                <a:latin typeface="Arial" charset="0"/>
              </a:rPr>
              <a:t>National Guard Bureau: </a:t>
            </a:r>
            <a:r>
              <a:rPr lang="en-US" sz="2200" u="sng" dirty="0">
                <a:solidFill>
                  <a:srgbClr val="0070C0"/>
                </a:solidFill>
                <a:latin typeface="Arial" charset="0"/>
                <a:hlinkClick r:id="rId6">
                  <a:extLst>
                    <a:ext uri="{A12FA001-AC4F-418D-AE19-62706E023703}">
                      <ahyp:hlinkClr xmlns:ahyp="http://schemas.microsoft.com/office/drawing/2018/hyperlinkcolor" val="tx"/>
                    </a:ext>
                  </a:extLst>
                </a:hlinkClick>
              </a:rPr>
              <a:t>https://www.ngbpdc.ngb.army.mil/</a:t>
            </a:r>
            <a:endParaRPr lang="en-US" sz="2200" u="sng" dirty="0">
              <a:solidFill>
                <a:srgbClr val="0070C0"/>
              </a:solidFill>
              <a:latin typeface="Arial" charset="0"/>
            </a:endParaRPr>
          </a:p>
          <a:p>
            <a:pPr marL="231775" indent="-231775">
              <a:spcBef>
                <a:spcPts val="0"/>
              </a:spcBef>
              <a:spcAft>
                <a:spcPts val="1200"/>
              </a:spcAft>
              <a:buSzPct val="100000"/>
              <a:buFont typeface="Arial" panose="020B0604020202020204" pitchFamily="34" charset="0"/>
              <a:buChar char="•"/>
              <a:defRPr/>
            </a:pPr>
            <a:r>
              <a:rPr lang="en-US" sz="2200" dirty="0" err="1">
                <a:latin typeface="Arial" charset="0"/>
              </a:rPr>
              <a:t>milSuite</a:t>
            </a:r>
            <a:r>
              <a:rPr lang="en-US" sz="2200" dirty="0">
                <a:latin typeface="Arial" charset="0"/>
              </a:rPr>
              <a:t>: </a:t>
            </a:r>
            <a:r>
              <a:rPr lang="en-US" sz="2200" dirty="0">
                <a:solidFill>
                  <a:srgbClr val="0070C0"/>
                </a:solidFill>
                <a:latin typeface="Arial" charset="0"/>
                <a:hlinkClick r:id="rId7">
                  <a:extLst>
                    <a:ext uri="{A12FA001-AC4F-418D-AE19-62706E023703}">
                      <ahyp:hlinkClr xmlns:ahyp="http://schemas.microsoft.com/office/drawing/2018/hyperlinkcolor" val="tx"/>
                    </a:ext>
                  </a:extLst>
                </a:hlinkClick>
              </a:rPr>
              <a:t>https://www.milsuite.mil</a:t>
            </a:r>
            <a:endParaRPr lang="en-US" sz="2200" dirty="0">
              <a:solidFill>
                <a:srgbClr val="0070C0"/>
              </a:solidFill>
              <a:latin typeface="Arial" charset="0"/>
            </a:endParaRPr>
          </a:p>
          <a:p>
            <a:pPr>
              <a:lnSpc>
                <a:spcPct val="90000"/>
              </a:lnSpc>
              <a:spcBef>
                <a:spcPct val="20000"/>
              </a:spcBef>
              <a:buSzPct val="100000"/>
              <a:defRPr/>
            </a:pPr>
            <a:endParaRPr lang="en-US" sz="1200" dirty="0">
              <a:latin typeface="Arial" charset="0"/>
            </a:endParaRPr>
          </a:p>
          <a:p>
            <a:pPr algn="ctr">
              <a:lnSpc>
                <a:spcPct val="90000"/>
              </a:lnSpc>
              <a:spcBef>
                <a:spcPct val="20000"/>
              </a:spcBef>
              <a:buSzPct val="100000"/>
              <a:defRPr/>
            </a:pPr>
            <a:r>
              <a:rPr lang="en-US" sz="2200" b="1" dirty="0">
                <a:latin typeface="Arial" charset="0"/>
              </a:rPr>
              <a:t>Know the </a:t>
            </a:r>
            <a:r>
              <a:rPr lang="en-US" sz="2200" b="1" u="sng" dirty="0">
                <a:latin typeface="Arial" charset="0"/>
              </a:rPr>
              <a:t>proponent</a:t>
            </a:r>
            <a:r>
              <a:rPr lang="en-US" sz="2200" b="1" dirty="0">
                <a:latin typeface="Arial" charset="0"/>
              </a:rPr>
              <a:t> for each regulation to fix responsibility.</a:t>
            </a:r>
          </a:p>
          <a:p>
            <a:pPr algn="ctr">
              <a:lnSpc>
                <a:spcPct val="90000"/>
              </a:lnSpc>
              <a:spcBef>
                <a:spcPct val="20000"/>
              </a:spcBef>
              <a:buSzPct val="100000"/>
              <a:defRPr/>
            </a:pPr>
            <a:endParaRPr lang="en-US" sz="2200" b="1" i="1" dirty="0">
              <a:latin typeface="Arial" charset="0"/>
            </a:endParaRPr>
          </a:p>
          <a:p>
            <a:pPr algn="ctr">
              <a:lnSpc>
                <a:spcPct val="90000"/>
              </a:lnSpc>
              <a:spcBef>
                <a:spcPct val="20000"/>
              </a:spcBef>
              <a:buSzPct val="100000"/>
              <a:defRPr/>
            </a:pPr>
            <a:r>
              <a:rPr lang="en-US" sz="2200" b="1" i="1" dirty="0">
                <a:latin typeface="Arial" charset="0"/>
              </a:rPr>
              <a:t>Does the regulation apply to everyone in the Army? </a:t>
            </a:r>
          </a:p>
          <a:p>
            <a:pPr marL="342900" indent="-342900" algn="ctr">
              <a:lnSpc>
                <a:spcPct val="90000"/>
              </a:lnSpc>
              <a:spcBef>
                <a:spcPct val="20000"/>
              </a:spcBef>
              <a:buSzPct val="100000"/>
              <a:buFont typeface="Wingdings" panose="05000000000000000000" pitchFamily="2" charset="2"/>
              <a:buChar char="Ø"/>
              <a:defRPr/>
            </a:pPr>
            <a:r>
              <a:rPr lang="en-US" sz="2200" b="1" dirty="0">
                <a:latin typeface="Arial" charset="0"/>
              </a:rPr>
              <a:t>Check the </a:t>
            </a:r>
            <a:r>
              <a:rPr lang="en-US" sz="2200" b="1" u="sng" dirty="0">
                <a:latin typeface="Arial" charset="0"/>
              </a:rPr>
              <a:t>applicability</a:t>
            </a:r>
            <a:r>
              <a:rPr lang="en-US" sz="2200" b="1" dirty="0">
                <a:latin typeface="Arial" charset="0"/>
              </a:rPr>
              <a:t> of the regulation.</a:t>
            </a:r>
          </a:p>
        </p:txBody>
      </p:sp>
    </p:spTree>
  </p:cSld>
  <p:clrMapOvr>
    <a:masterClrMapping/>
  </p:clrMapOvr>
  <p:transition>
    <p:pull/>
    <p:sndAc>
      <p:endSnd/>
    </p:sndAc>
  </p:transition>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C0BE5D1-80D2-4444-9B79-29D8EB39F581}" type="slidenum">
              <a:rPr lang="en-US" altLang="en-US" sz="1400" smtClean="0"/>
              <a:pPr>
                <a:spcBef>
                  <a:spcPct val="0"/>
                </a:spcBef>
                <a:buFontTx/>
                <a:buNone/>
              </a:pPr>
              <a:t>180</a:t>
            </a:fld>
            <a:endParaRPr lang="en-US" altLang="en-US" sz="1400"/>
          </a:p>
        </p:txBody>
      </p:sp>
      <p:sp>
        <p:nvSpPr>
          <p:cNvPr id="179203" name="Text Box 2"/>
          <p:cNvSpPr txBox="1">
            <a:spLocks noChangeArrowheads="1"/>
          </p:cNvSpPr>
          <p:nvPr/>
        </p:nvSpPr>
        <p:spPr bwMode="auto">
          <a:xfrm>
            <a:off x="152400" y="1889125"/>
            <a:ext cx="8686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The individuals or staff agencies you listed in your </a:t>
            </a:r>
            <a:r>
              <a:rPr lang="en-US" altLang="en-US" sz="2000" b="0" dirty="0">
                <a:solidFill>
                  <a:srgbClr val="FF0000"/>
                </a:solidFill>
                <a:cs typeface="Times New Roman" panose="02020603050405020304" pitchFamily="18" charset="0"/>
              </a:rPr>
              <a:t>approved recommendations will receive taskers</a:t>
            </a:r>
            <a:r>
              <a:rPr lang="en-US" altLang="en-US" sz="2000" b="0" dirty="0">
                <a:cs typeface="Times New Roman" panose="02020603050405020304" pitchFamily="18" charset="0"/>
              </a:rPr>
              <a:t> to initiate the actions required to fix the problems</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solidFill>
                  <a:srgbClr val="0000FF"/>
                </a:solidFill>
                <a:cs typeface="Times New Roman" panose="02020603050405020304" pitchFamily="18" charset="0"/>
              </a:rPr>
              <a:t>The IG’s role is to monitor the assignment of a tasker and to be aware of each tasker’s completion</a:t>
            </a:r>
          </a:p>
          <a:p>
            <a:pPr marL="800100" lvl="1" indent="-342900">
              <a:spcBef>
                <a:spcPct val="0"/>
              </a:spcBef>
              <a:buFont typeface="Arial" panose="020B0604020202020204" pitchFamily="34" charset="0"/>
              <a:buChar char="•"/>
            </a:pPr>
            <a:endParaRPr lang="en-US" altLang="en-US" sz="2000" b="0" dirty="0">
              <a:solidFill>
                <a:srgbClr val="0000FF"/>
              </a:solidFill>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solidFill>
                  <a:srgbClr val="FF0000"/>
                </a:solidFill>
                <a:cs typeface="Times New Roman" panose="02020603050405020304" pitchFamily="18" charset="0"/>
              </a:rPr>
              <a:t>The IG is not a tasking authority</a:t>
            </a:r>
            <a:r>
              <a:rPr lang="en-US" altLang="en-US" sz="2000" b="0" dirty="0">
                <a:cs typeface="Times New Roman" panose="02020603050405020304" pitchFamily="18" charset="0"/>
              </a:rPr>
              <a:t>. The Commander, Chief of Staff, or G-3 should handle the taskers</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Be prepared to work with the staff agencies or individuals tasked to help them solve the problem</a:t>
            </a:r>
          </a:p>
        </p:txBody>
      </p:sp>
      <p:sp>
        <p:nvSpPr>
          <p:cNvPr id="179204" name="Text Box 3"/>
          <p:cNvSpPr txBox="1">
            <a:spLocks noChangeArrowheads="1"/>
          </p:cNvSpPr>
          <p:nvPr/>
        </p:nvSpPr>
        <p:spPr bwMode="auto">
          <a:xfrm>
            <a:off x="3689350" y="533400"/>
            <a:ext cx="191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Taskers</a:t>
            </a:r>
          </a:p>
        </p:txBody>
      </p:sp>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E4B76570-938C-4EF8-8FBD-0DF35A2E8BE0}" type="slidenum">
              <a:rPr lang="en-US" altLang="en-US" sz="1400" smtClean="0"/>
              <a:pPr>
                <a:spcBef>
                  <a:spcPct val="0"/>
                </a:spcBef>
                <a:buFontTx/>
                <a:buNone/>
              </a:pPr>
              <a:t>181</a:t>
            </a:fld>
            <a:endParaRPr lang="en-US" altLang="en-US" sz="1400"/>
          </a:p>
        </p:txBody>
      </p:sp>
      <p:sp>
        <p:nvSpPr>
          <p:cNvPr id="181251" name="Oval 4"/>
          <p:cNvSpPr>
            <a:spLocks noChangeArrowheads="1"/>
          </p:cNvSpPr>
          <p:nvPr/>
        </p:nvSpPr>
        <p:spPr bwMode="auto">
          <a:xfrm>
            <a:off x="1812925" y="3524250"/>
            <a:ext cx="1679575" cy="809625"/>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1252" name="Rectangle 5"/>
          <p:cNvSpPr>
            <a:spLocks noChangeArrowheads="1"/>
          </p:cNvSpPr>
          <p:nvPr/>
        </p:nvSpPr>
        <p:spPr bwMode="auto">
          <a:xfrm>
            <a:off x="5599113" y="2751138"/>
            <a:ext cx="1314450" cy="920750"/>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1253" name="Rectangle 6"/>
          <p:cNvSpPr>
            <a:spLocks noChangeArrowheads="1"/>
          </p:cNvSpPr>
          <p:nvPr/>
        </p:nvSpPr>
        <p:spPr bwMode="auto">
          <a:xfrm>
            <a:off x="7326313" y="2781300"/>
            <a:ext cx="1355725" cy="8905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1254" name="Line 7"/>
          <p:cNvSpPr>
            <a:spLocks noChangeShapeType="1"/>
          </p:cNvSpPr>
          <p:nvPr/>
        </p:nvSpPr>
        <p:spPr bwMode="auto">
          <a:xfrm flipV="1">
            <a:off x="4302125" y="3687763"/>
            <a:ext cx="0" cy="2889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1255" name="Rectangle 8"/>
          <p:cNvSpPr>
            <a:spLocks noChangeArrowheads="1"/>
          </p:cNvSpPr>
          <p:nvPr/>
        </p:nvSpPr>
        <p:spPr bwMode="auto">
          <a:xfrm>
            <a:off x="3505200" y="2730500"/>
            <a:ext cx="1503363" cy="941388"/>
          </a:xfrm>
          <a:prstGeom prst="rect">
            <a:avLst/>
          </a:prstGeom>
          <a:solidFill>
            <a:srgbClr val="919191"/>
          </a:solidFill>
          <a:ln w="12700">
            <a:solidFill>
              <a:schemeClr val="tx2"/>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FINALIZE</a:t>
            </a:r>
          </a:p>
          <a:p>
            <a:pPr algn="ctr">
              <a:spcBef>
                <a:spcPct val="0"/>
              </a:spcBef>
              <a:buFontTx/>
              <a:buNone/>
            </a:pPr>
            <a:r>
              <a:rPr lang="en-US" altLang="en-US" sz="1700">
                <a:solidFill>
                  <a:schemeClr val="tx2"/>
                </a:solidFill>
              </a:rPr>
              <a:t>REPORT</a:t>
            </a:r>
          </a:p>
        </p:txBody>
      </p:sp>
      <p:sp>
        <p:nvSpPr>
          <p:cNvPr id="181256" name="Line 9"/>
          <p:cNvSpPr>
            <a:spLocks noChangeShapeType="1"/>
          </p:cNvSpPr>
          <p:nvPr/>
        </p:nvSpPr>
        <p:spPr bwMode="auto">
          <a:xfrm flipH="1">
            <a:off x="1690688" y="3322638"/>
            <a:ext cx="18335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1257" name="Oval 10"/>
          <p:cNvSpPr>
            <a:spLocks noChangeArrowheads="1"/>
          </p:cNvSpPr>
          <p:nvPr/>
        </p:nvSpPr>
        <p:spPr bwMode="auto">
          <a:xfrm>
            <a:off x="3336925" y="3992563"/>
            <a:ext cx="1931988" cy="882650"/>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1258" name="Rectangle 11"/>
          <p:cNvSpPr>
            <a:spLocks noChangeArrowheads="1"/>
          </p:cNvSpPr>
          <p:nvPr/>
        </p:nvSpPr>
        <p:spPr bwMode="auto">
          <a:xfrm>
            <a:off x="3708400" y="4294188"/>
            <a:ext cx="13208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chemeClr val="tx2"/>
                </a:solidFill>
              </a:rPr>
              <a:t>HANDOFF</a:t>
            </a:r>
          </a:p>
        </p:txBody>
      </p:sp>
      <p:sp>
        <p:nvSpPr>
          <p:cNvPr id="181259" name="Rectangle 12"/>
          <p:cNvSpPr>
            <a:spLocks noChangeArrowheads="1"/>
          </p:cNvSpPr>
          <p:nvPr/>
        </p:nvSpPr>
        <p:spPr bwMode="auto">
          <a:xfrm>
            <a:off x="228600" y="2790825"/>
            <a:ext cx="1443038" cy="9413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1260" name="Line 13"/>
          <p:cNvSpPr>
            <a:spLocks noChangeShapeType="1"/>
          </p:cNvSpPr>
          <p:nvPr/>
        </p:nvSpPr>
        <p:spPr bwMode="auto">
          <a:xfrm>
            <a:off x="2657475" y="3333750"/>
            <a:ext cx="0" cy="16827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1261" name="Rectangle 14"/>
          <p:cNvSpPr>
            <a:spLocks noChangeArrowheads="1"/>
          </p:cNvSpPr>
          <p:nvPr/>
        </p:nvSpPr>
        <p:spPr bwMode="auto">
          <a:xfrm>
            <a:off x="1997075" y="3797300"/>
            <a:ext cx="1320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TASKERS</a:t>
            </a:r>
          </a:p>
        </p:txBody>
      </p:sp>
      <p:sp>
        <p:nvSpPr>
          <p:cNvPr id="181262" name="Line 15"/>
          <p:cNvSpPr>
            <a:spLocks noChangeShapeType="1"/>
          </p:cNvSpPr>
          <p:nvPr/>
        </p:nvSpPr>
        <p:spPr bwMode="auto">
          <a:xfrm>
            <a:off x="6935788" y="3321050"/>
            <a:ext cx="3540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1263" name="Line 16"/>
          <p:cNvSpPr>
            <a:spLocks noChangeShapeType="1"/>
          </p:cNvSpPr>
          <p:nvPr/>
        </p:nvSpPr>
        <p:spPr bwMode="auto">
          <a:xfrm>
            <a:off x="5046663" y="3321050"/>
            <a:ext cx="5365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1264" name="Rectangle 17"/>
          <p:cNvSpPr>
            <a:spLocks noChangeArrowheads="1"/>
          </p:cNvSpPr>
          <p:nvPr/>
        </p:nvSpPr>
        <p:spPr bwMode="auto">
          <a:xfrm>
            <a:off x="5486400" y="2882900"/>
            <a:ext cx="15843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DISTRIBUTE</a:t>
            </a:r>
            <a:r>
              <a:rPr lang="en-US" altLang="en-US" sz="1700">
                <a:solidFill>
                  <a:schemeClr val="tx2"/>
                </a:solidFill>
              </a:rPr>
              <a:t> </a:t>
            </a:r>
            <a:r>
              <a:rPr lang="en-US" altLang="en-US" sz="1500">
                <a:solidFill>
                  <a:schemeClr val="tx2"/>
                </a:solidFill>
              </a:rPr>
              <a:t>REPORT</a:t>
            </a:r>
          </a:p>
        </p:txBody>
      </p:sp>
      <p:sp>
        <p:nvSpPr>
          <p:cNvPr id="181265" name="Rectangle 18"/>
          <p:cNvSpPr>
            <a:spLocks noChangeArrowheads="1"/>
          </p:cNvSpPr>
          <p:nvPr/>
        </p:nvSpPr>
        <p:spPr bwMode="auto">
          <a:xfrm>
            <a:off x="7239000" y="2959100"/>
            <a:ext cx="15700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SCHEDULE FOLLOW  UP</a:t>
            </a:r>
          </a:p>
        </p:txBody>
      </p:sp>
      <p:sp>
        <p:nvSpPr>
          <p:cNvPr id="181266" name="Rectangle 19"/>
          <p:cNvSpPr>
            <a:spLocks noChangeArrowheads="1"/>
          </p:cNvSpPr>
          <p:nvPr/>
        </p:nvSpPr>
        <p:spPr bwMode="auto">
          <a:xfrm>
            <a:off x="3429000" y="2730500"/>
            <a:ext cx="1676400" cy="990600"/>
          </a:xfrm>
          <a:prstGeom prst="rect">
            <a:avLst/>
          </a:prstGeom>
          <a:solidFill>
            <a:schemeClr val="tx2"/>
          </a:solidFill>
          <a:ln w="254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1267" name="Rectangle 20"/>
          <p:cNvSpPr>
            <a:spLocks noChangeArrowheads="1"/>
          </p:cNvSpPr>
          <p:nvPr/>
        </p:nvSpPr>
        <p:spPr bwMode="auto">
          <a:xfrm>
            <a:off x="76200" y="2974975"/>
            <a:ext cx="16922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t>OUT-BRIEF COMMANDER</a:t>
            </a:r>
          </a:p>
        </p:txBody>
      </p:sp>
      <p:sp>
        <p:nvSpPr>
          <p:cNvPr id="181268" name="Rectangle 21"/>
          <p:cNvSpPr>
            <a:spLocks noChangeArrowheads="1"/>
          </p:cNvSpPr>
          <p:nvPr/>
        </p:nvSpPr>
        <p:spPr bwMode="auto">
          <a:xfrm>
            <a:off x="3429000" y="2901950"/>
            <a:ext cx="1692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900" i="1">
                <a:solidFill>
                  <a:schemeClr val="bg1"/>
                </a:solidFill>
              </a:rPr>
              <a:t>FINALIZE REPORT</a:t>
            </a:r>
          </a:p>
        </p:txBody>
      </p:sp>
      <p:sp>
        <p:nvSpPr>
          <p:cNvPr id="181271" name="Rectangle 2"/>
          <p:cNvSpPr>
            <a:spLocks noChangeArrowheads="1"/>
          </p:cNvSpPr>
          <p:nvPr/>
        </p:nvSpPr>
        <p:spPr bwMode="auto">
          <a:xfrm>
            <a:off x="2590800" y="1524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Three: The Completion Phase</a:t>
            </a:r>
          </a:p>
        </p:txBody>
      </p:sp>
      <p:sp>
        <p:nvSpPr>
          <p:cNvPr id="181272" name="Text Box 3"/>
          <p:cNvSpPr txBox="1">
            <a:spLocks noChangeArrowheads="1"/>
          </p:cNvSpPr>
          <p:nvPr/>
        </p:nvSpPr>
        <p:spPr bwMode="auto">
          <a:xfrm>
            <a:off x="2590800" y="5334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81273" name="TextBox 82"/>
          <p:cNvSpPr txBox="1">
            <a:spLocks noChangeArrowheads="1"/>
          </p:cNvSpPr>
          <p:nvPr/>
        </p:nvSpPr>
        <p:spPr bwMode="auto">
          <a:xfrm>
            <a:off x="1430338" y="3544888"/>
            <a:ext cx="3222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81274" name="TextBox 83"/>
          <p:cNvSpPr txBox="1">
            <a:spLocks noChangeArrowheads="1"/>
          </p:cNvSpPr>
          <p:nvPr/>
        </p:nvSpPr>
        <p:spPr bwMode="auto">
          <a:xfrm>
            <a:off x="3030538" y="4040188"/>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81275" name="TextBox 84"/>
          <p:cNvSpPr txBox="1">
            <a:spLocks noChangeArrowheads="1"/>
          </p:cNvSpPr>
          <p:nvPr/>
        </p:nvSpPr>
        <p:spPr bwMode="auto">
          <a:xfrm>
            <a:off x="4786313" y="3465513"/>
            <a:ext cx="3238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81276" name="TextBox 85"/>
          <p:cNvSpPr txBox="1">
            <a:spLocks noChangeArrowheads="1"/>
          </p:cNvSpPr>
          <p:nvPr/>
        </p:nvSpPr>
        <p:spPr bwMode="auto">
          <a:xfrm>
            <a:off x="4826000" y="45402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81277" name="TextBox 86"/>
          <p:cNvSpPr txBox="1">
            <a:spLocks noChangeArrowheads="1"/>
          </p:cNvSpPr>
          <p:nvPr/>
        </p:nvSpPr>
        <p:spPr bwMode="auto">
          <a:xfrm>
            <a:off x="6672263" y="3476625"/>
            <a:ext cx="3222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81278" name="TextBox 87"/>
          <p:cNvSpPr txBox="1">
            <a:spLocks noChangeArrowheads="1"/>
          </p:cNvSpPr>
          <p:nvPr/>
        </p:nvSpPr>
        <p:spPr bwMode="auto">
          <a:xfrm>
            <a:off x="8439150" y="34766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
        <p:nvSpPr>
          <p:cNvPr id="2" name="Text Box 3">
            <a:extLst>
              <a:ext uri="{FF2B5EF4-FFF2-40B4-BE49-F238E27FC236}">
                <a16:creationId xmlns:a16="http://schemas.microsoft.com/office/drawing/2014/main" id="{58C8B3A3-5418-2BE6-8091-C7B60D12D127}"/>
              </a:ext>
            </a:extLst>
          </p:cNvPr>
          <p:cNvSpPr txBox="1">
            <a:spLocks noChangeArrowheads="1"/>
          </p:cNvSpPr>
          <p:nvPr/>
        </p:nvSpPr>
        <p:spPr bwMode="auto">
          <a:xfrm>
            <a:off x="3124200" y="6059487"/>
            <a:ext cx="6036534"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4-4, pages 4-4-4 to 4-4-6)</a:t>
            </a:r>
          </a:p>
        </p:txBody>
      </p:sp>
    </p:spTree>
  </p:cSld>
  <p:clrMapOvr>
    <a:masterClrMapping/>
  </p:clrMapOvr>
  <p:transition>
    <p:pull/>
    <p:sndAc>
      <p:endSnd/>
    </p:sndAc>
  </p:transition>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3E58675-E862-47AC-9936-CA7E8A1377D5}" type="slidenum">
              <a:rPr lang="en-US" altLang="en-US" sz="1400" smtClean="0"/>
              <a:pPr>
                <a:spcBef>
                  <a:spcPct val="0"/>
                </a:spcBef>
                <a:buFontTx/>
                <a:buNone/>
              </a:pPr>
              <a:t>182</a:t>
            </a:fld>
            <a:endParaRPr lang="en-US" altLang="en-US" sz="1400"/>
          </a:p>
        </p:txBody>
      </p:sp>
      <p:sp>
        <p:nvSpPr>
          <p:cNvPr id="183299" name="Text Box 2"/>
          <p:cNvSpPr txBox="1">
            <a:spLocks noChangeArrowheads="1"/>
          </p:cNvSpPr>
          <p:nvPr/>
        </p:nvSpPr>
        <p:spPr bwMode="auto">
          <a:xfrm>
            <a:off x="0" y="1752600"/>
            <a:ext cx="8686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Revise or adjust the Final Report based upon the Commander’s guidance or feedback</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Develop a cover letter for the Commander’s signature that outlines his or her approval of the final report’s results. </a:t>
            </a:r>
            <a:r>
              <a:rPr lang="en-US" altLang="en-US" sz="2000" b="0" i="1" dirty="0">
                <a:solidFill>
                  <a:srgbClr val="0000FF"/>
                </a:solidFill>
                <a:cs typeface="Times New Roman" panose="02020603050405020304" pitchFamily="18" charset="0"/>
              </a:rPr>
              <a:t>This cover letter will become the first page of the report.</a:t>
            </a:r>
          </a:p>
          <a:p>
            <a:pPr marL="800100" lvl="1" indent="-342900">
              <a:spcBef>
                <a:spcPct val="0"/>
              </a:spcBef>
              <a:buFont typeface="Arial" panose="020B0604020202020204" pitchFamily="34" charset="0"/>
              <a:buChar char="•"/>
            </a:pPr>
            <a:endParaRPr lang="en-US" altLang="en-US" sz="2000" b="0" i="1" dirty="0">
              <a:solidFill>
                <a:srgbClr val="FF3300"/>
              </a:solidFill>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Submit a copy of the report to the Commander for review and for his or her signature on the cover letter</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Conduct a final edit to ensure accuracy and correctness</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solidFill>
                  <a:srgbClr val="FF3300"/>
                </a:solidFill>
                <a:cs typeface="Times New Roman" panose="02020603050405020304" pitchFamily="18" charset="0"/>
              </a:rPr>
              <a:t>Ensure that the report does not name names or mention units!</a:t>
            </a:r>
            <a:r>
              <a:rPr lang="en-US" altLang="en-US" sz="2000" b="0" dirty="0">
                <a:cs typeface="Times New Roman" panose="02020603050405020304" pitchFamily="18" charset="0"/>
              </a:rPr>
              <a:t> Confidentiality is important!</a:t>
            </a:r>
            <a:endParaRPr lang="en-US" altLang="en-US" sz="2000" b="0" dirty="0"/>
          </a:p>
        </p:txBody>
      </p:sp>
      <p:sp>
        <p:nvSpPr>
          <p:cNvPr id="183300" name="Text Box 3"/>
          <p:cNvSpPr txBox="1">
            <a:spLocks noChangeArrowheads="1"/>
          </p:cNvSpPr>
          <p:nvPr/>
        </p:nvSpPr>
        <p:spPr bwMode="auto">
          <a:xfrm>
            <a:off x="2844800" y="457200"/>
            <a:ext cx="346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Finalize Report</a:t>
            </a:r>
          </a:p>
        </p:txBody>
      </p:sp>
    </p:spTree>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5A722E9-E4AC-4BF5-A1AD-A053B94C3752}" type="slidenum">
              <a:rPr lang="en-US" altLang="en-US" sz="1400" smtClean="0"/>
              <a:pPr>
                <a:spcBef>
                  <a:spcPct val="0"/>
                </a:spcBef>
                <a:buFontTx/>
                <a:buNone/>
              </a:pPr>
              <a:t>183</a:t>
            </a:fld>
            <a:endParaRPr lang="en-US" altLang="en-US" sz="1400"/>
          </a:p>
        </p:txBody>
      </p:sp>
      <p:sp>
        <p:nvSpPr>
          <p:cNvPr id="185347" name="Oval 4"/>
          <p:cNvSpPr>
            <a:spLocks noChangeArrowheads="1"/>
          </p:cNvSpPr>
          <p:nvPr/>
        </p:nvSpPr>
        <p:spPr bwMode="auto">
          <a:xfrm>
            <a:off x="1812925" y="3536950"/>
            <a:ext cx="1679575" cy="809625"/>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5348" name="Rectangle 5"/>
          <p:cNvSpPr>
            <a:spLocks noChangeArrowheads="1"/>
          </p:cNvSpPr>
          <p:nvPr/>
        </p:nvSpPr>
        <p:spPr bwMode="auto">
          <a:xfrm>
            <a:off x="5599113" y="2763838"/>
            <a:ext cx="1314450" cy="920750"/>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5349" name="Rectangle 6"/>
          <p:cNvSpPr>
            <a:spLocks noChangeArrowheads="1"/>
          </p:cNvSpPr>
          <p:nvPr/>
        </p:nvSpPr>
        <p:spPr bwMode="auto">
          <a:xfrm>
            <a:off x="7326313" y="2794000"/>
            <a:ext cx="1355725" cy="8905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5350" name="Line 7"/>
          <p:cNvSpPr>
            <a:spLocks noChangeShapeType="1"/>
          </p:cNvSpPr>
          <p:nvPr/>
        </p:nvSpPr>
        <p:spPr bwMode="auto">
          <a:xfrm flipV="1">
            <a:off x="4302125" y="3700463"/>
            <a:ext cx="0" cy="2889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351" name="Rectangle 8"/>
          <p:cNvSpPr>
            <a:spLocks noChangeArrowheads="1"/>
          </p:cNvSpPr>
          <p:nvPr/>
        </p:nvSpPr>
        <p:spPr bwMode="auto">
          <a:xfrm>
            <a:off x="3536950" y="2743200"/>
            <a:ext cx="1503363" cy="941388"/>
          </a:xfrm>
          <a:prstGeom prst="rect">
            <a:avLst/>
          </a:prstGeom>
          <a:solidFill>
            <a:srgbClr val="DDDDDD"/>
          </a:solidFill>
          <a:ln w="12700">
            <a:solidFill>
              <a:schemeClr val="tx2"/>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FINALIZE</a:t>
            </a:r>
          </a:p>
          <a:p>
            <a:pPr algn="ctr">
              <a:spcBef>
                <a:spcPct val="0"/>
              </a:spcBef>
              <a:buFontTx/>
              <a:buNone/>
            </a:pPr>
            <a:r>
              <a:rPr lang="en-US" altLang="en-US" sz="1700">
                <a:solidFill>
                  <a:schemeClr val="tx2"/>
                </a:solidFill>
              </a:rPr>
              <a:t>REPORT</a:t>
            </a:r>
          </a:p>
        </p:txBody>
      </p:sp>
      <p:sp>
        <p:nvSpPr>
          <p:cNvPr id="185352" name="Line 9"/>
          <p:cNvSpPr>
            <a:spLocks noChangeShapeType="1"/>
          </p:cNvSpPr>
          <p:nvPr/>
        </p:nvSpPr>
        <p:spPr bwMode="auto">
          <a:xfrm flipH="1">
            <a:off x="1690688" y="3335338"/>
            <a:ext cx="18335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353" name="Oval 10"/>
          <p:cNvSpPr>
            <a:spLocks noChangeArrowheads="1"/>
          </p:cNvSpPr>
          <p:nvPr/>
        </p:nvSpPr>
        <p:spPr bwMode="auto">
          <a:xfrm>
            <a:off x="3336925" y="4005263"/>
            <a:ext cx="1931988" cy="882650"/>
          </a:xfrm>
          <a:prstGeom prst="ellipse">
            <a:avLst/>
          </a:prstGeom>
          <a:solidFill>
            <a:srgbClr val="919191"/>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5354" name="Rectangle 11"/>
          <p:cNvSpPr>
            <a:spLocks noChangeArrowheads="1"/>
          </p:cNvSpPr>
          <p:nvPr/>
        </p:nvSpPr>
        <p:spPr bwMode="auto">
          <a:xfrm>
            <a:off x="228600" y="2803525"/>
            <a:ext cx="1443038" cy="9413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5355" name="Line 12"/>
          <p:cNvSpPr>
            <a:spLocks noChangeShapeType="1"/>
          </p:cNvSpPr>
          <p:nvPr/>
        </p:nvSpPr>
        <p:spPr bwMode="auto">
          <a:xfrm>
            <a:off x="2657475" y="3346450"/>
            <a:ext cx="0" cy="16827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356" name="Line 13"/>
          <p:cNvSpPr>
            <a:spLocks noChangeShapeType="1"/>
          </p:cNvSpPr>
          <p:nvPr/>
        </p:nvSpPr>
        <p:spPr bwMode="auto">
          <a:xfrm>
            <a:off x="6935788" y="3333750"/>
            <a:ext cx="3540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357" name="Line 14"/>
          <p:cNvSpPr>
            <a:spLocks noChangeShapeType="1"/>
          </p:cNvSpPr>
          <p:nvPr/>
        </p:nvSpPr>
        <p:spPr bwMode="auto">
          <a:xfrm>
            <a:off x="5046663" y="3333750"/>
            <a:ext cx="5365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358" name="Rectangle 15"/>
          <p:cNvSpPr>
            <a:spLocks noChangeArrowheads="1"/>
          </p:cNvSpPr>
          <p:nvPr/>
        </p:nvSpPr>
        <p:spPr bwMode="auto">
          <a:xfrm>
            <a:off x="5486400" y="2895600"/>
            <a:ext cx="15843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DISTRIBUTE</a:t>
            </a:r>
            <a:r>
              <a:rPr lang="en-US" altLang="en-US" sz="1700">
                <a:solidFill>
                  <a:schemeClr val="tx2"/>
                </a:solidFill>
              </a:rPr>
              <a:t> </a:t>
            </a:r>
            <a:r>
              <a:rPr lang="en-US" altLang="en-US" sz="1500">
                <a:solidFill>
                  <a:schemeClr val="tx2"/>
                </a:solidFill>
              </a:rPr>
              <a:t>REPORT</a:t>
            </a:r>
          </a:p>
        </p:txBody>
      </p:sp>
      <p:sp>
        <p:nvSpPr>
          <p:cNvPr id="185359" name="Rectangle 16"/>
          <p:cNvSpPr>
            <a:spLocks noChangeArrowheads="1"/>
          </p:cNvSpPr>
          <p:nvPr/>
        </p:nvSpPr>
        <p:spPr bwMode="auto">
          <a:xfrm>
            <a:off x="7239000" y="2971800"/>
            <a:ext cx="15700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SCHEDULE FOLLOW  UP</a:t>
            </a:r>
          </a:p>
        </p:txBody>
      </p:sp>
      <p:sp>
        <p:nvSpPr>
          <p:cNvPr id="185360" name="Rectangle 17"/>
          <p:cNvSpPr>
            <a:spLocks noChangeArrowheads="1"/>
          </p:cNvSpPr>
          <p:nvPr/>
        </p:nvSpPr>
        <p:spPr bwMode="auto">
          <a:xfrm>
            <a:off x="76200" y="2987675"/>
            <a:ext cx="16922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t>OUT-BRIEF COMMANDER</a:t>
            </a:r>
          </a:p>
        </p:txBody>
      </p:sp>
      <p:sp>
        <p:nvSpPr>
          <p:cNvPr id="185361" name="Oval 18"/>
          <p:cNvSpPr>
            <a:spLocks noChangeArrowheads="1"/>
          </p:cNvSpPr>
          <p:nvPr/>
        </p:nvSpPr>
        <p:spPr bwMode="auto">
          <a:xfrm>
            <a:off x="3276600" y="3962400"/>
            <a:ext cx="2133600" cy="990600"/>
          </a:xfrm>
          <a:prstGeom prst="ellipse">
            <a:avLst/>
          </a:prstGeom>
          <a:solidFill>
            <a:schemeClr val="tx2"/>
          </a:solidFill>
          <a:ln w="25400">
            <a:solidFill>
              <a:schemeClr val="tx1"/>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5362" name="Rectangle 19"/>
          <p:cNvSpPr>
            <a:spLocks noChangeArrowheads="1"/>
          </p:cNvSpPr>
          <p:nvPr/>
        </p:nvSpPr>
        <p:spPr bwMode="auto">
          <a:xfrm>
            <a:off x="1955800" y="3783013"/>
            <a:ext cx="13208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TASKERS</a:t>
            </a:r>
          </a:p>
        </p:txBody>
      </p:sp>
      <p:sp>
        <p:nvSpPr>
          <p:cNvPr id="185363" name="Rectangle 20"/>
          <p:cNvSpPr>
            <a:spLocks noChangeArrowheads="1"/>
          </p:cNvSpPr>
          <p:nvPr/>
        </p:nvSpPr>
        <p:spPr bwMode="auto">
          <a:xfrm>
            <a:off x="3657600" y="4279900"/>
            <a:ext cx="1473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100" i="1">
                <a:solidFill>
                  <a:schemeClr val="bg1"/>
                </a:solidFill>
              </a:rPr>
              <a:t>HANDOFF</a:t>
            </a:r>
          </a:p>
        </p:txBody>
      </p:sp>
      <p:sp>
        <p:nvSpPr>
          <p:cNvPr id="185367" name="Rectangle 2"/>
          <p:cNvSpPr>
            <a:spLocks noChangeArrowheads="1"/>
          </p:cNvSpPr>
          <p:nvPr/>
        </p:nvSpPr>
        <p:spPr bwMode="auto">
          <a:xfrm>
            <a:off x="2590800" y="1524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Three: The Completion Phase</a:t>
            </a:r>
          </a:p>
        </p:txBody>
      </p:sp>
      <p:sp>
        <p:nvSpPr>
          <p:cNvPr id="185368" name="Text Box 3"/>
          <p:cNvSpPr txBox="1">
            <a:spLocks noChangeArrowheads="1"/>
          </p:cNvSpPr>
          <p:nvPr/>
        </p:nvSpPr>
        <p:spPr bwMode="auto">
          <a:xfrm>
            <a:off x="2590800" y="5334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85369" name="TextBox 82"/>
          <p:cNvSpPr txBox="1">
            <a:spLocks noChangeArrowheads="1"/>
          </p:cNvSpPr>
          <p:nvPr/>
        </p:nvSpPr>
        <p:spPr bwMode="auto">
          <a:xfrm>
            <a:off x="1430338" y="3589338"/>
            <a:ext cx="3222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85370" name="TextBox 83"/>
          <p:cNvSpPr txBox="1">
            <a:spLocks noChangeArrowheads="1"/>
          </p:cNvSpPr>
          <p:nvPr/>
        </p:nvSpPr>
        <p:spPr bwMode="auto">
          <a:xfrm>
            <a:off x="3030538" y="4086225"/>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85371" name="TextBox 84"/>
          <p:cNvSpPr txBox="1">
            <a:spLocks noChangeArrowheads="1"/>
          </p:cNvSpPr>
          <p:nvPr/>
        </p:nvSpPr>
        <p:spPr bwMode="auto">
          <a:xfrm>
            <a:off x="4786313" y="3511550"/>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85372" name="TextBox 85"/>
          <p:cNvSpPr txBox="1">
            <a:spLocks noChangeArrowheads="1"/>
          </p:cNvSpPr>
          <p:nvPr/>
        </p:nvSpPr>
        <p:spPr bwMode="auto">
          <a:xfrm>
            <a:off x="4826000" y="458470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85373" name="TextBox 86"/>
          <p:cNvSpPr txBox="1">
            <a:spLocks noChangeArrowheads="1"/>
          </p:cNvSpPr>
          <p:nvPr/>
        </p:nvSpPr>
        <p:spPr bwMode="auto">
          <a:xfrm>
            <a:off x="6672263" y="3521075"/>
            <a:ext cx="3222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85374" name="TextBox 87"/>
          <p:cNvSpPr txBox="1">
            <a:spLocks noChangeArrowheads="1"/>
          </p:cNvSpPr>
          <p:nvPr/>
        </p:nvSpPr>
        <p:spPr bwMode="auto">
          <a:xfrm>
            <a:off x="8439150" y="352107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
        <p:nvSpPr>
          <p:cNvPr id="2" name="Text Box 3">
            <a:extLst>
              <a:ext uri="{FF2B5EF4-FFF2-40B4-BE49-F238E27FC236}">
                <a16:creationId xmlns:a16="http://schemas.microsoft.com/office/drawing/2014/main" id="{8F556F2A-DBCB-D49A-05FC-5860CC2ACD2F}"/>
              </a:ext>
            </a:extLst>
          </p:cNvPr>
          <p:cNvSpPr txBox="1">
            <a:spLocks noChangeArrowheads="1"/>
          </p:cNvSpPr>
          <p:nvPr/>
        </p:nvSpPr>
        <p:spPr bwMode="auto">
          <a:xfrm>
            <a:off x="3916123" y="6059487"/>
            <a:ext cx="5151677"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4-4, page 4-4-7)</a:t>
            </a:r>
          </a:p>
        </p:txBody>
      </p:sp>
    </p:spTree>
  </p:cSld>
  <p:clrMapOvr>
    <a:masterClrMapping/>
  </p:clrMapOvr>
  <p:transition>
    <p:pull/>
    <p:sndAc>
      <p:endSnd/>
    </p:sndAc>
  </p:transition>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DBE5082-4D98-4019-949D-87EBEB8F6710}" type="slidenum">
              <a:rPr lang="en-US" altLang="en-US" sz="1400" smtClean="0"/>
              <a:pPr>
                <a:spcBef>
                  <a:spcPct val="0"/>
                </a:spcBef>
                <a:buFontTx/>
                <a:buNone/>
              </a:pPr>
              <a:t>184</a:t>
            </a:fld>
            <a:endParaRPr lang="en-US" altLang="en-US" sz="1400"/>
          </a:p>
        </p:txBody>
      </p:sp>
      <p:sp>
        <p:nvSpPr>
          <p:cNvPr id="187395" name="Text Box 2"/>
          <p:cNvSpPr txBox="1">
            <a:spLocks noChangeArrowheads="1"/>
          </p:cNvSpPr>
          <p:nvPr/>
        </p:nvSpPr>
        <p:spPr bwMode="auto">
          <a:xfrm>
            <a:off x="-93662" y="1665234"/>
            <a:ext cx="86868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Handoff is the </a:t>
            </a:r>
            <a:r>
              <a:rPr lang="en-US" altLang="en-US" sz="2000" b="0" dirty="0">
                <a:solidFill>
                  <a:srgbClr val="FF0000"/>
                </a:solidFill>
                <a:cs typeface="Times New Roman" panose="02020603050405020304" pitchFamily="18" charset="0"/>
              </a:rPr>
              <a:t>transferring of a verified finding </a:t>
            </a:r>
            <a:r>
              <a:rPr lang="en-US" altLang="en-US" sz="2000" b="0" dirty="0">
                <a:cs typeface="Times New Roman" panose="02020603050405020304" pitchFamily="18" charset="0"/>
              </a:rPr>
              <a:t>to a higher-level agency or command that can correct the problem</a:t>
            </a:r>
          </a:p>
          <a:p>
            <a:pPr marL="742950" lvl="1" indent="-285750">
              <a:spcBef>
                <a:spcPct val="0"/>
              </a:spcBef>
              <a:buFont typeface="Arial" panose="020B0604020202020204" pitchFamily="34" charset="0"/>
              <a:buChar char="•"/>
            </a:pPr>
            <a:endParaRPr lang="en-US" altLang="en-US" sz="1400" b="0" dirty="0">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Occurs only when your CDR / staff cannot fix a problem at their level</a:t>
            </a:r>
          </a:p>
          <a:p>
            <a:pPr marL="742950" lvl="1" indent="-285750">
              <a:spcBef>
                <a:spcPct val="0"/>
              </a:spcBef>
              <a:buFont typeface="Arial" panose="020B0604020202020204" pitchFamily="34" charset="0"/>
              <a:buChar char="•"/>
            </a:pPr>
            <a:endParaRPr lang="en-US" altLang="en-US" sz="1400" b="0" dirty="0">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Can occur through </a:t>
            </a:r>
            <a:r>
              <a:rPr lang="en-US" altLang="en-US" sz="2000" b="0" dirty="0">
                <a:solidFill>
                  <a:srgbClr val="0000FF"/>
                </a:solidFill>
                <a:cs typeface="Times New Roman" panose="02020603050405020304" pitchFamily="18" charset="0"/>
              </a:rPr>
              <a:t>IG Technical Channels</a:t>
            </a:r>
            <a:r>
              <a:rPr lang="en-US" altLang="en-US" sz="2000" b="0" dirty="0">
                <a:cs typeface="Times New Roman" panose="02020603050405020304" pitchFamily="18" charset="0"/>
              </a:rPr>
              <a:t> or </a:t>
            </a:r>
            <a:r>
              <a:rPr lang="en-US" altLang="en-US" sz="2000" b="0" dirty="0">
                <a:solidFill>
                  <a:srgbClr val="0000FF"/>
                </a:solidFill>
                <a:cs typeface="Times New Roman" panose="02020603050405020304" pitchFamily="18" charset="0"/>
              </a:rPr>
              <a:t>Command Channels</a:t>
            </a:r>
            <a:r>
              <a:rPr lang="en-US" altLang="en-US" sz="2000" b="0" dirty="0">
                <a:cs typeface="Times New Roman" panose="02020603050405020304" pitchFamily="18" charset="0"/>
              </a:rPr>
              <a:t> – or both!</a:t>
            </a:r>
          </a:p>
          <a:p>
            <a:pPr marL="742950" lvl="1" indent="-285750">
              <a:spcBef>
                <a:spcPct val="0"/>
              </a:spcBef>
              <a:buFont typeface="Arial" panose="020B0604020202020204" pitchFamily="34" charset="0"/>
              <a:buChar char="•"/>
            </a:pPr>
            <a:endParaRPr lang="en-US" altLang="en-US" sz="1400" b="0" dirty="0">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If you handoff through IG channels, </a:t>
            </a:r>
            <a:r>
              <a:rPr lang="en-US" altLang="en-US" sz="2000" b="0" dirty="0">
                <a:solidFill>
                  <a:srgbClr val="0000FF"/>
                </a:solidFill>
                <a:cs typeface="Times New Roman" panose="02020603050405020304" pitchFamily="18" charset="0"/>
              </a:rPr>
              <a:t>enter the finding into IGARS as an Assistance Case and refer the IGAR to the next higher IG office</a:t>
            </a:r>
          </a:p>
          <a:p>
            <a:pPr marL="742950" lvl="1" indent="-285750">
              <a:spcBef>
                <a:spcPct val="0"/>
              </a:spcBef>
              <a:buFont typeface="Arial" panose="020B0604020202020204" pitchFamily="34" charset="0"/>
              <a:buChar char="•"/>
            </a:pPr>
            <a:endParaRPr lang="en-US" altLang="en-US" sz="1400" b="0" dirty="0">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Handoffs through IG Technical Channels to DAIG go through the IG chain to the Analysis and Inspections Follow-up Office (SAIG-AI [AIFO]), IAW AR 20-1, paragraph 5-1h(3)</a:t>
            </a:r>
          </a:p>
          <a:p>
            <a:pPr marL="742950" lvl="1" indent="-285750">
              <a:spcBef>
                <a:spcPct val="0"/>
              </a:spcBef>
              <a:buFont typeface="Arial" panose="020B0604020202020204" pitchFamily="34" charset="0"/>
              <a:buChar char="•"/>
            </a:pPr>
            <a:endParaRPr lang="en-US" altLang="en-US" sz="1400" b="0" dirty="0">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dirty="0">
                <a:cs typeface="Times New Roman" panose="02020603050405020304" pitchFamily="18" charset="0"/>
              </a:rPr>
              <a:t>Always monitor the progress of a handoff so that you can keep your Commander informed</a:t>
            </a:r>
            <a:endParaRPr lang="en-US" altLang="en-US" sz="2000" b="0" dirty="0"/>
          </a:p>
        </p:txBody>
      </p:sp>
      <p:sp>
        <p:nvSpPr>
          <p:cNvPr id="187396" name="Text Box 3"/>
          <p:cNvSpPr txBox="1">
            <a:spLocks noChangeArrowheads="1"/>
          </p:cNvSpPr>
          <p:nvPr/>
        </p:nvSpPr>
        <p:spPr bwMode="auto">
          <a:xfrm>
            <a:off x="3619500" y="457200"/>
            <a:ext cx="191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Handoff</a:t>
            </a:r>
          </a:p>
        </p:txBody>
      </p:sp>
      <p:grpSp>
        <p:nvGrpSpPr>
          <p:cNvPr id="9" name="Group 8"/>
          <p:cNvGrpSpPr/>
          <p:nvPr/>
        </p:nvGrpSpPr>
        <p:grpSpPr>
          <a:xfrm>
            <a:off x="7924800" y="247650"/>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a:t>
              </a:r>
            </a:p>
          </p:txBody>
        </p:sp>
      </p:grpSp>
    </p:spTree>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9A709A3-7531-402B-846F-9FF6CDF2FFDF}" type="slidenum">
              <a:rPr lang="en-US" altLang="en-US" sz="1400" smtClean="0"/>
              <a:pPr>
                <a:spcBef>
                  <a:spcPct val="0"/>
                </a:spcBef>
                <a:buFontTx/>
                <a:buNone/>
              </a:pPr>
              <a:t>185</a:t>
            </a:fld>
            <a:endParaRPr lang="en-US" altLang="en-US" sz="1400"/>
          </a:p>
        </p:txBody>
      </p:sp>
      <p:sp>
        <p:nvSpPr>
          <p:cNvPr id="189443" name="Rectangle 2"/>
          <p:cNvSpPr>
            <a:spLocks noChangeArrowheads="1"/>
          </p:cNvSpPr>
          <p:nvPr/>
        </p:nvSpPr>
        <p:spPr bwMode="auto">
          <a:xfrm>
            <a:off x="2743200" y="14478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Three: The Completion Phase</a:t>
            </a:r>
          </a:p>
        </p:txBody>
      </p:sp>
      <p:sp>
        <p:nvSpPr>
          <p:cNvPr id="189444" name="Text Box 3"/>
          <p:cNvSpPr txBox="1">
            <a:spLocks noChangeArrowheads="1"/>
          </p:cNvSpPr>
          <p:nvPr/>
        </p:nvSpPr>
        <p:spPr bwMode="auto">
          <a:xfrm>
            <a:off x="2895600" y="533400"/>
            <a:ext cx="473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Distribute the Report</a:t>
            </a:r>
          </a:p>
        </p:txBody>
      </p:sp>
      <p:sp>
        <p:nvSpPr>
          <p:cNvPr id="189445" name="Oval 4"/>
          <p:cNvSpPr>
            <a:spLocks noChangeArrowheads="1"/>
          </p:cNvSpPr>
          <p:nvPr/>
        </p:nvSpPr>
        <p:spPr bwMode="auto">
          <a:xfrm>
            <a:off x="1812925" y="3524250"/>
            <a:ext cx="1679575" cy="809625"/>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9446" name="Rectangle 5"/>
          <p:cNvSpPr>
            <a:spLocks noChangeArrowheads="1"/>
          </p:cNvSpPr>
          <p:nvPr/>
        </p:nvSpPr>
        <p:spPr bwMode="auto">
          <a:xfrm>
            <a:off x="5562600" y="2730500"/>
            <a:ext cx="1314450" cy="920750"/>
          </a:xfrm>
          <a:prstGeom prst="rect">
            <a:avLst/>
          </a:prstGeom>
          <a:solidFill>
            <a:srgbClr val="919191"/>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9447" name="Rectangle 6"/>
          <p:cNvSpPr>
            <a:spLocks noChangeArrowheads="1"/>
          </p:cNvSpPr>
          <p:nvPr/>
        </p:nvSpPr>
        <p:spPr bwMode="auto">
          <a:xfrm>
            <a:off x="7326313" y="2781300"/>
            <a:ext cx="1355725" cy="8905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9448" name="Line 7"/>
          <p:cNvSpPr>
            <a:spLocks noChangeShapeType="1"/>
          </p:cNvSpPr>
          <p:nvPr/>
        </p:nvSpPr>
        <p:spPr bwMode="auto">
          <a:xfrm flipV="1">
            <a:off x="4302125" y="3687763"/>
            <a:ext cx="0" cy="2889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9449" name="Rectangle 8"/>
          <p:cNvSpPr>
            <a:spLocks noChangeArrowheads="1"/>
          </p:cNvSpPr>
          <p:nvPr/>
        </p:nvSpPr>
        <p:spPr bwMode="auto">
          <a:xfrm>
            <a:off x="3505200" y="2730500"/>
            <a:ext cx="1503363" cy="941388"/>
          </a:xfrm>
          <a:prstGeom prst="rect">
            <a:avLst/>
          </a:prstGeom>
          <a:solidFill>
            <a:srgbClr val="DDDDDD"/>
          </a:solidFill>
          <a:ln w="12700">
            <a:solidFill>
              <a:schemeClr val="tx2"/>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FINALIZE</a:t>
            </a:r>
          </a:p>
          <a:p>
            <a:pPr algn="ctr">
              <a:spcBef>
                <a:spcPct val="0"/>
              </a:spcBef>
              <a:buFontTx/>
              <a:buNone/>
            </a:pPr>
            <a:r>
              <a:rPr lang="en-US" altLang="en-US" sz="1700">
                <a:solidFill>
                  <a:schemeClr val="tx2"/>
                </a:solidFill>
              </a:rPr>
              <a:t>REPORT</a:t>
            </a:r>
          </a:p>
        </p:txBody>
      </p:sp>
      <p:sp>
        <p:nvSpPr>
          <p:cNvPr id="189450" name="Line 9"/>
          <p:cNvSpPr>
            <a:spLocks noChangeShapeType="1"/>
          </p:cNvSpPr>
          <p:nvPr/>
        </p:nvSpPr>
        <p:spPr bwMode="auto">
          <a:xfrm flipH="1">
            <a:off x="1690688" y="3322638"/>
            <a:ext cx="18335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9451" name="Oval 10"/>
          <p:cNvSpPr>
            <a:spLocks noChangeArrowheads="1"/>
          </p:cNvSpPr>
          <p:nvPr/>
        </p:nvSpPr>
        <p:spPr bwMode="auto">
          <a:xfrm>
            <a:off x="3336925" y="3992563"/>
            <a:ext cx="1931988" cy="882650"/>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711691" name="Rectangle 11"/>
          <p:cNvSpPr>
            <a:spLocks noChangeArrowheads="1"/>
          </p:cNvSpPr>
          <p:nvPr/>
        </p:nvSpPr>
        <p:spPr bwMode="auto">
          <a:xfrm>
            <a:off x="3708400" y="4294188"/>
            <a:ext cx="1320800" cy="331787"/>
          </a:xfrm>
          <a:prstGeom prst="rect">
            <a:avLst/>
          </a:prstGeom>
          <a:noFill/>
          <a:ln w="9525">
            <a:noFill/>
            <a:miter lim="800000"/>
            <a:headEnd/>
            <a:tailEnd/>
          </a:ln>
          <a:effectLst/>
        </p:spPr>
        <p:txBody>
          <a:bodyPr lIns="73236" tIns="36619" rIns="73236" bIns="36619">
            <a:spAutoFit/>
          </a:bodyPr>
          <a:lstStyle/>
          <a:p>
            <a:pPr defTabSz="727075">
              <a:defRPr/>
            </a:pPr>
            <a:r>
              <a:rPr lang="en-US" sz="1700" b="1" dirty="0">
                <a:solidFill>
                  <a:schemeClr val="tx2"/>
                </a:solidFill>
                <a:effectLst>
                  <a:outerShdw blurRad="38100" dist="38100" dir="2700000" algn="tl">
                    <a:srgbClr val="C0C0C0"/>
                  </a:outerShdw>
                </a:effectLst>
                <a:latin typeface="Arial" charset="0"/>
              </a:rPr>
              <a:t>HANDOFF</a:t>
            </a:r>
          </a:p>
        </p:txBody>
      </p:sp>
      <p:sp>
        <p:nvSpPr>
          <p:cNvPr id="189453" name="Rectangle 12"/>
          <p:cNvSpPr>
            <a:spLocks noChangeArrowheads="1"/>
          </p:cNvSpPr>
          <p:nvPr/>
        </p:nvSpPr>
        <p:spPr bwMode="auto">
          <a:xfrm>
            <a:off x="228600" y="2790825"/>
            <a:ext cx="1443038" cy="9413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9454" name="Line 13"/>
          <p:cNvSpPr>
            <a:spLocks noChangeShapeType="1"/>
          </p:cNvSpPr>
          <p:nvPr/>
        </p:nvSpPr>
        <p:spPr bwMode="auto">
          <a:xfrm>
            <a:off x="2657475" y="3333750"/>
            <a:ext cx="0" cy="16827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9455" name="Rectangle 14"/>
          <p:cNvSpPr>
            <a:spLocks noChangeArrowheads="1"/>
          </p:cNvSpPr>
          <p:nvPr/>
        </p:nvSpPr>
        <p:spPr bwMode="auto">
          <a:xfrm>
            <a:off x="1997075" y="3797300"/>
            <a:ext cx="1320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TASKERS</a:t>
            </a:r>
          </a:p>
        </p:txBody>
      </p:sp>
      <p:sp>
        <p:nvSpPr>
          <p:cNvPr id="189456" name="Line 15"/>
          <p:cNvSpPr>
            <a:spLocks noChangeShapeType="1"/>
          </p:cNvSpPr>
          <p:nvPr/>
        </p:nvSpPr>
        <p:spPr bwMode="auto">
          <a:xfrm>
            <a:off x="6935788" y="3321050"/>
            <a:ext cx="3540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9457" name="Line 16"/>
          <p:cNvSpPr>
            <a:spLocks noChangeShapeType="1"/>
          </p:cNvSpPr>
          <p:nvPr/>
        </p:nvSpPr>
        <p:spPr bwMode="auto">
          <a:xfrm>
            <a:off x="5046663" y="3321050"/>
            <a:ext cx="53657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9458" name="Rectangle 17"/>
          <p:cNvSpPr>
            <a:spLocks noChangeArrowheads="1"/>
          </p:cNvSpPr>
          <p:nvPr/>
        </p:nvSpPr>
        <p:spPr bwMode="auto">
          <a:xfrm>
            <a:off x="7239000" y="2959100"/>
            <a:ext cx="15700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solidFill>
                  <a:schemeClr val="tx2"/>
                </a:solidFill>
              </a:rPr>
              <a:t>SCHEDULE FOLLOW  UP</a:t>
            </a:r>
          </a:p>
        </p:txBody>
      </p:sp>
      <p:sp>
        <p:nvSpPr>
          <p:cNvPr id="189459" name="Rectangle 18"/>
          <p:cNvSpPr>
            <a:spLocks noChangeArrowheads="1"/>
          </p:cNvSpPr>
          <p:nvPr/>
        </p:nvSpPr>
        <p:spPr bwMode="auto">
          <a:xfrm>
            <a:off x="5486400" y="2730500"/>
            <a:ext cx="1676400" cy="990600"/>
          </a:xfrm>
          <a:prstGeom prst="rect">
            <a:avLst/>
          </a:prstGeom>
          <a:solidFill>
            <a:schemeClr val="tx2"/>
          </a:solidFill>
          <a:ln w="254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89460" name="Rectangle 19"/>
          <p:cNvSpPr>
            <a:spLocks noChangeArrowheads="1"/>
          </p:cNvSpPr>
          <p:nvPr/>
        </p:nvSpPr>
        <p:spPr bwMode="auto">
          <a:xfrm>
            <a:off x="76200" y="2974975"/>
            <a:ext cx="16922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t>OUT-BRIEF COMMANDER</a:t>
            </a:r>
          </a:p>
        </p:txBody>
      </p:sp>
      <p:sp>
        <p:nvSpPr>
          <p:cNvPr id="189461" name="Rectangle 20"/>
          <p:cNvSpPr>
            <a:spLocks noChangeArrowheads="1"/>
          </p:cNvSpPr>
          <p:nvPr/>
        </p:nvSpPr>
        <p:spPr bwMode="auto">
          <a:xfrm>
            <a:off x="5410200" y="2819400"/>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2100" i="1">
                <a:solidFill>
                  <a:schemeClr val="bg1"/>
                </a:solidFill>
              </a:rPr>
              <a:t>DISTRIBUTE</a:t>
            </a:r>
            <a:r>
              <a:rPr lang="en-US" altLang="en-US" sz="2500" i="1">
                <a:solidFill>
                  <a:schemeClr val="bg1"/>
                </a:solidFill>
              </a:rPr>
              <a:t> </a:t>
            </a:r>
            <a:r>
              <a:rPr lang="en-US" altLang="en-US" sz="2100" i="1">
                <a:solidFill>
                  <a:schemeClr val="bg1"/>
                </a:solidFill>
              </a:rPr>
              <a:t>REPORT</a:t>
            </a:r>
          </a:p>
        </p:txBody>
      </p:sp>
      <p:sp>
        <p:nvSpPr>
          <p:cNvPr id="189466" name="TextBox 82"/>
          <p:cNvSpPr txBox="1">
            <a:spLocks noChangeArrowheads="1"/>
          </p:cNvSpPr>
          <p:nvPr/>
        </p:nvSpPr>
        <p:spPr bwMode="auto">
          <a:xfrm>
            <a:off x="1422400" y="3552825"/>
            <a:ext cx="3222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89467" name="TextBox 83"/>
          <p:cNvSpPr txBox="1">
            <a:spLocks noChangeArrowheads="1"/>
          </p:cNvSpPr>
          <p:nvPr/>
        </p:nvSpPr>
        <p:spPr bwMode="auto">
          <a:xfrm>
            <a:off x="3022600" y="4048125"/>
            <a:ext cx="322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89468" name="TextBox 84"/>
          <p:cNvSpPr txBox="1">
            <a:spLocks noChangeArrowheads="1"/>
          </p:cNvSpPr>
          <p:nvPr/>
        </p:nvSpPr>
        <p:spPr bwMode="auto">
          <a:xfrm>
            <a:off x="4778375" y="3473450"/>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89469" name="TextBox 85"/>
          <p:cNvSpPr txBox="1">
            <a:spLocks noChangeArrowheads="1"/>
          </p:cNvSpPr>
          <p:nvPr/>
        </p:nvSpPr>
        <p:spPr bwMode="auto">
          <a:xfrm>
            <a:off x="4818063" y="454818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89470" name="TextBox 86"/>
          <p:cNvSpPr txBox="1">
            <a:spLocks noChangeArrowheads="1"/>
          </p:cNvSpPr>
          <p:nvPr/>
        </p:nvSpPr>
        <p:spPr bwMode="auto">
          <a:xfrm>
            <a:off x="6664325" y="3484563"/>
            <a:ext cx="3222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89471" name="TextBox 87"/>
          <p:cNvSpPr txBox="1">
            <a:spLocks noChangeArrowheads="1"/>
          </p:cNvSpPr>
          <p:nvPr/>
        </p:nvSpPr>
        <p:spPr bwMode="auto">
          <a:xfrm>
            <a:off x="8431213" y="348456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
        <p:nvSpPr>
          <p:cNvPr id="2" name="Text Box 3">
            <a:extLst>
              <a:ext uri="{FF2B5EF4-FFF2-40B4-BE49-F238E27FC236}">
                <a16:creationId xmlns:a16="http://schemas.microsoft.com/office/drawing/2014/main" id="{1B07C933-020A-C9BD-BB27-646DA0C4879B}"/>
              </a:ext>
            </a:extLst>
          </p:cNvPr>
          <p:cNvSpPr txBox="1">
            <a:spLocks noChangeArrowheads="1"/>
          </p:cNvSpPr>
          <p:nvPr/>
        </p:nvSpPr>
        <p:spPr bwMode="auto">
          <a:xfrm>
            <a:off x="3916123" y="6059487"/>
            <a:ext cx="5151677"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4-4, page 4-4-8)</a:t>
            </a:r>
          </a:p>
        </p:txBody>
      </p:sp>
    </p:spTree>
  </p:cSld>
  <p:clrMapOvr>
    <a:masterClrMapping/>
  </p:clrMapOvr>
  <p:transition>
    <p:pull/>
    <p:sndAc>
      <p:endSnd/>
    </p:sndAc>
  </p:transition>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3643503-790A-4868-AAD4-29AEE674B9D5}" type="slidenum">
              <a:rPr lang="en-US" altLang="en-US" sz="1400" smtClean="0"/>
              <a:pPr>
                <a:spcBef>
                  <a:spcPct val="0"/>
                </a:spcBef>
                <a:buFontTx/>
                <a:buNone/>
              </a:pPr>
              <a:t>186</a:t>
            </a:fld>
            <a:endParaRPr lang="en-US" altLang="en-US" sz="1400"/>
          </a:p>
        </p:txBody>
      </p:sp>
      <p:sp>
        <p:nvSpPr>
          <p:cNvPr id="191491" name="Text Box 2"/>
          <p:cNvSpPr txBox="1">
            <a:spLocks noChangeArrowheads="1"/>
          </p:cNvSpPr>
          <p:nvPr/>
        </p:nvSpPr>
        <p:spPr bwMode="auto">
          <a:xfrm>
            <a:off x="-76200" y="1708051"/>
            <a:ext cx="883126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buFont typeface="Arial" panose="020B0604020202020204" pitchFamily="34" charset="0"/>
              <a:buChar char="•"/>
            </a:pPr>
            <a:r>
              <a:rPr lang="en-US" altLang="en-US" sz="2000" b="0" dirty="0">
                <a:solidFill>
                  <a:srgbClr val="0000FF"/>
                </a:solidFill>
                <a:cs typeface="Times New Roman" panose="02020603050405020304" pitchFamily="18" charset="0"/>
              </a:rPr>
              <a:t>Command IGs may release an inspection report to the Directing Authority</a:t>
            </a:r>
            <a:r>
              <a:rPr lang="en-US" altLang="en-US" sz="2000" b="0" dirty="0">
                <a:cs typeface="Times New Roman" panose="02020603050405020304" pitchFamily="18" charset="0"/>
              </a:rPr>
              <a:t>, who in turn may release the approved report to other Army agencies and commands when an official need for the report is apparent</a:t>
            </a:r>
          </a:p>
          <a:p>
            <a:pPr marL="742950" lvl="1" indent="-285750">
              <a:spcBef>
                <a:spcPct val="0"/>
              </a:spcBef>
              <a:buFont typeface="Arial" panose="020B0604020202020204" pitchFamily="34" charset="0"/>
              <a:buChar char="•"/>
            </a:pPr>
            <a:endParaRPr lang="en-US" altLang="en-US" sz="1200" b="0" dirty="0"/>
          </a:p>
          <a:p>
            <a:pPr marL="742950" lvl="1" indent="-285750">
              <a:spcBef>
                <a:spcPct val="0"/>
              </a:spcBef>
              <a:buFont typeface="Arial" panose="020B0604020202020204" pitchFamily="34" charset="0"/>
              <a:buChar char="•"/>
            </a:pPr>
            <a:r>
              <a:rPr lang="en-US" altLang="en-US" sz="2000" b="0" dirty="0">
                <a:solidFill>
                  <a:srgbClr val="0000FF"/>
                </a:solidFill>
              </a:rPr>
              <a:t>The IG may distribute the inspection report to </a:t>
            </a:r>
            <a:r>
              <a:rPr lang="en-US" altLang="en-US" sz="2000" b="0" dirty="0"/>
              <a:t>those </a:t>
            </a:r>
            <a:r>
              <a:rPr lang="en-US" altLang="en-US" sz="2000" b="0" dirty="0">
                <a:solidFill>
                  <a:srgbClr val="0000FF"/>
                </a:solidFill>
              </a:rPr>
              <a:t>units</a:t>
            </a:r>
            <a:r>
              <a:rPr lang="en-US" altLang="en-US" sz="2000" b="0" dirty="0"/>
              <a:t> or </a:t>
            </a:r>
            <a:r>
              <a:rPr lang="en-US" altLang="en-US" sz="2000" b="0" dirty="0">
                <a:solidFill>
                  <a:srgbClr val="0000FF"/>
                </a:solidFill>
              </a:rPr>
              <a:t>staff </a:t>
            </a:r>
            <a:r>
              <a:rPr lang="en-US" altLang="en-US" sz="2000" b="0" dirty="0"/>
              <a:t>proponents</a:t>
            </a:r>
            <a:r>
              <a:rPr lang="en-US" altLang="en-US" sz="2000" b="0" dirty="0">
                <a:solidFill>
                  <a:srgbClr val="0000FF"/>
                </a:solidFill>
              </a:rPr>
              <a:t> who will help </a:t>
            </a:r>
            <a:r>
              <a:rPr lang="en-US" altLang="en-US" sz="2000" b="0" dirty="0"/>
              <a:t>improve the system, function, or program inspected or </a:t>
            </a:r>
            <a:r>
              <a:rPr lang="en-US" altLang="en-US" sz="2000" b="0" dirty="0">
                <a:solidFill>
                  <a:srgbClr val="0000FF"/>
                </a:solidFill>
              </a:rPr>
              <a:t>who may benefit </a:t>
            </a:r>
            <a:r>
              <a:rPr lang="en-US" altLang="en-US" sz="2000" b="0" dirty="0"/>
              <a:t>from the report’s information</a:t>
            </a:r>
          </a:p>
          <a:p>
            <a:pPr marL="800100" lvl="1" indent="-342900">
              <a:spcBef>
                <a:spcPct val="0"/>
              </a:spcBef>
              <a:buFont typeface="Arial" panose="020B0604020202020204" pitchFamily="34" charset="0"/>
              <a:buChar char="•"/>
            </a:pPr>
            <a:endParaRPr lang="en-US" altLang="en-US" sz="1200" b="0" dirty="0"/>
          </a:p>
          <a:p>
            <a:pPr marL="742950" lvl="1" indent="-285750">
              <a:spcBef>
                <a:spcPct val="0"/>
              </a:spcBef>
              <a:buFont typeface="Arial" panose="020B0604020202020204" pitchFamily="34" charset="0"/>
              <a:buChar char="•"/>
            </a:pPr>
            <a:r>
              <a:rPr lang="en-US" altLang="en-US" sz="2000" b="0" dirty="0"/>
              <a:t>Selected DAIG’s inspection reports are at (requires AKO access): </a:t>
            </a:r>
            <a:r>
              <a:rPr lang="en-US" altLang="en-US" sz="2000" b="0" dirty="0">
                <a:solidFill>
                  <a:srgbClr val="0000FF"/>
                </a:solidFill>
              </a:rPr>
              <a:t>https://armypubs.us.army.mil/publications/administrative/pog/TIG.aspx</a:t>
            </a:r>
          </a:p>
          <a:p>
            <a:pPr marL="742950" lvl="1" indent="-285750">
              <a:spcBef>
                <a:spcPct val="0"/>
              </a:spcBef>
              <a:buFont typeface="Arial" panose="020B0604020202020204" pitchFamily="34" charset="0"/>
              <a:buChar char="•"/>
            </a:pPr>
            <a:endParaRPr lang="en-US" altLang="en-US" sz="1200" b="0" dirty="0">
              <a:cs typeface="Times New Roman" panose="02020603050405020304" pitchFamily="18" charset="0"/>
            </a:endParaRPr>
          </a:p>
          <a:p>
            <a:pPr marL="742950" lvl="1" indent="-285750">
              <a:spcBef>
                <a:spcPct val="0"/>
              </a:spcBef>
              <a:buFont typeface="Arial" panose="020B0604020202020204" pitchFamily="34" charset="0"/>
              <a:buChar char="•"/>
            </a:pPr>
            <a:r>
              <a:rPr lang="en-US" altLang="en-US" sz="2000" b="0" dirty="0">
                <a:solidFill>
                  <a:srgbClr val="FF0000"/>
                </a:solidFill>
                <a:cs typeface="Times New Roman" panose="02020603050405020304" pitchFamily="18" charset="0"/>
              </a:rPr>
              <a:t>The Final Report must be properly marked</a:t>
            </a:r>
            <a:r>
              <a:rPr lang="en-US" altLang="en-US" sz="2000" b="0" dirty="0">
                <a:solidFill>
                  <a:srgbClr val="0000FF"/>
                </a:solidFill>
                <a:cs typeface="Times New Roman" panose="02020603050405020304" pitchFamily="18" charset="0"/>
              </a:rPr>
              <a:t>	</a:t>
            </a:r>
          </a:p>
          <a:p>
            <a:pPr lvl="1">
              <a:spcBef>
                <a:spcPct val="0"/>
              </a:spcBef>
              <a:buNone/>
            </a:pPr>
            <a:r>
              <a:rPr lang="en-US" altLang="en-US" sz="2000" b="0" dirty="0">
                <a:cs typeface="Times New Roman" panose="02020603050405020304" pitchFamily="18" charset="0"/>
              </a:rPr>
              <a:t>							</a:t>
            </a:r>
            <a:endParaRPr lang="en-US" altLang="en-US" sz="2000" b="0" dirty="0"/>
          </a:p>
        </p:txBody>
      </p:sp>
      <p:sp>
        <p:nvSpPr>
          <p:cNvPr id="191492" name="Text Box 3"/>
          <p:cNvSpPr txBox="1">
            <a:spLocks noChangeArrowheads="1"/>
          </p:cNvSpPr>
          <p:nvPr/>
        </p:nvSpPr>
        <p:spPr bwMode="auto">
          <a:xfrm>
            <a:off x="2209800" y="457200"/>
            <a:ext cx="473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Distribute the Report</a:t>
            </a:r>
          </a:p>
        </p:txBody>
      </p:sp>
      <p:grpSp>
        <p:nvGrpSpPr>
          <p:cNvPr id="9" name="Group 8"/>
          <p:cNvGrpSpPr/>
          <p:nvPr/>
        </p:nvGrpSpPr>
        <p:grpSpPr>
          <a:xfrm>
            <a:off x="7924800" y="247650"/>
            <a:ext cx="1052513" cy="903288"/>
            <a:chOff x="7543799" y="925512"/>
            <a:chExt cx="1052513" cy="903288"/>
          </a:xfrm>
        </p:grpSpPr>
        <p:sp>
          <p:nvSpPr>
            <p:cNvPr id="10"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1"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12</a:t>
              </a:r>
            </a:p>
          </p:txBody>
        </p:sp>
      </p:grpSp>
      <p:sp>
        <p:nvSpPr>
          <p:cNvPr id="2" name="Text Box 3">
            <a:extLst>
              <a:ext uri="{FF2B5EF4-FFF2-40B4-BE49-F238E27FC236}">
                <a16:creationId xmlns:a16="http://schemas.microsoft.com/office/drawing/2014/main" id="{A86D6B3F-BA3C-708A-6F58-1B9B4FA0E6DC}"/>
              </a:ext>
            </a:extLst>
          </p:cNvPr>
          <p:cNvSpPr txBox="1">
            <a:spLocks noChangeArrowheads="1"/>
          </p:cNvSpPr>
          <p:nvPr/>
        </p:nvSpPr>
        <p:spPr bwMode="auto">
          <a:xfrm>
            <a:off x="6777369" y="6059487"/>
            <a:ext cx="2138031"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AR 20-1</a:t>
            </a:r>
            <a:r>
              <a:rPr lang="en-US" altLang="en-US" sz="1800" dirty="0">
                <a:solidFill>
                  <a:srgbClr val="00B050"/>
                </a:solidFill>
              </a:rPr>
              <a:t> (para 3-4)</a:t>
            </a:r>
          </a:p>
        </p:txBody>
      </p:sp>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2810D06-D0D0-4C21-9ECC-90BC51306ADE}" type="slidenum">
              <a:rPr lang="en-US" altLang="en-US" sz="1400" smtClean="0"/>
              <a:pPr>
                <a:spcBef>
                  <a:spcPct val="0"/>
                </a:spcBef>
                <a:buFontTx/>
                <a:buNone/>
              </a:pPr>
              <a:t>187</a:t>
            </a:fld>
            <a:endParaRPr lang="en-US" altLang="en-US" sz="1400"/>
          </a:p>
        </p:txBody>
      </p:sp>
      <p:sp>
        <p:nvSpPr>
          <p:cNvPr id="193539" name="Text Box 2"/>
          <p:cNvSpPr txBox="1">
            <a:spLocks noChangeArrowheads="1"/>
          </p:cNvSpPr>
          <p:nvPr/>
        </p:nvSpPr>
        <p:spPr bwMode="auto">
          <a:xfrm>
            <a:off x="160338" y="1644650"/>
            <a:ext cx="8831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1">
              <a:spcBef>
                <a:spcPct val="0"/>
              </a:spcBef>
              <a:buFontTx/>
              <a:buChar char="•"/>
            </a:pPr>
            <a:r>
              <a:rPr lang="en-US" altLang="en-US" sz="1800">
                <a:cs typeface="Times New Roman" panose="02020603050405020304" pitchFamily="18" charset="0"/>
              </a:rPr>
              <a:t>The Final Report must be properly marked as follows:</a:t>
            </a:r>
            <a:r>
              <a:rPr lang="en-US" altLang="en-US" sz="1400">
                <a:solidFill>
                  <a:srgbClr val="0000FF"/>
                </a:solidFill>
                <a:cs typeface="Times New Roman" panose="02020603050405020304" pitchFamily="18" charset="0"/>
              </a:rPr>
              <a:t>	</a:t>
            </a:r>
          </a:p>
          <a:p>
            <a:pPr lvl="1">
              <a:spcBef>
                <a:spcPct val="0"/>
              </a:spcBef>
              <a:buFontTx/>
              <a:buNone/>
            </a:pPr>
            <a:r>
              <a:rPr lang="en-US" altLang="en-US" sz="1400">
                <a:cs typeface="Times New Roman" panose="02020603050405020304" pitchFamily="18" charset="0"/>
              </a:rPr>
              <a:t>							</a:t>
            </a:r>
            <a:endParaRPr lang="en-US" altLang="en-US" sz="2000"/>
          </a:p>
        </p:txBody>
      </p:sp>
      <p:sp>
        <p:nvSpPr>
          <p:cNvPr id="193540" name="Text Box 3"/>
          <p:cNvSpPr txBox="1">
            <a:spLocks noChangeArrowheads="1"/>
          </p:cNvSpPr>
          <p:nvPr/>
        </p:nvSpPr>
        <p:spPr bwMode="auto">
          <a:xfrm>
            <a:off x="2379663" y="457200"/>
            <a:ext cx="4391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Marking the Report</a:t>
            </a:r>
          </a:p>
        </p:txBody>
      </p:sp>
      <p:cxnSp>
        <p:nvCxnSpPr>
          <p:cNvPr id="193541" name="Straight Arrow Connector 14"/>
          <p:cNvCxnSpPr>
            <a:cxnSpLocks noChangeShapeType="1"/>
          </p:cNvCxnSpPr>
          <p:nvPr/>
        </p:nvCxnSpPr>
        <p:spPr bwMode="auto">
          <a:xfrm flipH="1">
            <a:off x="4687888" y="4645025"/>
            <a:ext cx="341312" cy="1025525"/>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3542" name="TextBox 15"/>
          <p:cNvSpPr txBox="1">
            <a:spLocks noChangeArrowheads="1"/>
          </p:cNvSpPr>
          <p:nvPr/>
        </p:nvSpPr>
        <p:spPr bwMode="auto">
          <a:xfrm>
            <a:off x="1371600" y="3433763"/>
            <a:ext cx="1143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b="0"/>
              <a:t>Top and bottom </a:t>
            </a:r>
            <a:r>
              <a:rPr lang="en-US" altLang="en-US" sz="1200">
                <a:solidFill>
                  <a:srgbClr val="FF0000"/>
                </a:solidFill>
              </a:rPr>
              <a:t>of each page </a:t>
            </a:r>
            <a:r>
              <a:rPr lang="en-US" altLang="en-US" sz="1200" b="0"/>
              <a:t>must be marked with </a:t>
            </a:r>
            <a:r>
              <a:rPr lang="en-US" altLang="en-US" sz="1200">
                <a:solidFill>
                  <a:srgbClr val="FF0000"/>
                </a:solidFill>
              </a:rPr>
              <a:t>CUI Header and Footer in 16 font BOLD</a:t>
            </a:r>
          </a:p>
        </p:txBody>
      </p:sp>
      <p:sp>
        <p:nvSpPr>
          <p:cNvPr id="193543" name="TextBox 26"/>
          <p:cNvSpPr txBox="1">
            <a:spLocks noChangeArrowheads="1"/>
          </p:cNvSpPr>
          <p:nvPr/>
        </p:nvSpPr>
        <p:spPr bwMode="auto">
          <a:xfrm>
            <a:off x="4800600" y="3429000"/>
            <a:ext cx="3522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dirty="0">
                <a:solidFill>
                  <a:srgbClr val="FF0000"/>
                </a:solidFill>
              </a:rPr>
              <a:t>Bottom right of front page marked as follows:</a:t>
            </a:r>
          </a:p>
        </p:txBody>
      </p:sp>
      <p:sp>
        <p:nvSpPr>
          <p:cNvPr id="193544" name="Rectangle 1"/>
          <p:cNvSpPr>
            <a:spLocks noChangeArrowheads="1"/>
          </p:cNvSpPr>
          <p:nvPr/>
        </p:nvSpPr>
        <p:spPr bwMode="auto">
          <a:xfrm>
            <a:off x="4800600" y="3705225"/>
            <a:ext cx="4572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100" b="0" dirty="0">
                <a:solidFill>
                  <a:srgbClr val="000000"/>
                </a:solidFill>
              </a:rPr>
              <a:t>Controlled by:  The Inspector General of the Army (SAIG-ZA)</a:t>
            </a:r>
          </a:p>
          <a:p>
            <a:pPr>
              <a:spcBef>
                <a:spcPct val="0"/>
              </a:spcBef>
              <a:buFontTx/>
              <a:buNone/>
            </a:pPr>
            <a:r>
              <a:rPr lang="en-US" altLang="en-US" sz="1100" b="0" dirty="0">
                <a:solidFill>
                  <a:srgbClr val="000000"/>
                </a:solidFill>
              </a:rPr>
              <a:t>Controlled by:  66</a:t>
            </a:r>
            <a:r>
              <a:rPr lang="en-US" altLang="en-US" sz="1100" b="0" baseline="30000" dirty="0">
                <a:solidFill>
                  <a:srgbClr val="000000"/>
                </a:solidFill>
              </a:rPr>
              <a:t>th</a:t>
            </a:r>
            <a:r>
              <a:rPr lang="en-US" altLang="en-US" sz="1100" b="0" dirty="0">
                <a:solidFill>
                  <a:srgbClr val="000000"/>
                </a:solidFill>
              </a:rPr>
              <a:t> Infantry Division Inspector General (AFVS-IG) </a:t>
            </a:r>
          </a:p>
          <a:p>
            <a:pPr>
              <a:spcBef>
                <a:spcPct val="0"/>
              </a:spcBef>
              <a:buFontTx/>
              <a:buNone/>
            </a:pPr>
            <a:r>
              <a:rPr lang="en-US" altLang="en-US" sz="1100" b="0" dirty="0">
                <a:solidFill>
                  <a:srgbClr val="000000"/>
                </a:solidFill>
              </a:rPr>
              <a:t>CUI Category:  CTI</a:t>
            </a:r>
          </a:p>
          <a:p>
            <a:pPr>
              <a:spcBef>
                <a:spcPct val="0"/>
              </a:spcBef>
              <a:buFontTx/>
              <a:buNone/>
            </a:pPr>
            <a:r>
              <a:rPr lang="en-US" altLang="en-US" sz="1100" b="0" dirty="0">
                <a:solidFill>
                  <a:srgbClr val="000000"/>
                </a:solidFill>
              </a:rPr>
              <a:t>Distribution / Dissemination Controls: FEDCON</a:t>
            </a:r>
          </a:p>
          <a:p>
            <a:pPr>
              <a:spcBef>
                <a:spcPct val="0"/>
              </a:spcBef>
              <a:buFontTx/>
              <a:buNone/>
            </a:pPr>
            <a:r>
              <a:rPr lang="en-US" altLang="en-US" sz="1100" b="0" dirty="0">
                <a:solidFill>
                  <a:srgbClr val="000000"/>
                </a:solidFill>
              </a:rPr>
              <a:t>POC: MAJ Frank E. List, 123-456-7890</a:t>
            </a:r>
          </a:p>
        </p:txBody>
      </p:sp>
      <p:grpSp>
        <p:nvGrpSpPr>
          <p:cNvPr id="193545" name="Group 5"/>
          <p:cNvGrpSpPr>
            <a:grpSpLocks/>
          </p:cNvGrpSpPr>
          <p:nvPr/>
        </p:nvGrpSpPr>
        <p:grpSpPr bwMode="auto">
          <a:xfrm>
            <a:off x="685800" y="2014538"/>
            <a:ext cx="3954463" cy="4386262"/>
            <a:chOff x="1262606" y="2013981"/>
            <a:chExt cx="3954166" cy="4386818"/>
          </a:xfrm>
        </p:grpSpPr>
        <p:sp>
          <p:nvSpPr>
            <p:cNvPr id="193549" name="Rectangle 2"/>
            <p:cNvSpPr>
              <a:spLocks noChangeArrowheads="1"/>
            </p:cNvSpPr>
            <p:nvPr/>
          </p:nvSpPr>
          <p:spPr bwMode="auto">
            <a:xfrm>
              <a:off x="1262606" y="2035178"/>
              <a:ext cx="3918994" cy="4365621"/>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3550" name="TextBox 24"/>
            <p:cNvSpPr txBox="1">
              <a:spLocks noChangeArrowheads="1"/>
            </p:cNvSpPr>
            <p:nvPr/>
          </p:nvSpPr>
          <p:spPr bwMode="auto">
            <a:xfrm>
              <a:off x="3024462" y="2013981"/>
              <a:ext cx="360969" cy="2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800"/>
                <a:t>CUI</a:t>
              </a:r>
            </a:p>
          </p:txBody>
        </p:sp>
        <p:sp>
          <p:nvSpPr>
            <p:cNvPr id="193551" name="TextBox 32"/>
            <p:cNvSpPr txBox="1">
              <a:spLocks noChangeArrowheads="1"/>
            </p:cNvSpPr>
            <p:nvPr/>
          </p:nvSpPr>
          <p:spPr bwMode="auto">
            <a:xfrm>
              <a:off x="3006027" y="6173575"/>
              <a:ext cx="360969" cy="2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800"/>
                <a:t>CUI</a:t>
              </a:r>
            </a:p>
          </p:txBody>
        </p:sp>
        <p:pic>
          <p:nvPicPr>
            <p:cNvPr id="19355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572" y="5670117"/>
              <a:ext cx="1981200" cy="45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3546" name="Straight Arrow Connector 12"/>
          <p:cNvCxnSpPr>
            <a:cxnSpLocks noChangeShapeType="1"/>
            <a:stCxn id="193542" idx="0"/>
            <a:endCxn id="193550" idx="2"/>
          </p:cNvCxnSpPr>
          <p:nvPr/>
        </p:nvCxnSpPr>
        <p:spPr bwMode="auto">
          <a:xfrm flipV="1">
            <a:off x="1943100" y="2230438"/>
            <a:ext cx="685800" cy="1203325"/>
          </a:xfrm>
          <a:prstGeom prst="straightConnector1">
            <a:avLst/>
          </a:prstGeom>
          <a:noFill/>
          <a:ln w="63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3547" name="Straight Arrow Connector 19"/>
          <p:cNvCxnSpPr>
            <a:cxnSpLocks noChangeShapeType="1"/>
            <a:stCxn id="193542" idx="2"/>
            <a:endCxn id="193551" idx="0"/>
          </p:cNvCxnSpPr>
          <p:nvPr/>
        </p:nvCxnSpPr>
        <p:spPr bwMode="auto">
          <a:xfrm>
            <a:off x="1943100" y="5187950"/>
            <a:ext cx="666750" cy="985838"/>
          </a:xfrm>
          <a:prstGeom prst="straightConnector1">
            <a:avLst/>
          </a:prstGeom>
          <a:noFill/>
          <a:ln w="635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70B70D4-0161-4781-BFC7-8E5CFB778CA8}" type="slidenum">
              <a:rPr lang="en-US" altLang="en-US" sz="1400" smtClean="0"/>
              <a:pPr>
                <a:spcBef>
                  <a:spcPct val="0"/>
                </a:spcBef>
                <a:buFontTx/>
                <a:buNone/>
              </a:pPr>
              <a:t>188</a:t>
            </a:fld>
            <a:endParaRPr lang="en-US" altLang="en-US" sz="1400"/>
          </a:p>
        </p:txBody>
      </p:sp>
      <p:sp>
        <p:nvSpPr>
          <p:cNvPr id="195587" name="Text Box 6"/>
          <p:cNvSpPr txBox="1">
            <a:spLocks noChangeArrowheads="1"/>
          </p:cNvSpPr>
          <p:nvPr/>
        </p:nvSpPr>
        <p:spPr bwMode="auto">
          <a:xfrm>
            <a:off x="1371600" y="2667000"/>
            <a:ext cx="7772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50000"/>
              </a:lnSpc>
              <a:spcBef>
                <a:spcPct val="0"/>
              </a:spcBef>
              <a:spcAft>
                <a:spcPct val="50000"/>
              </a:spcAft>
            </a:pPr>
            <a:r>
              <a:rPr lang="en-US" altLang="en-US" sz="2400">
                <a:solidFill>
                  <a:srgbClr val="FF0000"/>
                </a:solidFill>
              </a:rPr>
              <a:t>Free of unit or individual information</a:t>
            </a:r>
          </a:p>
          <a:p>
            <a:pPr eaLnBrk="1" hangingPunct="1">
              <a:lnSpc>
                <a:spcPct val="150000"/>
              </a:lnSpc>
              <a:spcBef>
                <a:spcPct val="0"/>
              </a:spcBef>
              <a:spcAft>
                <a:spcPct val="50000"/>
              </a:spcAft>
            </a:pPr>
            <a:r>
              <a:rPr lang="en-US" altLang="en-US" sz="2400">
                <a:solidFill>
                  <a:srgbClr val="FF0000"/>
                </a:solidFill>
              </a:rPr>
              <a:t>Will not be used for adverse action</a:t>
            </a:r>
          </a:p>
          <a:p>
            <a:pPr eaLnBrk="1" hangingPunct="1">
              <a:lnSpc>
                <a:spcPct val="150000"/>
              </a:lnSpc>
              <a:spcBef>
                <a:spcPct val="0"/>
              </a:spcBef>
              <a:spcAft>
                <a:spcPct val="50000"/>
              </a:spcAft>
            </a:pPr>
            <a:r>
              <a:rPr lang="en-US" altLang="en-US" sz="2400">
                <a:solidFill>
                  <a:srgbClr val="FF0000"/>
                </a:solidFill>
              </a:rPr>
              <a:t>Will not be used to compare commands / commanders</a:t>
            </a:r>
          </a:p>
          <a:p>
            <a:pPr eaLnBrk="1" hangingPunct="1">
              <a:lnSpc>
                <a:spcPct val="150000"/>
              </a:lnSpc>
              <a:spcBef>
                <a:spcPct val="0"/>
              </a:spcBef>
              <a:spcAft>
                <a:spcPct val="50000"/>
              </a:spcAft>
            </a:pPr>
            <a:r>
              <a:rPr lang="en-US" altLang="en-US" sz="2400">
                <a:solidFill>
                  <a:srgbClr val="FF0000"/>
                </a:solidFill>
              </a:rPr>
              <a:t>Contains appropriate markings</a:t>
            </a:r>
          </a:p>
        </p:txBody>
      </p:sp>
      <p:sp>
        <p:nvSpPr>
          <p:cNvPr id="195589" name="AutoShape 8"/>
          <p:cNvSpPr>
            <a:spLocks noChangeArrowheads="1"/>
          </p:cNvSpPr>
          <p:nvPr/>
        </p:nvSpPr>
        <p:spPr bwMode="auto">
          <a:xfrm>
            <a:off x="381000" y="1752600"/>
            <a:ext cx="8534400" cy="4419600"/>
          </a:xfrm>
          <a:prstGeom prst="roundRect">
            <a:avLst>
              <a:gd name="adj" fmla="val 16667"/>
            </a:avLst>
          </a:pr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738313" name="Rectangle 9"/>
          <p:cNvSpPr>
            <a:spLocks noChangeArrowheads="1"/>
          </p:cNvSpPr>
          <p:nvPr/>
        </p:nvSpPr>
        <p:spPr bwMode="auto">
          <a:xfrm>
            <a:off x="685800" y="1828800"/>
            <a:ext cx="7543800" cy="835025"/>
          </a:xfrm>
          <a:prstGeom prst="rect">
            <a:avLst/>
          </a:prstGeom>
          <a:noFill/>
          <a:ln w="9525">
            <a:noFill/>
            <a:miter lim="800000"/>
            <a:headEnd/>
            <a:tailEnd/>
          </a:ln>
          <a:effectLst/>
        </p:spPr>
        <p:txBody>
          <a:bodyPr lIns="87313" tIns="42863" rIns="87313" bIns="42863">
            <a:spAutoFit/>
          </a:bodyPr>
          <a:lstStyle/>
          <a:p>
            <a:pPr algn="ctr" defTabSz="858838">
              <a:lnSpc>
                <a:spcPct val="90000"/>
              </a:lnSpc>
              <a:defRPr/>
            </a:pPr>
            <a:r>
              <a:rPr lang="en-US" b="1" dirty="0">
                <a:latin typeface="Arial" charset="0"/>
              </a:rPr>
              <a:t>AR 20-1 allows local IGs to release written inspection reports for </a:t>
            </a:r>
            <a:r>
              <a:rPr lang="en-US" b="1" u="sng" dirty="0">
                <a:latin typeface="Arial" charset="0"/>
              </a:rPr>
              <a:t>official use</a:t>
            </a:r>
            <a:r>
              <a:rPr lang="en-US" b="1" dirty="0">
                <a:latin typeface="Arial" charset="0"/>
              </a:rPr>
              <a:t> after the commander approves the report as long as it </a:t>
            </a:r>
            <a:r>
              <a:rPr lang="en-US" b="1" dirty="0">
                <a:solidFill>
                  <a:srgbClr val="FF0000"/>
                </a:solidFill>
                <a:latin typeface="Arial" charset="0"/>
              </a:rPr>
              <a:t>meets the following criteria</a:t>
            </a:r>
            <a:r>
              <a:rPr lang="en-US" dirty="0">
                <a:solidFill>
                  <a:srgbClr val="FF0000"/>
                </a:solidFill>
                <a:latin typeface="Arial" charset="0"/>
              </a:rPr>
              <a:t>:</a:t>
            </a:r>
          </a:p>
        </p:txBody>
      </p:sp>
      <p:sp>
        <p:nvSpPr>
          <p:cNvPr id="195591" name="AutoShape 10"/>
          <p:cNvSpPr>
            <a:spLocks/>
          </p:cNvSpPr>
          <p:nvPr/>
        </p:nvSpPr>
        <p:spPr bwMode="auto">
          <a:xfrm>
            <a:off x="990600" y="2930525"/>
            <a:ext cx="533400" cy="2936875"/>
          </a:xfrm>
          <a:prstGeom prst="leftBrace">
            <a:avLst>
              <a:gd name="adj1" fmla="val 40479"/>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5592" name="AutoShape 11"/>
          <p:cNvSpPr>
            <a:spLocks noChangeArrowheads="1"/>
          </p:cNvSpPr>
          <p:nvPr/>
        </p:nvSpPr>
        <p:spPr bwMode="auto">
          <a:xfrm rot="-5395488">
            <a:off x="-1944687" y="4075113"/>
            <a:ext cx="5408612" cy="309562"/>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0000FF"/>
                </a:solidFill>
              </a:rPr>
              <a:t>Inspection Reports</a:t>
            </a:r>
          </a:p>
        </p:txBody>
      </p:sp>
      <p:sp>
        <p:nvSpPr>
          <p:cNvPr id="738316" name="Rectangle 12"/>
          <p:cNvSpPr>
            <a:spLocks noChangeArrowheads="1"/>
          </p:cNvSpPr>
          <p:nvPr/>
        </p:nvSpPr>
        <p:spPr bwMode="auto">
          <a:xfrm rot="19600096">
            <a:off x="5605463" y="4119563"/>
            <a:ext cx="3849687" cy="1084262"/>
          </a:xfrm>
          <a:prstGeom prst="rect">
            <a:avLst/>
          </a:prstGeom>
          <a:noFill/>
          <a:ln w="9525">
            <a:noFill/>
            <a:miter lim="800000"/>
            <a:headEnd/>
            <a:tailEnd/>
          </a:ln>
          <a:effectLst/>
        </p:spPr>
        <p:txBody>
          <a:bodyPr lIns="87313" tIns="42863" rIns="87313" bIns="42863">
            <a:spAutoFit/>
          </a:bodyPr>
          <a:lstStyle/>
          <a:p>
            <a:pPr algn="ctr" defTabSz="858838">
              <a:lnSpc>
                <a:spcPct val="90000"/>
              </a:lnSpc>
              <a:defRPr/>
            </a:pPr>
            <a:r>
              <a:rPr lang="en-US" sz="2400" b="1" u="sng" dirty="0">
                <a:solidFill>
                  <a:srgbClr val="0000FF"/>
                </a:solidFill>
                <a:latin typeface="Arial" charset="0"/>
              </a:rPr>
              <a:t>Otherwise, TIG is the </a:t>
            </a:r>
          </a:p>
          <a:p>
            <a:pPr algn="ctr" defTabSz="858838">
              <a:lnSpc>
                <a:spcPct val="90000"/>
              </a:lnSpc>
              <a:defRPr/>
            </a:pPr>
            <a:r>
              <a:rPr lang="en-US" sz="2400" b="1" u="sng" dirty="0">
                <a:solidFill>
                  <a:srgbClr val="0000FF"/>
                </a:solidFill>
                <a:latin typeface="Arial" charset="0"/>
              </a:rPr>
              <a:t>Release Authority for </a:t>
            </a:r>
          </a:p>
          <a:p>
            <a:pPr algn="ctr" defTabSz="858838">
              <a:lnSpc>
                <a:spcPct val="90000"/>
              </a:lnSpc>
              <a:defRPr/>
            </a:pPr>
            <a:r>
              <a:rPr lang="en-US" sz="2400" b="1" u="sng" dirty="0">
                <a:solidFill>
                  <a:srgbClr val="0000FF"/>
                </a:solidFill>
                <a:latin typeface="Arial" charset="0"/>
              </a:rPr>
              <a:t>the IG records</a:t>
            </a:r>
          </a:p>
        </p:txBody>
      </p:sp>
      <p:sp>
        <p:nvSpPr>
          <p:cNvPr id="195595" name="Rectangle 2"/>
          <p:cNvSpPr>
            <a:spLocks noGrp="1" noChangeArrowheads="1"/>
          </p:cNvSpPr>
          <p:nvPr>
            <p:ph type="title"/>
          </p:nvPr>
        </p:nvSpPr>
        <p:spPr>
          <a:xfrm>
            <a:off x="819150" y="341313"/>
            <a:ext cx="8248650" cy="1144587"/>
          </a:xfrm>
          <a:noFill/>
        </p:spPr>
        <p:txBody>
          <a:bodyPr lIns="92075" tIns="46038" rIns="92075" bIns="46038"/>
          <a:lstStyle/>
          <a:p>
            <a:pPr eaLnBrk="1" hangingPunct="1"/>
            <a:r>
              <a:rPr lang="en-US" altLang="en-US" sz="3600">
                <a:solidFill>
                  <a:schemeClr val="tx1"/>
                </a:solidFill>
                <a:cs typeface="Arial" panose="020B0604020202020204" pitchFamily="34" charset="0"/>
              </a:rPr>
              <a:t> Inspection Reports</a:t>
            </a:r>
          </a:p>
        </p:txBody>
      </p:sp>
      <p:grpSp>
        <p:nvGrpSpPr>
          <p:cNvPr id="14" name="Group 13"/>
          <p:cNvGrpSpPr/>
          <p:nvPr/>
        </p:nvGrpSpPr>
        <p:grpSpPr>
          <a:xfrm>
            <a:off x="7924800" y="247650"/>
            <a:ext cx="1052513" cy="903288"/>
            <a:chOff x="7543799" y="925512"/>
            <a:chExt cx="1052513" cy="903288"/>
          </a:xfrm>
        </p:grpSpPr>
        <p:sp>
          <p:nvSpPr>
            <p:cNvPr id="16"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7"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12</a:t>
              </a:r>
            </a:p>
          </p:txBody>
        </p:sp>
      </p:grpSp>
      <p:sp>
        <p:nvSpPr>
          <p:cNvPr id="2" name="Text Box 3">
            <a:extLst>
              <a:ext uri="{FF2B5EF4-FFF2-40B4-BE49-F238E27FC236}">
                <a16:creationId xmlns:a16="http://schemas.microsoft.com/office/drawing/2014/main" id="{0C03A549-218A-FE57-5025-A33735259659}"/>
              </a:ext>
            </a:extLst>
          </p:cNvPr>
          <p:cNvSpPr txBox="1">
            <a:spLocks noChangeArrowheads="1"/>
          </p:cNvSpPr>
          <p:nvPr/>
        </p:nvSpPr>
        <p:spPr bwMode="auto">
          <a:xfrm>
            <a:off x="6777369" y="6183922"/>
            <a:ext cx="2138031"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AR 20-1</a:t>
            </a:r>
            <a:r>
              <a:rPr lang="en-US" altLang="en-US" sz="1800" dirty="0">
                <a:solidFill>
                  <a:srgbClr val="00B050"/>
                </a:solidFill>
              </a:rPr>
              <a:t> (para 3-6)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8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16"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0A3FEA6-CC8A-4181-A301-B0BFF948F53B}" type="slidenum">
              <a:rPr lang="en-US" altLang="en-US" sz="1400" smtClean="0"/>
              <a:pPr>
                <a:spcBef>
                  <a:spcPct val="0"/>
                </a:spcBef>
                <a:buFontTx/>
                <a:buNone/>
              </a:pPr>
              <a:t>189</a:t>
            </a:fld>
            <a:endParaRPr lang="en-US" altLang="en-US" sz="1400"/>
          </a:p>
        </p:txBody>
      </p:sp>
      <p:sp>
        <p:nvSpPr>
          <p:cNvPr id="197635" name="Oval 4"/>
          <p:cNvSpPr>
            <a:spLocks noChangeArrowheads="1"/>
          </p:cNvSpPr>
          <p:nvPr/>
        </p:nvSpPr>
        <p:spPr bwMode="auto">
          <a:xfrm>
            <a:off x="1812925" y="3448050"/>
            <a:ext cx="1679575" cy="809625"/>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36" name="Rectangle 5"/>
          <p:cNvSpPr>
            <a:spLocks noChangeArrowheads="1"/>
          </p:cNvSpPr>
          <p:nvPr/>
        </p:nvSpPr>
        <p:spPr bwMode="auto">
          <a:xfrm>
            <a:off x="5616575" y="2654300"/>
            <a:ext cx="1314450" cy="920750"/>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37" name="Rectangle 6"/>
          <p:cNvSpPr>
            <a:spLocks noChangeArrowheads="1"/>
          </p:cNvSpPr>
          <p:nvPr/>
        </p:nvSpPr>
        <p:spPr bwMode="auto">
          <a:xfrm>
            <a:off x="7326313" y="2705100"/>
            <a:ext cx="1355725" cy="890588"/>
          </a:xfrm>
          <a:prstGeom prst="rect">
            <a:avLst/>
          </a:prstGeom>
          <a:solidFill>
            <a:srgbClr val="919191"/>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38" name="Line 7"/>
          <p:cNvSpPr>
            <a:spLocks noChangeShapeType="1"/>
          </p:cNvSpPr>
          <p:nvPr/>
        </p:nvSpPr>
        <p:spPr bwMode="auto">
          <a:xfrm flipV="1">
            <a:off x="4302125" y="3611563"/>
            <a:ext cx="0" cy="2889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39" name="Rectangle 8"/>
          <p:cNvSpPr>
            <a:spLocks noChangeArrowheads="1"/>
          </p:cNvSpPr>
          <p:nvPr/>
        </p:nvSpPr>
        <p:spPr bwMode="auto">
          <a:xfrm>
            <a:off x="3543300" y="2654300"/>
            <a:ext cx="1503363" cy="941388"/>
          </a:xfrm>
          <a:prstGeom prst="rect">
            <a:avLst/>
          </a:prstGeom>
          <a:solidFill>
            <a:srgbClr val="DDDDDD"/>
          </a:solidFill>
          <a:ln w="12700">
            <a:solidFill>
              <a:schemeClr val="tx2"/>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FINALIZE</a:t>
            </a:r>
          </a:p>
          <a:p>
            <a:pPr algn="ctr">
              <a:spcBef>
                <a:spcPct val="0"/>
              </a:spcBef>
              <a:buFontTx/>
              <a:buNone/>
            </a:pPr>
            <a:r>
              <a:rPr lang="en-US" altLang="en-US" sz="1700">
                <a:solidFill>
                  <a:schemeClr val="tx2"/>
                </a:solidFill>
              </a:rPr>
              <a:t>REPORT</a:t>
            </a:r>
          </a:p>
        </p:txBody>
      </p:sp>
      <p:sp>
        <p:nvSpPr>
          <p:cNvPr id="197640" name="Line 9"/>
          <p:cNvSpPr>
            <a:spLocks noChangeShapeType="1"/>
          </p:cNvSpPr>
          <p:nvPr/>
        </p:nvSpPr>
        <p:spPr bwMode="auto">
          <a:xfrm flipH="1">
            <a:off x="1690688" y="3246438"/>
            <a:ext cx="18335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41" name="Oval 10"/>
          <p:cNvSpPr>
            <a:spLocks noChangeArrowheads="1"/>
          </p:cNvSpPr>
          <p:nvPr/>
        </p:nvSpPr>
        <p:spPr bwMode="auto">
          <a:xfrm>
            <a:off x="3336925" y="3916363"/>
            <a:ext cx="1931988" cy="882650"/>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42" name="Rectangle 11"/>
          <p:cNvSpPr>
            <a:spLocks noChangeArrowheads="1"/>
          </p:cNvSpPr>
          <p:nvPr/>
        </p:nvSpPr>
        <p:spPr bwMode="auto">
          <a:xfrm>
            <a:off x="3708400" y="4217988"/>
            <a:ext cx="13208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chemeClr val="tx2"/>
                </a:solidFill>
              </a:rPr>
              <a:t>HANDOFF</a:t>
            </a:r>
          </a:p>
        </p:txBody>
      </p:sp>
      <p:sp>
        <p:nvSpPr>
          <p:cNvPr id="197643" name="Rectangle 12"/>
          <p:cNvSpPr>
            <a:spLocks noChangeArrowheads="1"/>
          </p:cNvSpPr>
          <p:nvPr/>
        </p:nvSpPr>
        <p:spPr bwMode="auto">
          <a:xfrm>
            <a:off x="228600" y="2714625"/>
            <a:ext cx="1443038" cy="9413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44" name="Line 13"/>
          <p:cNvSpPr>
            <a:spLocks noChangeShapeType="1"/>
          </p:cNvSpPr>
          <p:nvPr/>
        </p:nvSpPr>
        <p:spPr bwMode="auto">
          <a:xfrm>
            <a:off x="2657475" y="3257550"/>
            <a:ext cx="0" cy="16827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45" name="Rectangle 14"/>
          <p:cNvSpPr>
            <a:spLocks noChangeArrowheads="1"/>
          </p:cNvSpPr>
          <p:nvPr/>
        </p:nvSpPr>
        <p:spPr bwMode="auto">
          <a:xfrm>
            <a:off x="1997075" y="3721100"/>
            <a:ext cx="1320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TASKERS</a:t>
            </a:r>
          </a:p>
        </p:txBody>
      </p:sp>
      <p:sp>
        <p:nvSpPr>
          <p:cNvPr id="197646" name="Line 15"/>
          <p:cNvSpPr>
            <a:spLocks noChangeShapeType="1"/>
          </p:cNvSpPr>
          <p:nvPr/>
        </p:nvSpPr>
        <p:spPr bwMode="auto">
          <a:xfrm>
            <a:off x="6935788" y="3244850"/>
            <a:ext cx="3540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47" name="Line 16"/>
          <p:cNvSpPr>
            <a:spLocks noChangeShapeType="1"/>
          </p:cNvSpPr>
          <p:nvPr/>
        </p:nvSpPr>
        <p:spPr bwMode="auto">
          <a:xfrm>
            <a:off x="5046663" y="3244850"/>
            <a:ext cx="571500"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48" name="Rectangle 17"/>
          <p:cNvSpPr>
            <a:spLocks noChangeArrowheads="1"/>
          </p:cNvSpPr>
          <p:nvPr/>
        </p:nvSpPr>
        <p:spPr bwMode="auto">
          <a:xfrm>
            <a:off x="7239000" y="2654300"/>
            <a:ext cx="1676400" cy="990600"/>
          </a:xfrm>
          <a:prstGeom prst="rect">
            <a:avLst/>
          </a:prstGeom>
          <a:solidFill>
            <a:schemeClr val="tx2"/>
          </a:solidFill>
          <a:ln w="254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49" name="Rectangle 18"/>
          <p:cNvSpPr>
            <a:spLocks noChangeArrowheads="1"/>
          </p:cNvSpPr>
          <p:nvPr/>
        </p:nvSpPr>
        <p:spPr bwMode="auto">
          <a:xfrm>
            <a:off x="76200" y="2882900"/>
            <a:ext cx="16922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t>OUT-BRIEF COMMANDER</a:t>
            </a:r>
          </a:p>
        </p:txBody>
      </p:sp>
      <p:sp>
        <p:nvSpPr>
          <p:cNvPr id="197650" name="Rectangle 19"/>
          <p:cNvSpPr>
            <a:spLocks noChangeArrowheads="1"/>
          </p:cNvSpPr>
          <p:nvPr/>
        </p:nvSpPr>
        <p:spPr bwMode="auto">
          <a:xfrm>
            <a:off x="5502275" y="2855913"/>
            <a:ext cx="15843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t>DISTRIBUTE</a:t>
            </a:r>
            <a:r>
              <a:rPr lang="en-US" altLang="en-US" sz="1700"/>
              <a:t> </a:t>
            </a:r>
            <a:r>
              <a:rPr lang="en-US" altLang="en-US" sz="1500"/>
              <a:t>REPORT</a:t>
            </a:r>
          </a:p>
        </p:txBody>
      </p:sp>
      <p:sp>
        <p:nvSpPr>
          <p:cNvPr id="197651" name="Rectangle 20"/>
          <p:cNvSpPr>
            <a:spLocks noChangeArrowheads="1"/>
          </p:cNvSpPr>
          <p:nvPr/>
        </p:nvSpPr>
        <p:spPr bwMode="auto">
          <a:xfrm>
            <a:off x="7239000" y="2667000"/>
            <a:ext cx="15700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900" i="1">
                <a:solidFill>
                  <a:schemeClr val="bg1"/>
                </a:solidFill>
              </a:rPr>
              <a:t>SCHEDULE FOLLOW  UP</a:t>
            </a:r>
          </a:p>
        </p:txBody>
      </p:sp>
      <p:sp>
        <p:nvSpPr>
          <p:cNvPr id="197656" name="Rectangle 2"/>
          <p:cNvSpPr>
            <a:spLocks noChangeArrowheads="1"/>
          </p:cNvSpPr>
          <p:nvPr/>
        </p:nvSpPr>
        <p:spPr bwMode="auto">
          <a:xfrm>
            <a:off x="2590800" y="1524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Three: The Completion Phase</a:t>
            </a:r>
          </a:p>
        </p:txBody>
      </p:sp>
      <p:sp>
        <p:nvSpPr>
          <p:cNvPr id="197657" name="Text Box 3"/>
          <p:cNvSpPr txBox="1">
            <a:spLocks noChangeArrowheads="1"/>
          </p:cNvSpPr>
          <p:nvPr/>
        </p:nvSpPr>
        <p:spPr bwMode="auto">
          <a:xfrm>
            <a:off x="2590800" y="5334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97658" name="TextBox 82"/>
          <p:cNvSpPr txBox="1">
            <a:spLocks noChangeArrowheads="1"/>
          </p:cNvSpPr>
          <p:nvPr/>
        </p:nvSpPr>
        <p:spPr bwMode="auto">
          <a:xfrm>
            <a:off x="1406525" y="3468688"/>
            <a:ext cx="3222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97659" name="TextBox 83"/>
          <p:cNvSpPr txBox="1">
            <a:spLocks noChangeArrowheads="1"/>
          </p:cNvSpPr>
          <p:nvPr/>
        </p:nvSpPr>
        <p:spPr bwMode="auto">
          <a:xfrm>
            <a:off x="3006725" y="3963988"/>
            <a:ext cx="322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97660" name="TextBox 84"/>
          <p:cNvSpPr txBox="1">
            <a:spLocks noChangeArrowheads="1"/>
          </p:cNvSpPr>
          <p:nvPr/>
        </p:nvSpPr>
        <p:spPr bwMode="auto">
          <a:xfrm>
            <a:off x="4762500" y="3389313"/>
            <a:ext cx="3238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97661" name="TextBox 85"/>
          <p:cNvSpPr txBox="1">
            <a:spLocks noChangeArrowheads="1"/>
          </p:cNvSpPr>
          <p:nvPr/>
        </p:nvSpPr>
        <p:spPr bwMode="auto">
          <a:xfrm>
            <a:off x="4802188" y="44640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97662" name="TextBox 86"/>
          <p:cNvSpPr txBox="1">
            <a:spLocks noChangeArrowheads="1"/>
          </p:cNvSpPr>
          <p:nvPr/>
        </p:nvSpPr>
        <p:spPr bwMode="auto">
          <a:xfrm>
            <a:off x="6648450" y="3400425"/>
            <a:ext cx="3222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97663" name="TextBox 87"/>
          <p:cNvSpPr txBox="1">
            <a:spLocks noChangeArrowheads="1"/>
          </p:cNvSpPr>
          <p:nvPr/>
        </p:nvSpPr>
        <p:spPr bwMode="auto">
          <a:xfrm>
            <a:off x="8415338" y="34004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
        <p:nvSpPr>
          <p:cNvPr id="2" name="Text Box 3">
            <a:extLst>
              <a:ext uri="{FF2B5EF4-FFF2-40B4-BE49-F238E27FC236}">
                <a16:creationId xmlns:a16="http://schemas.microsoft.com/office/drawing/2014/main" id="{7D286566-84B6-E5CC-1700-943FE36E9325}"/>
              </a:ext>
            </a:extLst>
          </p:cNvPr>
          <p:cNvSpPr txBox="1">
            <a:spLocks noChangeArrowheads="1"/>
          </p:cNvSpPr>
          <p:nvPr/>
        </p:nvSpPr>
        <p:spPr bwMode="auto">
          <a:xfrm>
            <a:off x="3916123" y="6059487"/>
            <a:ext cx="5151677"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4-4, page 4-4-9)</a:t>
            </a:r>
          </a:p>
        </p:txBody>
      </p:sp>
    </p:spTree>
  </p:cSld>
  <p:clrMapOvr>
    <a:masterClrMapping/>
  </p:clrMapOvr>
  <p:transition>
    <p:pull/>
    <p:sndAc>
      <p:end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4685DE59-8500-4906-A788-BB5913A6C8F0}" type="slidenum">
              <a:rPr lang="en-US" altLang="en-US" sz="1400" smtClean="0"/>
              <a:pPr>
                <a:spcBef>
                  <a:spcPct val="0"/>
                </a:spcBef>
                <a:buFontTx/>
                <a:buNone/>
              </a:pPr>
              <a:t>19</a:t>
            </a:fld>
            <a:endParaRPr lang="en-US" altLang="en-US" sz="1400" dirty="0"/>
          </a:p>
        </p:txBody>
      </p:sp>
      <p:sp>
        <p:nvSpPr>
          <p:cNvPr id="51203" name="Text Box 2"/>
          <p:cNvSpPr txBox="1">
            <a:spLocks noChangeArrowheads="1"/>
          </p:cNvSpPr>
          <p:nvPr/>
        </p:nvSpPr>
        <p:spPr bwMode="auto">
          <a:xfrm>
            <a:off x="5901779" y="6019800"/>
            <a:ext cx="2980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u="sng" dirty="0">
                <a:solidFill>
                  <a:srgbClr val="00B050"/>
                </a:solidFill>
              </a:rPr>
              <a:t>AR 1-201</a:t>
            </a:r>
            <a:r>
              <a:rPr lang="en-US" altLang="en-US" sz="1800" dirty="0">
                <a:solidFill>
                  <a:srgbClr val="00B050"/>
                </a:solidFill>
              </a:rPr>
              <a:t> (paragraph 2-2)</a:t>
            </a:r>
          </a:p>
        </p:txBody>
      </p:sp>
      <p:sp>
        <p:nvSpPr>
          <p:cNvPr id="51204" name="Text Box 3"/>
          <p:cNvSpPr txBox="1">
            <a:spLocks noChangeArrowheads="1"/>
          </p:cNvSpPr>
          <p:nvPr/>
        </p:nvSpPr>
        <p:spPr bwMode="auto">
          <a:xfrm>
            <a:off x="381000" y="1868488"/>
            <a:ext cx="82296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2400" dirty="0"/>
              <a:t>	</a:t>
            </a:r>
            <a:r>
              <a:rPr lang="en-US" altLang="en-US" sz="2800" dirty="0"/>
              <a:t>1.</a:t>
            </a:r>
            <a:r>
              <a:rPr lang="en-US" altLang="en-US" sz="2400" dirty="0"/>
              <a:t>  </a:t>
            </a:r>
            <a:r>
              <a:rPr lang="en-US" altLang="en-US" sz="2800" dirty="0"/>
              <a:t>Purposeful</a:t>
            </a:r>
          </a:p>
          <a:p>
            <a:pPr>
              <a:spcBef>
                <a:spcPct val="0"/>
              </a:spcBef>
            </a:pPr>
            <a:endParaRPr lang="en-US" altLang="en-US" sz="2800" dirty="0"/>
          </a:p>
          <a:p>
            <a:pPr>
              <a:spcBef>
                <a:spcPct val="0"/>
              </a:spcBef>
              <a:buFontTx/>
              <a:buNone/>
            </a:pPr>
            <a:r>
              <a:rPr lang="en-US" altLang="en-US" sz="2800" dirty="0"/>
              <a:t>	2.  Coordinated</a:t>
            </a:r>
          </a:p>
          <a:p>
            <a:pPr>
              <a:spcBef>
                <a:spcPct val="0"/>
              </a:spcBef>
            </a:pPr>
            <a:endParaRPr lang="en-US" altLang="en-US" sz="2800" dirty="0"/>
          </a:p>
          <a:p>
            <a:pPr>
              <a:spcBef>
                <a:spcPct val="0"/>
              </a:spcBef>
              <a:buFontTx/>
              <a:buNone/>
            </a:pPr>
            <a:r>
              <a:rPr lang="en-US" altLang="en-US" sz="2800" dirty="0"/>
              <a:t>	3.  Focused on Feedback</a:t>
            </a:r>
          </a:p>
          <a:p>
            <a:pPr>
              <a:spcBef>
                <a:spcPct val="0"/>
              </a:spcBef>
              <a:buFontTx/>
              <a:buNone/>
            </a:pPr>
            <a:endParaRPr lang="en-US" altLang="en-US" sz="2800" dirty="0"/>
          </a:p>
          <a:p>
            <a:pPr>
              <a:spcBef>
                <a:spcPct val="0"/>
              </a:spcBef>
              <a:buFontTx/>
              <a:buNone/>
            </a:pPr>
            <a:r>
              <a:rPr lang="en-US" altLang="en-US" sz="2800" dirty="0"/>
              <a:t>	4.  Instructive</a:t>
            </a:r>
          </a:p>
          <a:p>
            <a:pPr>
              <a:spcBef>
                <a:spcPct val="0"/>
              </a:spcBef>
              <a:buFontTx/>
              <a:buNone/>
            </a:pPr>
            <a:endParaRPr lang="en-US" altLang="en-US" sz="2800" dirty="0"/>
          </a:p>
          <a:p>
            <a:pPr>
              <a:spcBef>
                <a:spcPct val="0"/>
              </a:spcBef>
              <a:buFontTx/>
              <a:buNone/>
            </a:pPr>
            <a:r>
              <a:rPr lang="en-US" altLang="en-US" sz="2800" dirty="0"/>
              <a:t>	5.  Followed up</a:t>
            </a:r>
            <a:endParaRPr lang="en-US" altLang="en-US" sz="2400" dirty="0"/>
          </a:p>
          <a:p>
            <a:pPr>
              <a:spcBef>
                <a:spcPct val="0"/>
              </a:spcBef>
            </a:pPr>
            <a:endParaRPr lang="en-US" altLang="en-US" sz="2400" dirty="0"/>
          </a:p>
        </p:txBody>
      </p:sp>
      <p:pic>
        <p:nvPicPr>
          <p:cNvPr id="5120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2426">
            <a:off x="5562600" y="1828800"/>
            <a:ext cx="2946400" cy="3800475"/>
          </a:xfrm>
          <a:prstGeom prst="rect">
            <a:avLst/>
          </a:prstGeom>
          <a:noFill/>
          <a:ln w="3175">
            <a:solidFill>
              <a:schemeClr val="tx1"/>
            </a:solidFill>
            <a:miter lim="800000"/>
            <a:headEnd/>
            <a:tailEnd/>
          </a:ln>
          <a:effectLst>
            <a:outerShdw dist="107763" dir="2700000" algn="ctr" rotWithShape="0">
              <a:srgbClr val="5F5F5F"/>
            </a:outerShdw>
          </a:effectLst>
          <a:extLst>
            <a:ext uri="{909E8E84-426E-40DD-AFC4-6F175D3DCCD1}">
              <a14:hiddenFill xmlns:a14="http://schemas.microsoft.com/office/drawing/2010/main">
                <a:solidFill>
                  <a:srgbClr val="FFFFFF"/>
                </a:solidFill>
              </a14:hiddenFill>
            </a:ext>
          </a:extLst>
        </p:spPr>
      </p:pic>
      <p:sp>
        <p:nvSpPr>
          <p:cNvPr id="51206" name="Text Box 2050"/>
          <p:cNvSpPr txBox="1">
            <a:spLocks noChangeArrowheads="1"/>
          </p:cNvSpPr>
          <p:nvPr/>
        </p:nvSpPr>
        <p:spPr bwMode="auto">
          <a:xfrm>
            <a:off x="1524000" y="3810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Principles of Army Inspections</a:t>
            </a:r>
          </a:p>
        </p:txBody>
      </p:sp>
      <p:grpSp>
        <p:nvGrpSpPr>
          <p:cNvPr id="51207" name="Group 7"/>
          <p:cNvGrpSpPr>
            <a:grpSpLocks/>
          </p:cNvGrpSpPr>
          <p:nvPr/>
        </p:nvGrpSpPr>
        <p:grpSpPr bwMode="auto">
          <a:xfrm>
            <a:off x="7924800" y="247650"/>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51209"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a:t>ELO</a:t>
              </a:r>
            </a:p>
            <a:p>
              <a:pPr algn="ctr">
                <a:spcBef>
                  <a:spcPct val="0"/>
                </a:spcBef>
                <a:buFontTx/>
                <a:buNone/>
              </a:pPr>
              <a:r>
                <a:rPr lang="en-US" altLang="en-US" sz="1100"/>
                <a:t>4</a:t>
              </a:r>
            </a:p>
          </p:txBody>
        </p:sp>
      </p:gr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086CDBB-1AC0-4DE4-BE98-6735B42209DA}" type="slidenum">
              <a:rPr lang="en-US" altLang="en-US" sz="1400" smtClean="0"/>
              <a:pPr>
                <a:spcBef>
                  <a:spcPct val="0"/>
                </a:spcBef>
                <a:buFontTx/>
                <a:buNone/>
              </a:pPr>
              <a:t>190</a:t>
            </a:fld>
            <a:endParaRPr lang="en-US" altLang="en-US" sz="1400"/>
          </a:p>
        </p:txBody>
      </p:sp>
      <p:sp>
        <p:nvSpPr>
          <p:cNvPr id="199683" name="Text Box 1026"/>
          <p:cNvSpPr txBox="1">
            <a:spLocks noChangeArrowheads="1"/>
          </p:cNvSpPr>
          <p:nvPr/>
        </p:nvSpPr>
        <p:spPr bwMode="auto">
          <a:xfrm>
            <a:off x="0" y="1676400"/>
            <a:ext cx="86868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Follow-up is an important inspection principle that applies to all Army inspections</a:t>
            </a:r>
          </a:p>
          <a:p>
            <a:pPr marL="800100" lvl="1" indent="-342900">
              <a:spcBef>
                <a:spcPct val="0"/>
              </a:spcBef>
              <a:buFont typeface="Arial" panose="020B0604020202020204" pitchFamily="34" charset="0"/>
              <a:buChar char="•"/>
            </a:pPr>
            <a:endParaRPr lang="en-US" altLang="en-US" sz="12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An inspection is </a:t>
            </a:r>
            <a:r>
              <a:rPr lang="en-US" altLang="en-US" sz="2000" b="0" dirty="0">
                <a:solidFill>
                  <a:srgbClr val="0000FF"/>
                </a:solidFill>
                <a:cs typeface="Times New Roman" panose="02020603050405020304" pitchFamily="18" charset="0"/>
              </a:rPr>
              <a:t>not complete</a:t>
            </a:r>
            <a:r>
              <a:rPr lang="en-US" altLang="en-US" sz="2000" b="0" dirty="0">
                <a:solidFill>
                  <a:srgbClr val="FF3300"/>
                </a:solidFill>
                <a:cs typeface="Times New Roman" panose="02020603050405020304" pitchFamily="18" charset="0"/>
              </a:rPr>
              <a:t> </a:t>
            </a:r>
            <a:r>
              <a:rPr lang="en-US" altLang="en-US" sz="2000" b="0" dirty="0">
                <a:cs typeface="Times New Roman" panose="02020603050405020304" pitchFamily="18" charset="0"/>
              </a:rPr>
              <a:t>if the inspecting agency does not follow-up to determine if the necessary corrective actions have occurred</a:t>
            </a:r>
          </a:p>
          <a:p>
            <a:pPr marL="628650" lvl="1" indent="-171450">
              <a:spcBef>
                <a:spcPct val="0"/>
              </a:spcBef>
              <a:buFont typeface="Arial" panose="020B0604020202020204" pitchFamily="34" charset="0"/>
              <a:buChar char="•"/>
            </a:pPr>
            <a:endParaRPr lang="en-US" altLang="en-US" sz="12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You can follow-up an inspection using four different methods:</a:t>
            </a:r>
          </a:p>
          <a:p>
            <a:pPr marL="628650" lvl="1" indent="-171450">
              <a:spcBef>
                <a:spcPct val="0"/>
              </a:spcBef>
              <a:buFont typeface="Arial" panose="020B0604020202020204" pitchFamily="34" charset="0"/>
              <a:buChar char="•"/>
            </a:pPr>
            <a:endParaRPr lang="en-US" altLang="en-US" sz="800" b="0" dirty="0">
              <a:cs typeface="Times New Roman" panose="02020603050405020304" pitchFamily="18" charset="0"/>
            </a:endParaRPr>
          </a:p>
          <a:p>
            <a:pPr marL="1200150" lvl="2" indent="-285750">
              <a:spcBef>
                <a:spcPct val="0"/>
              </a:spcBef>
              <a:buFont typeface="Wingdings" panose="05000000000000000000" pitchFamily="2" charset="2"/>
              <a:buChar char="Ø"/>
            </a:pPr>
            <a:r>
              <a:rPr lang="en-US" altLang="en-US" sz="1800" b="0" u="sng" dirty="0">
                <a:solidFill>
                  <a:srgbClr val="0000FF"/>
                </a:solidFill>
                <a:cs typeface="Times New Roman" panose="02020603050405020304" pitchFamily="18" charset="0"/>
              </a:rPr>
              <a:t>Follow-Up Inspection:</a:t>
            </a:r>
            <a:r>
              <a:rPr lang="en-US" altLang="en-US" sz="1800" b="0" dirty="0">
                <a:cs typeface="Times New Roman" panose="02020603050405020304" pitchFamily="18" charset="0"/>
              </a:rPr>
              <a:t> This method is the most effective but is also the most resource intensive</a:t>
            </a:r>
          </a:p>
          <a:p>
            <a:pPr marL="1085850" lvl="2" indent="-171450">
              <a:spcBef>
                <a:spcPct val="0"/>
              </a:spcBef>
              <a:buFont typeface="Wingdings" panose="05000000000000000000" pitchFamily="2" charset="2"/>
              <a:buChar char="Ø"/>
            </a:pPr>
            <a:endParaRPr lang="en-US" altLang="en-US" sz="900" b="0" dirty="0">
              <a:cs typeface="Times New Roman" panose="02020603050405020304" pitchFamily="18" charset="0"/>
            </a:endParaRPr>
          </a:p>
          <a:p>
            <a:pPr marL="1200150" lvl="2" indent="-285750">
              <a:spcBef>
                <a:spcPct val="0"/>
              </a:spcBef>
              <a:buFont typeface="Wingdings" panose="05000000000000000000" pitchFamily="2" charset="2"/>
              <a:buChar char="Ø"/>
            </a:pPr>
            <a:r>
              <a:rPr lang="en-US" altLang="en-US" sz="1800" b="0" u="sng" dirty="0">
                <a:solidFill>
                  <a:srgbClr val="0000FF"/>
                </a:solidFill>
                <a:cs typeface="Times New Roman" panose="02020603050405020304" pitchFamily="18" charset="0"/>
              </a:rPr>
              <a:t>Follow-Up Visit:</a:t>
            </a:r>
            <a:r>
              <a:rPr lang="en-US" altLang="en-US" sz="1800" b="0" dirty="0">
                <a:cs typeface="Times New Roman" panose="02020603050405020304" pitchFamily="18" charset="0"/>
              </a:rPr>
              <a:t> Visit the individuals or agencies responsible for the corrective action to determine their progress</a:t>
            </a:r>
          </a:p>
          <a:p>
            <a:pPr marL="1085850" lvl="2" indent="-171450">
              <a:spcBef>
                <a:spcPct val="0"/>
              </a:spcBef>
              <a:buFont typeface="Wingdings" panose="05000000000000000000" pitchFamily="2" charset="2"/>
              <a:buChar char="Ø"/>
            </a:pPr>
            <a:endParaRPr lang="en-US" altLang="en-US" sz="900" b="0" dirty="0">
              <a:cs typeface="Times New Roman" panose="02020603050405020304" pitchFamily="18" charset="0"/>
            </a:endParaRPr>
          </a:p>
          <a:p>
            <a:pPr marL="1200150" lvl="2" indent="-285750">
              <a:spcBef>
                <a:spcPct val="0"/>
              </a:spcBef>
              <a:buFont typeface="Wingdings" panose="05000000000000000000" pitchFamily="2" charset="2"/>
              <a:buChar char="Ø"/>
            </a:pPr>
            <a:r>
              <a:rPr lang="en-US" altLang="en-US" sz="1800" b="0" u="sng" dirty="0">
                <a:solidFill>
                  <a:srgbClr val="0000FF"/>
                </a:solidFill>
                <a:cs typeface="Times New Roman" panose="02020603050405020304" pitchFamily="18" charset="0"/>
              </a:rPr>
              <a:t>Telephone:</a:t>
            </a:r>
            <a:r>
              <a:rPr lang="en-US" altLang="en-US" sz="1800" b="0" dirty="0">
                <a:cs typeface="Times New Roman" panose="02020603050405020304" pitchFamily="18" charset="0"/>
              </a:rPr>
              <a:t> The same as a visit but not in person</a:t>
            </a:r>
          </a:p>
          <a:p>
            <a:pPr marL="1085850" lvl="2" indent="-171450">
              <a:spcBef>
                <a:spcPct val="0"/>
              </a:spcBef>
              <a:buFont typeface="Wingdings" panose="05000000000000000000" pitchFamily="2" charset="2"/>
              <a:buChar char="Ø"/>
            </a:pPr>
            <a:endParaRPr lang="en-US" altLang="en-US" sz="900" b="0" dirty="0">
              <a:cs typeface="Times New Roman" panose="02020603050405020304" pitchFamily="18" charset="0"/>
            </a:endParaRPr>
          </a:p>
          <a:p>
            <a:pPr marL="1200150" lvl="2" indent="-285750">
              <a:spcBef>
                <a:spcPct val="0"/>
              </a:spcBef>
              <a:buFont typeface="Wingdings" panose="05000000000000000000" pitchFamily="2" charset="2"/>
              <a:buChar char="Ø"/>
            </a:pPr>
            <a:r>
              <a:rPr lang="en-US" altLang="en-US" sz="1800" b="0" u="sng" dirty="0">
                <a:solidFill>
                  <a:srgbClr val="0000FF"/>
                </a:solidFill>
                <a:cs typeface="Times New Roman" panose="02020603050405020304" pitchFamily="18" charset="0"/>
              </a:rPr>
              <a:t>Reply by Memorandum:</a:t>
            </a:r>
            <a:r>
              <a:rPr lang="en-US" altLang="en-US" sz="1800" b="0" dirty="0">
                <a:cs typeface="Times New Roman" panose="02020603050405020304" pitchFamily="18" charset="0"/>
              </a:rPr>
              <a:t>  This method should be considered as an exception to the rule, not a first course of action</a:t>
            </a:r>
            <a:endParaRPr lang="en-US" altLang="en-US" b="0" dirty="0"/>
          </a:p>
        </p:txBody>
      </p:sp>
      <p:sp>
        <p:nvSpPr>
          <p:cNvPr id="199684" name="Text Box 1027"/>
          <p:cNvSpPr txBox="1">
            <a:spLocks noChangeArrowheads="1"/>
          </p:cNvSpPr>
          <p:nvPr/>
        </p:nvSpPr>
        <p:spPr bwMode="auto">
          <a:xfrm>
            <a:off x="2514600" y="496888"/>
            <a:ext cx="459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Schedule Follow-Up</a:t>
            </a:r>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DAD7AA2-137C-4A9E-9FC7-4290CC288AAF}" type="slidenum">
              <a:rPr lang="en-US" altLang="en-US" sz="1400" smtClean="0"/>
              <a:pPr>
                <a:spcBef>
                  <a:spcPct val="0"/>
                </a:spcBef>
                <a:buFontTx/>
                <a:buNone/>
              </a:pPr>
              <a:t>191</a:t>
            </a:fld>
            <a:endParaRPr lang="en-US" altLang="en-US" sz="1400"/>
          </a:p>
        </p:txBody>
      </p:sp>
      <p:sp>
        <p:nvSpPr>
          <p:cNvPr id="201731" name="Text Box 1026"/>
          <p:cNvSpPr txBox="1">
            <a:spLocks noChangeArrowheads="1"/>
          </p:cNvSpPr>
          <p:nvPr/>
        </p:nvSpPr>
        <p:spPr bwMode="auto">
          <a:xfrm>
            <a:off x="96838" y="1743075"/>
            <a:ext cx="8686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Determine whether the temporary assistant IG, SME, Augmentee fulfilled their objectives and responsibilities</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Provide feedback to the appropriate supervisor regarding performance</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Recover all IG information and equipment</a:t>
            </a:r>
          </a:p>
          <a:p>
            <a:pPr marL="800100" lvl="1" indent="-342900">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solidFill>
                  <a:srgbClr val="0000FF"/>
                </a:solidFill>
                <a:cs typeface="Times New Roman" panose="02020603050405020304" pitchFamily="18" charset="0"/>
              </a:rPr>
              <a:t>Conduct an out-briefing reinforcing the IG tenet of confidentiality and the nature of IG records</a:t>
            </a:r>
            <a:r>
              <a:rPr lang="en-US" altLang="en-US" sz="2000" b="0" dirty="0">
                <a:cs typeface="Times New Roman" panose="02020603050405020304" pitchFamily="18" charset="0"/>
              </a:rPr>
              <a:t>.  Command IGs will ensure that a written memorandum for record documenting the out-briefing </a:t>
            </a:r>
            <a:r>
              <a:rPr lang="en-US" altLang="en-US" sz="2000" b="0" dirty="0">
                <a:solidFill>
                  <a:srgbClr val="0000FF"/>
                </a:solidFill>
                <a:cs typeface="Times New Roman" panose="02020603050405020304" pitchFamily="18" charset="0"/>
              </a:rPr>
              <a:t>remains on file in the IG office for three years. </a:t>
            </a:r>
          </a:p>
          <a:p>
            <a:pPr marL="800100" lvl="1" indent="-342900">
              <a:spcBef>
                <a:spcPct val="0"/>
              </a:spcBef>
              <a:buFont typeface="Arial" panose="020B0604020202020204" pitchFamily="34" charset="0"/>
              <a:buChar char="•"/>
            </a:pPr>
            <a:endParaRPr lang="en-US" altLang="en-US" sz="2000" b="0" dirty="0">
              <a:solidFill>
                <a:srgbClr val="FF0000"/>
              </a:solidFill>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solidFill>
                  <a:srgbClr val="0000FF"/>
                </a:solidFill>
                <a:cs typeface="Times New Roman" panose="02020603050405020304" pitchFamily="18" charset="0"/>
              </a:rPr>
              <a:t>Applies to departing IGs! </a:t>
            </a:r>
          </a:p>
          <a:p>
            <a:pPr marL="800100" lvl="1" indent="-342900">
              <a:spcBef>
                <a:spcPct val="0"/>
              </a:spcBef>
              <a:buFont typeface="Arial" panose="020B0604020202020204" pitchFamily="34" charset="0"/>
              <a:buChar char="•"/>
            </a:pPr>
            <a:endParaRPr lang="en-US" altLang="en-US" sz="2000" b="0" dirty="0">
              <a:solidFill>
                <a:srgbClr val="FF0000"/>
              </a:solidFill>
              <a:cs typeface="Times New Roman" panose="02020603050405020304" pitchFamily="18" charset="0"/>
            </a:endParaRPr>
          </a:p>
        </p:txBody>
      </p:sp>
      <p:sp>
        <p:nvSpPr>
          <p:cNvPr id="201732" name="Text Box 1027"/>
          <p:cNvSpPr txBox="1">
            <a:spLocks noChangeArrowheads="1"/>
          </p:cNvSpPr>
          <p:nvPr/>
        </p:nvSpPr>
        <p:spPr bwMode="auto">
          <a:xfrm>
            <a:off x="2463800" y="496888"/>
            <a:ext cx="469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Departing Personnel</a:t>
            </a:r>
          </a:p>
        </p:txBody>
      </p:sp>
      <p:sp>
        <p:nvSpPr>
          <p:cNvPr id="2" name="Text Box 3">
            <a:extLst>
              <a:ext uri="{FF2B5EF4-FFF2-40B4-BE49-F238E27FC236}">
                <a16:creationId xmlns:a16="http://schemas.microsoft.com/office/drawing/2014/main" id="{E1084CF1-2110-0E62-02A7-8F8433F7D420}"/>
              </a:ext>
            </a:extLst>
          </p:cNvPr>
          <p:cNvSpPr txBox="1">
            <a:spLocks noChangeArrowheads="1"/>
          </p:cNvSpPr>
          <p:nvPr/>
        </p:nvSpPr>
        <p:spPr bwMode="auto">
          <a:xfrm>
            <a:off x="6725327" y="6059487"/>
            <a:ext cx="2266273"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AR 20-1</a:t>
            </a:r>
            <a:r>
              <a:rPr lang="en-US" altLang="en-US" sz="1800" dirty="0">
                <a:solidFill>
                  <a:srgbClr val="00B050"/>
                </a:solidFill>
              </a:rPr>
              <a:t> (para 1-13)</a:t>
            </a:r>
          </a:p>
        </p:txBody>
      </p:sp>
    </p:spTree>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5C95FAC-2ED5-490C-8FC8-B4C325961E32}" type="slidenum">
              <a:rPr lang="en-US" altLang="en-US" sz="1400" smtClean="0"/>
              <a:pPr>
                <a:spcBef>
                  <a:spcPct val="0"/>
                </a:spcBef>
                <a:buFontTx/>
                <a:buNone/>
              </a:pPr>
              <a:t>192</a:t>
            </a:fld>
            <a:endParaRPr lang="en-US" altLang="en-US" sz="1400"/>
          </a:p>
        </p:txBody>
      </p:sp>
      <p:sp>
        <p:nvSpPr>
          <p:cNvPr id="203779" name="Text Box 1026"/>
          <p:cNvSpPr txBox="1">
            <a:spLocks noChangeArrowheads="1"/>
          </p:cNvSpPr>
          <p:nvPr/>
        </p:nvSpPr>
        <p:spPr bwMode="auto">
          <a:xfrm>
            <a:off x="0" y="2057400"/>
            <a:ext cx="86868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IGARS has a function code of </a:t>
            </a:r>
            <a:r>
              <a:rPr lang="en-US" altLang="en-US" sz="2000" b="0" dirty="0">
                <a:solidFill>
                  <a:srgbClr val="0000FF"/>
                </a:solidFill>
                <a:cs typeface="Times New Roman" panose="02020603050405020304" pitchFamily="18" charset="0"/>
              </a:rPr>
              <a:t>18E5</a:t>
            </a:r>
            <a:r>
              <a:rPr lang="en-US" altLang="en-US" sz="2000" b="0" dirty="0">
                <a:cs typeface="Times New Roman" panose="02020603050405020304" pitchFamily="18" charset="0"/>
              </a:rPr>
              <a:t> for tracking workload data associated with IG Inspections</a:t>
            </a:r>
          </a:p>
          <a:p>
            <a:pPr marL="628650" lvl="1" indent="-171450">
              <a:spcBef>
                <a:spcPct val="0"/>
              </a:spcBef>
              <a:buFont typeface="Arial" panose="020B0604020202020204" pitchFamily="34" charset="0"/>
              <a:buChar char="•"/>
            </a:pPr>
            <a:endParaRPr lang="en-US" altLang="en-US" sz="12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IG offices should consider requiring </a:t>
            </a:r>
            <a:r>
              <a:rPr lang="en-US" altLang="en-US" sz="2000" b="0" dirty="0">
                <a:solidFill>
                  <a:srgbClr val="0000FF"/>
                </a:solidFill>
                <a:cs typeface="Times New Roman" panose="02020603050405020304" pitchFamily="18" charset="0"/>
              </a:rPr>
              <a:t>each team member </a:t>
            </a:r>
            <a:r>
              <a:rPr lang="en-US" altLang="en-US" sz="2000" b="0" dirty="0">
                <a:cs typeface="Times New Roman" panose="02020603050405020304" pitchFamily="18" charset="0"/>
              </a:rPr>
              <a:t>to enter an Information IGAR, with the title of the Inspection, as a roll-up of his or her man-hours expended in support of the inspection</a:t>
            </a:r>
          </a:p>
          <a:p>
            <a:pPr marL="628650" lvl="1" indent="-171450">
              <a:spcBef>
                <a:spcPct val="0"/>
              </a:spcBef>
              <a:buFont typeface="Arial" panose="020B0604020202020204" pitchFamily="34" charset="0"/>
              <a:buChar char="•"/>
            </a:pPr>
            <a:endParaRPr lang="en-US" altLang="en-US" sz="12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Depending on your SOP, IGs can also load Inspection Products and man-hours into a Standard IGAR using this same function code</a:t>
            </a:r>
            <a:endParaRPr lang="en-US" altLang="en-US" sz="2000" b="0" dirty="0"/>
          </a:p>
        </p:txBody>
      </p:sp>
      <p:sp>
        <p:nvSpPr>
          <p:cNvPr id="203780" name="Text Box 1027"/>
          <p:cNvSpPr txBox="1">
            <a:spLocks noChangeArrowheads="1"/>
          </p:cNvSpPr>
          <p:nvPr/>
        </p:nvSpPr>
        <p:spPr bwMode="auto">
          <a:xfrm>
            <a:off x="2057400" y="496888"/>
            <a:ext cx="6211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IGARS Data for Inspections</a:t>
            </a:r>
          </a:p>
        </p:txBody>
      </p:sp>
    </p:spTree>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0A3FEA6-CC8A-4181-A301-B0BFF948F53B}" type="slidenum">
              <a:rPr lang="en-US" altLang="en-US" sz="1400" smtClean="0"/>
              <a:pPr>
                <a:spcBef>
                  <a:spcPct val="0"/>
                </a:spcBef>
                <a:buFontTx/>
                <a:buNone/>
              </a:pPr>
              <a:t>193</a:t>
            </a:fld>
            <a:endParaRPr lang="en-US" altLang="en-US" sz="1400"/>
          </a:p>
        </p:txBody>
      </p:sp>
      <p:sp>
        <p:nvSpPr>
          <p:cNvPr id="197635" name="Oval 4"/>
          <p:cNvSpPr>
            <a:spLocks noChangeArrowheads="1"/>
          </p:cNvSpPr>
          <p:nvPr/>
        </p:nvSpPr>
        <p:spPr bwMode="auto">
          <a:xfrm>
            <a:off x="1812925" y="3448050"/>
            <a:ext cx="1679575" cy="809625"/>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36" name="Rectangle 5"/>
          <p:cNvSpPr>
            <a:spLocks noChangeArrowheads="1"/>
          </p:cNvSpPr>
          <p:nvPr/>
        </p:nvSpPr>
        <p:spPr bwMode="auto">
          <a:xfrm>
            <a:off x="5616575" y="2654300"/>
            <a:ext cx="1314450" cy="920750"/>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37" name="Rectangle 6"/>
          <p:cNvSpPr>
            <a:spLocks noChangeArrowheads="1"/>
          </p:cNvSpPr>
          <p:nvPr/>
        </p:nvSpPr>
        <p:spPr bwMode="auto">
          <a:xfrm>
            <a:off x="7326313" y="2705100"/>
            <a:ext cx="1355725" cy="890588"/>
          </a:xfrm>
          <a:prstGeom prst="rect">
            <a:avLst/>
          </a:prstGeom>
          <a:solidFill>
            <a:srgbClr val="919191"/>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38" name="Line 7"/>
          <p:cNvSpPr>
            <a:spLocks noChangeShapeType="1"/>
          </p:cNvSpPr>
          <p:nvPr/>
        </p:nvSpPr>
        <p:spPr bwMode="auto">
          <a:xfrm flipV="1">
            <a:off x="4302125" y="3611563"/>
            <a:ext cx="0" cy="2889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39" name="Rectangle 8"/>
          <p:cNvSpPr>
            <a:spLocks noChangeArrowheads="1"/>
          </p:cNvSpPr>
          <p:nvPr/>
        </p:nvSpPr>
        <p:spPr bwMode="auto">
          <a:xfrm>
            <a:off x="3543300" y="2654300"/>
            <a:ext cx="1503363" cy="941388"/>
          </a:xfrm>
          <a:prstGeom prst="rect">
            <a:avLst/>
          </a:prstGeom>
          <a:solidFill>
            <a:srgbClr val="DDDDDD"/>
          </a:solidFill>
          <a:ln w="12700">
            <a:solidFill>
              <a:schemeClr val="tx2"/>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FINALIZE</a:t>
            </a:r>
          </a:p>
          <a:p>
            <a:pPr algn="ctr">
              <a:spcBef>
                <a:spcPct val="0"/>
              </a:spcBef>
              <a:buFontTx/>
              <a:buNone/>
            </a:pPr>
            <a:r>
              <a:rPr lang="en-US" altLang="en-US" sz="1700">
                <a:solidFill>
                  <a:schemeClr val="tx2"/>
                </a:solidFill>
              </a:rPr>
              <a:t>REPORT</a:t>
            </a:r>
          </a:p>
        </p:txBody>
      </p:sp>
      <p:sp>
        <p:nvSpPr>
          <p:cNvPr id="197640" name="Line 9"/>
          <p:cNvSpPr>
            <a:spLocks noChangeShapeType="1"/>
          </p:cNvSpPr>
          <p:nvPr/>
        </p:nvSpPr>
        <p:spPr bwMode="auto">
          <a:xfrm flipH="1">
            <a:off x="1690688" y="3246438"/>
            <a:ext cx="18335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41" name="Oval 10"/>
          <p:cNvSpPr>
            <a:spLocks noChangeArrowheads="1"/>
          </p:cNvSpPr>
          <p:nvPr/>
        </p:nvSpPr>
        <p:spPr bwMode="auto">
          <a:xfrm>
            <a:off x="3336925" y="3916363"/>
            <a:ext cx="1931988" cy="882650"/>
          </a:xfrm>
          <a:prstGeom prst="ellipse">
            <a:avLst/>
          </a:prstGeom>
          <a:solidFill>
            <a:srgbClr val="DDDDDD"/>
          </a:solidFill>
          <a:ln w="12700">
            <a:solidFill>
              <a:schemeClr val="tx2"/>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42" name="Rectangle 11"/>
          <p:cNvSpPr>
            <a:spLocks noChangeArrowheads="1"/>
          </p:cNvSpPr>
          <p:nvPr/>
        </p:nvSpPr>
        <p:spPr bwMode="auto">
          <a:xfrm>
            <a:off x="3708400" y="4217988"/>
            <a:ext cx="13208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700">
                <a:solidFill>
                  <a:schemeClr val="tx2"/>
                </a:solidFill>
              </a:rPr>
              <a:t>HANDOFF</a:t>
            </a:r>
          </a:p>
        </p:txBody>
      </p:sp>
      <p:sp>
        <p:nvSpPr>
          <p:cNvPr id="197643" name="Rectangle 12"/>
          <p:cNvSpPr>
            <a:spLocks noChangeArrowheads="1"/>
          </p:cNvSpPr>
          <p:nvPr/>
        </p:nvSpPr>
        <p:spPr bwMode="auto">
          <a:xfrm>
            <a:off x="228600" y="2714625"/>
            <a:ext cx="1443038" cy="941388"/>
          </a:xfrm>
          <a:prstGeom prst="rect">
            <a:avLst/>
          </a:prstGeom>
          <a:solidFill>
            <a:srgbClr val="DDDDDD"/>
          </a:solidFill>
          <a:ln w="127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44" name="Line 13"/>
          <p:cNvSpPr>
            <a:spLocks noChangeShapeType="1"/>
          </p:cNvSpPr>
          <p:nvPr/>
        </p:nvSpPr>
        <p:spPr bwMode="auto">
          <a:xfrm>
            <a:off x="2657475" y="3257550"/>
            <a:ext cx="0" cy="16827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45" name="Rectangle 14"/>
          <p:cNvSpPr>
            <a:spLocks noChangeArrowheads="1"/>
          </p:cNvSpPr>
          <p:nvPr/>
        </p:nvSpPr>
        <p:spPr bwMode="auto">
          <a:xfrm>
            <a:off x="1997075" y="3721100"/>
            <a:ext cx="1320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TASKERS</a:t>
            </a:r>
          </a:p>
        </p:txBody>
      </p:sp>
      <p:sp>
        <p:nvSpPr>
          <p:cNvPr id="197646" name="Line 15"/>
          <p:cNvSpPr>
            <a:spLocks noChangeShapeType="1"/>
          </p:cNvSpPr>
          <p:nvPr/>
        </p:nvSpPr>
        <p:spPr bwMode="auto">
          <a:xfrm>
            <a:off x="6935788" y="3244850"/>
            <a:ext cx="3540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47" name="Line 16"/>
          <p:cNvSpPr>
            <a:spLocks noChangeShapeType="1"/>
          </p:cNvSpPr>
          <p:nvPr/>
        </p:nvSpPr>
        <p:spPr bwMode="auto">
          <a:xfrm>
            <a:off x="5046663" y="3244850"/>
            <a:ext cx="571500"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48" name="Rectangle 17"/>
          <p:cNvSpPr>
            <a:spLocks noChangeArrowheads="1"/>
          </p:cNvSpPr>
          <p:nvPr/>
        </p:nvSpPr>
        <p:spPr bwMode="auto">
          <a:xfrm>
            <a:off x="7239000" y="2654300"/>
            <a:ext cx="1676400" cy="990600"/>
          </a:xfrm>
          <a:prstGeom prst="rect">
            <a:avLst/>
          </a:prstGeom>
          <a:solidFill>
            <a:schemeClr val="tx2"/>
          </a:solidFill>
          <a:ln w="25400">
            <a:solidFill>
              <a:schemeClr val="tx2"/>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97649" name="Rectangle 18"/>
          <p:cNvSpPr>
            <a:spLocks noChangeArrowheads="1"/>
          </p:cNvSpPr>
          <p:nvPr/>
        </p:nvSpPr>
        <p:spPr bwMode="auto">
          <a:xfrm>
            <a:off x="76200" y="2882900"/>
            <a:ext cx="16922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t>OUT-BRIEF COMMANDER</a:t>
            </a:r>
          </a:p>
        </p:txBody>
      </p:sp>
      <p:sp>
        <p:nvSpPr>
          <p:cNvPr id="197650" name="Rectangle 19"/>
          <p:cNvSpPr>
            <a:spLocks noChangeArrowheads="1"/>
          </p:cNvSpPr>
          <p:nvPr/>
        </p:nvSpPr>
        <p:spPr bwMode="auto">
          <a:xfrm>
            <a:off x="5502275" y="2855913"/>
            <a:ext cx="15843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500"/>
              <a:t>DISTRIBUTE</a:t>
            </a:r>
            <a:r>
              <a:rPr lang="en-US" altLang="en-US" sz="1700"/>
              <a:t> </a:t>
            </a:r>
            <a:r>
              <a:rPr lang="en-US" altLang="en-US" sz="1500"/>
              <a:t>REPORT</a:t>
            </a:r>
          </a:p>
        </p:txBody>
      </p:sp>
      <p:sp>
        <p:nvSpPr>
          <p:cNvPr id="197651" name="Rectangle 20"/>
          <p:cNvSpPr>
            <a:spLocks noChangeArrowheads="1"/>
          </p:cNvSpPr>
          <p:nvPr/>
        </p:nvSpPr>
        <p:spPr bwMode="auto">
          <a:xfrm>
            <a:off x="7239000" y="2667000"/>
            <a:ext cx="15700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900" i="1">
                <a:solidFill>
                  <a:schemeClr val="bg1"/>
                </a:solidFill>
              </a:rPr>
              <a:t>SCHEDULE FOLLOW  UP</a:t>
            </a:r>
          </a:p>
        </p:txBody>
      </p:sp>
      <p:sp>
        <p:nvSpPr>
          <p:cNvPr id="197652" name="Rectangle 21"/>
          <p:cNvSpPr>
            <a:spLocks noChangeArrowheads="1"/>
          </p:cNvSpPr>
          <p:nvPr/>
        </p:nvSpPr>
        <p:spPr bwMode="auto">
          <a:xfrm>
            <a:off x="193675" y="3661483"/>
            <a:ext cx="1752600" cy="41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120650" indent="-120650">
              <a:spcBef>
                <a:spcPct val="50000"/>
              </a:spcBef>
            </a:pPr>
            <a:r>
              <a:rPr lang="en-US" altLang="en-US" sz="1100" dirty="0">
                <a:solidFill>
                  <a:srgbClr val="0000FF"/>
                </a:solidFill>
              </a:rPr>
              <a:t>Inspections Results Briefing</a:t>
            </a:r>
          </a:p>
        </p:txBody>
      </p:sp>
      <p:sp>
        <p:nvSpPr>
          <p:cNvPr id="197653" name="Rectangle 22"/>
          <p:cNvSpPr>
            <a:spLocks noChangeArrowheads="1"/>
          </p:cNvSpPr>
          <p:nvPr/>
        </p:nvSpPr>
        <p:spPr bwMode="auto">
          <a:xfrm>
            <a:off x="3543300" y="3624091"/>
            <a:ext cx="2819400" cy="24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120650" indent="-120650">
              <a:spcBef>
                <a:spcPct val="50000"/>
              </a:spcBef>
            </a:pPr>
            <a:r>
              <a:rPr lang="en-US" altLang="en-US" sz="1100" dirty="0">
                <a:solidFill>
                  <a:srgbClr val="0000FF"/>
                </a:solidFill>
              </a:rPr>
              <a:t>Completed Final Report</a:t>
            </a:r>
          </a:p>
        </p:txBody>
      </p:sp>
      <p:sp>
        <p:nvSpPr>
          <p:cNvPr id="197654" name="Rectangle 23"/>
          <p:cNvSpPr>
            <a:spLocks noChangeArrowheads="1"/>
          </p:cNvSpPr>
          <p:nvPr/>
        </p:nvSpPr>
        <p:spPr bwMode="auto">
          <a:xfrm>
            <a:off x="3599744" y="4790721"/>
            <a:ext cx="2819400" cy="41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ts val="0"/>
              </a:spcBef>
            </a:pPr>
            <a:r>
              <a:rPr lang="en-US" altLang="en-US" sz="1100" dirty="0">
                <a:solidFill>
                  <a:srgbClr val="0000FF"/>
                </a:solidFill>
              </a:rPr>
              <a:t> Command Channels</a:t>
            </a:r>
          </a:p>
          <a:p>
            <a:pPr>
              <a:spcBef>
                <a:spcPts val="0"/>
              </a:spcBef>
            </a:pPr>
            <a:r>
              <a:rPr lang="en-US" altLang="en-US" sz="1100" dirty="0">
                <a:solidFill>
                  <a:srgbClr val="0000FF"/>
                </a:solidFill>
              </a:rPr>
              <a:t> IG Technical Channels</a:t>
            </a:r>
          </a:p>
        </p:txBody>
      </p:sp>
      <p:sp>
        <p:nvSpPr>
          <p:cNvPr id="197656" name="Rectangle 2"/>
          <p:cNvSpPr>
            <a:spLocks noChangeArrowheads="1"/>
          </p:cNvSpPr>
          <p:nvPr/>
        </p:nvSpPr>
        <p:spPr bwMode="auto">
          <a:xfrm>
            <a:off x="2590800" y="1524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Three: The Completion Phase</a:t>
            </a:r>
          </a:p>
        </p:txBody>
      </p:sp>
      <p:sp>
        <p:nvSpPr>
          <p:cNvPr id="197657" name="Text Box 3"/>
          <p:cNvSpPr txBox="1">
            <a:spLocks noChangeArrowheads="1"/>
          </p:cNvSpPr>
          <p:nvPr/>
        </p:nvSpPr>
        <p:spPr bwMode="auto">
          <a:xfrm>
            <a:off x="2590800" y="53340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197658" name="TextBox 82"/>
          <p:cNvSpPr txBox="1">
            <a:spLocks noChangeArrowheads="1"/>
          </p:cNvSpPr>
          <p:nvPr/>
        </p:nvSpPr>
        <p:spPr bwMode="auto">
          <a:xfrm>
            <a:off x="1406525" y="3468688"/>
            <a:ext cx="3222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97659" name="TextBox 83"/>
          <p:cNvSpPr txBox="1">
            <a:spLocks noChangeArrowheads="1"/>
          </p:cNvSpPr>
          <p:nvPr/>
        </p:nvSpPr>
        <p:spPr bwMode="auto">
          <a:xfrm>
            <a:off x="3006725" y="3963988"/>
            <a:ext cx="322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97660" name="TextBox 84"/>
          <p:cNvSpPr txBox="1">
            <a:spLocks noChangeArrowheads="1"/>
          </p:cNvSpPr>
          <p:nvPr/>
        </p:nvSpPr>
        <p:spPr bwMode="auto">
          <a:xfrm>
            <a:off x="4762500" y="3389313"/>
            <a:ext cx="3238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97661" name="TextBox 85"/>
          <p:cNvSpPr txBox="1">
            <a:spLocks noChangeArrowheads="1"/>
          </p:cNvSpPr>
          <p:nvPr/>
        </p:nvSpPr>
        <p:spPr bwMode="auto">
          <a:xfrm>
            <a:off x="4802188" y="44640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97662" name="TextBox 86"/>
          <p:cNvSpPr txBox="1">
            <a:spLocks noChangeArrowheads="1"/>
          </p:cNvSpPr>
          <p:nvPr/>
        </p:nvSpPr>
        <p:spPr bwMode="auto">
          <a:xfrm>
            <a:off x="6648450" y="3400425"/>
            <a:ext cx="3222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97663" name="TextBox 87"/>
          <p:cNvSpPr txBox="1">
            <a:spLocks noChangeArrowheads="1"/>
          </p:cNvSpPr>
          <p:nvPr/>
        </p:nvSpPr>
        <p:spPr bwMode="auto">
          <a:xfrm>
            <a:off x="8415338" y="34004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
        <p:nvSpPr>
          <p:cNvPr id="2" name="Text Box 3">
            <a:extLst>
              <a:ext uri="{FF2B5EF4-FFF2-40B4-BE49-F238E27FC236}">
                <a16:creationId xmlns:a16="http://schemas.microsoft.com/office/drawing/2014/main" id="{0A945D39-534E-7F9E-3C69-936FF84217BA}"/>
              </a:ext>
            </a:extLst>
          </p:cNvPr>
          <p:cNvSpPr txBox="1">
            <a:spLocks noChangeArrowheads="1"/>
          </p:cNvSpPr>
          <p:nvPr/>
        </p:nvSpPr>
        <p:spPr bwMode="auto">
          <a:xfrm>
            <a:off x="5257800" y="6059487"/>
            <a:ext cx="3753858"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4-4)</a:t>
            </a:r>
          </a:p>
        </p:txBody>
      </p:sp>
    </p:spTree>
    <p:extLst>
      <p:ext uri="{BB962C8B-B14F-4D97-AF65-F5344CB8AC3E}">
        <p14:creationId xmlns:p14="http://schemas.microsoft.com/office/powerpoint/2010/main" val="4214871643"/>
      </p:ext>
    </p:extLst>
  </p:cSld>
  <p:clrMapOvr>
    <a:masterClrMapping/>
  </p:clrMapOvr>
  <p:transition>
    <p:pull/>
    <p:sndAc>
      <p:endSnd/>
    </p:sndAc>
  </p:transition>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9C1647-2C6D-40FF-3529-38CE571A406A}"/>
              </a:ext>
            </a:extLst>
          </p:cNvPr>
          <p:cNvSpPr/>
          <p:nvPr/>
        </p:nvSpPr>
        <p:spPr bwMode="auto">
          <a:xfrm>
            <a:off x="48419" y="222250"/>
            <a:ext cx="8839200" cy="6705600"/>
          </a:xfrm>
          <a:prstGeom prst="rect">
            <a:avLst/>
          </a:prstGeom>
          <a:solidFill>
            <a:srgbClr val="FFFFFF"/>
          </a:solidFill>
          <a:ln w="76200"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2" name="Text Box 1077"/>
          <p:cNvSpPr txBox="1">
            <a:spLocks noChangeArrowheads="1"/>
          </p:cNvSpPr>
          <p:nvPr/>
        </p:nvSpPr>
        <p:spPr bwMode="auto">
          <a:xfrm>
            <a:off x="1787525" y="0"/>
            <a:ext cx="5568950" cy="641350"/>
          </a:xfrm>
          <a:prstGeom prst="rect">
            <a:avLst/>
          </a:prstGeom>
          <a:noFill/>
          <a:ln w="12700">
            <a:noFill/>
            <a:miter lim="800000"/>
            <a:headEnd/>
            <a:tailEnd/>
          </a:ln>
          <a:effectLst/>
        </p:spPr>
        <p:txBody>
          <a:bodyPr wrap="none">
            <a:spAutoFit/>
          </a:bodyPr>
          <a:lstStyle/>
          <a:p>
            <a:pPr algn="ctr">
              <a:defRPr/>
            </a:pPr>
            <a:r>
              <a:rPr lang="en-US" sz="3600" b="1" dirty="0">
                <a:effectLst>
                  <a:outerShdw blurRad="38100" dist="38100" dir="2700000" algn="tl">
                    <a:srgbClr val="000000">
                      <a:alpha val="43137"/>
                    </a:srgbClr>
                  </a:outerShdw>
                </a:effectLst>
                <a:latin typeface="Arial" charset="0"/>
              </a:rPr>
              <a:t>The Inspections Process</a:t>
            </a:r>
          </a:p>
        </p:txBody>
      </p:sp>
      <p:sp>
        <p:nvSpPr>
          <p:cNvPr id="205827" name="Rectangle 1028"/>
          <p:cNvSpPr>
            <a:spLocks noChangeArrowheads="1"/>
          </p:cNvSpPr>
          <p:nvPr/>
        </p:nvSpPr>
        <p:spPr bwMode="auto">
          <a:xfrm>
            <a:off x="719138" y="765175"/>
            <a:ext cx="1516062"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RESEARCH</a:t>
            </a:r>
          </a:p>
        </p:txBody>
      </p:sp>
      <p:sp>
        <p:nvSpPr>
          <p:cNvPr id="205828" name="Rectangle 1029"/>
          <p:cNvSpPr>
            <a:spLocks noChangeArrowheads="1"/>
          </p:cNvSpPr>
          <p:nvPr/>
        </p:nvSpPr>
        <p:spPr bwMode="auto">
          <a:xfrm>
            <a:off x="2486025" y="7620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205829" name="Rectangle 1030"/>
          <p:cNvSpPr>
            <a:spLocks noChangeArrowheads="1"/>
          </p:cNvSpPr>
          <p:nvPr/>
        </p:nvSpPr>
        <p:spPr bwMode="auto">
          <a:xfrm>
            <a:off x="4924425" y="762000"/>
            <a:ext cx="1204913"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205830" name="Rectangle 1031"/>
          <p:cNvSpPr>
            <a:spLocks noChangeArrowheads="1"/>
          </p:cNvSpPr>
          <p:nvPr/>
        </p:nvSpPr>
        <p:spPr bwMode="auto">
          <a:xfrm>
            <a:off x="6542088" y="769938"/>
            <a:ext cx="1290637"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solidFill>
                  <a:schemeClr val="tx2"/>
                </a:solidFill>
              </a:rPr>
              <a:t>TRAIN UP</a:t>
            </a:r>
          </a:p>
        </p:txBody>
      </p:sp>
      <p:sp>
        <p:nvSpPr>
          <p:cNvPr id="205831" name="Freeform 1032"/>
          <p:cNvSpPr>
            <a:spLocks/>
          </p:cNvSpPr>
          <p:nvPr/>
        </p:nvSpPr>
        <p:spPr bwMode="auto">
          <a:xfrm>
            <a:off x="3309938" y="1135063"/>
            <a:ext cx="1838325" cy="1285875"/>
          </a:xfrm>
          <a:custGeom>
            <a:avLst/>
            <a:gdLst>
              <a:gd name="T0" fmla="*/ 2147483646 w 1603"/>
              <a:gd name="T1" fmla="*/ 0 h 1048"/>
              <a:gd name="T2" fmla="*/ 0 w 1603"/>
              <a:gd name="T3" fmla="*/ 2147483646 h 1048"/>
              <a:gd name="T4" fmla="*/ 2147483646 w 1603"/>
              <a:gd name="T5" fmla="*/ 2147483646 h 1048"/>
              <a:gd name="T6" fmla="*/ 2147483646 w 1603"/>
              <a:gd name="T7" fmla="*/ 2147483646 h 1048"/>
              <a:gd name="T8" fmla="*/ 2147483646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endParaRPr lang="en-US"/>
          </a:p>
        </p:txBody>
      </p:sp>
      <p:sp>
        <p:nvSpPr>
          <p:cNvPr id="205832" name="AutoShape 1033"/>
          <p:cNvSpPr>
            <a:spLocks noChangeArrowheads="1"/>
          </p:cNvSpPr>
          <p:nvPr/>
        </p:nvSpPr>
        <p:spPr bwMode="auto">
          <a:xfrm>
            <a:off x="7442200" y="19050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PRE-INSPECTION VISITS</a:t>
            </a:r>
          </a:p>
        </p:txBody>
      </p:sp>
      <p:sp>
        <p:nvSpPr>
          <p:cNvPr id="205833" name="Rectangle 1034"/>
          <p:cNvSpPr>
            <a:spLocks noChangeArrowheads="1"/>
          </p:cNvSpPr>
          <p:nvPr/>
        </p:nvSpPr>
        <p:spPr bwMode="auto">
          <a:xfrm>
            <a:off x="3898900" y="1295400"/>
            <a:ext cx="657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CDR</a:t>
            </a:r>
          </a:p>
        </p:txBody>
      </p:sp>
      <p:sp>
        <p:nvSpPr>
          <p:cNvPr id="205834" name="Rectangle 1035"/>
          <p:cNvSpPr>
            <a:spLocks noChangeArrowheads="1"/>
          </p:cNvSpPr>
          <p:nvPr/>
        </p:nvSpPr>
        <p:spPr bwMode="auto">
          <a:xfrm>
            <a:off x="3390900" y="15319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APPROVES CONCEPT</a:t>
            </a:r>
          </a:p>
        </p:txBody>
      </p:sp>
      <p:sp>
        <p:nvSpPr>
          <p:cNvPr id="205835" name="Line 1036"/>
          <p:cNvSpPr>
            <a:spLocks noChangeShapeType="1"/>
          </p:cNvSpPr>
          <p:nvPr/>
        </p:nvSpPr>
        <p:spPr bwMode="auto">
          <a:xfrm>
            <a:off x="3792538" y="1062038"/>
            <a:ext cx="1131887"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36" name="Line 1037"/>
          <p:cNvSpPr>
            <a:spLocks noChangeShapeType="1"/>
          </p:cNvSpPr>
          <p:nvPr/>
        </p:nvSpPr>
        <p:spPr bwMode="auto">
          <a:xfrm flipV="1">
            <a:off x="6129338" y="10763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37" name="Line 1038"/>
          <p:cNvSpPr>
            <a:spLocks noChangeShapeType="1"/>
          </p:cNvSpPr>
          <p:nvPr/>
        </p:nvSpPr>
        <p:spPr bwMode="auto">
          <a:xfrm>
            <a:off x="2235200" y="10556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38" name="Text Box 1039"/>
          <p:cNvSpPr txBox="1">
            <a:spLocks noChangeArrowheads="1"/>
          </p:cNvSpPr>
          <p:nvPr/>
        </p:nvSpPr>
        <p:spPr bwMode="auto">
          <a:xfrm rot="16200000" flipH="1">
            <a:off x="-818356" y="1210469"/>
            <a:ext cx="23288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lIns="72731" tIns="36366" rIns="72731" bIns="3636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300" b="0">
                <a:solidFill>
                  <a:schemeClr val="tx2"/>
                </a:solidFill>
                <a:latin typeface="Arial Black" panose="020B0A04020102020204" pitchFamily="34" charset="0"/>
              </a:rPr>
              <a:t>PREPARATION</a:t>
            </a:r>
          </a:p>
        </p:txBody>
      </p:sp>
      <p:sp>
        <p:nvSpPr>
          <p:cNvPr id="205839" name="Line 1043"/>
          <p:cNvSpPr>
            <a:spLocks noChangeShapeType="1"/>
          </p:cNvSpPr>
          <p:nvPr/>
        </p:nvSpPr>
        <p:spPr bwMode="auto">
          <a:xfrm>
            <a:off x="6146800" y="3624263"/>
            <a:ext cx="219075"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86" name="Rectangle 1044"/>
          <p:cNvSpPr>
            <a:spLocks noChangeArrowheads="1"/>
          </p:cNvSpPr>
          <p:nvPr/>
        </p:nvSpPr>
        <p:spPr bwMode="auto">
          <a:xfrm>
            <a:off x="1031875" y="3240088"/>
            <a:ext cx="1087438" cy="741362"/>
          </a:xfrm>
          <a:prstGeom prst="rect">
            <a:avLst/>
          </a:prstGeom>
          <a:solidFill>
            <a:schemeClr val="accent6">
              <a:lumMod val="40000"/>
              <a:lumOff val="60000"/>
            </a:schemeClr>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defRPr/>
            </a:pPr>
            <a:r>
              <a:rPr lang="en-US" altLang="en-US" sz="1700" dirty="0">
                <a:solidFill>
                  <a:schemeClr val="tx2"/>
                </a:solidFill>
              </a:rPr>
              <a:t>VISIT UNITS</a:t>
            </a:r>
          </a:p>
        </p:txBody>
      </p:sp>
      <p:sp>
        <p:nvSpPr>
          <p:cNvPr id="87" name="Rectangle 1045"/>
          <p:cNvSpPr>
            <a:spLocks noChangeArrowheads="1"/>
          </p:cNvSpPr>
          <p:nvPr/>
        </p:nvSpPr>
        <p:spPr bwMode="auto">
          <a:xfrm>
            <a:off x="2243138" y="2870200"/>
            <a:ext cx="728662" cy="434975"/>
          </a:xfrm>
          <a:prstGeom prst="rect">
            <a:avLst/>
          </a:prstGeom>
          <a:solidFill>
            <a:schemeClr val="accent6">
              <a:lumMod val="40000"/>
              <a:lumOff val="60000"/>
            </a:schemeClr>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defRPr/>
            </a:pPr>
            <a:r>
              <a:rPr lang="en-US" altLang="en-US" sz="1700" dirty="0">
                <a:solidFill>
                  <a:schemeClr val="tx2"/>
                </a:solidFill>
              </a:rPr>
              <a:t>IPR</a:t>
            </a:r>
          </a:p>
        </p:txBody>
      </p:sp>
      <p:sp>
        <p:nvSpPr>
          <p:cNvPr id="88" name="Rectangle 1046"/>
          <p:cNvSpPr>
            <a:spLocks noChangeArrowheads="1"/>
          </p:cNvSpPr>
          <p:nvPr/>
        </p:nvSpPr>
        <p:spPr bwMode="auto">
          <a:xfrm>
            <a:off x="4335463" y="3082925"/>
            <a:ext cx="1811337" cy="1058863"/>
          </a:xfrm>
          <a:prstGeom prst="rect">
            <a:avLst/>
          </a:prstGeom>
          <a:solidFill>
            <a:schemeClr val="accent6">
              <a:lumMod val="40000"/>
              <a:lumOff val="60000"/>
            </a:schemeClr>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defRPr/>
            </a:pPr>
            <a:r>
              <a:rPr lang="en-US" altLang="en-US" sz="1700" dirty="0">
                <a:solidFill>
                  <a:schemeClr val="tx2"/>
                </a:solidFill>
              </a:rPr>
              <a:t>ANALYZE </a:t>
            </a:r>
          </a:p>
          <a:p>
            <a:pPr algn="ctr">
              <a:spcBef>
                <a:spcPct val="0"/>
              </a:spcBef>
              <a:buFontTx/>
              <a:buNone/>
              <a:defRPr/>
            </a:pPr>
            <a:r>
              <a:rPr lang="en-US" altLang="en-US" sz="1700" dirty="0">
                <a:solidFill>
                  <a:schemeClr val="tx2"/>
                </a:solidFill>
              </a:rPr>
              <a:t>RESULTS</a:t>
            </a:r>
          </a:p>
          <a:p>
            <a:pPr algn="ctr">
              <a:spcBef>
                <a:spcPct val="0"/>
              </a:spcBef>
              <a:buFontTx/>
              <a:buNone/>
              <a:defRPr/>
            </a:pPr>
            <a:endParaRPr lang="en-US" altLang="en-US" sz="1000" dirty="0">
              <a:solidFill>
                <a:schemeClr val="tx2"/>
              </a:solidFill>
            </a:endParaRPr>
          </a:p>
          <a:p>
            <a:pPr algn="ctr">
              <a:spcBef>
                <a:spcPct val="0"/>
              </a:spcBef>
              <a:buFontTx/>
              <a:buNone/>
              <a:defRPr/>
            </a:pPr>
            <a:r>
              <a:rPr lang="en-US" altLang="en-US" sz="1700" dirty="0">
                <a:solidFill>
                  <a:schemeClr val="tx2"/>
                </a:solidFill>
              </a:rPr>
              <a:t>CROSSWALK</a:t>
            </a:r>
          </a:p>
        </p:txBody>
      </p:sp>
      <p:sp>
        <p:nvSpPr>
          <p:cNvPr id="205843" name="Line 1047"/>
          <p:cNvSpPr>
            <a:spLocks noChangeShapeType="1"/>
          </p:cNvSpPr>
          <p:nvPr/>
        </p:nvSpPr>
        <p:spPr bwMode="auto">
          <a:xfrm flipH="1">
            <a:off x="790575" y="2809875"/>
            <a:ext cx="7437438" cy="9525"/>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44" name="Line 1048"/>
          <p:cNvSpPr>
            <a:spLocks noChangeShapeType="1"/>
          </p:cNvSpPr>
          <p:nvPr/>
        </p:nvSpPr>
        <p:spPr bwMode="auto">
          <a:xfrm>
            <a:off x="792163" y="3603625"/>
            <a:ext cx="238125" cy="0"/>
          </a:xfrm>
          <a:custGeom>
            <a:avLst/>
            <a:gdLst>
              <a:gd name="T0" fmla="*/ 0 w 10000"/>
              <a:gd name="T1" fmla="*/ 2147483646 w 10000"/>
              <a:gd name="T2" fmla="*/ 0 60000 65536"/>
              <a:gd name="T3" fmla="*/ 0 60000 65536"/>
            </a:gdLst>
            <a:ahLst/>
            <a:cxnLst>
              <a:cxn ang="T2">
                <a:pos x="T0" y="0"/>
              </a:cxn>
              <a:cxn ang="T3">
                <a:pos x="T1" y="0"/>
              </a:cxn>
            </a:cxnLst>
            <a:rect l="0" t="0" r="r" b="b"/>
            <a:pathLst>
              <a:path w="10000">
                <a:moveTo>
                  <a:pt x="0" y="0"/>
                </a:moveTo>
                <a:cubicBezTo>
                  <a:pt x="3333" y="3333"/>
                  <a:pt x="6667" y="-3333"/>
                  <a:pt x="10000" y="0"/>
                </a:cubicBezTo>
              </a:path>
            </a:pathLst>
          </a:custGeom>
          <a:noFill/>
          <a:ln w="12700">
            <a:solidFill>
              <a:schemeClr val="tx2"/>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45" name="Line 1049"/>
          <p:cNvSpPr>
            <a:spLocks noChangeShapeType="1"/>
          </p:cNvSpPr>
          <p:nvPr/>
        </p:nvSpPr>
        <p:spPr bwMode="auto">
          <a:xfrm flipH="1" flipV="1">
            <a:off x="788988" y="2819400"/>
            <a:ext cx="9525" cy="7842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 name="Rectangle 1050"/>
          <p:cNvSpPr>
            <a:spLocks noChangeArrowheads="1"/>
          </p:cNvSpPr>
          <p:nvPr/>
        </p:nvSpPr>
        <p:spPr bwMode="auto">
          <a:xfrm>
            <a:off x="6364288" y="3089275"/>
            <a:ext cx="1671637" cy="1025525"/>
          </a:xfrm>
          <a:prstGeom prst="rect">
            <a:avLst/>
          </a:prstGeom>
          <a:solidFill>
            <a:schemeClr val="accent6">
              <a:lumMod val="40000"/>
              <a:lumOff val="60000"/>
            </a:schemeClr>
          </a:solidFill>
          <a:ln w="12700">
            <a:solidFill>
              <a:schemeClr val="tx1"/>
            </a:solidFill>
            <a:miter lim="800000"/>
            <a:headEnd/>
            <a:tailEnd/>
          </a:ln>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defRPr/>
            </a:pPr>
            <a:r>
              <a:rPr lang="en-US" altLang="en-US" sz="1700" dirty="0">
                <a:solidFill>
                  <a:schemeClr val="tx2"/>
                </a:solidFill>
              </a:rPr>
              <a:t>OUT-BRIEF PROPONENT</a:t>
            </a:r>
          </a:p>
        </p:txBody>
      </p:sp>
      <p:sp>
        <p:nvSpPr>
          <p:cNvPr id="205847" name="Line 1051"/>
          <p:cNvSpPr>
            <a:spLocks noChangeShapeType="1"/>
          </p:cNvSpPr>
          <p:nvPr/>
        </p:nvSpPr>
        <p:spPr bwMode="auto">
          <a:xfrm>
            <a:off x="8228013" y="1062038"/>
            <a:ext cx="1587"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48" name="Line 1052"/>
          <p:cNvSpPr>
            <a:spLocks noChangeShapeType="1"/>
          </p:cNvSpPr>
          <p:nvPr/>
        </p:nvSpPr>
        <p:spPr bwMode="auto">
          <a:xfrm>
            <a:off x="4645025" y="3733800"/>
            <a:ext cx="11731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49" name="Line 1053"/>
          <p:cNvSpPr>
            <a:spLocks noChangeShapeType="1"/>
          </p:cNvSpPr>
          <p:nvPr/>
        </p:nvSpPr>
        <p:spPr bwMode="auto">
          <a:xfrm flipV="1">
            <a:off x="2119313" y="3624263"/>
            <a:ext cx="2233612" cy="793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50" name="Line 1054"/>
          <p:cNvSpPr>
            <a:spLocks noChangeShapeType="1"/>
          </p:cNvSpPr>
          <p:nvPr/>
        </p:nvSpPr>
        <p:spPr bwMode="auto">
          <a:xfrm flipH="1" flipV="1">
            <a:off x="7845425" y="1062038"/>
            <a:ext cx="382588"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51" name="Text Box 1055"/>
          <p:cNvSpPr txBox="1">
            <a:spLocks noChangeArrowheads="1"/>
          </p:cNvSpPr>
          <p:nvPr/>
        </p:nvSpPr>
        <p:spPr bwMode="auto">
          <a:xfrm rot="16200000" flipH="1">
            <a:off x="-593725" y="3463925"/>
            <a:ext cx="18811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lIns="72731" tIns="36366" rIns="72731" bIns="3636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300" b="0">
                <a:solidFill>
                  <a:schemeClr val="tx2"/>
                </a:solidFill>
                <a:latin typeface="Arial Black" panose="020B0A04020102020204" pitchFamily="34" charset="0"/>
              </a:rPr>
              <a:t>EXECUTION</a:t>
            </a:r>
          </a:p>
        </p:txBody>
      </p:sp>
      <p:sp>
        <p:nvSpPr>
          <p:cNvPr id="98" name="Freeform 1057"/>
          <p:cNvSpPr>
            <a:spLocks/>
          </p:cNvSpPr>
          <p:nvPr/>
        </p:nvSpPr>
        <p:spPr bwMode="auto">
          <a:xfrm>
            <a:off x="2206625" y="3638550"/>
            <a:ext cx="1843088" cy="1157288"/>
          </a:xfrm>
          <a:custGeom>
            <a:avLst/>
            <a:gdLst>
              <a:gd name="T0" fmla="*/ 724 w 1451"/>
              <a:gd name="T1" fmla="*/ 0 h 924"/>
              <a:gd name="T2" fmla="*/ 0 w 1451"/>
              <a:gd name="T3" fmla="*/ 462 h 924"/>
              <a:gd name="T4" fmla="*/ 724 w 1451"/>
              <a:gd name="T5" fmla="*/ 923 h 924"/>
              <a:gd name="T6" fmla="*/ 1450 w 1451"/>
              <a:gd name="T7" fmla="*/ 462 h 924"/>
              <a:gd name="T8" fmla="*/ 724 w 1451"/>
              <a:gd name="T9" fmla="*/ 0 h 924"/>
              <a:gd name="T10" fmla="*/ 0 60000 65536"/>
              <a:gd name="T11" fmla="*/ 0 60000 65536"/>
              <a:gd name="T12" fmla="*/ 0 60000 65536"/>
              <a:gd name="T13" fmla="*/ 0 60000 65536"/>
              <a:gd name="T14" fmla="*/ 0 60000 65536"/>
              <a:gd name="T15" fmla="*/ 0 w 1451"/>
              <a:gd name="T16" fmla="*/ 0 h 924"/>
              <a:gd name="T17" fmla="*/ 1451 w 1451"/>
              <a:gd name="T18" fmla="*/ 924 h 924"/>
            </a:gdLst>
            <a:ahLst/>
            <a:cxnLst>
              <a:cxn ang="T10">
                <a:pos x="T0" y="T1"/>
              </a:cxn>
              <a:cxn ang="T11">
                <a:pos x="T2" y="T3"/>
              </a:cxn>
              <a:cxn ang="T12">
                <a:pos x="T4" y="T5"/>
              </a:cxn>
              <a:cxn ang="T13">
                <a:pos x="T6" y="T7"/>
              </a:cxn>
              <a:cxn ang="T14">
                <a:pos x="T8" y="T9"/>
              </a:cxn>
            </a:cxnLst>
            <a:rect l="T15" t="T16" r="T17" b="T18"/>
            <a:pathLst>
              <a:path w="1451" h="924">
                <a:moveTo>
                  <a:pt x="724" y="0"/>
                </a:moveTo>
                <a:lnTo>
                  <a:pt x="0" y="462"/>
                </a:lnTo>
                <a:lnTo>
                  <a:pt x="724" y="923"/>
                </a:lnTo>
                <a:lnTo>
                  <a:pt x="1450" y="462"/>
                </a:lnTo>
                <a:lnTo>
                  <a:pt x="724" y="0"/>
                </a:lnTo>
              </a:path>
            </a:pathLst>
          </a:custGeom>
          <a:solidFill>
            <a:schemeClr val="accent6">
              <a:lumMod val="40000"/>
              <a:lumOff val="60000"/>
            </a:schemeClr>
          </a:solidFill>
          <a:ln w="12700" cap="rnd">
            <a:solidFill>
              <a:schemeClr val="tx1"/>
            </a:solidFill>
            <a:round/>
            <a:headEnd/>
            <a:tailEnd/>
          </a:ln>
        </p:spPr>
        <p:txBody>
          <a:bodyPr/>
          <a:lstStyle/>
          <a:p>
            <a:pPr>
              <a:defRPr/>
            </a:pPr>
            <a:endParaRPr lang="en-US"/>
          </a:p>
        </p:txBody>
      </p:sp>
      <p:sp>
        <p:nvSpPr>
          <p:cNvPr id="205853" name="Rectangle 1058"/>
          <p:cNvSpPr>
            <a:spLocks noChangeArrowheads="1"/>
          </p:cNvSpPr>
          <p:nvPr/>
        </p:nvSpPr>
        <p:spPr bwMode="auto">
          <a:xfrm>
            <a:off x="2570163" y="3933825"/>
            <a:ext cx="1109662"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UPDATE CDR</a:t>
            </a:r>
          </a:p>
        </p:txBody>
      </p:sp>
      <p:sp>
        <p:nvSpPr>
          <p:cNvPr id="205854" name="Oval 1062"/>
          <p:cNvSpPr>
            <a:spLocks noChangeArrowheads="1"/>
          </p:cNvSpPr>
          <p:nvPr/>
        </p:nvSpPr>
        <p:spPr bwMode="auto">
          <a:xfrm>
            <a:off x="3962400" y="6067425"/>
            <a:ext cx="1504950" cy="458788"/>
          </a:xfrm>
          <a:prstGeom prst="ellipse">
            <a:avLst/>
          </a:prstGeom>
          <a:solidFill>
            <a:srgbClr val="DDDDDD"/>
          </a:solidFill>
          <a:ln w="12700">
            <a:solidFill>
              <a:schemeClr val="tx1"/>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HANDOFF</a:t>
            </a:r>
          </a:p>
        </p:txBody>
      </p:sp>
      <p:sp>
        <p:nvSpPr>
          <p:cNvPr id="205855" name="Oval 1063"/>
          <p:cNvSpPr>
            <a:spLocks noChangeArrowheads="1"/>
          </p:cNvSpPr>
          <p:nvPr/>
        </p:nvSpPr>
        <p:spPr bwMode="auto">
          <a:xfrm>
            <a:off x="2284413" y="5665788"/>
            <a:ext cx="1404937" cy="839787"/>
          </a:xfrm>
          <a:prstGeom prst="ellipse">
            <a:avLst/>
          </a:prstGeom>
          <a:solidFill>
            <a:srgbClr val="DDDDDD"/>
          </a:solidFill>
          <a:ln w="12700">
            <a:solidFill>
              <a:schemeClr val="tx1"/>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TASKERS</a:t>
            </a:r>
          </a:p>
        </p:txBody>
      </p:sp>
      <p:sp>
        <p:nvSpPr>
          <p:cNvPr id="205856" name="Rectangle 1064"/>
          <p:cNvSpPr>
            <a:spLocks noChangeArrowheads="1"/>
          </p:cNvSpPr>
          <p:nvPr/>
        </p:nvSpPr>
        <p:spPr bwMode="auto">
          <a:xfrm>
            <a:off x="5538788" y="5122863"/>
            <a:ext cx="1470025" cy="804862"/>
          </a:xfrm>
          <a:prstGeom prst="rect">
            <a:avLst/>
          </a:prstGeom>
          <a:solidFill>
            <a:srgbClr val="DDDDDD"/>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DISTRIBUTE REPORT</a:t>
            </a:r>
          </a:p>
        </p:txBody>
      </p:sp>
      <p:sp>
        <p:nvSpPr>
          <p:cNvPr id="205857" name="Rectangle 1065"/>
          <p:cNvSpPr>
            <a:spLocks noChangeArrowheads="1"/>
          </p:cNvSpPr>
          <p:nvPr/>
        </p:nvSpPr>
        <p:spPr bwMode="auto">
          <a:xfrm>
            <a:off x="7151688" y="5119688"/>
            <a:ext cx="1490662" cy="825500"/>
          </a:xfrm>
          <a:prstGeom prst="rect">
            <a:avLst/>
          </a:prstGeom>
          <a:solidFill>
            <a:srgbClr val="DDDDDD"/>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SCHEDULE FOLLOW-UP</a:t>
            </a:r>
          </a:p>
        </p:txBody>
      </p:sp>
      <p:sp>
        <p:nvSpPr>
          <p:cNvPr id="205858" name="Line 1066"/>
          <p:cNvSpPr>
            <a:spLocks noChangeShapeType="1"/>
          </p:cNvSpPr>
          <p:nvPr/>
        </p:nvSpPr>
        <p:spPr bwMode="auto">
          <a:xfrm flipH="1" flipV="1">
            <a:off x="4705350" y="5927725"/>
            <a:ext cx="0" cy="1397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59" name="Rectangle 1067"/>
          <p:cNvSpPr>
            <a:spLocks noChangeArrowheads="1"/>
          </p:cNvSpPr>
          <p:nvPr/>
        </p:nvSpPr>
        <p:spPr bwMode="auto">
          <a:xfrm>
            <a:off x="815975" y="4903788"/>
            <a:ext cx="1363663" cy="941387"/>
          </a:xfrm>
          <a:prstGeom prst="rect">
            <a:avLst/>
          </a:prstGeom>
          <a:solidFill>
            <a:srgbClr val="DDDDDD"/>
          </a:solidFill>
          <a:ln w="12700">
            <a:solidFill>
              <a:schemeClr val="tx1"/>
            </a:solidFill>
            <a:miter lim="800000"/>
            <a:headEnd/>
            <a:tailEnd/>
          </a:ln>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OUT-BRIEF CDR</a:t>
            </a:r>
          </a:p>
        </p:txBody>
      </p:sp>
      <p:sp>
        <p:nvSpPr>
          <p:cNvPr id="205860" name="Line 1068"/>
          <p:cNvSpPr>
            <a:spLocks noChangeShapeType="1"/>
          </p:cNvSpPr>
          <p:nvPr/>
        </p:nvSpPr>
        <p:spPr bwMode="auto">
          <a:xfrm flipV="1">
            <a:off x="2179638" y="4946650"/>
            <a:ext cx="6073775" cy="22225"/>
          </a:xfrm>
          <a:prstGeom prst="line">
            <a:avLst/>
          </a:prstGeom>
          <a:noFill/>
          <a:ln w="12700">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61" name="Line 1069"/>
          <p:cNvSpPr>
            <a:spLocks noChangeShapeType="1"/>
          </p:cNvSpPr>
          <p:nvPr/>
        </p:nvSpPr>
        <p:spPr bwMode="auto">
          <a:xfrm flipV="1">
            <a:off x="8247063" y="3575050"/>
            <a:ext cx="6350" cy="1371600"/>
          </a:xfrm>
          <a:prstGeom prst="line">
            <a:avLst/>
          </a:prstGeom>
          <a:noFill/>
          <a:ln w="12700">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62" name="Line 1070"/>
          <p:cNvSpPr>
            <a:spLocks noChangeShapeType="1"/>
          </p:cNvSpPr>
          <p:nvPr/>
        </p:nvSpPr>
        <p:spPr bwMode="auto">
          <a:xfrm flipV="1">
            <a:off x="3006725" y="5508625"/>
            <a:ext cx="1588" cy="13811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63" name="Rectangle 1071"/>
          <p:cNvSpPr>
            <a:spLocks noChangeArrowheads="1"/>
          </p:cNvSpPr>
          <p:nvPr/>
        </p:nvSpPr>
        <p:spPr bwMode="auto">
          <a:xfrm>
            <a:off x="4024313" y="5132388"/>
            <a:ext cx="1376362" cy="795337"/>
          </a:xfrm>
          <a:prstGeom prst="rect">
            <a:avLst/>
          </a:prstGeom>
          <a:solidFill>
            <a:srgbClr val="DDDDDD"/>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FINALIZE REPORT</a:t>
            </a:r>
          </a:p>
        </p:txBody>
      </p:sp>
      <p:sp>
        <p:nvSpPr>
          <p:cNvPr id="205864" name="Line 1072"/>
          <p:cNvSpPr>
            <a:spLocks noChangeShapeType="1"/>
          </p:cNvSpPr>
          <p:nvPr/>
        </p:nvSpPr>
        <p:spPr bwMode="auto">
          <a:xfrm flipH="1">
            <a:off x="2179638" y="5503863"/>
            <a:ext cx="1849437" cy="4762"/>
          </a:xfrm>
          <a:prstGeom prst="line">
            <a:avLst/>
          </a:prstGeom>
          <a:noFill/>
          <a:ln w="12700">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65" name="Line 1073"/>
          <p:cNvSpPr>
            <a:spLocks noChangeShapeType="1"/>
          </p:cNvSpPr>
          <p:nvPr/>
        </p:nvSpPr>
        <p:spPr bwMode="auto">
          <a:xfrm>
            <a:off x="7008813" y="5503863"/>
            <a:ext cx="142875"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66" name="Line 1074"/>
          <p:cNvSpPr>
            <a:spLocks noChangeShapeType="1"/>
          </p:cNvSpPr>
          <p:nvPr/>
        </p:nvSpPr>
        <p:spPr bwMode="auto">
          <a:xfrm>
            <a:off x="5400675" y="5503863"/>
            <a:ext cx="138113"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5867" name="Text Box 1075"/>
          <p:cNvSpPr txBox="1">
            <a:spLocks noChangeArrowheads="1"/>
          </p:cNvSpPr>
          <p:nvPr/>
        </p:nvSpPr>
        <p:spPr bwMode="auto">
          <a:xfrm rot="16200000" flipH="1">
            <a:off x="-690562" y="5576888"/>
            <a:ext cx="2074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lIns="72731" tIns="36366" rIns="72731" bIns="3636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300" b="0">
                <a:solidFill>
                  <a:schemeClr val="tx2"/>
                </a:solidFill>
                <a:latin typeface="Arial Black" panose="020B0A04020102020204" pitchFamily="34" charset="0"/>
              </a:rPr>
              <a:t>COMPLETION</a:t>
            </a:r>
          </a:p>
        </p:txBody>
      </p:sp>
      <p:sp>
        <p:nvSpPr>
          <p:cNvPr id="205868" name="Line 1076"/>
          <p:cNvSpPr>
            <a:spLocks noChangeShapeType="1"/>
          </p:cNvSpPr>
          <p:nvPr/>
        </p:nvSpPr>
        <p:spPr bwMode="auto">
          <a:xfrm>
            <a:off x="8031163" y="3575050"/>
            <a:ext cx="225425" cy="15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6" name="TextBox 115"/>
          <p:cNvSpPr txBox="1"/>
          <p:nvPr/>
        </p:nvSpPr>
        <p:spPr>
          <a:xfrm>
            <a:off x="685800" y="1355725"/>
            <a:ext cx="1574800" cy="374650"/>
          </a:xfrm>
          <a:prstGeom prst="rect">
            <a:avLst/>
          </a:prstGeom>
          <a:noFill/>
        </p:spPr>
        <p:txBody>
          <a:bodyPr wrap="none">
            <a:spAutoFit/>
          </a:bodyPr>
          <a:lstStyle/>
          <a:p>
            <a:pPr>
              <a:lnSpc>
                <a:spcPts val="1100"/>
              </a:lnSpc>
              <a:defRPr/>
            </a:pPr>
            <a:r>
              <a:rPr lang="en-US" sz="1050" b="1" dirty="0"/>
              <a:t>Inspection Purpose</a:t>
            </a:r>
          </a:p>
          <a:p>
            <a:pPr>
              <a:lnSpc>
                <a:spcPts val="1100"/>
              </a:lnSpc>
              <a:defRPr/>
            </a:pPr>
            <a:r>
              <a:rPr lang="en-US" sz="1050" b="1" dirty="0"/>
              <a:t>Inspection Objectives</a:t>
            </a:r>
          </a:p>
        </p:txBody>
      </p:sp>
      <p:sp>
        <p:nvSpPr>
          <p:cNvPr id="117" name="TextBox 116"/>
          <p:cNvSpPr txBox="1"/>
          <p:nvPr/>
        </p:nvSpPr>
        <p:spPr>
          <a:xfrm>
            <a:off x="2468563" y="1349375"/>
            <a:ext cx="1068387" cy="374650"/>
          </a:xfrm>
          <a:prstGeom prst="rect">
            <a:avLst/>
          </a:prstGeom>
          <a:noFill/>
        </p:spPr>
        <p:txBody>
          <a:bodyPr wrap="none">
            <a:spAutoFit/>
          </a:bodyPr>
          <a:lstStyle/>
          <a:p>
            <a:pPr>
              <a:lnSpc>
                <a:spcPts val="1100"/>
              </a:lnSpc>
              <a:defRPr/>
            </a:pPr>
            <a:r>
              <a:rPr lang="en-US" sz="1050" b="1" dirty="0"/>
              <a:t>Concept </a:t>
            </a:r>
          </a:p>
          <a:p>
            <a:pPr>
              <a:lnSpc>
                <a:spcPts val="1100"/>
              </a:lnSpc>
              <a:defRPr/>
            </a:pPr>
            <a:r>
              <a:rPr lang="en-US" sz="1050" b="1" dirty="0"/>
              <a:t>Memorandum</a:t>
            </a:r>
          </a:p>
        </p:txBody>
      </p:sp>
      <p:sp>
        <p:nvSpPr>
          <p:cNvPr id="118" name="TextBox 117"/>
          <p:cNvSpPr txBox="1"/>
          <p:nvPr/>
        </p:nvSpPr>
        <p:spPr>
          <a:xfrm>
            <a:off x="3582989" y="2401888"/>
            <a:ext cx="1463675" cy="374650"/>
          </a:xfrm>
          <a:prstGeom prst="rect">
            <a:avLst/>
          </a:prstGeom>
          <a:noFill/>
        </p:spPr>
        <p:txBody>
          <a:bodyPr wrap="none">
            <a:spAutoFit/>
          </a:bodyPr>
          <a:lstStyle/>
          <a:p>
            <a:pPr>
              <a:lnSpc>
                <a:spcPts val="1100"/>
              </a:lnSpc>
              <a:defRPr/>
            </a:pPr>
            <a:r>
              <a:rPr lang="en-US" sz="1050" b="1" dirty="0"/>
              <a:t>Concept Briefing</a:t>
            </a:r>
          </a:p>
          <a:p>
            <a:pPr>
              <a:lnSpc>
                <a:spcPts val="1100"/>
              </a:lnSpc>
              <a:defRPr/>
            </a:pPr>
            <a:r>
              <a:rPr lang="en-US" sz="1050" b="1" dirty="0"/>
              <a:t>Inspection Directive</a:t>
            </a:r>
          </a:p>
        </p:txBody>
      </p:sp>
      <p:sp>
        <p:nvSpPr>
          <p:cNvPr id="119" name="TextBox 118"/>
          <p:cNvSpPr txBox="1"/>
          <p:nvPr/>
        </p:nvSpPr>
        <p:spPr>
          <a:xfrm>
            <a:off x="5119688" y="1389063"/>
            <a:ext cx="1784350" cy="1079500"/>
          </a:xfrm>
          <a:prstGeom prst="rect">
            <a:avLst/>
          </a:prstGeom>
          <a:noFill/>
        </p:spPr>
        <p:txBody>
          <a:bodyPr wrap="none">
            <a:spAutoFit/>
          </a:bodyPr>
          <a:lstStyle/>
          <a:p>
            <a:pPr>
              <a:lnSpc>
                <a:spcPts val="1100"/>
              </a:lnSpc>
              <a:defRPr/>
            </a:pPr>
            <a:r>
              <a:rPr lang="en-US" sz="1050" b="1" dirty="0"/>
              <a:t>Sub-Tasks</a:t>
            </a:r>
          </a:p>
          <a:p>
            <a:pPr>
              <a:lnSpc>
                <a:spcPts val="1100"/>
              </a:lnSpc>
              <a:defRPr/>
            </a:pPr>
            <a:r>
              <a:rPr lang="en-US" sz="1050" b="1" dirty="0"/>
              <a:t>Methodology</a:t>
            </a:r>
          </a:p>
          <a:p>
            <a:pPr marL="114300" indent="-114300">
              <a:lnSpc>
                <a:spcPts val="1100"/>
              </a:lnSpc>
              <a:buFont typeface="Arial" panose="020B0604020202020204" pitchFamily="34" charset="0"/>
              <a:buChar char="•"/>
              <a:defRPr/>
            </a:pPr>
            <a:r>
              <a:rPr lang="en-US" sz="1050" b="1" dirty="0"/>
              <a:t>Task Organization</a:t>
            </a:r>
          </a:p>
          <a:p>
            <a:pPr marL="114300" indent="-114300">
              <a:lnSpc>
                <a:spcPts val="1100"/>
              </a:lnSpc>
              <a:buFont typeface="Arial" panose="020B0604020202020204" pitchFamily="34" charset="0"/>
              <a:buChar char="•"/>
              <a:defRPr/>
            </a:pPr>
            <a:r>
              <a:rPr lang="en-US" sz="1050" b="1" dirty="0"/>
              <a:t>Baseline Methodology</a:t>
            </a:r>
          </a:p>
          <a:p>
            <a:pPr marL="114300" indent="-114300">
              <a:lnSpc>
                <a:spcPts val="1100"/>
              </a:lnSpc>
              <a:buFont typeface="Arial" panose="020B0604020202020204" pitchFamily="34" charset="0"/>
              <a:buChar char="•"/>
              <a:defRPr/>
            </a:pPr>
            <a:r>
              <a:rPr lang="en-US" sz="1050" b="1" dirty="0"/>
              <a:t>Sample Itinerary</a:t>
            </a:r>
          </a:p>
          <a:p>
            <a:pPr>
              <a:lnSpc>
                <a:spcPts val="1100"/>
              </a:lnSpc>
              <a:defRPr/>
            </a:pPr>
            <a:r>
              <a:rPr lang="en-US" sz="1050" b="1" dirty="0"/>
              <a:t>Notification Letter</a:t>
            </a:r>
          </a:p>
          <a:p>
            <a:pPr>
              <a:lnSpc>
                <a:spcPts val="1100"/>
              </a:lnSpc>
              <a:defRPr/>
            </a:pPr>
            <a:r>
              <a:rPr lang="en-US" sz="1050" b="1" dirty="0"/>
              <a:t>Detailed Inspection Plan</a:t>
            </a:r>
          </a:p>
        </p:txBody>
      </p:sp>
      <p:sp>
        <p:nvSpPr>
          <p:cNvPr id="120" name="TextBox 119"/>
          <p:cNvSpPr txBox="1"/>
          <p:nvPr/>
        </p:nvSpPr>
        <p:spPr>
          <a:xfrm>
            <a:off x="6629400" y="1327150"/>
            <a:ext cx="1214438" cy="515938"/>
          </a:xfrm>
          <a:prstGeom prst="rect">
            <a:avLst/>
          </a:prstGeom>
          <a:noFill/>
        </p:spPr>
        <p:txBody>
          <a:bodyPr wrap="none">
            <a:spAutoFit/>
          </a:bodyPr>
          <a:lstStyle/>
          <a:p>
            <a:pPr>
              <a:lnSpc>
                <a:spcPts val="1100"/>
              </a:lnSpc>
              <a:defRPr/>
            </a:pPr>
            <a:r>
              <a:rPr lang="en-US" sz="1050" b="1" dirty="0"/>
              <a:t>Information-</a:t>
            </a:r>
          </a:p>
          <a:p>
            <a:pPr>
              <a:lnSpc>
                <a:spcPts val="1100"/>
              </a:lnSpc>
              <a:defRPr/>
            </a:pPr>
            <a:r>
              <a:rPr lang="en-US" sz="1050" b="1" dirty="0"/>
              <a:t>Gathering Tools</a:t>
            </a:r>
          </a:p>
          <a:p>
            <a:pPr>
              <a:lnSpc>
                <a:spcPts val="1100"/>
              </a:lnSpc>
              <a:defRPr/>
            </a:pPr>
            <a:r>
              <a:rPr lang="en-US" sz="1050" b="1" dirty="0"/>
              <a:t>Rehearsals</a:t>
            </a:r>
          </a:p>
        </p:txBody>
      </p:sp>
      <p:sp>
        <p:nvSpPr>
          <p:cNvPr id="121" name="TextBox 120"/>
          <p:cNvSpPr txBox="1"/>
          <p:nvPr/>
        </p:nvSpPr>
        <p:spPr>
          <a:xfrm>
            <a:off x="1023938" y="4003675"/>
            <a:ext cx="909637" cy="254000"/>
          </a:xfrm>
          <a:prstGeom prst="rect">
            <a:avLst/>
          </a:prstGeom>
          <a:noFill/>
        </p:spPr>
        <p:txBody>
          <a:bodyPr wrap="none">
            <a:spAutoFit/>
          </a:bodyPr>
          <a:lstStyle/>
          <a:p>
            <a:pPr>
              <a:defRPr/>
            </a:pPr>
            <a:r>
              <a:rPr lang="en-US" sz="1050" b="1" dirty="0"/>
              <a:t>Trip Report</a:t>
            </a:r>
          </a:p>
        </p:txBody>
      </p:sp>
      <p:sp>
        <p:nvSpPr>
          <p:cNvPr id="122" name="TextBox 121"/>
          <p:cNvSpPr txBox="1"/>
          <p:nvPr/>
        </p:nvSpPr>
        <p:spPr>
          <a:xfrm>
            <a:off x="2146300" y="3271838"/>
            <a:ext cx="1250950" cy="374650"/>
          </a:xfrm>
          <a:prstGeom prst="rect">
            <a:avLst/>
          </a:prstGeom>
          <a:noFill/>
        </p:spPr>
        <p:txBody>
          <a:bodyPr wrap="none">
            <a:spAutoFit/>
          </a:bodyPr>
          <a:lstStyle/>
          <a:p>
            <a:pPr>
              <a:lnSpc>
                <a:spcPts val="1100"/>
              </a:lnSpc>
              <a:defRPr/>
            </a:pPr>
            <a:r>
              <a:rPr lang="en-US" sz="1050" b="1" dirty="0"/>
              <a:t>Unit Out-briefing</a:t>
            </a:r>
          </a:p>
          <a:p>
            <a:pPr>
              <a:lnSpc>
                <a:spcPts val="1100"/>
              </a:lnSpc>
              <a:defRPr/>
            </a:pPr>
            <a:r>
              <a:rPr lang="en-US" sz="1050" b="1" dirty="0"/>
              <a:t>Trends Analysis</a:t>
            </a:r>
          </a:p>
        </p:txBody>
      </p:sp>
      <p:sp>
        <p:nvSpPr>
          <p:cNvPr id="123" name="TextBox 122"/>
          <p:cNvSpPr txBox="1"/>
          <p:nvPr/>
        </p:nvSpPr>
        <p:spPr>
          <a:xfrm>
            <a:off x="3309938" y="4578350"/>
            <a:ext cx="1187450" cy="252413"/>
          </a:xfrm>
          <a:prstGeom prst="rect">
            <a:avLst/>
          </a:prstGeom>
          <a:noFill/>
        </p:spPr>
        <p:txBody>
          <a:bodyPr wrap="none">
            <a:spAutoFit/>
          </a:bodyPr>
          <a:lstStyle/>
          <a:p>
            <a:pPr>
              <a:defRPr/>
            </a:pPr>
            <a:r>
              <a:rPr lang="en-US" sz="1050" b="1" dirty="0"/>
              <a:t>Update Briefing</a:t>
            </a:r>
          </a:p>
        </p:txBody>
      </p:sp>
      <p:sp>
        <p:nvSpPr>
          <p:cNvPr id="124" name="TextBox 123"/>
          <p:cNvSpPr txBox="1"/>
          <p:nvPr/>
        </p:nvSpPr>
        <p:spPr>
          <a:xfrm>
            <a:off x="4622800" y="4191000"/>
            <a:ext cx="1320800" cy="254000"/>
          </a:xfrm>
          <a:prstGeom prst="rect">
            <a:avLst/>
          </a:prstGeom>
          <a:noFill/>
        </p:spPr>
        <p:txBody>
          <a:bodyPr wrap="none">
            <a:spAutoFit/>
          </a:bodyPr>
          <a:lstStyle/>
          <a:p>
            <a:pPr>
              <a:defRPr/>
            </a:pPr>
            <a:r>
              <a:rPr lang="en-US" sz="1050" b="1" dirty="0"/>
              <a:t>Draft Final Report</a:t>
            </a:r>
          </a:p>
        </p:txBody>
      </p:sp>
      <p:sp>
        <p:nvSpPr>
          <p:cNvPr id="125" name="TextBox 124"/>
          <p:cNvSpPr txBox="1"/>
          <p:nvPr/>
        </p:nvSpPr>
        <p:spPr>
          <a:xfrm>
            <a:off x="6248400" y="4160838"/>
            <a:ext cx="1925638" cy="254000"/>
          </a:xfrm>
          <a:prstGeom prst="rect">
            <a:avLst/>
          </a:prstGeom>
          <a:noFill/>
        </p:spPr>
        <p:txBody>
          <a:bodyPr wrap="none">
            <a:spAutoFit/>
          </a:bodyPr>
          <a:lstStyle/>
          <a:p>
            <a:pPr>
              <a:defRPr/>
            </a:pPr>
            <a:r>
              <a:rPr lang="en-US" sz="1050" b="1" dirty="0"/>
              <a:t>Inspection Results Briefing</a:t>
            </a:r>
          </a:p>
        </p:txBody>
      </p:sp>
      <p:sp>
        <p:nvSpPr>
          <p:cNvPr id="126" name="TextBox 125"/>
          <p:cNvSpPr txBox="1"/>
          <p:nvPr/>
        </p:nvSpPr>
        <p:spPr>
          <a:xfrm>
            <a:off x="433388" y="5818188"/>
            <a:ext cx="1925637" cy="254000"/>
          </a:xfrm>
          <a:prstGeom prst="rect">
            <a:avLst/>
          </a:prstGeom>
          <a:noFill/>
        </p:spPr>
        <p:txBody>
          <a:bodyPr wrap="none">
            <a:spAutoFit/>
          </a:bodyPr>
          <a:lstStyle/>
          <a:p>
            <a:pPr>
              <a:defRPr/>
            </a:pPr>
            <a:r>
              <a:rPr lang="en-US" sz="1050" b="1" dirty="0"/>
              <a:t>Inspection Results Briefing</a:t>
            </a:r>
          </a:p>
        </p:txBody>
      </p:sp>
      <p:sp>
        <p:nvSpPr>
          <p:cNvPr id="127" name="TextBox 126"/>
          <p:cNvSpPr txBox="1"/>
          <p:nvPr/>
        </p:nvSpPr>
        <p:spPr>
          <a:xfrm>
            <a:off x="3886200" y="4933950"/>
            <a:ext cx="1701800" cy="254000"/>
          </a:xfrm>
          <a:prstGeom prst="rect">
            <a:avLst/>
          </a:prstGeom>
          <a:noFill/>
        </p:spPr>
        <p:txBody>
          <a:bodyPr wrap="none">
            <a:spAutoFit/>
          </a:bodyPr>
          <a:lstStyle/>
          <a:p>
            <a:pPr>
              <a:defRPr/>
            </a:pPr>
            <a:r>
              <a:rPr lang="en-US" sz="1050" b="1" dirty="0"/>
              <a:t>Completed Final Report</a:t>
            </a:r>
          </a:p>
        </p:txBody>
      </p:sp>
      <p:sp>
        <p:nvSpPr>
          <p:cNvPr id="128" name="TextBox 127"/>
          <p:cNvSpPr txBox="1"/>
          <p:nvPr/>
        </p:nvSpPr>
        <p:spPr>
          <a:xfrm>
            <a:off x="4038600" y="6484938"/>
            <a:ext cx="1485900" cy="377825"/>
          </a:xfrm>
          <a:prstGeom prst="rect">
            <a:avLst/>
          </a:prstGeom>
          <a:noFill/>
        </p:spPr>
        <p:txBody>
          <a:bodyPr wrap="none">
            <a:spAutoFit/>
          </a:bodyPr>
          <a:lstStyle/>
          <a:p>
            <a:pPr>
              <a:lnSpc>
                <a:spcPts val="1100"/>
              </a:lnSpc>
              <a:defRPr/>
            </a:pPr>
            <a:r>
              <a:rPr lang="en-US" sz="1050" b="1" dirty="0"/>
              <a:t>Command Channels</a:t>
            </a:r>
          </a:p>
          <a:p>
            <a:pPr>
              <a:lnSpc>
                <a:spcPts val="1100"/>
              </a:lnSpc>
              <a:defRPr/>
            </a:pPr>
            <a:r>
              <a:rPr lang="en-US" sz="1050" b="1" dirty="0"/>
              <a:t>IG Channels</a:t>
            </a:r>
          </a:p>
        </p:txBody>
      </p:sp>
      <p:sp>
        <p:nvSpPr>
          <p:cNvPr id="205883" name="Line 1070"/>
          <p:cNvSpPr>
            <a:spLocks noChangeShapeType="1"/>
          </p:cNvSpPr>
          <p:nvPr/>
        </p:nvSpPr>
        <p:spPr bwMode="auto">
          <a:xfrm flipV="1">
            <a:off x="4235450" y="10556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884" name="TextBox 2"/>
          <p:cNvSpPr txBox="1">
            <a:spLocks noChangeArrowheads="1"/>
          </p:cNvSpPr>
          <p:nvPr/>
        </p:nvSpPr>
        <p:spPr bwMode="auto">
          <a:xfrm>
            <a:off x="2073275" y="1182688"/>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205885" name="TextBox 72"/>
          <p:cNvSpPr txBox="1">
            <a:spLocks noChangeArrowheads="1"/>
          </p:cNvSpPr>
          <p:nvPr/>
        </p:nvSpPr>
        <p:spPr bwMode="auto">
          <a:xfrm>
            <a:off x="3614738" y="11826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205886" name="TextBox 73"/>
          <p:cNvSpPr txBox="1">
            <a:spLocks noChangeArrowheads="1"/>
          </p:cNvSpPr>
          <p:nvPr/>
        </p:nvSpPr>
        <p:spPr bwMode="auto">
          <a:xfrm>
            <a:off x="4887913" y="1674813"/>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205887" name="TextBox 74"/>
          <p:cNvSpPr txBox="1">
            <a:spLocks noChangeArrowheads="1"/>
          </p:cNvSpPr>
          <p:nvPr/>
        </p:nvSpPr>
        <p:spPr bwMode="auto">
          <a:xfrm>
            <a:off x="5965825" y="1196975"/>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205888" name="TextBox 75"/>
          <p:cNvSpPr txBox="1">
            <a:spLocks noChangeArrowheads="1"/>
          </p:cNvSpPr>
          <p:nvPr/>
        </p:nvSpPr>
        <p:spPr bwMode="auto">
          <a:xfrm>
            <a:off x="7670800" y="11953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205889" name="TextBox 76"/>
          <p:cNvSpPr txBox="1">
            <a:spLocks noChangeArrowheads="1"/>
          </p:cNvSpPr>
          <p:nvPr/>
        </p:nvSpPr>
        <p:spPr bwMode="auto">
          <a:xfrm>
            <a:off x="8807450" y="247015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sp>
        <p:nvSpPr>
          <p:cNvPr id="205890" name="TextBox 77"/>
          <p:cNvSpPr txBox="1">
            <a:spLocks noChangeArrowheads="1"/>
          </p:cNvSpPr>
          <p:nvPr/>
        </p:nvSpPr>
        <p:spPr bwMode="auto">
          <a:xfrm>
            <a:off x="1958975" y="3816350"/>
            <a:ext cx="160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205891" name="TextBox 78"/>
          <p:cNvSpPr txBox="1">
            <a:spLocks noChangeArrowheads="1"/>
          </p:cNvSpPr>
          <p:nvPr/>
        </p:nvSpPr>
        <p:spPr bwMode="auto">
          <a:xfrm>
            <a:off x="2813050" y="3151188"/>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205892" name="TextBox 79"/>
          <p:cNvSpPr txBox="1">
            <a:spLocks noChangeArrowheads="1"/>
          </p:cNvSpPr>
          <p:nvPr/>
        </p:nvSpPr>
        <p:spPr bwMode="auto">
          <a:xfrm>
            <a:off x="3794125" y="411480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205893" name="TextBox 80"/>
          <p:cNvSpPr txBox="1">
            <a:spLocks noChangeArrowheads="1"/>
          </p:cNvSpPr>
          <p:nvPr/>
        </p:nvSpPr>
        <p:spPr bwMode="auto">
          <a:xfrm>
            <a:off x="5924550" y="39719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205894" name="TextBox 81"/>
          <p:cNvSpPr txBox="1">
            <a:spLocks noChangeArrowheads="1"/>
          </p:cNvSpPr>
          <p:nvPr/>
        </p:nvSpPr>
        <p:spPr bwMode="auto">
          <a:xfrm>
            <a:off x="7813675" y="396081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
        <p:nvSpPr>
          <p:cNvPr id="205895" name="TextBox 82"/>
          <p:cNvSpPr txBox="1">
            <a:spLocks noChangeArrowheads="1"/>
          </p:cNvSpPr>
          <p:nvPr/>
        </p:nvSpPr>
        <p:spPr bwMode="auto">
          <a:xfrm>
            <a:off x="1947863" y="5681663"/>
            <a:ext cx="3222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205896" name="TextBox 83"/>
          <p:cNvSpPr txBox="1">
            <a:spLocks noChangeArrowheads="1"/>
          </p:cNvSpPr>
          <p:nvPr/>
        </p:nvSpPr>
        <p:spPr bwMode="auto">
          <a:xfrm>
            <a:off x="3294063" y="6232525"/>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205897" name="TextBox 84"/>
          <p:cNvSpPr txBox="1">
            <a:spLocks noChangeArrowheads="1"/>
          </p:cNvSpPr>
          <p:nvPr/>
        </p:nvSpPr>
        <p:spPr bwMode="auto">
          <a:xfrm>
            <a:off x="5172075" y="5768975"/>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205898" name="TextBox 85"/>
          <p:cNvSpPr txBox="1">
            <a:spLocks noChangeArrowheads="1"/>
          </p:cNvSpPr>
          <p:nvPr/>
        </p:nvSpPr>
        <p:spPr bwMode="auto">
          <a:xfrm>
            <a:off x="5121275" y="630078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205899" name="TextBox 86"/>
          <p:cNvSpPr txBox="1">
            <a:spLocks noChangeArrowheads="1"/>
          </p:cNvSpPr>
          <p:nvPr/>
        </p:nvSpPr>
        <p:spPr bwMode="auto">
          <a:xfrm>
            <a:off x="6784975" y="5765800"/>
            <a:ext cx="3222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205900" name="TextBox 87"/>
          <p:cNvSpPr txBox="1">
            <a:spLocks noChangeArrowheads="1"/>
          </p:cNvSpPr>
          <p:nvPr/>
        </p:nvSpPr>
        <p:spPr bwMode="auto">
          <a:xfrm>
            <a:off x="8420100" y="57848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
        <p:nvSpPr>
          <p:cNvPr id="205901" name="Line 1070"/>
          <p:cNvSpPr>
            <a:spLocks noChangeShapeType="1"/>
          </p:cNvSpPr>
          <p:nvPr/>
        </p:nvSpPr>
        <p:spPr bwMode="auto">
          <a:xfrm flipH="1" flipV="1">
            <a:off x="8229600" y="2641600"/>
            <a:ext cx="0" cy="16986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 name="Text Box 1078">
            <a:extLst>
              <a:ext uri="{FF2B5EF4-FFF2-40B4-BE49-F238E27FC236}">
                <a16:creationId xmlns:a16="http://schemas.microsoft.com/office/drawing/2014/main" id="{1DF703F9-73C8-F59D-82C8-875DC14B7585}"/>
              </a:ext>
            </a:extLst>
          </p:cNvPr>
          <p:cNvSpPr txBox="1">
            <a:spLocks noChangeArrowheads="1"/>
          </p:cNvSpPr>
          <p:nvPr/>
        </p:nvSpPr>
        <p:spPr bwMode="auto">
          <a:xfrm>
            <a:off x="6516688" y="6273800"/>
            <a:ext cx="2627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u="sng" dirty="0">
                <a:solidFill>
                  <a:srgbClr val="00B050"/>
                </a:solidFill>
              </a:rPr>
              <a:t>The Inspections Guide</a:t>
            </a:r>
            <a:r>
              <a:rPr lang="en-US" altLang="en-US" sz="1600" dirty="0">
                <a:solidFill>
                  <a:srgbClr val="00B050"/>
                </a:solidFill>
              </a:rPr>
              <a:t> </a:t>
            </a:r>
          </a:p>
          <a:p>
            <a:pPr algn="ctr">
              <a:spcBef>
                <a:spcPct val="0"/>
              </a:spcBef>
              <a:buFontTx/>
              <a:buNone/>
            </a:pPr>
            <a:r>
              <a:rPr lang="en-US" altLang="en-US" sz="1600" dirty="0">
                <a:solidFill>
                  <a:srgbClr val="00B050"/>
                </a:solidFill>
              </a:rPr>
              <a:t>Chapter 4</a:t>
            </a:r>
          </a:p>
        </p:txBody>
      </p:sp>
    </p:spTree>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0B20EF5-5D32-49A7-A7ED-3987415E753B}" type="slidenum">
              <a:rPr lang="en-US" altLang="en-US" sz="1400" smtClean="0"/>
              <a:pPr>
                <a:spcBef>
                  <a:spcPct val="0"/>
                </a:spcBef>
                <a:buFontTx/>
                <a:buNone/>
              </a:pPr>
              <a:t>195</a:t>
            </a:fld>
            <a:endParaRPr lang="en-US" altLang="en-US" sz="1400"/>
          </a:p>
        </p:txBody>
      </p:sp>
      <p:sp>
        <p:nvSpPr>
          <p:cNvPr id="539650" name="Text Box 2"/>
          <p:cNvSpPr txBox="1">
            <a:spLocks noChangeArrowheads="1"/>
          </p:cNvSpPr>
          <p:nvPr/>
        </p:nvSpPr>
        <p:spPr bwMode="auto">
          <a:xfrm>
            <a:off x="0" y="1708150"/>
            <a:ext cx="8686800" cy="4204228"/>
          </a:xfrm>
          <a:prstGeom prst="rect">
            <a:avLst/>
          </a:prstGeom>
          <a:noFill/>
          <a:ln w="12700">
            <a:noFill/>
            <a:miter lim="800000"/>
            <a:headEnd/>
            <a:tailEnd/>
          </a:ln>
          <a:effectLst/>
        </p:spPr>
        <p:txBody>
          <a:bodyPr>
            <a:spAutoFit/>
          </a:bodyPr>
          <a:lstStyle/>
          <a:p>
            <a:pPr marL="800100" lvl="1" indent="-342900">
              <a:spcAft>
                <a:spcPct val="60000"/>
              </a:spcAft>
              <a:buFont typeface="Arial" panose="020B0604020202020204" pitchFamily="34" charset="0"/>
              <a:buChar char="•"/>
              <a:defRPr/>
            </a:pPr>
            <a:r>
              <a:rPr lang="en-US" sz="2000" dirty="0">
                <a:latin typeface="Arial" charset="0"/>
                <a:cs typeface="Times New Roman" pitchFamily="18" charset="0"/>
              </a:rPr>
              <a:t>The </a:t>
            </a:r>
            <a:r>
              <a:rPr lang="en-US" sz="2000" dirty="0">
                <a:solidFill>
                  <a:srgbClr val="0000FF"/>
                </a:solidFill>
                <a:latin typeface="Arial" charset="0"/>
                <a:cs typeface="Times New Roman" pitchFamily="18" charset="0"/>
              </a:rPr>
              <a:t>current operating environment</a:t>
            </a:r>
            <a:r>
              <a:rPr lang="en-US" sz="2000" dirty="0">
                <a:latin typeface="Arial" charset="0"/>
                <a:cs typeface="Times New Roman" pitchFamily="18" charset="0"/>
              </a:rPr>
              <a:t> is creating numerous systemic issues requiring IG attention (remember, systemic inspections have a great impact on readiness and warfighting capacities)</a:t>
            </a:r>
          </a:p>
          <a:p>
            <a:pPr marL="800100" lvl="1" indent="-342900">
              <a:spcAft>
                <a:spcPct val="60000"/>
              </a:spcAft>
              <a:buFont typeface="Arial" panose="020B0604020202020204" pitchFamily="34" charset="0"/>
              <a:buChar char="•"/>
              <a:defRPr/>
            </a:pPr>
            <a:r>
              <a:rPr lang="en-US" sz="2000" dirty="0">
                <a:latin typeface="Arial" charset="0"/>
                <a:cs typeface="Times New Roman" pitchFamily="18" charset="0"/>
              </a:rPr>
              <a:t>A special IG inspections process to accommodate the flurry of inspections does not exist</a:t>
            </a:r>
          </a:p>
          <a:p>
            <a:pPr marL="800100" lvl="1" indent="-342900">
              <a:spcAft>
                <a:spcPct val="60000"/>
              </a:spcAft>
              <a:buFont typeface="Arial" panose="020B0604020202020204" pitchFamily="34" charset="0"/>
              <a:buChar char="•"/>
              <a:defRPr/>
            </a:pPr>
            <a:endParaRPr lang="en-US" sz="2000" dirty="0">
              <a:latin typeface="Arial" charset="0"/>
              <a:cs typeface="Times New Roman" pitchFamily="18" charset="0"/>
            </a:endParaRPr>
          </a:p>
          <a:p>
            <a:pPr marL="800100" lvl="1" indent="-342900">
              <a:spcAft>
                <a:spcPct val="60000"/>
              </a:spcAft>
              <a:buFont typeface="Arial" panose="020B0604020202020204" pitchFamily="34" charset="0"/>
              <a:buChar char="•"/>
              <a:defRPr/>
            </a:pPr>
            <a:endParaRPr lang="en-US" sz="2000" dirty="0">
              <a:latin typeface="Arial" charset="0"/>
              <a:cs typeface="Times New Roman" pitchFamily="18" charset="0"/>
            </a:endParaRPr>
          </a:p>
          <a:p>
            <a:pPr marL="800100" lvl="1" indent="-342900">
              <a:spcAft>
                <a:spcPct val="60000"/>
              </a:spcAft>
              <a:buFont typeface="Arial" panose="020B0604020202020204" pitchFamily="34" charset="0"/>
              <a:buChar char="•"/>
              <a:defRPr/>
            </a:pPr>
            <a:endParaRPr lang="en-US" sz="1200" dirty="0">
              <a:latin typeface="Arial" charset="0"/>
              <a:cs typeface="Times New Roman" pitchFamily="18" charset="0"/>
            </a:endParaRPr>
          </a:p>
          <a:p>
            <a:pPr marL="800100" lvl="1" indent="-342900">
              <a:spcAft>
                <a:spcPct val="60000"/>
              </a:spcAft>
              <a:buFont typeface="Arial" panose="020B0604020202020204" pitchFamily="34" charset="0"/>
              <a:buChar char="•"/>
              <a:defRPr/>
            </a:pPr>
            <a:r>
              <a:rPr lang="en-US" sz="2000" dirty="0">
                <a:latin typeface="Arial" charset="0"/>
                <a:cs typeface="Times New Roman" pitchFamily="18" charset="0"/>
              </a:rPr>
              <a:t>IGs must </a:t>
            </a:r>
            <a:r>
              <a:rPr lang="en-US" sz="2000" dirty="0">
                <a:solidFill>
                  <a:srgbClr val="0000FF"/>
                </a:solidFill>
                <a:latin typeface="Arial" charset="0"/>
                <a:cs typeface="Times New Roman" pitchFamily="18" charset="0"/>
              </a:rPr>
              <a:t>analyze the situation</a:t>
            </a:r>
            <a:r>
              <a:rPr lang="en-US" sz="2000" dirty="0">
                <a:latin typeface="Arial" charset="0"/>
                <a:cs typeface="Times New Roman" pitchFamily="18" charset="0"/>
              </a:rPr>
              <a:t> based on personnel, time, and other constraints and identify what parts of the inspections process to compress, if necessary</a:t>
            </a:r>
            <a:r>
              <a:rPr lang="en-US" sz="2000" i="1" dirty="0">
                <a:solidFill>
                  <a:srgbClr val="0000FF"/>
                </a:solidFill>
                <a:effectLst>
                  <a:outerShdw blurRad="38100" dist="38100" dir="2700000" algn="tl">
                    <a:srgbClr val="C0C0C0"/>
                  </a:outerShdw>
                </a:effectLst>
                <a:latin typeface="Arial" charset="0"/>
              </a:rPr>
              <a:t> </a:t>
            </a:r>
          </a:p>
        </p:txBody>
      </p:sp>
      <p:sp>
        <p:nvSpPr>
          <p:cNvPr id="207876" name="Text Box 3"/>
          <p:cNvSpPr txBox="1">
            <a:spLocks noChangeArrowheads="1"/>
          </p:cNvSpPr>
          <p:nvPr/>
        </p:nvSpPr>
        <p:spPr bwMode="auto">
          <a:xfrm>
            <a:off x="2227263" y="196850"/>
            <a:ext cx="467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t>The Compressed</a:t>
            </a:r>
          </a:p>
          <a:p>
            <a:pPr algn="ctr">
              <a:spcBef>
                <a:spcPct val="0"/>
              </a:spcBef>
              <a:buFontTx/>
              <a:buNone/>
            </a:pPr>
            <a:r>
              <a:rPr lang="en-US" altLang="en-US" sz="3600" dirty="0"/>
              <a:t>Inspections Process</a:t>
            </a:r>
          </a:p>
        </p:txBody>
      </p:sp>
      <p:grpSp>
        <p:nvGrpSpPr>
          <p:cNvPr id="207877" name="Group 35"/>
          <p:cNvGrpSpPr>
            <a:grpSpLocks/>
          </p:cNvGrpSpPr>
          <p:nvPr/>
        </p:nvGrpSpPr>
        <p:grpSpPr bwMode="auto">
          <a:xfrm>
            <a:off x="2743200" y="3733800"/>
            <a:ext cx="1828800" cy="838200"/>
            <a:chOff x="3168" y="1872"/>
            <a:chExt cx="1152" cy="480"/>
          </a:xfrm>
        </p:grpSpPr>
        <p:sp>
          <p:nvSpPr>
            <p:cNvPr id="539684" name="Oval 36"/>
            <p:cNvSpPr>
              <a:spLocks noChangeArrowheads="1"/>
            </p:cNvSpPr>
            <p:nvPr/>
          </p:nvSpPr>
          <p:spPr bwMode="auto">
            <a:xfrm>
              <a:off x="3168" y="1872"/>
              <a:ext cx="1152" cy="480"/>
            </a:xfrm>
            <a:prstGeom prst="ellipse">
              <a:avLst/>
            </a:prstGeom>
            <a:solidFill>
              <a:schemeClr val="bg1"/>
            </a:solidFill>
            <a:ln w="19050">
              <a:solidFill>
                <a:srgbClr val="FF3300"/>
              </a:solidFill>
              <a:round/>
              <a:headEnd/>
              <a:tailEnd/>
            </a:ln>
            <a:effectLst/>
          </p:spPr>
          <p:txBody>
            <a:bodyPr wrap="none" anchor="ctr"/>
            <a:lstStyle/>
            <a:p>
              <a:pPr algn="ctr" eaLnBrk="1" hangingPunct="1">
                <a:defRPr/>
              </a:pPr>
              <a:r>
                <a:rPr lang="en-US" b="1">
                  <a:effectLst>
                    <a:outerShdw blurRad="38100" dist="38100" dir="2700000" algn="tl">
                      <a:srgbClr val="FFFFFF"/>
                    </a:outerShdw>
                  </a:effectLst>
                  <a:latin typeface="Arial" charset="0"/>
                </a:rPr>
                <a:t>“Quick Look”</a:t>
              </a:r>
            </a:p>
          </p:txBody>
        </p:sp>
        <p:sp>
          <p:nvSpPr>
            <p:cNvPr id="207883" name="Line 37"/>
            <p:cNvSpPr>
              <a:spLocks noChangeShapeType="1"/>
            </p:cNvSpPr>
            <p:nvPr/>
          </p:nvSpPr>
          <p:spPr bwMode="auto">
            <a:xfrm>
              <a:off x="3312" y="1968"/>
              <a:ext cx="864" cy="288"/>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884" name="Line 38"/>
            <p:cNvSpPr>
              <a:spLocks noChangeShapeType="1"/>
            </p:cNvSpPr>
            <p:nvPr/>
          </p:nvSpPr>
          <p:spPr bwMode="auto">
            <a:xfrm flipV="1">
              <a:off x="3408" y="1968"/>
              <a:ext cx="768" cy="33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07878" name="Group 39"/>
          <p:cNvGrpSpPr>
            <a:grpSpLocks/>
          </p:cNvGrpSpPr>
          <p:nvPr/>
        </p:nvGrpSpPr>
        <p:grpSpPr bwMode="auto">
          <a:xfrm>
            <a:off x="4876800" y="3733800"/>
            <a:ext cx="1828800" cy="838200"/>
            <a:chOff x="3168" y="1872"/>
            <a:chExt cx="1152" cy="480"/>
          </a:xfrm>
        </p:grpSpPr>
        <p:sp>
          <p:nvSpPr>
            <p:cNvPr id="539688" name="Oval 40"/>
            <p:cNvSpPr>
              <a:spLocks noChangeArrowheads="1"/>
            </p:cNvSpPr>
            <p:nvPr/>
          </p:nvSpPr>
          <p:spPr bwMode="auto">
            <a:xfrm>
              <a:off x="3168" y="1872"/>
              <a:ext cx="1152" cy="480"/>
            </a:xfrm>
            <a:prstGeom prst="ellipse">
              <a:avLst/>
            </a:prstGeom>
            <a:solidFill>
              <a:schemeClr val="bg1"/>
            </a:solidFill>
            <a:ln w="19050">
              <a:solidFill>
                <a:srgbClr val="FF3300"/>
              </a:solidFill>
              <a:round/>
              <a:headEnd/>
              <a:tailEnd/>
            </a:ln>
            <a:effectLst/>
          </p:spPr>
          <p:txBody>
            <a:bodyPr wrap="none" anchor="ctr"/>
            <a:lstStyle/>
            <a:p>
              <a:pPr algn="ctr" eaLnBrk="1" hangingPunct="1">
                <a:defRPr/>
              </a:pPr>
              <a:r>
                <a:rPr lang="en-US" b="1">
                  <a:effectLst>
                    <a:outerShdw blurRad="38100" dist="38100" dir="2700000" algn="tl">
                      <a:srgbClr val="FFFFFF"/>
                    </a:outerShdw>
                  </a:effectLst>
                  <a:latin typeface="Arial" charset="0"/>
                </a:rPr>
                <a:t>“Short-Fused”</a:t>
              </a:r>
            </a:p>
          </p:txBody>
        </p:sp>
        <p:sp>
          <p:nvSpPr>
            <p:cNvPr id="207880" name="Line 41"/>
            <p:cNvSpPr>
              <a:spLocks noChangeShapeType="1"/>
            </p:cNvSpPr>
            <p:nvPr/>
          </p:nvSpPr>
          <p:spPr bwMode="auto">
            <a:xfrm>
              <a:off x="3312" y="1968"/>
              <a:ext cx="864" cy="288"/>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881" name="Line 42"/>
            <p:cNvSpPr>
              <a:spLocks noChangeShapeType="1"/>
            </p:cNvSpPr>
            <p:nvPr/>
          </p:nvSpPr>
          <p:spPr bwMode="auto">
            <a:xfrm flipV="1">
              <a:off x="3408" y="1968"/>
              <a:ext cx="768" cy="33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957B8A8-BAA5-43D1-8BFD-C9B38911EF53}" type="slidenum">
              <a:rPr lang="en-US" altLang="en-US" sz="1400" smtClean="0"/>
              <a:pPr>
                <a:spcBef>
                  <a:spcPct val="0"/>
                </a:spcBef>
                <a:buFontTx/>
                <a:buNone/>
              </a:pPr>
              <a:t>196</a:t>
            </a:fld>
            <a:endParaRPr lang="en-US" altLang="en-US" sz="1400"/>
          </a:p>
        </p:txBody>
      </p:sp>
      <p:sp>
        <p:nvSpPr>
          <p:cNvPr id="742402" name="Text Box 2"/>
          <p:cNvSpPr txBox="1">
            <a:spLocks noChangeArrowheads="1"/>
          </p:cNvSpPr>
          <p:nvPr/>
        </p:nvSpPr>
        <p:spPr bwMode="auto">
          <a:xfrm>
            <a:off x="381000" y="1752600"/>
            <a:ext cx="8229600" cy="4278094"/>
          </a:xfrm>
          <a:prstGeom prst="rect">
            <a:avLst/>
          </a:prstGeom>
          <a:noFill/>
          <a:ln w="12700">
            <a:noFill/>
            <a:miter lim="800000"/>
            <a:headEnd/>
            <a:tailEnd/>
          </a:ln>
          <a:effectLst/>
        </p:spPr>
        <p:txBody>
          <a:bodyPr>
            <a:spAutoFit/>
          </a:bodyPr>
          <a:lstStyle/>
          <a:p>
            <a:pPr marL="342900" indent="-342900" eaLnBrk="1" hangingPunct="1">
              <a:buFont typeface="Arial" panose="020B0604020202020204" pitchFamily="34" charset="0"/>
              <a:buChar char="•"/>
              <a:defRPr/>
            </a:pPr>
            <a:r>
              <a:rPr lang="en-US" sz="2000" dirty="0">
                <a:latin typeface="Arial" charset="0"/>
              </a:rPr>
              <a:t>IGs can tailor The Inspections Process to remain responsive to the resource and time constraints of a deployed and operational environment </a:t>
            </a:r>
            <a:endParaRPr lang="en-US" sz="2000" i="1" dirty="0">
              <a:solidFill>
                <a:srgbClr val="0000FF"/>
              </a:solidFill>
              <a:effectLst>
                <a:outerShdw blurRad="38100" dist="38100" dir="2700000" algn="tl">
                  <a:srgbClr val="C0C0C0"/>
                </a:outerShdw>
              </a:effectLst>
              <a:latin typeface="Arial" charset="0"/>
            </a:endParaRPr>
          </a:p>
          <a:p>
            <a:pPr marL="800100" lvl="1" indent="-342900" eaLnBrk="1" hangingPunct="1">
              <a:buFont typeface="Arial" panose="020B0604020202020204" pitchFamily="34" charset="0"/>
              <a:buChar char="•"/>
              <a:defRPr/>
            </a:pPr>
            <a:endParaRPr lang="en-US" sz="2000" dirty="0">
              <a:solidFill>
                <a:srgbClr val="0000FF"/>
              </a:solidFill>
              <a:latin typeface="Arial" charset="0"/>
              <a:cs typeface="Times New Roman" pitchFamily="18" charset="0"/>
            </a:endParaRPr>
          </a:p>
          <a:p>
            <a:pPr marL="342900" indent="-342900">
              <a:buFont typeface="Arial" panose="020B0604020202020204" pitchFamily="34" charset="0"/>
              <a:buChar char="•"/>
              <a:defRPr/>
            </a:pPr>
            <a:r>
              <a:rPr lang="en-US" sz="2000" dirty="0">
                <a:latin typeface="Arial" charset="0"/>
                <a:cs typeface="Times New Roman" pitchFamily="18" charset="0"/>
              </a:rPr>
              <a:t>IGs must adapt the process as necessary – a limited </a:t>
            </a:r>
            <a:r>
              <a:rPr lang="en-US" sz="2000" dirty="0">
                <a:solidFill>
                  <a:srgbClr val="0000FF"/>
                </a:solidFill>
                <a:latin typeface="Arial" charset="0"/>
                <a:cs typeface="Times New Roman" pitchFamily="18" charset="0"/>
              </a:rPr>
              <a:t>Compressed IG Inspection</a:t>
            </a:r>
            <a:r>
              <a:rPr lang="en-US" sz="2000" dirty="0">
                <a:latin typeface="Arial" charset="0"/>
                <a:cs typeface="Times New Roman" pitchFamily="18" charset="0"/>
              </a:rPr>
              <a:t> will mean that you vary, adjust, and limit the inspected population.  IGs may </a:t>
            </a:r>
            <a:r>
              <a:rPr lang="en-US" sz="2000" dirty="0">
                <a:solidFill>
                  <a:srgbClr val="0000FF"/>
                </a:solidFill>
                <a:latin typeface="Arial" charset="0"/>
                <a:cs typeface="Times New Roman" pitchFamily="18" charset="0"/>
              </a:rPr>
              <a:t>compress</a:t>
            </a:r>
            <a:r>
              <a:rPr lang="en-US" sz="2000" dirty="0">
                <a:solidFill>
                  <a:schemeClr val="accent2"/>
                </a:solidFill>
                <a:latin typeface="Arial" charset="0"/>
                <a:cs typeface="Times New Roman" pitchFamily="18" charset="0"/>
              </a:rPr>
              <a:t> </a:t>
            </a:r>
            <a:r>
              <a:rPr lang="en-US" sz="2000" dirty="0">
                <a:latin typeface="Arial" charset="0"/>
                <a:cs typeface="Times New Roman" pitchFamily="18" charset="0"/>
              </a:rPr>
              <a:t>some steps while </a:t>
            </a:r>
            <a:r>
              <a:rPr lang="en-US" sz="2000" dirty="0">
                <a:solidFill>
                  <a:srgbClr val="0000FF"/>
                </a:solidFill>
                <a:latin typeface="Arial" charset="0"/>
                <a:cs typeface="Times New Roman" pitchFamily="18" charset="0"/>
              </a:rPr>
              <a:t>combining</a:t>
            </a:r>
            <a:r>
              <a:rPr lang="en-US" sz="2000" dirty="0">
                <a:solidFill>
                  <a:schemeClr val="accent2"/>
                </a:solidFill>
                <a:latin typeface="Arial" charset="0"/>
                <a:cs typeface="Times New Roman" pitchFamily="18" charset="0"/>
              </a:rPr>
              <a:t> </a:t>
            </a:r>
            <a:r>
              <a:rPr lang="en-US" sz="2000" dirty="0">
                <a:latin typeface="Arial" charset="0"/>
                <a:cs typeface="Times New Roman" pitchFamily="18" charset="0"/>
              </a:rPr>
              <a:t>others but will follow each phase of the process!</a:t>
            </a:r>
          </a:p>
          <a:p>
            <a:pPr marL="342900" indent="-342900">
              <a:lnSpc>
                <a:spcPct val="60000"/>
              </a:lnSpc>
              <a:buFont typeface="Arial" panose="020B0604020202020204" pitchFamily="34" charset="0"/>
              <a:buChar char="•"/>
              <a:defRPr/>
            </a:pPr>
            <a:endParaRPr lang="en-US" sz="2000" dirty="0">
              <a:latin typeface="Arial" charset="0"/>
              <a:cs typeface="Times New Roman" pitchFamily="18" charset="0"/>
            </a:endParaRPr>
          </a:p>
          <a:p>
            <a:pPr>
              <a:defRPr/>
            </a:pPr>
            <a:endParaRPr lang="en-US" sz="2000" i="1" dirty="0">
              <a:solidFill>
                <a:srgbClr val="FF0000"/>
              </a:solidFill>
              <a:latin typeface="Arial" charset="0"/>
              <a:cs typeface="Times New Roman" pitchFamily="18" charset="0"/>
            </a:endParaRPr>
          </a:p>
          <a:p>
            <a:pPr algn="ctr">
              <a:defRPr/>
            </a:pPr>
            <a:r>
              <a:rPr lang="en-US" sz="2000" b="1" i="1" dirty="0">
                <a:solidFill>
                  <a:srgbClr val="FF0000"/>
                </a:solidFill>
                <a:latin typeface="Arial" charset="0"/>
                <a:cs typeface="Times New Roman" pitchFamily="18" charset="0"/>
              </a:rPr>
              <a:t>Remember to adhere to the five inspection principles outlined in AR 1-201!</a:t>
            </a:r>
          </a:p>
          <a:p>
            <a:pPr marL="285750" indent="-285750" algn="r">
              <a:buFont typeface="Arial" panose="020B0604020202020204" pitchFamily="34" charset="0"/>
              <a:buChar char="•"/>
              <a:defRPr/>
            </a:pPr>
            <a:endParaRPr lang="en-US" sz="2000" b="1" i="1" dirty="0">
              <a:solidFill>
                <a:srgbClr val="0000FF"/>
              </a:solidFill>
              <a:latin typeface="Arial" charset="0"/>
              <a:cs typeface="Times New Roman" pitchFamily="18" charset="0"/>
            </a:endParaRPr>
          </a:p>
          <a:p>
            <a:pPr marL="800100" lvl="1" indent="-342900">
              <a:buFont typeface="Arial" panose="020B0604020202020204" pitchFamily="34" charset="0"/>
              <a:buChar char="•"/>
              <a:defRPr/>
            </a:pPr>
            <a:endParaRPr lang="en-US" sz="2000" i="1" dirty="0">
              <a:solidFill>
                <a:srgbClr val="0000FF"/>
              </a:solidFill>
              <a:latin typeface="Arial" charset="0"/>
            </a:endParaRPr>
          </a:p>
        </p:txBody>
      </p:sp>
      <p:sp>
        <p:nvSpPr>
          <p:cNvPr id="209924" name="Text Box 3"/>
          <p:cNvSpPr txBox="1">
            <a:spLocks noChangeArrowheads="1"/>
          </p:cNvSpPr>
          <p:nvPr/>
        </p:nvSpPr>
        <p:spPr bwMode="auto">
          <a:xfrm>
            <a:off x="1981200" y="393700"/>
            <a:ext cx="59753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0000"/>
              </a:lnSpc>
              <a:spcBef>
                <a:spcPct val="0"/>
              </a:spcBef>
              <a:buFontTx/>
              <a:buNone/>
            </a:pPr>
            <a:r>
              <a:rPr lang="en-US" altLang="en-US" sz="3600" dirty="0"/>
              <a:t>Compressed IG Inspection</a:t>
            </a:r>
          </a:p>
          <a:p>
            <a:pPr algn="ctr">
              <a:lnSpc>
                <a:spcPct val="80000"/>
              </a:lnSpc>
              <a:spcBef>
                <a:spcPct val="0"/>
              </a:spcBef>
              <a:buFontTx/>
              <a:buNone/>
            </a:pPr>
            <a:endParaRPr lang="en-US" altLang="en-US" sz="3600" dirty="0"/>
          </a:p>
        </p:txBody>
      </p:sp>
      <p:grpSp>
        <p:nvGrpSpPr>
          <p:cNvPr id="9" name="Group 8"/>
          <p:cNvGrpSpPr/>
          <p:nvPr/>
        </p:nvGrpSpPr>
        <p:grpSpPr>
          <a:xfrm>
            <a:off x="7924800" y="247650"/>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13</a:t>
              </a:r>
            </a:p>
          </p:txBody>
        </p:sp>
      </p:grpSp>
      <p:sp>
        <p:nvSpPr>
          <p:cNvPr id="2" name="Text Box 3">
            <a:extLst>
              <a:ext uri="{FF2B5EF4-FFF2-40B4-BE49-F238E27FC236}">
                <a16:creationId xmlns:a16="http://schemas.microsoft.com/office/drawing/2014/main" id="{F6BB15A5-7F75-FCB5-8659-A463EC9D3F94}"/>
              </a:ext>
            </a:extLst>
          </p:cNvPr>
          <p:cNvSpPr txBox="1">
            <a:spLocks noChangeArrowheads="1"/>
          </p:cNvSpPr>
          <p:nvPr/>
        </p:nvSpPr>
        <p:spPr bwMode="auto">
          <a:xfrm>
            <a:off x="5237742" y="6059487"/>
            <a:ext cx="3753858"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8-2)</a:t>
            </a:r>
          </a:p>
        </p:txBody>
      </p:sp>
    </p:spTree>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8903B84-4024-4BE7-A814-8F3DAC2D659F}" type="slidenum">
              <a:rPr lang="en-US" altLang="en-US" sz="1400" smtClean="0"/>
              <a:pPr>
                <a:spcBef>
                  <a:spcPct val="0"/>
                </a:spcBef>
                <a:buFontTx/>
                <a:buNone/>
              </a:pPr>
              <a:t>197</a:t>
            </a:fld>
            <a:endParaRPr lang="en-US" altLang="en-US" sz="1400"/>
          </a:p>
        </p:txBody>
      </p:sp>
      <p:sp>
        <p:nvSpPr>
          <p:cNvPr id="211971" name="Text Box 2"/>
          <p:cNvSpPr txBox="1">
            <a:spLocks noChangeArrowheads="1"/>
          </p:cNvSpPr>
          <p:nvPr/>
        </p:nvSpPr>
        <p:spPr bwMode="auto">
          <a:xfrm>
            <a:off x="228600" y="1905000"/>
            <a:ext cx="8761413" cy="3013075"/>
          </a:xfrm>
          <a:prstGeom prst="rect">
            <a:avLst/>
          </a:prstGeom>
          <a:solidFill>
            <a:srgbClr val="CCFFFF"/>
          </a:solidFill>
          <a:ln>
            <a:noFill/>
          </a:ln>
          <a:extLst>
            <a:ext uri="{91240B29-F687-4F45-9708-019B960494DF}">
              <a14:hiddenLine xmlns:a14="http://schemas.microsoft.com/office/drawing/2010/main" w="76200">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spcAft>
                <a:spcPct val="15000"/>
              </a:spcAft>
              <a:buFontTx/>
              <a:buNone/>
            </a:pPr>
            <a:r>
              <a:rPr lang="en-US" altLang="en-US" sz="2400" u="sng"/>
              <a:t>IG Impact</a:t>
            </a:r>
            <a:r>
              <a:rPr lang="en-US" altLang="en-US" sz="2400"/>
              <a:t>:</a:t>
            </a:r>
          </a:p>
          <a:p>
            <a:pPr eaLnBrk="1" hangingPunct="1">
              <a:spcBef>
                <a:spcPct val="0"/>
              </a:spcBef>
              <a:spcAft>
                <a:spcPct val="15000"/>
              </a:spcAft>
            </a:pPr>
            <a:r>
              <a:rPr lang="en-US" altLang="en-US" sz="2400"/>
              <a:t> Small population size could affect validity of results.</a:t>
            </a:r>
          </a:p>
          <a:p>
            <a:pPr eaLnBrk="1" hangingPunct="1">
              <a:spcBef>
                <a:spcPct val="0"/>
              </a:spcBef>
              <a:spcAft>
                <a:spcPct val="15000"/>
              </a:spcAft>
            </a:pPr>
            <a:r>
              <a:rPr lang="en-US" altLang="en-US" sz="2400"/>
              <a:t> Omitting process steps may breach inspection principles.</a:t>
            </a:r>
          </a:p>
          <a:p>
            <a:pPr eaLnBrk="1" hangingPunct="1">
              <a:spcBef>
                <a:spcPct val="0"/>
              </a:spcBef>
              <a:spcAft>
                <a:spcPct val="15000"/>
              </a:spcAft>
            </a:pPr>
            <a:r>
              <a:rPr lang="en-US" altLang="en-US" sz="2400"/>
              <a:t> Limited information-gathering domains may not fully answer inspection objectives and identify root causes.</a:t>
            </a:r>
          </a:p>
          <a:p>
            <a:pPr eaLnBrk="1" hangingPunct="1">
              <a:spcBef>
                <a:spcPct val="0"/>
              </a:spcBef>
              <a:spcAft>
                <a:spcPct val="15000"/>
              </a:spcAft>
            </a:pPr>
            <a:r>
              <a:rPr lang="en-US" altLang="en-US" sz="2400"/>
              <a:t> IG must emphasize to commander that data is limited.</a:t>
            </a:r>
          </a:p>
          <a:p>
            <a:pPr eaLnBrk="1" hangingPunct="1">
              <a:spcBef>
                <a:spcPct val="0"/>
              </a:spcBef>
              <a:spcAft>
                <a:spcPct val="15000"/>
              </a:spcAft>
            </a:pPr>
            <a:r>
              <a:rPr lang="en-US" altLang="en-US" sz="2400"/>
              <a:t> Compressed inspections become the norm.</a:t>
            </a:r>
          </a:p>
          <a:p>
            <a:pPr eaLnBrk="1" hangingPunct="1">
              <a:spcBef>
                <a:spcPct val="0"/>
              </a:spcBef>
              <a:spcAft>
                <a:spcPct val="15000"/>
              </a:spcAft>
              <a:buFontTx/>
              <a:buNone/>
            </a:pPr>
            <a:r>
              <a:rPr lang="en-US" altLang="en-US" sz="2400"/>
              <a:t> </a:t>
            </a:r>
          </a:p>
        </p:txBody>
      </p:sp>
      <p:sp>
        <p:nvSpPr>
          <p:cNvPr id="211972" name="Rectangle 3"/>
          <p:cNvSpPr>
            <a:spLocks noGrp="1" noChangeArrowheads="1"/>
          </p:cNvSpPr>
          <p:nvPr>
            <p:ph type="title"/>
          </p:nvPr>
        </p:nvSpPr>
        <p:spPr>
          <a:xfrm>
            <a:off x="1828800" y="152400"/>
            <a:ext cx="7086600" cy="1143000"/>
          </a:xfrm>
        </p:spPr>
        <p:txBody>
          <a:bodyPr/>
          <a:lstStyle/>
          <a:p>
            <a:pPr eaLnBrk="1" hangingPunct="1"/>
            <a:r>
              <a:rPr lang="en-US" altLang="en-US" sz="4000" dirty="0">
                <a:solidFill>
                  <a:schemeClr val="tx1"/>
                </a:solidFill>
              </a:rPr>
              <a:t>Compressed IG Inspection</a:t>
            </a:r>
          </a:p>
        </p:txBody>
      </p:sp>
      <p:sp>
        <p:nvSpPr>
          <p:cNvPr id="211973" name="Rectangle 4"/>
          <p:cNvSpPr>
            <a:spLocks noGrp="1" noChangeArrowheads="1"/>
          </p:cNvSpPr>
          <p:nvPr>
            <p:ph type="body" idx="1"/>
          </p:nvPr>
        </p:nvSpPr>
        <p:spPr>
          <a:xfrm>
            <a:off x="609600" y="1143000"/>
            <a:ext cx="8534400" cy="4495800"/>
          </a:xfrm>
        </p:spPr>
        <p:txBody>
          <a:bodyPr/>
          <a:lstStyle/>
          <a:p>
            <a:pPr algn="ctr" eaLnBrk="1" hangingPunct="1">
              <a:buFontTx/>
              <a:buNone/>
            </a:pPr>
            <a:r>
              <a:rPr lang="en-US" altLang="en-US" sz="3600" dirty="0">
                <a:solidFill>
                  <a:srgbClr val="0000FF"/>
                </a:solidFill>
              </a:rPr>
              <a:t>  Associated Risk</a:t>
            </a:r>
            <a:endParaRPr lang="en-US" altLang="en-US" sz="4000" dirty="0">
              <a:solidFill>
                <a:srgbClr val="0000FF"/>
              </a:solidFill>
            </a:endParaRPr>
          </a:p>
        </p:txBody>
      </p:sp>
      <p:sp>
        <p:nvSpPr>
          <p:cNvPr id="211974" name="Text Box 5"/>
          <p:cNvSpPr txBox="1">
            <a:spLocks noChangeArrowheads="1"/>
          </p:cNvSpPr>
          <p:nvPr/>
        </p:nvSpPr>
        <p:spPr bwMode="auto">
          <a:xfrm>
            <a:off x="228600" y="4876800"/>
            <a:ext cx="8763000" cy="1298575"/>
          </a:xfrm>
          <a:prstGeom prst="rect">
            <a:avLst/>
          </a:prstGeom>
          <a:solidFill>
            <a:srgbClr val="CCFF99"/>
          </a:solidFill>
          <a:ln>
            <a:noFill/>
          </a:ln>
          <a:extLs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spcAft>
                <a:spcPct val="15000"/>
              </a:spcAft>
              <a:buFontTx/>
              <a:buNone/>
            </a:pPr>
            <a:r>
              <a:rPr lang="en-US" altLang="en-US" sz="2400" u="sng"/>
              <a:t>Command Impact:</a:t>
            </a:r>
          </a:p>
          <a:p>
            <a:pPr eaLnBrk="1" hangingPunct="1">
              <a:spcBef>
                <a:spcPct val="0"/>
              </a:spcBef>
              <a:spcAft>
                <a:spcPct val="15000"/>
              </a:spcAft>
            </a:pPr>
            <a:r>
              <a:rPr lang="en-US" altLang="en-US" sz="2400"/>
              <a:t> Less ability to generalize the results to entire command.</a:t>
            </a:r>
          </a:p>
          <a:p>
            <a:pPr eaLnBrk="1" hangingPunct="1">
              <a:spcBef>
                <a:spcPct val="0"/>
              </a:spcBef>
              <a:spcAft>
                <a:spcPct val="15000"/>
              </a:spcAft>
            </a:pPr>
            <a:r>
              <a:rPr lang="en-US" altLang="en-US" sz="2400"/>
              <a:t> Readiness / operational decisions made on limited data.</a:t>
            </a:r>
          </a:p>
        </p:txBody>
      </p:sp>
    </p:spTree>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25ED27F-9E8E-4383-8D05-58E3BFD4DBC8}" type="slidenum">
              <a:rPr lang="en-US" altLang="en-US" sz="1400" smtClean="0"/>
              <a:pPr>
                <a:spcBef>
                  <a:spcPct val="0"/>
                </a:spcBef>
                <a:buFontTx/>
                <a:buNone/>
              </a:pPr>
              <a:t>198</a:t>
            </a:fld>
            <a:endParaRPr lang="en-US" altLang="en-US" sz="1400"/>
          </a:p>
        </p:txBody>
      </p:sp>
      <p:sp>
        <p:nvSpPr>
          <p:cNvPr id="214019" name="Text Box 2"/>
          <p:cNvSpPr txBox="1">
            <a:spLocks noChangeArrowheads="1"/>
          </p:cNvSpPr>
          <p:nvPr/>
        </p:nvSpPr>
        <p:spPr bwMode="auto">
          <a:xfrm>
            <a:off x="381000" y="1752600"/>
            <a:ext cx="8534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pPr>
            <a:r>
              <a:rPr lang="en-US" altLang="en-US" sz="2000" b="0" dirty="0">
                <a:solidFill>
                  <a:srgbClr val="0000FF"/>
                </a:solidFill>
                <a:cs typeface="Times New Roman" panose="02020603050405020304" pitchFamily="18" charset="0"/>
              </a:rPr>
              <a:t>Research </a:t>
            </a:r>
            <a:r>
              <a:rPr lang="en-US" altLang="en-US" sz="2000" b="0" dirty="0">
                <a:cs typeface="Times New Roman" panose="02020603050405020304" pitchFamily="18" charset="0"/>
              </a:rPr>
              <a:t>will be hasty but thorough and based upon available commander’s guidance / intent,</a:t>
            </a:r>
            <a:r>
              <a:rPr lang="en-US" altLang="en-US" sz="2000" b="0" dirty="0">
                <a:solidFill>
                  <a:srgbClr val="FF9900"/>
                </a:solidFill>
                <a:cs typeface="Times New Roman" panose="02020603050405020304" pitchFamily="18" charset="0"/>
              </a:rPr>
              <a:t> </a:t>
            </a:r>
            <a:r>
              <a:rPr lang="en-US" altLang="en-US" sz="2000" b="0" dirty="0">
                <a:cs typeface="Times New Roman" panose="02020603050405020304" pitchFamily="18" charset="0"/>
              </a:rPr>
              <a:t>references, information, and SMEs. </a:t>
            </a:r>
            <a:r>
              <a:rPr lang="en-US" altLang="en-US" sz="2000" b="0" i="1" dirty="0">
                <a:cs typeface="Times New Roman" panose="02020603050405020304" pitchFamily="18" charset="0"/>
              </a:rPr>
              <a:t>Objectives are essential to narrow your focus!</a:t>
            </a:r>
          </a:p>
          <a:p>
            <a:pPr marL="342900" indent="-342900">
              <a:lnSpc>
                <a:spcPct val="80000"/>
              </a:lnSpc>
              <a:spcBef>
                <a:spcPct val="0"/>
              </a:spcBef>
            </a:pPr>
            <a:endParaRPr lang="en-US" altLang="en-US" sz="2000" b="0" i="1" dirty="0">
              <a:cs typeface="Times New Roman" panose="02020603050405020304" pitchFamily="18" charset="0"/>
            </a:endParaRPr>
          </a:p>
          <a:p>
            <a:pPr marL="342900" indent="-342900">
              <a:spcBef>
                <a:spcPct val="0"/>
              </a:spcBef>
            </a:pPr>
            <a:r>
              <a:rPr lang="en-US" altLang="en-US" sz="2000" b="0" dirty="0">
                <a:cs typeface="Times New Roman" panose="02020603050405020304" pitchFamily="18" charset="0"/>
              </a:rPr>
              <a:t>You can easily combine the </a:t>
            </a:r>
            <a:r>
              <a:rPr lang="en-US" altLang="en-US" sz="2000" b="0" dirty="0">
                <a:solidFill>
                  <a:srgbClr val="0000FF"/>
                </a:solidFill>
                <a:cs typeface="Times New Roman" panose="02020603050405020304" pitchFamily="18" charset="0"/>
              </a:rPr>
              <a:t>Develop Concept</a:t>
            </a:r>
            <a:r>
              <a:rPr lang="en-US" altLang="en-US" sz="2000" b="0" dirty="0">
                <a:cs typeface="Times New Roman" panose="02020603050405020304" pitchFamily="18" charset="0"/>
              </a:rPr>
              <a:t> and </a:t>
            </a:r>
            <a:r>
              <a:rPr lang="en-US" altLang="en-US" sz="2000" b="0" dirty="0">
                <a:solidFill>
                  <a:srgbClr val="0000FF"/>
                </a:solidFill>
                <a:cs typeface="Times New Roman" panose="02020603050405020304" pitchFamily="18" charset="0"/>
              </a:rPr>
              <a:t>Commander Approves Concept</a:t>
            </a:r>
            <a:r>
              <a:rPr lang="en-US" altLang="en-US" sz="2000" b="0" dirty="0">
                <a:cs typeface="Times New Roman" panose="02020603050405020304" pitchFamily="18" charset="0"/>
              </a:rPr>
              <a:t> steps.  Draft a simple desk-side, oral briefing to the commander. </a:t>
            </a:r>
            <a:r>
              <a:rPr lang="en-US" altLang="en-US" sz="2000" b="0" i="1" dirty="0">
                <a:cs typeface="Times New Roman" panose="02020603050405020304" pitchFamily="18" charset="0"/>
              </a:rPr>
              <a:t>You must still get a written Directive.</a:t>
            </a:r>
          </a:p>
          <a:p>
            <a:pPr marL="342900" indent="-342900">
              <a:spcBef>
                <a:spcPct val="0"/>
              </a:spcBef>
            </a:pPr>
            <a:endParaRPr lang="en-US" altLang="en-US" sz="2000" b="0" i="1" dirty="0">
              <a:cs typeface="Times New Roman" panose="02020603050405020304" pitchFamily="18" charset="0"/>
            </a:endParaRPr>
          </a:p>
          <a:p>
            <a:pPr marL="342900" indent="-342900">
              <a:spcBef>
                <a:spcPct val="0"/>
              </a:spcBef>
            </a:pPr>
            <a:r>
              <a:rPr lang="en-US" altLang="en-US" sz="2000" b="0" dirty="0">
                <a:solidFill>
                  <a:srgbClr val="0000FF"/>
                </a:solidFill>
                <a:cs typeface="Times New Roman" panose="02020603050405020304" pitchFamily="18" charset="0"/>
              </a:rPr>
              <a:t>Plan in Detail</a:t>
            </a:r>
            <a:r>
              <a:rPr lang="en-US" altLang="en-US" sz="2000" b="0" dirty="0">
                <a:cs typeface="Times New Roman" panose="02020603050405020304" pitchFamily="18" charset="0"/>
              </a:rPr>
              <a:t> by developing the minimum number of </a:t>
            </a:r>
            <a:r>
              <a:rPr lang="en-US" altLang="en-US" sz="2000" b="0" dirty="0">
                <a:solidFill>
                  <a:srgbClr val="0000FF"/>
                </a:solidFill>
                <a:cs typeface="Times New Roman" panose="02020603050405020304" pitchFamily="18" charset="0"/>
              </a:rPr>
              <a:t>Sub-Tasks </a:t>
            </a:r>
            <a:r>
              <a:rPr lang="en-US" altLang="en-US" sz="2000" b="0" dirty="0">
                <a:cs typeface="Times New Roman" panose="02020603050405020304" pitchFamily="18" charset="0"/>
              </a:rPr>
              <a:t>necessary.  A simple </a:t>
            </a:r>
            <a:r>
              <a:rPr lang="en-US" altLang="en-US" sz="2000" b="0" dirty="0">
                <a:solidFill>
                  <a:srgbClr val="0000FF"/>
                </a:solidFill>
                <a:cs typeface="Times New Roman" panose="02020603050405020304" pitchFamily="18" charset="0"/>
              </a:rPr>
              <a:t>methodology </a:t>
            </a:r>
            <a:r>
              <a:rPr lang="en-US" altLang="en-US" sz="2000" b="0" dirty="0">
                <a:cs typeface="Times New Roman" panose="02020603050405020304" pitchFamily="18" charset="0"/>
              </a:rPr>
              <a:t>that only includes a </a:t>
            </a:r>
            <a:r>
              <a:rPr lang="en-US" altLang="en-US" sz="2000" b="0" dirty="0">
                <a:solidFill>
                  <a:srgbClr val="0000FF"/>
                </a:solidFill>
                <a:cs typeface="Times New Roman" panose="02020603050405020304" pitchFamily="18" charset="0"/>
              </a:rPr>
              <a:t>task organization</a:t>
            </a:r>
            <a:r>
              <a:rPr lang="en-US" altLang="en-US" sz="2000" b="0" dirty="0">
                <a:cs typeface="Times New Roman" panose="02020603050405020304" pitchFamily="18" charset="0"/>
              </a:rPr>
              <a:t> and </a:t>
            </a:r>
            <a:r>
              <a:rPr lang="en-US" altLang="en-US" sz="2000" b="0" dirty="0">
                <a:solidFill>
                  <a:srgbClr val="0000FF"/>
                </a:solidFill>
                <a:cs typeface="Times New Roman" panose="02020603050405020304" pitchFamily="18" charset="0"/>
              </a:rPr>
              <a:t>sample itinerary</a:t>
            </a:r>
            <a:r>
              <a:rPr lang="en-US" altLang="en-US" sz="2000" b="0" dirty="0">
                <a:cs typeface="Times New Roman" panose="02020603050405020304" pitchFamily="18" charset="0"/>
              </a:rPr>
              <a:t> will suffice.</a:t>
            </a:r>
          </a:p>
        </p:txBody>
      </p:sp>
      <p:sp>
        <p:nvSpPr>
          <p:cNvPr id="596995" name="Text Box 3"/>
          <p:cNvSpPr txBox="1">
            <a:spLocks noChangeArrowheads="1"/>
          </p:cNvSpPr>
          <p:nvPr/>
        </p:nvSpPr>
        <p:spPr bwMode="auto">
          <a:xfrm>
            <a:off x="2133600" y="304800"/>
            <a:ext cx="5975350" cy="1617663"/>
          </a:xfrm>
          <a:prstGeom prst="rect">
            <a:avLst/>
          </a:prstGeom>
          <a:noFill/>
          <a:ln w="12700">
            <a:noFill/>
            <a:miter lim="800000"/>
            <a:headEnd/>
            <a:tailEnd/>
          </a:ln>
          <a:effectLst/>
        </p:spPr>
        <p:txBody>
          <a:bodyPr wrap="none">
            <a:spAutoFit/>
          </a:bodyPr>
          <a:lstStyle/>
          <a:p>
            <a:pPr algn="ctr">
              <a:defRPr/>
            </a:pPr>
            <a:r>
              <a:rPr lang="en-US" sz="3600" b="1" dirty="0">
                <a:latin typeface="Arial" charset="0"/>
              </a:rPr>
              <a:t>Compressed IG Inspection</a:t>
            </a:r>
          </a:p>
          <a:p>
            <a:pPr algn="ctr">
              <a:defRPr/>
            </a:pPr>
            <a:r>
              <a:rPr lang="en-US" sz="2800" b="1" i="1" dirty="0">
                <a:solidFill>
                  <a:srgbClr val="0000FF"/>
                </a:solidFill>
                <a:latin typeface="Arial" charset="0"/>
              </a:rPr>
              <a:t>The Preparation Phase</a:t>
            </a:r>
            <a:r>
              <a:rPr lang="en-US" sz="2800" b="1" dirty="0">
                <a:solidFill>
                  <a:srgbClr val="0000FF"/>
                </a:solidFill>
                <a:latin typeface="Arial" charset="0"/>
              </a:rPr>
              <a:t> </a:t>
            </a:r>
          </a:p>
          <a:p>
            <a:pPr algn="ctr">
              <a:defRPr/>
            </a:pPr>
            <a:r>
              <a:rPr lang="en-US" sz="3600" b="1" dirty="0">
                <a:latin typeface="Arial" charset="0"/>
              </a:rPr>
              <a:t> </a:t>
            </a:r>
          </a:p>
        </p:txBody>
      </p:sp>
    </p:spTree>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1F22AD7-9F4E-4EAC-80E5-B38B55A03C4B}" type="slidenum">
              <a:rPr lang="en-US" altLang="en-US" sz="1400" smtClean="0"/>
              <a:pPr>
                <a:spcBef>
                  <a:spcPct val="0"/>
                </a:spcBef>
                <a:buFontTx/>
                <a:buNone/>
              </a:pPr>
              <a:t>199</a:t>
            </a:fld>
            <a:endParaRPr lang="en-US" altLang="en-US" sz="1400"/>
          </a:p>
        </p:txBody>
      </p:sp>
      <p:sp>
        <p:nvSpPr>
          <p:cNvPr id="216067" name="Text Box 2"/>
          <p:cNvSpPr txBox="1">
            <a:spLocks noChangeArrowheads="1"/>
          </p:cNvSpPr>
          <p:nvPr/>
        </p:nvSpPr>
        <p:spPr bwMode="auto">
          <a:xfrm>
            <a:off x="-152400" y="1838325"/>
            <a:ext cx="89154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lnSpc>
                <a:spcPct val="90000"/>
              </a:lnSpc>
              <a:spcBef>
                <a:spcPct val="0"/>
              </a:spcBef>
              <a:buFont typeface="Arial" panose="020B0604020202020204" pitchFamily="34" charset="0"/>
              <a:buChar char="•"/>
            </a:pPr>
            <a:r>
              <a:rPr lang="en-US" altLang="en-US" sz="2000" b="0" dirty="0">
                <a:solidFill>
                  <a:srgbClr val="0000FF"/>
                </a:solidFill>
                <a:cs typeface="Times New Roman" panose="02020603050405020304" pitchFamily="18" charset="0"/>
              </a:rPr>
              <a:t>Notification</a:t>
            </a:r>
            <a:r>
              <a:rPr lang="en-US" altLang="en-US" sz="2000" b="0" dirty="0">
                <a:solidFill>
                  <a:srgbClr val="339933"/>
                </a:solidFill>
                <a:cs typeface="Times New Roman" panose="02020603050405020304" pitchFamily="18" charset="0"/>
              </a:rPr>
              <a:t> </a:t>
            </a:r>
            <a:r>
              <a:rPr lang="en-US" altLang="en-US" sz="2000" b="0" dirty="0">
                <a:cs typeface="Times New Roman" panose="02020603050405020304" pitchFamily="18" charset="0"/>
              </a:rPr>
              <a:t>can occur via landline telephone, radio, or some other expeditious means </a:t>
            </a:r>
          </a:p>
          <a:p>
            <a:pPr marL="800100" lvl="1" indent="-342900">
              <a:lnSpc>
                <a:spcPct val="50000"/>
              </a:lnSpc>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lnSpc>
                <a:spcPct val="90000"/>
              </a:lnSpc>
              <a:spcBef>
                <a:spcPct val="0"/>
              </a:spcBef>
              <a:buFont typeface="Arial" panose="020B0604020202020204" pitchFamily="34" charset="0"/>
              <a:buChar char="•"/>
            </a:pPr>
            <a:r>
              <a:rPr lang="en-US" altLang="en-US" sz="2000" b="0" dirty="0">
                <a:cs typeface="Times New Roman" panose="02020603050405020304" pitchFamily="18" charset="0"/>
              </a:rPr>
              <a:t>Develop a </a:t>
            </a:r>
            <a:r>
              <a:rPr lang="en-US" altLang="en-US" sz="2000" b="0" dirty="0">
                <a:solidFill>
                  <a:srgbClr val="0000FF"/>
                </a:solidFill>
                <a:cs typeface="Times New Roman" panose="02020603050405020304" pitchFamily="18" charset="0"/>
              </a:rPr>
              <a:t>Detailed Inspection Plan</a:t>
            </a:r>
            <a:r>
              <a:rPr lang="en-US" altLang="en-US" sz="2000" b="0" dirty="0">
                <a:cs typeface="Times New Roman" panose="02020603050405020304" pitchFamily="18" charset="0"/>
              </a:rPr>
              <a:t> that outlines only the most essential parts of the inspection.  (At a minimum: objectives, inspected units, dates and times of visits, approach, interview requirements, required documents and itineraries, and basic timeline.)</a:t>
            </a:r>
          </a:p>
          <a:p>
            <a:pPr marL="800100" lvl="1" indent="-342900">
              <a:lnSpc>
                <a:spcPct val="70000"/>
              </a:lnSpc>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solidFill>
                  <a:srgbClr val="0000FF"/>
                </a:solidFill>
                <a:cs typeface="Times New Roman" panose="02020603050405020304" pitchFamily="18" charset="0"/>
              </a:rPr>
              <a:t>Train-up</a:t>
            </a:r>
            <a:r>
              <a:rPr lang="en-US" altLang="en-US" sz="2000" b="0" dirty="0">
                <a:cs typeface="Times New Roman" panose="02020603050405020304" pitchFamily="18" charset="0"/>
              </a:rPr>
              <a:t> as an inspection team by developing only the most necessary information-gathering products such as interview and sensing-session questions</a:t>
            </a:r>
          </a:p>
          <a:p>
            <a:pPr marL="800100" lvl="1" indent="-342900">
              <a:lnSpc>
                <a:spcPct val="70000"/>
              </a:lnSpc>
              <a:spcBef>
                <a:spcPct val="0"/>
              </a:spcBef>
              <a:buFont typeface="Arial" panose="020B0604020202020204" pitchFamily="34" charset="0"/>
              <a:buChar char="•"/>
            </a:pPr>
            <a:endParaRPr lang="en-US" altLang="en-US" sz="2000" b="0" dirty="0">
              <a:cs typeface="Times New Roman" panose="02020603050405020304" pitchFamily="18" charset="0"/>
            </a:endParaRPr>
          </a:p>
          <a:p>
            <a:pPr marL="800100" lvl="1" indent="-342900">
              <a:spcBef>
                <a:spcPct val="0"/>
              </a:spcBef>
              <a:buFont typeface="Arial" panose="020B0604020202020204" pitchFamily="34" charset="0"/>
              <a:buChar char="•"/>
            </a:pPr>
            <a:r>
              <a:rPr lang="en-US" altLang="en-US" sz="2000" b="0" dirty="0">
                <a:cs typeface="Times New Roman" panose="02020603050405020304" pitchFamily="18" charset="0"/>
              </a:rPr>
              <a:t>Skip the </a:t>
            </a:r>
            <a:r>
              <a:rPr lang="en-US" altLang="en-US" sz="2000" b="0" dirty="0">
                <a:solidFill>
                  <a:srgbClr val="0000FF"/>
                </a:solidFill>
                <a:cs typeface="Times New Roman" panose="02020603050405020304" pitchFamily="18" charset="0"/>
              </a:rPr>
              <a:t>Pre-Inspection Visit</a:t>
            </a:r>
            <a:r>
              <a:rPr lang="en-US" altLang="en-US" sz="2000" b="0" dirty="0">
                <a:cs typeface="Times New Roman" panose="02020603050405020304" pitchFamily="18" charset="0"/>
              </a:rPr>
              <a:t> step if necessary to save time</a:t>
            </a:r>
          </a:p>
        </p:txBody>
      </p:sp>
      <p:sp>
        <p:nvSpPr>
          <p:cNvPr id="599043" name="Text Box 3"/>
          <p:cNvSpPr txBox="1">
            <a:spLocks noChangeArrowheads="1"/>
          </p:cNvSpPr>
          <p:nvPr/>
        </p:nvSpPr>
        <p:spPr bwMode="auto">
          <a:xfrm>
            <a:off x="2180645" y="317500"/>
            <a:ext cx="6160661" cy="880241"/>
          </a:xfrm>
          <a:prstGeom prst="rect">
            <a:avLst/>
          </a:prstGeom>
          <a:noFill/>
          <a:ln w="12700">
            <a:noFill/>
            <a:miter lim="800000"/>
            <a:headEnd/>
            <a:tailEnd/>
          </a:ln>
          <a:effectLst/>
        </p:spPr>
        <p:txBody>
          <a:bodyPr wrap="none">
            <a:spAutoFit/>
          </a:bodyPr>
          <a:lstStyle/>
          <a:p>
            <a:pPr algn="ctr">
              <a:lnSpc>
                <a:spcPct val="80000"/>
              </a:lnSpc>
              <a:defRPr/>
            </a:pPr>
            <a:r>
              <a:rPr lang="en-US" sz="3600" b="1" dirty="0">
                <a:latin typeface="Arial" charset="0"/>
              </a:rPr>
              <a:t>Compressed IG Inspection </a:t>
            </a:r>
            <a:endParaRPr lang="en-US" sz="2400" b="1" dirty="0">
              <a:latin typeface="Arial" charset="0"/>
            </a:endParaRPr>
          </a:p>
          <a:p>
            <a:pPr algn="ctr">
              <a:lnSpc>
                <a:spcPct val="80000"/>
              </a:lnSpc>
              <a:defRPr/>
            </a:pPr>
            <a:r>
              <a:rPr lang="en-US" sz="2800" b="1" i="1" dirty="0">
                <a:solidFill>
                  <a:srgbClr val="0000FF"/>
                </a:solidFill>
                <a:latin typeface="Arial" charset="0"/>
              </a:rPr>
              <a:t>The Preparation Phase</a:t>
            </a:r>
            <a:endParaRPr lang="en-US" sz="3600" b="1" dirty="0">
              <a:solidFill>
                <a:srgbClr val="0000FF"/>
              </a:solidFill>
              <a:effectLst>
                <a:outerShdw blurRad="38100" dist="38100" dir="2700000" algn="tl">
                  <a:srgbClr val="C0C0C0"/>
                </a:outerShdw>
              </a:effectLst>
              <a:latin typeface="Arial"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E395288-09AC-40E1-9928-3A6E067EFBB5}" type="slidenum">
              <a:rPr lang="en-US" altLang="en-US" sz="1400" smtClean="0"/>
              <a:pPr>
                <a:spcBef>
                  <a:spcPct val="0"/>
                </a:spcBef>
                <a:buFontTx/>
                <a:buNone/>
              </a:pPr>
              <a:t>2</a:t>
            </a:fld>
            <a:endParaRPr lang="en-US" altLang="en-US" sz="1400"/>
          </a:p>
        </p:txBody>
      </p:sp>
      <p:pic>
        <p:nvPicPr>
          <p:cNvPr id="16388"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226" t="5326" r="16129" b="-5326"/>
          <a:stretch/>
        </p:blipFill>
        <p:spPr bwMode="auto">
          <a:xfrm>
            <a:off x="4572000" y="3657600"/>
            <a:ext cx="4114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2050"/>
          <p:cNvSpPr txBox="1">
            <a:spLocks noChangeArrowheads="1"/>
          </p:cNvSpPr>
          <p:nvPr/>
        </p:nvSpPr>
        <p:spPr bwMode="auto">
          <a:xfrm>
            <a:off x="1524000" y="3810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800">
                <a:solidFill>
                  <a:srgbClr val="0000FF"/>
                </a:solidFill>
              </a:rPr>
              <a:t>Inspections</a:t>
            </a:r>
          </a:p>
        </p:txBody>
      </p:sp>
      <p:pic>
        <p:nvPicPr>
          <p:cNvPr id="1638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744782"/>
            <a:ext cx="457200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135671"/>
      </p:ext>
    </p:extLst>
  </p:cSld>
  <p:clrMapOvr>
    <a:masterClrMapping/>
  </p:clrMapOvr>
  <p:transition>
    <p:pull/>
    <p:sndAc>
      <p:end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17F5E3-0869-456E-AD97-E53A50500357}" type="slidenum">
              <a:rPr lang="en-US" altLang="en-US" sz="1400" smtClean="0"/>
              <a:pPr>
                <a:spcBef>
                  <a:spcPct val="0"/>
                </a:spcBef>
                <a:buFontTx/>
                <a:buNone/>
              </a:pPr>
              <a:t>20</a:t>
            </a:fld>
            <a:endParaRPr lang="en-US" altLang="en-US" sz="1400"/>
          </a:p>
        </p:txBody>
      </p:sp>
      <p:sp>
        <p:nvSpPr>
          <p:cNvPr id="367619" name="Text Box 3"/>
          <p:cNvSpPr txBox="1">
            <a:spLocks noChangeArrowheads="1"/>
          </p:cNvSpPr>
          <p:nvPr/>
        </p:nvSpPr>
        <p:spPr bwMode="auto">
          <a:xfrm>
            <a:off x="304800" y="1676400"/>
            <a:ext cx="8229600" cy="4401205"/>
          </a:xfrm>
          <a:prstGeom prst="rect">
            <a:avLst/>
          </a:prstGeom>
          <a:noFill/>
          <a:ln w="12700">
            <a:noFill/>
            <a:miter lim="800000"/>
            <a:headEnd/>
            <a:tailEnd/>
          </a:ln>
          <a:effectLst/>
        </p:spPr>
        <p:txBody>
          <a:bodyPr>
            <a:spAutoFit/>
          </a:bodyPr>
          <a:lstStyle/>
          <a:p>
            <a:pPr marL="457200" indent="-457200">
              <a:spcAft>
                <a:spcPts val="1200"/>
              </a:spcAft>
              <a:defRPr/>
            </a:pPr>
            <a:r>
              <a:rPr lang="en-US" sz="2800" b="1" dirty="0">
                <a:solidFill>
                  <a:srgbClr val="FF3300"/>
                </a:solidFill>
                <a:effectLst>
                  <a:outerShdw blurRad="38100" dist="38100" dir="2700000" algn="tl">
                    <a:srgbClr val="C0C0C0"/>
                  </a:outerShdw>
                </a:effectLst>
                <a:latin typeface="Arial" charset="0"/>
              </a:rPr>
              <a:t>1.  Purposeful:</a:t>
            </a:r>
          </a:p>
          <a:p>
            <a:pPr marL="914400" lvl="1" indent="-457200">
              <a:spcAft>
                <a:spcPts val="1200"/>
              </a:spcAft>
              <a:defRPr/>
            </a:pPr>
            <a:r>
              <a:rPr lang="en-US" sz="2400" b="1" dirty="0">
                <a:latin typeface="Arial" charset="0"/>
              </a:rPr>
              <a:t>The commander approves the specific purpose of the inspection.</a:t>
            </a:r>
          </a:p>
          <a:p>
            <a:pPr marL="1371600" lvl="2" indent="-457200">
              <a:spcAft>
                <a:spcPts val="1200"/>
              </a:spcAft>
              <a:buFont typeface="Arial" panose="020B0604020202020204" pitchFamily="34" charset="0"/>
              <a:buChar char="•"/>
              <a:defRPr/>
            </a:pPr>
            <a:r>
              <a:rPr lang="en-US" sz="2400" b="1" i="1" dirty="0">
                <a:solidFill>
                  <a:srgbClr val="0000FF"/>
                </a:solidFill>
                <a:latin typeface="Arial" charset="0"/>
              </a:rPr>
              <a:t>Related to mission accomplishment</a:t>
            </a:r>
            <a:endParaRPr lang="en-US" sz="2400" b="1" i="1" dirty="0">
              <a:latin typeface="Arial" charset="0"/>
            </a:endParaRPr>
          </a:p>
          <a:p>
            <a:pPr marL="1371600" lvl="2" indent="-457200">
              <a:spcAft>
                <a:spcPts val="1200"/>
              </a:spcAft>
              <a:buFont typeface="Arial" panose="020B0604020202020204" pitchFamily="34" charset="0"/>
              <a:buChar char="•"/>
              <a:defRPr/>
            </a:pPr>
            <a:r>
              <a:rPr lang="en-US" sz="2400" b="1" i="1" dirty="0">
                <a:latin typeface="Arial" charset="0"/>
              </a:rPr>
              <a:t>Tailored to meet the commander’s needs while remaining relevant and responsive</a:t>
            </a:r>
          </a:p>
          <a:p>
            <a:pPr marL="1371600" lvl="2" indent="-457200">
              <a:spcAft>
                <a:spcPts val="1200"/>
              </a:spcAft>
              <a:buFont typeface="Arial" panose="020B0604020202020204" pitchFamily="34" charset="0"/>
              <a:buChar char="•"/>
              <a:defRPr/>
            </a:pPr>
            <a:r>
              <a:rPr lang="en-US" sz="2400" b="1" i="1" dirty="0">
                <a:latin typeface="Arial" charset="0"/>
              </a:rPr>
              <a:t>Performance-oriented</a:t>
            </a:r>
          </a:p>
          <a:p>
            <a:pPr marL="1371600" lvl="2" indent="-457200">
              <a:spcAft>
                <a:spcPts val="1200"/>
              </a:spcAft>
              <a:buFont typeface="Arial" panose="020B0604020202020204" pitchFamily="34" charset="0"/>
              <a:buChar char="•"/>
              <a:defRPr/>
            </a:pPr>
            <a:r>
              <a:rPr lang="en-US" sz="2400" b="1" i="1" dirty="0">
                <a:latin typeface="Arial" charset="0"/>
              </a:rPr>
              <a:t>Start with an evaluation against a standard</a:t>
            </a:r>
          </a:p>
          <a:p>
            <a:pPr marL="1371600" lvl="2" indent="-457200">
              <a:spcAft>
                <a:spcPts val="1200"/>
              </a:spcAft>
              <a:buFont typeface="Wingdings" pitchFamily="2" charset="2"/>
              <a:buChar char="ü"/>
              <a:defRPr/>
            </a:pPr>
            <a:endParaRPr lang="en-US" sz="2400" b="1" i="1" dirty="0">
              <a:latin typeface="Arial" charset="0"/>
            </a:endParaRPr>
          </a:p>
        </p:txBody>
      </p:sp>
      <p:sp>
        <p:nvSpPr>
          <p:cNvPr id="53252" name="Text Box 2050"/>
          <p:cNvSpPr txBox="1">
            <a:spLocks noChangeArrowheads="1"/>
          </p:cNvSpPr>
          <p:nvPr/>
        </p:nvSpPr>
        <p:spPr bwMode="auto">
          <a:xfrm>
            <a:off x="1524000" y="3810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Principles of Army Inspections</a:t>
            </a:r>
          </a:p>
        </p:txBody>
      </p:sp>
    </p:spTree>
  </p:cSld>
  <p:clrMapOvr>
    <a:masterClrMapping/>
  </p:clrMapOvr>
  <p:transition>
    <p:pull/>
    <p:sndAc>
      <p:endSnd/>
    </p:sndAc>
  </p:transition>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123E04F-A350-4B38-B3D3-8810CD11BD83}" type="slidenum">
              <a:rPr lang="en-US" altLang="en-US" sz="1400" smtClean="0"/>
              <a:pPr>
                <a:spcBef>
                  <a:spcPct val="0"/>
                </a:spcBef>
                <a:buFontTx/>
                <a:buNone/>
              </a:pPr>
              <a:t>200</a:t>
            </a:fld>
            <a:endParaRPr lang="en-US" altLang="en-US" sz="1400"/>
          </a:p>
        </p:txBody>
      </p:sp>
      <p:sp>
        <p:nvSpPr>
          <p:cNvPr id="218115" name="Text Box 2"/>
          <p:cNvSpPr txBox="1">
            <a:spLocks noChangeArrowheads="1"/>
          </p:cNvSpPr>
          <p:nvPr/>
        </p:nvSpPr>
        <p:spPr bwMode="auto">
          <a:xfrm>
            <a:off x="609600" y="1828800"/>
            <a:ext cx="8153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spcAft>
                <a:spcPct val="50000"/>
              </a:spcAft>
            </a:pPr>
            <a:r>
              <a:rPr lang="en-US" altLang="en-US" sz="2000" b="0" dirty="0">
                <a:cs typeface="Times New Roman" panose="02020603050405020304" pitchFamily="18" charset="0"/>
              </a:rPr>
              <a:t>When </a:t>
            </a:r>
            <a:r>
              <a:rPr lang="en-US" altLang="en-US" sz="2000" b="0" dirty="0">
                <a:solidFill>
                  <a:srgbClr val="0000FF"/>
                </a:solidFill>
                <a:cs typeface="Times New Roman" panose="02020603050405020304" pitchFamily="18" charset="0"/>
              </a:rPr>
              <a:t>Visiting Units</a:t>
            </a:r>
            <a:r>
              <a:rPr lang="en-US" altLang="en-US" sz="2000" b="0" dirty="0">
                <a:cs typeface="Times New Roman" panose="02020603050405020304" pitchFamily="18" charset="0"/>
              </a:rPr>
              <a:t>, spend only the time necessary to gather the information you need.  Multiple inspection teams will help compress this step.</a:t>
            </a:r>
          </a:p>
          <a:p>
            <a:pPr marL="342900" indent="-342900">
              <a:spcBef>
                <a:spcPct val="0"/>
              </a:spcBef>
              <a:spcAft>
                <a:spcPct val="50000"/>
              </a:spcAft>
            </a:pPr>
            <a:r>
              <a:rPr lang="en-US" altLang="en-US" sz="2000" b="0" i="1" dirty="0">
                <a:solidFill>
                  <a:srgbClr val="0000FF"/>
                </a:solidFill>
                <a:cs typeface="Times New Roman" panose="02020603050405020304" pitchFamily="18" charset="0"/>
              </a:rPr>
              <a:t>Be quick, be thorough, and be discreet!</a:t>
            </a:r>
          </a:p>
          <a:p>
            <a:pPr marL="342900" indent="-342900">
              <a:spcBef>
                <a:spcPct val="0"/>
              </a:spcBef>
              <a:spcAft>
                <a:spcPct val="50000"/>
              </a:spcAft>
            </a:pPr>
            <a:r>
              <a:rPr lang="en-US" altLang="en-US" sz="2000" b="0" dirty="0">
                <a:cs typeface="Times New Roman" panose="02020603050405020304" pitchFamily="18" charset="0"/>
              </a:rPr>
              <a:t>Write </a:t>
            </a:r>
            <a:r>
              <a:rPr lang="en-US" altLang="en-US" sz="2000" b="0" dirty="0">
                <a:solidFill>
                  <a:srgbClr val="0000FF"/>
                </a:solidFill>
                <a:cs typeface="Times New Roman" panose="02020603050405020304" pitchFamily="18" charset="0"/>
              </a:rPr>
              <a:t>Trip Reports</a:t>
            </a:r>
            <a:r>
              <a:rPr lang="en-US" altLang="en-US" sz="2000" b="0" dirty="0">
                <a:cs typeface="Times New Roman" panose="02020603050405020304" pitchFamily="18" charset="0"/>
              </a:rPr>
              <a:t> that capture only the essential information related to the Sub-Tasks and Objectives. </a:t>
            </a:r>
          </a:p>
          <a:p>
            <a:pPr marL="342900" indent="-342900">
              <a:spcBef>
                <a:spcPct val="0"/>
              </a:spcBef>
              <a:spcAft>
                <a:spcPct val="50000"/>
              </a:spcAft>
            </a:pPr>
            <a:r>
              <a:rPr lang="en-US" altLang="en-US" sz="2000" b="0" dirty="0">
                <a:cs typeface="Times New Roman" panose="02020603050405020304" pitchFamily="18" charset="0"/>
              </a:rPr>
              <a:t>If necessary, omit </a:t>
            </a:r>
            <a:r>
              <a:rPr lang="en-US" altLang="en-US" sz="2000" b="0" dirty="0">
                <a:solidFill>
                  <a:srgbClr val="0000FF"/>
                </a:solidFill>
                <a:cs typeface="Times New Roman" panose="02020603050405020304" pitchFamily="18" charset="0"/>
              </a:rPr>
              <a:t>In-Process Reviews</a:t>
            </a:r>
            <a:r>
              <a:rPr lang="en-US" altLang="en-US" sz="2000" b="0" dirty="0">
                <a:cs typeface="Times New Roman" panose="02020603050405020304" pitchFamily="18" charset="0"/>
              </a:rPr>
              <a:t> and formal unit out-briefings to save time. </a:t>
            </a:r>
          </a:p>
          <a:p>
            <a:pPr marL="342900" indent="-342900">
              <a:spcBef>
                <a:spcPct val="0"/>
              </a:spcBef>
              <a:spcAft>
                <a:spcPct val="50000"/>
              </a:spcAft>
            </a:pPr>
            <a:r>
              <a:rPr lang="en-US" altLang="en-US" sz="2000" b="0" dirty="0">
                <a:cs typeface="Times New Roman" panose="02020603050405020304" pitchFamily="18" charset="0"/>
              </a:rPr>
              <a:t>Recommend during the Commander Approves Concept step to omit the </a:t>
            </a:r>
            <a:r>
              <a:rPr lang="en-US" altLang="en-US" sz="2000" b="0" dirty="0">
                <a:solidFill>
                  <a:srgbClr val="0000FF"/>
                </a:solidFill>
                <a:cs typeface="Times New Roman" panose="02020603050405020304" pitchFamily="18" charset="0"/>
              </a:rPr>
              <a:t>Update Commander</a:t>
            </a:r>
            <a:r>
              <a:rPr lang="en-US" altLang="en-US" sz="2000" b="0" dirty="0">
                <a:cs typeface="Times New Roman" panose="02020603050405020304" pitchFamily="18" charset="0"/>
              </a:rPr>
              <a:t> step.  </a:t>
            </a:r>
            <a:endParaRPr lang="en-US" altLang="en-US" sz="2000" b="0" dirty="0">
              <a:solidFill>
                <a:srgbClr val="0000FF"/>
              </a:solidFill>
            </a:endParaRPr>
          </a:p>
        </p:txBody>
      </p:sp>
      <p:sp>
        <p:nvSpPr>
          <p:cNvPr id="601091" name="Text Box 3"/>
          <p:cNvSpPr txBox="1">
            <a:spLocks noChangeArrowheads="1"/>
          </p:cNvSpPr>
          <p:nvPr/>
        </p:nvSpPr>
        <p:spPr bwMode="auto">
          <a:xfrm>
            <a:off x="2209800" y="304800"/>
            <a:ext cx="6102350" cy="1068388"/>
          </a:xfrm>
          <a:prstGeom prst="rect">
            <a:avLst/>
          </a:prstGeom>
          <a:noFill/>
          <a:ln w="12700">
            <a:noFill/>
            <a:miter lim="800000"/>
            <a:headEnd/>
            <a:tailEnd/>
          </a:ln>
          <a:effectLst/>
        </p:spPr>
        <p:txBody>
          <a:bodyPr wrap="none">
            <a:spAutoFit/>
          </a:bodyPr>
          <a:lstStyle/>
          <a:p>
            <a:pPr algn="ctr">
              <a:defRPr/>
            </a:pPr>
            <a:r>
              <a:rPr lang="en-US" sz="3600" b="1" dirty="0">
                <a:latin typeface="Arial" charset="0"/>
              </a:rPr>
              <a:t>Compressed IG Inspection </a:t>
            </a:r>
          </a:p>
          <a:p>
            <a:pPr algn="ctr">
              <a:defRPr/>
            </a:pPr>
            <a:r>
              <a:rPr lang="en-US" sz="2800" b="1" i="1" dirty="0">
                <a:solidFill>
                  <a:srgbClr val="0000FF"/>
                </a:solidFill>
                <a:latin typeface="Arial" charset="0"/>
              </a:rPr>
              <a:t>The Execution Phase </a:t>
            </a:r>
          </a:p>
        </p:txBody>
      </p:sp>
    </p:spTree>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0BD2527-1830-4113-86D9-E2B6D07E5C11}" type="slidenum">
              <a:rPr lang="en-US" altLang="en-US" sz="1400" smtClean="0"/>
              <a:pPr>
                <a:spcBef>
                  <a:spcPct val="0"/>
                </a:spcBef>
                <a:buFontTx/>
                <a:buNone/>
              </a:pPr>
              <a:t>201</a:t>
            </a:fld>
            <a:endParaRPr lang="en-US" altLang="en-US" sz="1400"/>
          </a:p>
        </p:txBody>
      </p:sp>
      <p:sp>
        <p:nvSpPr>
          <p:cNvPr id="220163" name="Text Box 2"/>
          <p:cNvSpPr txBox="1">
            <a:spLocks noChangeArrowheads="1"/>
          </p:cNvSpPr>
          <p:nvPr/>
        </p:nvSpPr>
        <p:spPr bwMode="auto">
          <a:xfrm>
            <a:off x="0" y="1752600"/>
            <a:ext cx="8686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spcBef>
                <a:spcPct val="0"/>
              </a:spcBef>
              <a:spcAft>
                <a:spcPct val="70000"/>
              </a:spcAft>
              <a:buFont typeface="Arial" panose="020B0604020202020204" pitchFamily="34" charset="0"/>
              <a:buChar char="•"/>
            </a:pPr>
            <a:r>
              <a:rPr lang="en-US" altLang="en-US" sz="2000" b="0" dirty="0">
                <a:cs typeface="Times New Roman" panose="02020603050405020304" pitchFamily="18" charset="0"/>
              </a:rPr>
              <a:t>The team should consider </a:t>
            </a:r>
            <a:r>
              <a:rPr lang="en-US" altLang="en-US" sz="2000" b="0" dirty="0">
                <a:solidFill>
                  <a:srgbClr val="0000FF"/>
                </a:solidFill>
                <a:cs typeface="Times New Roman" panose="02020603050405020304" pitchFamily="18" charset="0"/>
              </a:rPr>
              <a:t>Cross-walking</a:t>
            </a:r>
            <a:r>
              <a:rPr lang="en-US" altLang="en-US" sz="2000" b="0" dirty="0">
                <a:cs typeface="Times New Roman" panose="02020603050405020304" pitchFamily="18" charset="0"/>
              </a:rPr>
              <a:t> only those critical bits of information that demand verification.</a:t>
            </a:r>
          </a:p>
          <a:p>
            <a:pPr marL="800100" lvl="1" indent="-342900">
              <a:spcBef>
                <a:spcPct val="0"/>
              </a:spcBef>
              <a:spcAft>
                <a:spcPct val="70000"/>
              </a:spcAft>
              <a:buFont typeface="Arial" panose="020B0604020202020204" pitchFamily="34" charset="0"/>
              <a:buChar char="•"/>
            </a:pPr>
            <a:r>
              <a:rPr lang="en-US" altLang="en-US" sz="2000" b="0" dirty="0">
                <a:solidFill>
                  <a:srgbClr val="0000FF"/>
                </a:solidFill>
                <a:cs typeface="Times New Roman" panose="02020603050405020304" pitchFamily="18" charset="0"/>
              </a:rPr>
              <a:t>Final draft </a:t>
            </a:r>
            <a:r>
              <a:rPr lang="en-US" altLang="en-US" sz="2000" b="0" dirty="0">
                <a:cs typeface="Times New Roman" panose="02020603050405020304" pitchFamily="18" charset="0"/>
              </a:rPr>
              <a:t>of the</a:t>
            </a:r>
            <a:r>
              <a:rPr lang="en-US" altLang="en-US" sz="2000" b="0" dirty="0">
                <a:solidFill>
                  <a:srgbClr val="0000FF"/>
                </a:solidFill>
                <a:cs typeface="Times New Roman" panose="02020603050405020304" pitchFamily="18" charset="0"/>
              </a:rPr>
              <a:t> </a:t>
            </a:r>
            <a:r>
              <a:rPr lang="en-US" altLang="en-US" sz="2000" b="0" dirty="0">
                <a:cs typeface="Times New Roman" panose="02020603050405020304" pitchFamily="18" charset="0"/>
              </a:rPr>
              <a:t>report may be in memorandum format</a:t>
            </a:r>
            <a:r>
              <a:rPr lang="en-US" altLang="en-US" sz="2000" b="0">
                <a:cs typeface="Times New Roman" panose="02020603050405020304" pitchFamily="18" charset="0"/>
              </a:rPr>
              <a:t>. Don’t </a:t>
            </a:r>
            <a:r>
              <a:rPr lang="en-US" altLang="en-US" sz="2000" b="0" dirty="0">
                <a:cs typeface="Times New Roman" panose="02020603050405020304" pitchFamily="18" charset="0"/>
              </a:rPr>
              <a:t>take shortcuts in the nine-step process to develop and write a five-paragraph</a:t>
            </a:r>
            <a:r>
              <a:rPr lang="en-US" altLang="en-US" sz="2000" b="0" dirty="0">
                <a:solidFill>
                  <a:srgbClr val="0000FF"/>
                </a:solidFill>
                <a:cs typeface="Times New Roman" panose="02020603050405020304" pitchFamily="18" charset="0"/>
              </a:rPr>
              <a:t> Findings Section </a:t>
            </a:r>
            <a:r>
              <a:rPr lang="en-US" altLang="en-US" sz="2000" b="0" dirty="0">
                <a:cs typeface="Times New Roman" panose="02020603050405020304" pitchFamily="18" charset="0"/>
              </a:rPr>
              <a:t>for each Sub-Task. </a:t>
            </a:r>
            <a:r>
              <a:rPr lang="en-US" altLang="en-US" sz="2000" b="0" u="sng" dirty="0">
                <a:cs typeface="Times New Roman" panose="02020603050405020304" pitchFamily="18" charset="0"/>
              </a:rPr>
              <a:t>Accuracy</a:t>
            </a:r>
            <a:r>
              <a:rPr lang="en-US" altLang="en-US" sz="2000" b="0" dirty="0">
                <a:cs typeface="Times New Roman" panose="02020603050405020304" pitchFamily="18" charset="0"/>
              </a:rPr>
              <a:t> of findings statements, root causes, and recommendations is critical.</a:t>
            </a:r>
          </a:p>
          <a:p>
            <a:pPr marL="800100" lvl="1" indent="-342900">
              <a:spcBef>
                <a:spcPct val="0"/>
              </a:spcBef>
              <a:spcAft>
                <a:spcPct val="70000"/>
              </a:spcAft>
              <a:buFont typeface="Arial" panose="020B0604020202020204" pitchFamily="34" charset="0"/>
              <a:buChar char="•"/>
            </a:pPr>
            <a:r>
              <a:rPr lang="en-US" altLang="en-US" sz="2000" b="0" dirty="0">
                <a:solidFill>
                  <a:srgbClr val="0000FF"/>
                </a:solidFill>
                <a:cs typeface="Times New Roman" panose="02020603050405020304" pitchFamily="18" charset="0"/>
              </a:rPr>
              <a:t>Out-brief the Proponents</a:t>
            </a:r>
            <a:r>
              <a:rPr lang="en-US" altLang="en-US" sz="2000" b="0" dirty="0">
                <a:cs typeface="Times New Roman" panose="02020603050405020304" pitchFamily="18" charset="0"/>
              </a:rPr>
              <a:t> only if time permits. Invite proponent members to the Commander’s Out-Briefing and give them an opportunity to comment.</a:t>
            </a:r>
            <a:endParaRPr lang="en-US" altLang="en-US" sz="2000" b="0" dirty="0">
              <a:solidFill>
                <a:srgbClr val="FF0000"/>
              </a:solidFill>
            </a:endParaRPr>
          </a:p>
        </p:txBody>
      </p:sp>
      <p:sp>
        <p:nvSpPr>
          <p:cNvPr id="603139" name="Text Box 3"/>
          <p:cNvSpPr txBox="1">
            <a:spLocks noChangeArrowheads="1"/>
          </p:cNvSpPr>
          <p:nvPr/>
        </p:nvSpPr>
        <p:spPr bwMode="auto">
          <a:xfrm>
            <a:off x="2139950" y="457200"/>
            <a:ext cx="6102350" cy="1068388"/>
          </a:xfrm>
          <a:prstGeom prst="rect">
            <a:avLst/>
          </a:prstGeom>
          <a:noFill/>
          <a:ln w="12700">
            <a:noFill/>
            <a:miter lim="800000"/>
            <a:headEnd/>
            <a:tailEnd/>
          </a:ln>
          <a:effectLst/>
        </p:spPr>
        <p:txBody>
          <a:bodyPr wrap="none">
            <a:spAutoFit/>
          </a:bodyPr>
          <a:lstStyle/>
          <a:p>
            <a:pPr algn="ctr">
              <a:defRPr/>
            </a:pPr>
            <a:r>
              <a:rPr lang="en-US" sz="3600" b="1" dirty="0">
                <a:latin typeface="Arial" charset="0"/>
              </a:rPr>
              <a:t>Compressed IG Inspection </a:t>
            </a:r>
          </a:p>
          <a:p>
            <a:pPr algn="ctr">
              <a:defRPr/>
            </a:pPr>
            <a:r>
              <a:rPr lang="en-US" sz="2800" b="1" i="1" dirty="0">
                <a:solidFill>
                  <a:srgbClr val="0000FF"/>
                </a:solidFill>
                <a:latin typeface="Arial" charset="0"/>
              </a:rPr>
              <a:t>The Execution Phase</a:t>
            </a:r>
            <a:endParaRPr lang="en-US" sz="2400" b="1" i="1" dirty="0">
              <a:solidFill>
                <a:srgbClr val="0000FF"/>
              </a:solidFill>
              <a:latin typeface="Arial" charset="0"/>
            </a:endParaRPr>
          </a:p>
        </p:txBody>
      </p:sp>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AC78E04-5927-429C-B1BD-6465F75B6AA9}" type="slidenum">
              <a:rPr lang="en-US" altLang="en-US" sz="1400" smtClean="0"/>
              <a:pPr>
                <a:spcBef>
                  <a:spcPct val="0"/>
                </a:spcBef>
                <a:buFontTx/>
                <a:buNone/>
              </a:pPr>
              <a:t>202</a:t>
            </a:fld>
            <a:endParaRPr lang="en-US" altLang="en-US" sz="1400"/>
          </a:p>
        </p:txBody>
      </p:sp>
      <p:sp>
        <p:nvSpPr>
          <p:cNvPr id="222211" name="Text Box 2"/>
          <p:cNvSpPr txBox="1">
            <a:spLocks noChangeArrowheads="1"/>
          </p:cNvSpPr>
          <p:nvPr/>
        </p:nvSpPr>
        <p:spPr bwMode="auto">
          <a:xfrm>
            <a:off x="228600" y="1828800"/>
            <a:ext cx="86868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800100" lvl="1" indent="-342900">
              <a:lnSpc>
                <a:spcPct val="90000"/>
              </a:lnSpc>
              <a:spcBef>
                <a:spcPct val="0"/>
              </a:spcBef>
              <a:spcAft>
                <a:spcPts val="0"/>
              </a:spcAft>
              <a:buFont typeface="Arial" panose="020B0604020202020204" pitchFamily="34" charset="0"/>
              <a:buChar char="•"/>
            </a:pPr>
            <a:r>
              <a:rPr lang="en-US" altLang="en-US" sz="2000" b="0" dirty="0"/>
              <a:t>Out-brief the Commander in the most expeditious and efficient manner possible (desk-side, in the Command Post, etc.)   </a:t>
            </a:r>
          </a:p>
          <a:p>
            <a:pPr marL="800100" lvl="1" indent="-342900">
              <a:lnSpc>
                <a:spcPct val="90000"/>
              </a:lnSpc>
              <a:spcBef>
                <a:spcPct val="0"/>
              </a:spcBef>
              <a:spcAft>
                <a:spcPts val="0"/>
              </a:spcAft>
              <a:buFont typeface="Arial" panose="020B0604020202020204" pitchFamily="34" charset="0"/>
              <a:buChar char="•"/>
            </a:pPr>
            <a:endParaRPr lang="en-US" altLang="en-US" sz="2000" b="0" dirty="0"/>
          </a:p>
          <a:p>
            <a:pPr marL="800100" lvl="1" indent="-342900">
              <a:lnSpc>
                <a:spcPct val="90000"/>
              </a:lnSpc>
              <a:spcBef>
                <a:spcPct val="0"/>
              </a:spcBef>
              <a:spcAft>
                <a:spcPts val="0"/>
              </a:spcAft>
              <a:buFont typeface="Arial" panose="020B0604020202020204" pitchFamily="34" charset="0"/>
              <a:buChar char="•"/>
            </a:pPr>
            <a:r>
              <a:rPr lang="en-US" altLang="en-US" sz="2000" b="0" dirty="0"/>
              <a:t>Provide the approved results to the Chief of Staff so the G-3 can assign Taskers immediately. </a:t>
            </a:r>
          </a:p>
          <a:p>
            <a:pPr marL="800100" lvl="1" indent="-342900">
              <a:lnSpc>
                <a:spcPct val="90000"/>
              </a:lnSpc>
              <a:spcBef>
                <a:spcPct val="0"/>
              </a:spcBef>
              <a:spcAft>
                <a:spcPts val="0"/>
              </a:spcAft>
              <a:buFont typeface="Arial" panose="020B0604020202020204" pitchFamily="34" charset="0"/>
              <a:buChar char="•"/>
            </a:pPr>
            <a:endParaRPr lang="en-US" altLang="en-US" sz="2000" b="0" dirty="0"/>
          </a:p>
          <a:p>
            <a:pPr marL="800100" lvl="1" indent="-342900">
              <a:lnSpc>
                <a:spcPct val="90000"/>
              </a:lnSpc>
              <a:spcBef>
                <a:spcPct val="0"/>
              </a:spcBef>
              <a:spcAft>
                <a:spcPts val="0"/>
              </a:spcAft>
              <a:buFont typeface="Arial" panose="020B0604020202020204" pitchFamily="34" charset="0"/>
              <a:buChar char="•"/>
            </a:pPr>
            <a:r>
              <a:rPr lang="en-US" altLang="en-US" sz="2000" b="0" dirty="0"/>
              <a:t>Distribute the Report to subordinate commanders and proponents immediately for action as necessary.</a:t>
            </a:r>
          </a:p>
          <a:p>
            <a:pPr marL="800100" lvl="1" indent="-342900">
              <a:lnSpc>
                <a:spcPct val="90000"/>
              </a:lnSpc>
              <a:spcBef>
                <a:spcPct val="0"/>
              </a:spcBef>
              <a:spcAft>
                <a:spcPts val="0"/>
              </a:spcAft>
              <a:buFont typeface="Arial" panose="020B0604020202020204" pitchFamily="34" charset="0"/>
              <a:buChar char="•"/>
            </a:pPr>
            <a:endParaRPr lang="en-US" altLang="en-US" sz="2000" b="0" dirty="0"/>
          </a:p>
          <a:p>
            <a:pPr marL="800100" lvl="1" indent="-342900">
              <a:lnSpc>
                <a:spcPct val="90000"/>
              </a:lnSpc>
              <a:spcBef>
                <a:spcPct val="0"/>
              </a:spcBef>
              <a:spcAft>
                <a:spcPts val="0"/>
              </a:spcAft>
              <a:buFont typeface="Arial" panose="020B0604020202020204" pitchFamily="34" charset="0"/>
              <a:buChar char="•"/>
            </a:pPr>
            <a:r>
              <a:rPr lang="en-US" altLang="en-US" sz="2000" b="0" dirty="0"/>
              <a:t>Conduct Handoff if practical but focus on the problems you can fix at your level first.  </a:t>
            </a:r>
          </a:p>
          <a:p>
            <a:pPr marL="800100" lvl="1" indent="-342900">
              <a:lnSpc>
                <a:spcPct val="90000"/>
              </a:lnSpc>
              <a:spcBef>
                <a:spcPct val="0"/>
              </a:spcBef>
              <a:spcAft>
                <a:spcPts val="0"/>
              </a:spcAft>
              <a:buFont typeface="Arial" panose="020B0604020202020204" pitchFamily="34" charset="0"/>
              <a:buChar char="•"/>
            </a:pPr>
            <a:endParaRPr lang="en-US" altLang="en-US" sz="2000" b="0" dirty="0"/>
          </a:p>
          <a:p>
            <a:pPr marL="800100" lvl="1" indent="-342900">
              <a:lnSpc>
                <a:spcPct val="90000"/>
              </a:lnSpc>
              <a:spcBef>
                <a:spcPct val="0"/>
              </a:spcBef>
              <a:spcAft>
                <a:spcPts val="0"/>
              </a:spcAft>
              <a:buFont typeface="Arial" panose="020B0604020202020204" pitchFamily="34" charset="0"/>
              <a:buChar char="•"/>
            </a:pPr>
            <a:r>
              <a:rPr lang="en-US" altLang="en-US" sz="2000" b="0" dirty="0"/>
              <a:t>Follow up quickly and aggressively, but never omit the step!</a:t>
            </a:r>
          </a:p>
        </p:txBody>
      </p:sp>
      <p:sp>
        <p:nvSpPr>
          <p:cNvPr id="605187" name="Text Box 3"/>
          <p:cNvSpPr txBox="1">
            <a:spLocks noChangeArrowheads="1"/>
          </p:cNvSpPr>
          <p:nvPr/>
        </p:nvSpPr>
        <p:spPr bwMode="auto">
          <a:xfrm>
            <a:off x="2178050" y="381000"/>
            <a:ext cx="6229350" cy="1068388"/>
          </a:xfrm>
          <a:prstGeom prst="rect">
            <a:avLst/>
          </a:prstGeom>
          <a:noFill/>
          <a:ln w="12700">
            <a:noFill/>
            <a:miter lim="800000"/>
            <a:headEnd/>
            <a:tailEnd/>
          </a:ln>
          <a:effectLst/>
        </p:spPr>
        <p:txBody>
          <a:bodyPr wrap="none">
            <a:spAutoFit/>
          </a:bodyPr>
          <a:lstStyle/>
          <a:p>
            <a:pPr algn="ctr">
              <a:defRPr/>
            </a:pPr>
            <a:r>
              <a:rPr lang="en-US" sz="3600" b="1" dirty="0">
                <a:latin typeface="Arial" charset="0"/>
              </a:rPr>
              <a:t>Compressed IG Inspection  </a:t>
            </a:r>
          </a:p>
          <a:p>
            <a:pPr algn="ctr">
              <a:defRPr/>
            </a:pPr>
            <a:r>
              <a:rPr lang="en-US" sz="2800" b="1" i="1" dirty="0">
                <a:solidFill>
                  <a:srgbClr val="0000FF"/>
                </a:solidFill>
                <a:latin typeface="Arial" charset="0"/>
              </a:rPr>
              <a:t>The Completion Phase</a:t>
            </a:r>
            <a:r>
              <a:rPr lang="en-US" sz="2400" b="1" i="1" dirty="0">
                <a:solidFill>
                  <a:srgbClr val="0000FF"/>
                </a:solidFill>
                <a:latin typeface="Arial" charset="0"/>
              </a:rPr>
              <a:t> </a:t>
            </a:r>
          </a:p>
        </p:txBody>
      </p:sp>
    </p:spTree>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17F5E3-0869-456E-AD97-E53A50500357}" type="slidenum">
              <a:rPr lang="en-US" altLang="en-US" sz="1400" smtClean="0"/>
              <a:pPr>
                <a:spcBef>
                  <a:spcPct val="0"/>
                </a:spcBef>
                <a:buFontTx/>
                <a:buNone/>
              </a:pPr>
              <a:t>203</a:t>
            </a:fld>
            <a:endParaRPr lang="en-US" altLang="en-US" sz="1400"/>
          </a:p>
        </p:txBody>
      </p:sp>
      <p:sp>
        <p:nvSpPr>
          <p:cNvPr id="53252" name="Text Box 2050"/>
          <p:cNvSpPr txBox="1">
            <a:spLocks noChangeArrowheads="1"/>
          </p:cNvSpPr>
          <p:nvPr/>
        </p:nvSpPr>
        <p:spPr bwMode="auto">
          <a:xfrm>
            <a:off x="1524000" y="3810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 Check on Learning</a:t>
            </a:r>
          </a:p>
        </p:txBody>
      </p:sp>
      <p:sp>
        <p:nvSpPr>
          <p:cNvPr id="2" name="TextBox 1">
            <a:extLst>
              <a:ext uri="{FF2B5EF4-FFF2-40B4-BE49-F238E27FC236}">
                <a16:creationId xmlns:a16="http://schemas.microsoft.com/office/drawing/2014/main" id="{21D29C79-8317-5D1B-F79E-3CA647E4BA38}"/>
              </a:ext>
            </a:extLst>
          </p:cNvPr>
          <p:cNvSpPr txBox="1"/>
          <p:nvPr/>
        </p:nvSpPr>
        <p:spPr>
          <a:xfrm>
            <a:off x="723900" y="1693989"/>
            <a:ext cx="8305800" cy="4524315"/>
          </a:xfrm>
          <a:prstGeom prst="rect">
            <a:avLst/>
          </a:prstGeom>
          <a:noFill/>
        </p:spPr>
        <p:txBody>
          <a:bodyPr wrap="square" rtlCol="0">
            <a:spAutoFit/>
          </a:bodyPr>
          <a:lstStyle/>
          <a:p>
            <a:pPr>
              <a:spcBef>
                <a:spcPct val="50000"/>
              </a:spcBef>
              <a:buFontTx/>
              <a:buNone/>
            </a:pPr>
            <a:r>
              <a:rPr lang="en-US" altLang="en-US" sz="2800" b="1" u="sng" dirty="0">
                <a:solidFill>
                  <a:schemeClr val="tx2"/>
                </a:solidFill>
              </a:rPr>
              <a:t>ELO 1</a:t>
            </a:r>
            <a:r>
              <a:rPr lang="en-US" altLang="en-US" sz="2800" b="1" dirty="0">
                <a:solidFill>
                  <a:schemeClr val="tx2"/>
                </a:solidFill>
              </a:rPr>
              <a:t>: Define the term </a:t>
            </a:r>
            <a:r>
              <a:rPr lang="en-US" altLang="en-US" sz="2800" b="1" dirty="0">
                <a:solidFill>
                  <a:srgbClr val="FF0000"/>
                </a:solidFill>
              </a:rPr>
              <a:t>Inspection</a:t>
            </a:r>
            <a:r>
              <a:rPr lang="en-US" altLang="en-US" sz="2800" b="1" dirty="0">
                <a:solidFill>
                  <a:schemeClr val="tx2"/>
                </a:solidFill>
              </a:rPr>
              <a:t> </a:t>
            </a:r>
          </a:p>
          <a:p>
            <a:pPr marL="457200" indent="-457200">
              <a:spcBef>
                <a:spcPct val="50000"/>
              </a:spcBef>
              <a:buFont typeface="Arial" panose="020B0604020202020204" pitchFamily="34" charset="0"/>
              <a:buChar char="•"/>
            </a:pPr>
            <a:r>
              <a:rPr lang="en-US" altLang="en-US" sz="2600" b="1" dirty="0">
                <a:solidFill>
                  <a:schemeClr val="tx2"/>
                </a:solidFill>
              </a:rPr>
              <a:t>An evaluation that measures performance against a standard and should identify the cause of any deviation.</a:t>
            </a:r>
          </a:p>
          <a:p>
            <a:pPr marL="457200" indent="-457200">
              <a:spcBef>
                <a:spcPct val="50000"/>
              </a:spcBef>
              <a:buFont typeface="Arial" panose="020B0604020202020204" pitchFamily="34" charset="0"/>
              <a:buChar char="•"/>
            </a:pPr>
            <a:endParaRPr lang="en-US" altLang="en-US" sz="2600" b="1" dirty="0">
              <a:solidFill>
                <a:schemeClr val="tx2"/>
              </a:solidFill>
            </a:endParaRPr>
          </a:p>
          <a:p>
            <a:pPr>
              <a:spcBef>
                <a:spcPct val="50000"/>
              </a:spcBef>
              <a:buFontTx/>
              <a:buNone/>
            </a:pPr>
            <a:r>
              <a:rPr lang="en-US" altLang="en-US" sz="2800" b="1" u="sng" dirty="0"/>
              <a:t>ELO 1</a:t>
            </a:r>
            <a:r>
              <a:rPr lang="en-US" altLang="en-US" sz="2800" b="1" dirty="0"/>
              <a:t>: Define the term </a:t>
            </a:r>
            <a:r>
              <a:rPr lang="en-US" altLang="en-US" sz="2800" b="1" dirty="0">
                <a:solidFill>
                  <a:srgbClr val="FF0000"/>
                </a:solidFill>
              </a:rPr>
              <a:t>Standard</a:t>
            </a:r>
          </a:p>
          <a:p>
            <a:pPr marL="457200" indent="-457200">
              <a:spcBef>
                <a:spcPct val="50000"/>
              </a:spcBef>
              <a:buFont typeface="Arial" panose="020B0604020202020204" pitchFamily="34" charset="0"/>
              <a:buChar char="•"/>
            </a:pPr>
            <a:r>
              <a:rPr lang="en-US" altLang="en-US" sz="2600" b="1" dirty="0"/>
              <a:t>The way things should be.</a:t>
            </a:r>
          </a:p>
          <a:p>
            <a:pPr>
              <a:spcBef>
                <a:spcPct val="50000"/>
              </a:spcBef>
              <a:buFontTx/>
              <a:buNone/>
            </a:pPr>
            <a:endParaRPr lang="en-US" altLang="en-US" sz="1200" b="1" dirty="0">
              <a:solidFill>
                <a:srgbClr val="FF0000"/>
              </a:solidFill>
            </a:endParaRPr>
          </a:p>
          <a:p>
            <a:endParaRPr lang="en-US" sz="2800" b="1" dirty="0"/>
          </a:p>
        </p:txBody>
      </p:sp>
    </p:spTree>
    <p:extLst>
      <p:ext uri="{BB962C8B-B14F-4D97-AF65-F5344CB8AC3E}">
        <p14:creationId xmlns:p14="http://schemas.microsoft.com/office/powerpoint/2010/main" val="1209472722"/>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9E1B852-6F3F-48CF-A288-3DB1D047C922}" type="slidenum">
              <a:rPr lang="en-US" altLang="en-US" sz="1400" smtClean="0"/>
              <a:pPr>
                <a:spcBef>
                  <a:spcPct val="0"/>
                </a:spcBef>
                <a:buFontTx/>
                <a:buNone/>
              </a:pPr>
              <a:t>204</a:t>
            </a:fld>
            <a:endParaRPr lang="en-US" altLang="en-US" sz="1400"/>
          </a:p>
        </p:txBody>
      </p:sp>
      <p:sp>
        <p:nvSpPr>
          <p:cNvPr id="104451" name="Text Box 2"/>
          <p:cNvSpPr txBox="1">
            <a:spLocks noChangeArrowheads="1"/>
          </p:cNvSpPr>
          <p:nvPr/>
        </p:nvSpPr>
        <p:spPr bwMode="auto">
          <a:xfrm>
            <a:off x="381000" y="1752600"/>
            <a:ext cx="8534400" cy="40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spcAft>
                <a:spcPct val="15000"/>
              </a:spcAft>
              <a:buFontTx/>
              <a:buNone/>
            </a:pPr>
            <a:r>
              <a:rPr lang="en-US" altLang="en-US" sz="2800" u="sng" dirty="0"/>
              <a:t>ELO 1</a:t>
            </a:r>
            <a:r>
              <a:rPr lang="en-US" altLang="en-US" sz="2800" dirty="0"/>
              <a:t>: Define </a:t>
            </a:r>
            <a:r>
              <a:rPr lang="en-US" altLang="en-US" sz="2800" dirty="0">
                <a:solidFill>
                  <a:srgbClr val="FF0000"/>
                </a:solidFill>
              </a:rPr>
              <a:t>Initial Command Inspections</a:t>
            </a:r>
          </a:p>
          <a:p>
            <a:pPr marL="457200" indent="-457200">
              <a:spcBef>
                <a:spcPct val="50000"/>
              </a:spcBef>
              <a:spcAft>
                <a:spcPct val="15000"/>
              </a:spcAft>
            </a:pPr>
            <a:r>
              <a:rPr lang="en-US" altLang="en-US" sz="2600" dirty="0"/>
              <a:t>Mandatory for company-level commanders, identify strengths and weaknesses, establish goals / priorities</a:t>
            </a:r>
          </a:p>
          <a:p>
            <a:pPr marL="457200" indent="-457200">
              <a:spcBef>
                <a:spcPct val="50000"/>
              </a:spcBef>
              <a:spcAft>
                <a:spcPct val="15000"/>
              </a:spcAft>
            </a:pPr>
            <a:r>
              <a:rPr lang="en-US" altLang="en-US" sz="2600" dirty="0"/>
              <a:t>Must occur within 90 days of change of command for active component and within 180 days for reserve component commanders</a:t>
            </a:r>
          </a:p>
          <a:p>
            <a:pPr marL="457200" indent="-457200">
              <a:spcBef>
                <a:spcPct val="50000"/>
              </a:spcBef>
              <a:spcAft>
                <a:spcPct val="15000"/>
              </a:spcAft>
            </a:pPr>
            <a:r>
              <a:rPr lang="en-US" altLang="en-US" sz="2600" dirty="0"/>
              <a:t>Cannot be used to evaluate new commander</a:t>
            </a:r>
          </a:p>
        </p:txBody>
      </p:sp>
      <p:sp>
        <p:nvSpPr>
          <p:cNvPr id="104452"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 Check on Learning</a:t>
            </a:r>
            <a:endParaRPr lang="en-US" altLang="en-US" sz="2400" i="1" dirty="0"/>
          </a:p>
        </p:txBody>
      </p:sp>
    </p:spTree>
    <p:extLst>
      <p:ext uri="{BB962C8B-B14F-4D97-AF65-F5344CB8AC3E}">
        <p14:creationId xmlns:p14="http://schemas.microsoft.com/office/powerpoint/2010/main" val="2374161340"/>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45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9E1B852-6F3F-48CF-A288-3DB1D047C922}" type="slidenum">
              <a:rPr lang="en-US" altLang="en-US" sz="1400" smtClean="0"/>
              <a:pPr>
                <a:spcBef>
                  <a:spcPct val="0"/>
                </a:spcBef>
                <a:buFontTx/>
                <a:buNone/>
              </a:pPr>
              <a:t>205</a:t>
            </a:fld>
            <a:endParaRPr lang="en-US" altLang="en-US" sz="1400"/>
          </a:p>
        </p:txBody>
      </p:sp>
      <p:sp>
        <p:nvSpPr>
          <p:cNvPr id="104451" name="Text Box 2"/>
          <p:cNvSpPr txBox="1">
            <a:spLocks noChangeArrowheads="1"/>
          </p:cNvSpPr>
          <p:nvPr/>
        </p:nvSpPr>
        <p:spPr bwMode="auto">
          <a:xfrm>
            <a:off x="381000" y="1789739"/>
            <a:ext cx="8534400" cy="222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spcAft>
                <a:spcPct val="15000"/>
              </a:spcAft>
              <a:buFontTx/>
              <a:buNone/>
            </a:pPr>
            <a:r>
              <a:rPr lang="en-US" altLang="en-US" sz="2800" u="sng" dirty="0"/>
              <a:t>ELO 1</a:t>
            </a:r>
            <a:r>
              <a:rPr lang="en-US" altLang="en-US" sz="2800" dirty="0"/>
              <a:t>: Define </a:t>
            </a:r>
            <a:r>
              <a:rPr lang="en-US" altLang="en-US" sz="2800" dirty="0">
                <a:solidFill>
                  <a:srgbClr val="FF0000"/>
                </a:solidFill>
              </a:rPr>
              <a:t>Subsequent Command Inspections</a:t>
            </a:r>
          </a:p>
          <a:p>
            <a:pPr marL="457200" indent="-457200">
              <a:spcBef>
                <a:spcPct val="50000"/>
              </a:spcBef>
              <a:spcAft>
                <a:spcPct val="15000"/>
              </a:spcAft>
            </a:pPr>
            <a:r>
              <a:rPr lang="en-US" altLang="en-US" sz="2600" dirty="0"/>
              <a:t>Evaluate progress and reinforce goals and objectives</a:t>
            </a:r>
          </a:p>
          <a:p>
            <a:pPr marL="457200" indent="-457200">
              <a:spcBef>
                <a:spcPct val="50000"/>
              </a:spcBef>
              <a:spcAft>
                <a:spcPct val="15000"/>
              </a:spcAft>
            </a:pPr>
            <a:r>
              <a:rPr lang="en-US" altLang="en-US" sz="2600" dirty="0"/>
              <a:t>May be used to evaluate commander</a:t>
            </a:r>
          </a:p>
        </p:txBody>
      </p:sp>
      <p:sp>
        <p:nvSpPr>
          <p:cNvPr id="104452"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 Check on Learning</a:t>
            </a:r>
            <a:endParaRPr lang="en-US" altLang="en-US" sz="2400" i="1" dirty="0"/>
          </a:p>
        </p:txBody>
      </p:sp>
    </p:spTree>
    <p:extLst>
      <p:ext uri="{BB962C8B-B14F-4D97-AF65-F5344CB8AC3E}">
        <p14:creationId xmlns:p14="http://schemas.microsoft.com/office/powerpoint/2010/main" val="3852016126"/>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17F5E3-0869-456E-AD97-E53A50500357}" type="slidenum">
              <a:rPr lang="en-US" altLang="en-US" sz="1400" smtClean="0"/>
              <a:pPr>
                <a:spcBef>
                  <a:spcPct val="0"/>
                </a:spcBef>
                <a:buFontTx/>
                <a:buNone/>
              </a:pPr>
              <a:t>206</a:t>
            </a:fld>
            <a:endParaRPr lang="en-US" altLang="en-US" sz="1400"/>
          </a:p>
        </p:txBody>
      </p:sp>
      <p:sp>
        <p:nvSpPr>
          <p:cNvPr id="53252" name="Text Box 2050"/>
          <p:cNvSpPr txBox="1">
            <a:spLocks noChangeArrowheads="1"/>
          </p:cNvSpPr>
          <p:nvPr/>
        </p:nvSpPr>
        <p:spPr bwMode="auto">
          <a:xfrm>
            <a:off x="1524000" y="3810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 Check on Learning</a:t>
            </a:r>
          </a:p>
        </p:txBody>
      </p:sp>
      <p:sp>
        <p:nvSpPr>
          <p:cNvPr id="2" name="TextBox 1">
            <a:extLst>
              <a:ext uri="{FF2B5EF4-FFF2-40B4-BE49-F238E27FC236}">
                <a16:creationId xmlns:a16="http://schemas.microsoft.com/office/drawing/2014/main" id="{21D29C79-8317-5D1B-F79E-3CA647E4BA38}"/>
              </a:ext>
            </a:extLst>
          </p:cNvPr>
          <p:cNvSpPr txBox="1"/>
          <p:nvPr/>
        </p:nvSpPr>
        <p:spPr>
          <a:xfrm>
            <a:off x="723900" y="1693989"/>
            <a:ext cx="8305800" cy="5022914"/>
          </a:xfrm>
          <a:prstGeom prst="rect">
            <a:avLst/>
          </a:prstGeom>
          <a:noFill/>
        </p:spPr>
        <p:txBody>
          <a:bodyPr wrap="square" rtlCol="0">
            <a:spAutoFit/>
          </a:bodyPr>
          <a:lstStyle/>
          <a:p>
            <a:pPr>
              <a:spcBef>
                <a:spcPct val="50000"/>
              </a:spcBef>
              <a:spcAft>
                <a:spcPct val="15000"/>
              </a:spcAft>
              <a:buNone/>
            </a:pPr>
            <a:r>
              <a:rPr lang="en-US" altLang="en-US" sz="2800" u="sng" dirty="0"/>
              <a:t>ELO 1</a:t>
            </a:r>
            <a:r>
              <a:rPr lang="en-US" altLang="en-US" sz="2800" dirty="0"/>
              <a:t>: Define the term </a:t>
            </a:r>
            <a:r>
              <a:rPr lang="en-US" altLang="en-US" sz="2800" dirty="0">
                <a:solidFill>
                  <a:srgbClr val="FF0000"/>
                </a:solidFill>
              </a:rPr>
              <a:t>Root Cause</a:t>
            </a:r>
          </a:p>
          <a:p>
            <a:pPr marL="457200" indent="-457200">
              <a:spcBef>
                <a:spcPct val="50000"/>
              </a:spcBef>
              <a:spcAft>
                <a:spcPct val="15000"/>
              </a:spcAft>
              <a:buFont typeface="Arial" panose="020B0604020202020204" pitchFamily="34" charset="0"/>
              <a:buChar char="•"/>
            </a:pPr>
            <a:r>
              <a:rPr lang="en-US" altLang="en-US" sz="2800" dirty="0"/>
              <a:t>Underlying reason </a:t>
            </a:r>
            <a:r>
              <a:rPr lang="en-US" altLang="en-US" sz="2800" u="sng" dirty="0"/>
              <a:t>why</a:t>
            </a:r>
            <a:r>
              <a:rPr lang="en-US" altLang="en-US" sz="2800" dirty="0"/>
              <a:t> something does or does not happen </a:t>
            </a:r>
          </a:p>
          <a:p>
            <a:pPr>
              <a:spcBef>
                <a:spcPct val="50000"/>
              </a:spcBef>
              <a:buFontTx/>
              <a:buNone/>
            </a:pPr>
            <a:r>
              <a:rPr lang="en-US" altLang="en-US" sz="2800" u="sng" dirty="0">
                <a:solidFill>
                  <a:schemeClr val="tx2"/>
                </a:solidFill>
              </a:rPr>
              <a:t>ELO 1</a:t>
            </a:r>
            <a:r>
              <a:rPr lang="en-US" altLang="en-US" sz="2800" dirty="0">
                <a:solidFill>
                  <a:schemeClr val="tx2"/>
                </a:solidFill>
              </a:rPr>
              <a:t>: Describe an </a:t>
            </a:r>
            <a:r>
              <a:rPr lang="en-US" altLang="en-US" sz="2800" dirty="0">
                <a:solidFill>
                  <a:srgbClr val="FF0000"/>
                </a:solidFill>
              </a:rPr>
              <a:t>In-Process Review (IPR)</a:t>
            </a:r>
            <a:r>
              <a:rPr lang="en-US" altLang="en-US" sz="2800" dirty="0">
                <a:solidFill>
                  <a:schemeClr val="tx2"/>
                </a:solidFill>
              </a:rPr>
              <a:t> </a:t>
            </a:r>
          </a:p>
          <a:p>
            <a:pPr marL="457200" indent="-457200">
              <a:spcBef>
                <a:spcPct val="50000"/>
              </a:spcBef>
              <a:buFont typeface="Arial" panose="020B0604020202020204" pitchFamily="34" charset="0"/>
              <a:buChar char="•"/>
            </a:pPr>
            <a:r>
              <a:rPr lang="en-US" altLang="en-US" sz="2800" dirty="0">
                <a:solidFill>
                  <a:schemeClr val="tx2"/>
                </a:solidFill>
              </a:rPr>
              <a:t>Share and discuss information; occurs after every unit visit to develop commander out-brief AND after several (or all) unit visits to develop trends and analysis.</a:t>
            </a:r>
          </a:p>
          <a:p>
            <a:pPr>
              <a:spcBef>
                <a:spcPct val="50000"/>
              </a:spcBef>
              <a:buFontTx/>
              <a:buNone/>
            </a:pPr>
            <a:endParaRPr lang="en-US" altLang="en-US" sz="1200" b="1" dirty="0">
              <a:solidFill>
                <a:srgbClr val="FF0000"/>
              </a:solidFill>
            </a:endParaRPr>
          </a:p>
          <a:p>
            <a:endParaRPr lang="en-US" sz="2800" b="1" dirty="0"/>
          </a:p>
        </p:txBody>
      </p:sp>
    </p:spTree>
    <p:extLst>
      <p:ext uri="{BB962C8B-B14F-4D97-AF65-F5344CB8AC3E}">
        <p14:creationId xmlns:p14="http://schemas.microsoft.com/office/powerpoint/2010/main" val="2884476085"/>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17F5E3-0869-456E-AD97-E53A50500357}" type="slidenum">
              <a:rPr lang="en-US" altLang="en-US" sz="1400" smtClean="0"/>
              <a:pPr>
                <a:spcBef>
                  <a:spcPct val="0"/>
                </a:spcBef>
                <a:buFontTx/>
                <a:buNone/>
              </a:pPr>
              <a:t>207</a:t>
            </a:fld>
            <a:endParaRPr lang="en-US" altLang="en-US" sz="1400"/>
          </a:p>
        </p:txBody>
      </p:sp>
      <p:sp>
        <p:nvSpPr>
          <p:cNvPr id="53252" name="Text Box 2050"/>
          <p:cNvSpPr txBox="1">
            <a:spLocks noChangeArrowheads="1"/>
          </p:cNvSpPr>
          <p:nvPr/>
        </p:nvSpPr>
        <p:spPr bwMode="auto">
          <a:xfrm>
            <a:off x="1524000" y="3810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 Check on Learning</a:t>
            </a:r>
          </a:p>
        </p:txBody>
      </p:sp>
      <p:sp>
        <p:nvSpPr>
          <p:cNvPr id="2" name="TextBox 1">
            <a:extLst>
              <a:ext uri="{FF2B5EF4-FFF2-40B4-BE49-F238E27FC236}">
                <a16:creationId xmlns:a16="http://schemas.microsoft.com/office/drawing/2014/main" id="{21D29C79-8317-5D1B-F79E-3CA647E4BA38}"/>
              </a:ext>
            </a:extLst>
          </p:cNvPr>
          <p:cNvSpPr txBox="1"/>
          <p:nvPr/>
        </p:nvSpPr>
        <p:spPr>
          <a:xfrm>
            <a:off x="723900" y="1693989"/>
            <a:ext cx="8305800" cy="4170372"/>
          </a:xfrm>
          <a:prstGeom prst="rect">
            <a:avLst/>
          </a:prstGeom>
          <a:noFill/>
        </p:spPr>
        <p:txBody>
          <a:bodyPr wrap="square" rtlCol="0">
            <a:spAutoFit/>
          </a:bodyPr>
          <a:lstStyle/>
          <a:p>
            <a:pPr>
              <a:spcBef>
                <a:spcPct val="50000"/>
              </a:spcBef>
              <a:buFontTx/>
              <a:buNone/>
            </a:pPr>
            <a:r>
              <a:rPr lang="en-US" altLang="en-US" sz="2800" b="1" u="sng" dirty="0"/>
              <a:t>ELO 1</a:t>
            </a:r>
            <a:r>
              <a:rPr lang="en-US" altLang="en-US" sz="2800" b="1" dirty="0"/>
              <a:t>: Define the term </a:t>
            </a:r>
            <a:r>
              <a:rPr lang="en-US" altLang="en-US" sz="2800" b="1" dirty="0">
                <a:solidFill>
                  <a:srgbClr val="FF0000"/>
                </a:solidFill>
              </a:rPr>
              <a:t>Handoff</a:t>
            </a:r>
          </a:p>
          <a:p>
            <a:pPr marL="457200" indent="-457200">
              <a:spcBef>
                <a:spcPct val="50000"/>
              </a:spcBef>
              <a:buFont typeface="Arial" panose="020B0604020202020204" pitchFamily="34" charset="0"/>
              <a:buChar char="•"/>
            </a:pPr>
            <a:r>
              <a:rPr lang="en-US" altLang="en-US" sz="2600" b="1" dirty="0"/>
              <a:t>Transfer a verified finding to a higher level commander or staff with capability to resolve the issue.</a:t>
            </a:r>
          </a:p>
          <a:p>
            <a:pPr marL="457200" indent="-457200">
              <a:spcBef>
                <a:spcPct val="50000"/>
              </a:spcBef>
              <a:buFont typeface="Arial" panose="020B0604020202020204" pitchFamily="34" charset="0"/>
              <a:buChar char="•"/>
            </a:pPr>
            <a:endParaRPr lang="en-US" altLang="en-US" sz="2600" b="1" dirty="0"/>
          </a:p>
          <a:p>
            <a:pPr>
              <a:spcBef>
                <a:spcPct val="50000"/>
              </a:spcBef>
              <a:buFontTx/>
              <a:buNone/>
            </a:pPr>
            <a:r>
              <a:rPr lang="en-US" altLang="en-US" sz="2800" b="1" u="sng" dirty="0"/>
              <a:t>ELO 1</a:t>
            </a:r>
            <a:r>
              <a:rPr lang="en-US" altLang="en-US" sz="2800" b="1" dirty="0"/>
              <a:t>: Define the term </a:t>
            </a:r>
            <a:r>
              <a:rPr lang="en-US" altLang="en-US" sz="2800" b="1" dirty="0">
                <a:solidFill>
                  <a:srgbClr val="FF0000"/>
                </a:solidFill>
              </a:rPr>
              <a:t>Crosswalk</a:t>
            </a:r>
          </a:p>
          <a:p>
            <a:pPr marL="457200" indent="-457200">
              <a:spcBef>
                <a:spcPct val="50000"/>
              </a:spcBef>
              <a:buFont typeface="Arial" panose="020B0604020202020204" pitchFamily="34" charset="0"/>
              <a:buChar char="•"/>
            </a:pPr>
            <a:r>
              <a:rPr lang="en-US" altLang="en-US" sz="2600" b="1" dirty="0"/>
              <a:t>Verify or validate what you saw, read, or heard; horizontally or vertically.</a:t>
            </a:r>
          </a:p>
        </p:txBody>
      </p:sp>
    </p:spTree>
    <p:extLst>
      <p:ext uri="{BB962C8B-B14F-4D97-AF65-F5344CB8AC3E}">
        <p14:creationId xmlns:p14="http://schemas.microsoft.com/office/powerpoint/2010/main" val="3723634983"/>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9E1B852-6F3F-48CF-A288-3DB1D047C922}" type="slidenum">
              <a:rPr lang="en-US" altLang="en-US" sz="1400" smtClean="0"/>
              <a:pPr>
                <a:spcBef>
                  <a:spcPct val="0"/>
                </a:spcBef>
                <a:buFontTx/>
                <a:buNone/>
              </a:pPr>
              <a:t>208</a:t>
            </a:fld>
            <a:endParaRPr lang="en-US" altLang="en-US" sz="1400"/>
          </a:p>
        </p:txBody>
      </p:sp>
      <p:sp>
        <p:nvSpPr>
          <p:cNvPr id="104451" name="Text Box 2"/>
          <p:cNvSpPr txBox="1">
            <a:spLocks noChangeArrowheads="1"/>
          </p:cNvSpPr>
          <p:nvPr/>
        </p:nvSpPr>
        <p:spPr bwMode="auto">
          <a:xfrm>
            <a:off x="228600" y="1789739"/>
            <a:ext cx="8686800" cy="199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spcAft>
                <a:spcPct val="15000"/>
              </a:spcAft>
              <a:buFontTx/>
              <a:buNone/>
            </a:pPr>
            <a:r>
              <a:rPr lang="en-US" altLang="en-US" sz="2800" u="sng" dirty="0"/>
              <a:t>ELO 2</a:t>
            </a:r>
            <a:r>
              <a:rPr lang="en-US" altLang="en-US" sz="2800" dirty="0"/>
              <a:t>: Describe the purpose of the </a:t>
            </a:r>
            <a:r>
              <a:rPr lang="en-US" altLang="en-US" sz="2800" dirty="0">
                <a:solidFill>
                  <a:srgbClr val="FF0000"/>
                </a:solidFill>
              </a:rPr>
              <a:t>Organizational Inspection Program</a:t>
            </a:r>
          </a:p>
          <a:p>
            <a:pPr marL="457200" indent="-457200">
              <a:spcBef>
                <a:spcPct val="50000"/>
              </a:spcBef>
              <a:spcAft>
                <a:spcPct val="15000"/>
              </a:spcAft>
            </a:pPr>
            <a:r>
              <a:rPr lang="en-US" altLang="en-US" sz="2600" dirty="0"/>
              <a:t>Coordinate inspections and audits into a single, cohesive program focused on command objectives</a:t>
            </a:r>
          </a:p>
        </p:txBody>
      </p:sp>
      <p:sp>
        <p:nvSpPr>
          <p:cNvPr id="104452"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 Check on Learning</a:t>
            </a:r>
            <a:endParaRPr lang="en-US" altLang="en-US" sz="2400" i="1" dirty="0"/>
          </a:p>
        </p:txBody>
      </p:sp>
    </p:spTree>
    <p:extLst>
      <p:ext uri="{BB962C8B-B14F-4D97-AF65-F5344CB8AC3E}">
        <p14:creationId xmlns:p14="http://schemas.microsoft.com/office/powerpoint/2010/main" val="3790354922"/>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9E1B852-6F3F-48CF-A288-3DB1D047C922}" type="slidenum">
              <a:rPr lang="en-US" altLang="en-US" sz="1400" smtClean="0"/>
              <a:pPr>
                <a:spcBef>
                  <a:spcPct val="0"/>
                </a:spcBef>
                <a:buFontTx/>
                <a:buNone/>
              </a:pPr>
              <a:t>209</a:t>
            </a:fld>
            <a:endParaRPr lang="en-US" altLang="en-US" sz="1400"/>
          </a:p>
        </p:txBody>
      </p:sp>
      <p:sp>
        <p:nvSpPr>
          <p:cNvPr id="104451" name="Text Box 2"/>
          <p:cNvSpPr txBox="1">
            <a:spLocks noChangeArrowheads="1"/>
          </p:cNvSpPr>
          <p:nvPr/>
        </p:nvSpPr>
        <p:spPr bwMode="auto">
          <a:xfrm>
            <a:off x="381000" y="1789739"/>
            <a:ext cx="8534400" cy="394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spcAft>
                <a:spcPct val="15000"/>
              </a:spcAft>
              <a:buNone/>
            </a:pPr>
            <a:r>
              <a:rPr lang="en-US" altLang="en-US" sz="2800" u="sng" dirty="0"/>
              <a:t>ELO 3</a:t>
            </a:r>
            <a:r>
              <a:rPr lang="en-US" altLang="en-US" sz="2800" dirty="0"/>
              <a:t>: Describe the </a:t>
            </a:r>
            <a:r>
              <a:rPr lang="en-US" altLang="en-US" sz="2800" dirty="0">
                <a:solidFill>
                  <a:srgbClr val="FF0000"/>
                </a:solidFill>
              </a:rPr>
              <a:t>IG’s role in the OIP</a:t>
            </a:r>
          </a:p>
          <a:p>
            <a:pPr marL="457200" indent="-457200">
              <a:spcBef>
                <a:spcPct val="50000"/>
              </a:spcBef>
              <a:spcAft>
                <a:spcPct val="15000"/>
              </a:spcAft>
            </a:pPr>
            <a:r>
              <a:rPr lang="en-US" altLang="en-US" sz="2600" dirty="0"/>
              <a:t>Establish IG inspection program</a:t>
            </a:r>
          </a:p>
          <a:p>
            <a:pPr marL="457200" indent="-457200">
              <a:spcBef>
                <a:spcPct val="50000"/>
              </a:spcBef>
              <a:spcAft>
                <a:spcPct val="15000"/>
              </a:spcAft>
            </a:pPr>
            <a:r>
              <a:rPr lang="en-US" altLang="en-US" sz="2600" dirty="0"/>
              <a:t>Advise and mentor (subordinate) commanders and staff about the OIP</a:t>
            </a:r>
          </a:p>
          <a:p>
            <a:pPr marL="457200" indent="-457200">
              <a:spcBef>
                <a:spcPct val="50000"/>
              </a:spcBef>
              <a:spcAft>
                <a:spcPct val="15000"/>
              </a:spcAft>
            </a:pPr>
            <a:r>
              <a:rPr lang="en-US" altLang="en-US" sz="2600" dirty="0"/>
              <a:t>Advise the commander (directing authority) about the effectiveness of his / her OIP</a:t>
            </a:r>
          </a:p>
          <a:p>
            <a:pPr marL="457200" indent="-457200">
              <a:spcBef>
                <a:spcPct val="50000"/>
              </a:spcBef>
              <a:spcAft>
                <a:spcPct val="15000"/>
              </a:spcAft>
            </a:pPr>
            <a:r>
              <a:rPr lang="en-US" altLang="en-US" sz="2600" dirty="0"/>
              <a:t>Conduct IG inspections</a:t>
            </a:r>
          </a:p>
        </p:txBody>
      </p:sp>
      <p:sp>
        <p:nvSpPr>
          <p:cNvPr id="104452"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 Check on Learning</a:t>
            </a:r>
            <a:endParaRPr lang="en-US" altLang="en-US" sz="2400" i="1" dirty="0"/>
          </a:p>
        </p:txBody>
      </p:sp>
    </p:spTree>
    <p:extLst>
      <p:ext uri="{BB962C8B-B14F-4D97-AF65-F5344CB8AC3E}">
        <p14:creationId xmlns:p14="http://schemas.microsoft.com/office/powerpoint/2010/main" val="360400158"/>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45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45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17F5E3-0869-456E-AD97-E53A50500357}" type="slidenum">
              <a:rPr lang="en-US" altLang="en-US" sz="1400" smtClean="0"/>
              <a:pPr>
                <a:spcBef>
                  <a:spcPct val="0"/>
                </a:spcBef>
                <a:buFontTx/>
                <a:buNone/>
              </a:pPr>
              <a:t>21</a:t>
            </a:fld>
            <a:endParaRPr lang="en-US" altLang="en-US" sz="1400"/>
          </a:p>
        </p:txBody>
      </p:sp>
      <p:sp>
        <p:nvSpPr>
          <p:cNvPr id="367619" name="Text Box 3"/>
          <p:cNvSpPr txBox="1">
            <a:spLocks noChangeArrowheads="1"/>
          </p:cNvSpPr>
          <p:nvPr/>
        </p:nvSpPr>
        <p:spPr bwMode="auto">
          <a:xfrm>
            <a:off x="304800" y="1676400"/>
            <a:ext cx="8610600" cy="4462760"/>
          </a:xfrm>
          <a:prstGeom prst="rect">
            <a:avLst/>
          </a:prstGeom>
          <a:noFill/>
          <a:ln w="12700">
            <a:noFill/>
            <a:miter lim="800000"/>
            <a:headEnd/>
            <a:tailEnd/>
          </a:ln>
          <a:effectLst/>
        </p:spPr>
        <p:txBody>
          <a:bodyPr wrap="square">
            <a:spAutoFit/>
          </a:bodyPr>
          <a:lstStyle/>
          <a:p>
            <a:pPr marL="457200" indent="-457200">
              <a:spcAft>
                <a:spcPts val="1200"/>
              </a:spcAft>
              <a:defRPr/>
            </a:pPr>
            <a:r>
              <a:rPr lang="en-US" sz="2800" b="1" dirty="0">
                <a:solidFill>
                  <a:srgbClr val="FF3300"/>
                </a:solidFill>
                <a:effectLst>
                  <a:outerShdw blurRad="38100" dist="38100" dir="2700000" algn="tl">
                    <a:srgbClr val="C0C0C0"/>
                  </a:outerShdw>
                </a:effectLst>
                <a:latin typeface="Arial" charset="0"/>
              </a:rPr>
              <a:t>2.  Coordinated</a:t>
            </a:r>
          </a:p>
          <a:p>
            <a:pPr marL="914400" lvl="1" indent="-457200">
              <a:spcAft>
                <a:spcPts val="1200"/>
              </a:spcAft>
              <a:defRPr/>
            </a:pPr>
            <a:r>
              <a:rPr lang="en-US" sz="2400" b="1" dirty="0">
                <a:latin typeface="Arial" charset="0"/>
              </a:rPr>
              <a:t>To ensure the proper coordination of inspections, an annual review of all scheduled inspections should occur that answers the following questions:</a:t>
            </a:r>
          </a:p>
          <a:p>
            <a:pPr marL="1257300" lvl="2" indent="-342900">
              <a:spcAft>
                <a:spcPts val="1200"/>
              </a:spcAft>
              <a:buFont typeface="Arial" panose="020B0604020202020204" pitchFamily="34" charset="0"/>
              <a:buChar char="•"/>
              <a:defRPr/>
            </a:pPr>
            <a:r>
              <a:rPr lang="en-US" sz="2400" b="1" i="1" dirty="0">
                <a:latin typeface="Arial" charset="0"/>
              </a:rPr>
              <a:t>Can this inspection be canceled or combined with another inspection?</a:t>
            </a:r>
          </a:p>
          <a:p>
            <a:pPr marL="1257300" lvl="2" indent="-342900">
              <a:spcAft>
                <a:spcPts val="1200"/>
              </a:spcAft>
              <a:buFont typeface="Arial" panose="020B0604020202020204" pitchFamily="34" charset="0"/>
              <a:buChar char="•"/>
              <a:defRPr/>
            </a:pPr>
            <a:r>
              <a:rPr lang="en-US" sz="2400" b="1" i="1" dirty="0">
                <a:solidFill>
                  <a:srgbClr val="0000FF"/>
                </a:solidFill>
                <a:latin typeface="Arial" charset="0"/>
              </a:rPr>
              <a:t>Does this inspection duplicate or complement another inspection?</a:t>
            </a:r>
          </a:p>
          <a:p>
            <a:pPr marL="1257300" lvl="2" indent="-342900">
              <a:spcAft>
                <a:spcPts val="1200"/>
              </a:spcAft>
              <a:buFont typeface="Arial" panose="020B0604020202020204" pitchFamily="34" charset="0"/>
              <a:buChar char="•"/>
              <a:defRPr/>
            </a:pPr>
            <a:r>
              <a:rPr lang="en-US" sz="2400" b="1" i="1" dirty="0">
                <a:latin typeface="Arial" charset="0"/>
              </a:rPr>
              <a:t>Do inspection reports from other agencies or echelons exist that can assist in this inspection?</a:t>
            </a:r>
          </a:p>
        </p:txBody>
      </p:sp>
      <p:sp>
        <p:nvSpPr>
          <p:cNvPr id="53252" name="Text Box 2050"/>
          <p:cNvSpPr txBox="1">
            <a:spLocks noChangeArrowheads="1"/>
          </p:cNvSpPr>
          <p:nvPr/>
        </p:nvSpPr>
        <p:spPr bwMode="auto">
          <a:xfrm>
            <a:off x="1524000" y="3810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Principles of Army Inspections</a:t>
            </a:r>
          </a:p>
        </p:txBody>
      </p:sp>
    </p:spTree>
    <p:extLst>
      <p:ext uri="{BB962C8B-B14F-4D97-AF65-F5344CB8AC3E}">
        <p14:creationId xmlns:p14="http://schemas.microsoft.com/office/powerpoint/2010/main" val="3782550632"/>
      </p:ext>
    </p:extLst>
  </p:cSld>
  <p:clrMapOvr>
    <a:masterClrMapping/>
  </p:clrMapOvr>
  <p:transition>
    <p:pull/>
    <p:sndAc>
      <p:endSnd/>
    </p:sndAc>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17F5E3-0869-456E-AD97-E53A50500357}" type="slidenum">
              <a:rPr lang="en-US" altLang="en-US" sz="1400" smtClean="0"/>
              <a:pPr>
                <a:spcBef>
                  <a:spcPct val="0"/>
                </a:spcBef>
                <a:buFontTx/>
                <a:buNone/>
              </a:pPr>
              <a:t>210</a:t>
            </a:fld>
            <a:endParaRPr lang="en-US" altLang="en-US" sz="1400"/>
          </a:p>
        </p:txBody>
      </p:sp>
      <p:sp>
        <p:nvSpPr>
          <p:cNvPr id="53252" name="Text Box 2050"/>
          <p:cNvSpPr txBox="1">
            <a:spLocks noChangeArrowheads="1"/>
          </p:cNvSpPr>
          <p:nvPr/>
        </p:nvSpPr>
        <p:spPr bwMode="auto">
          <a:xfrm>
            <a:off x="1524000" y="3810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 Check on Learning</a:t>
            </a:r>
          </a:p>
        </p:txBody>
      </p:sp>
      <p:sp>
        <p:nvSpPr>
          <p:cNvPr id="2" name="TextBox 1">
            <a:extLst>
              <a:ext uri="{FF2B5EF4-FFF2-40B4-BE49-F238E27FC236}">
                <a16:creationId xmlns:a16="http://schemas.microsoft.com/office/drawing/2014/main" id="{21D29C79-8317-5D1B-F79E-3CA647E4BA38}"/>
              </a:ext>
            </a:extLst>
          </p:cNvPr>
          <p:cNvSpPr txBox="1"/>
          <p:nvPr/>
        </p:nvSpPr>
        <p:spPr>
          <a:xfrm>
            <a:off x="323850" y="1905000"/>
            <a:ext cx="8496300" cy="3801041"/>
          </a:xfrm>
          <a:prstGeom prst="rect">
            <a:avLst/>
          </a:prstGeom>
          <a:noFill/>
        </p:spPr>
        <p:txBody>
          <a:bodyPr wrap="square" rtlCol="0">
            <a:spAutoFit/>
          </a:bodyPr>
          <a:lstStyle/>
          <a:p>
            <a:pPr>
              <a:spcBef>
                <a:spcPct val="50000"/>
              </a:spcBef>
              <a:buFontTx/>
              <a:buNone/>
            </a:pPr>
            <a:r>
              <a:rPr lang="en-US" altLang="en-US" sz="2800" b="1" u="sng" dirty="0"/>
              <a:t>ELO 4</a:t>
            </a:r>
            <a:r>
              <a:rPr lang="en-US" altLang="en-US" sz="2800" b="1" dirty="0"/>
              <a:t>: Describe the five </a:t>
            </a:r>
            <a:r>
              <a:rPr lang="en-US" altLang="en-US" sz="2800" b="1" dirty="0">
                <a:solidFill>
                  <a:srgbClr val="FF0000"/>
                </a:solidFill>
              </a:rPr>
              <a:t>Inspection</a:t>
            </a:r>
            <a:r>
              <a:rPr lang="en-US" altLang="en-US" sz="2800" b="1" dirty="0"/>
              <a:t> </a:t>
            </a:r>
            <a:r>
              <a:rPr lang="en-US" altLang="en-US" sz="2800" b="1" dirty="0">
                <a:solidFill>
                  <a:srgbClr val="FF0000"/>
                </a:solidFill>
              </a:rPr>
              <a:t>Principles</a:t>
            </a:r>
          </a:p>
          <a:p>
            <a:pPr marL="457200" indent="-457200">
              <a:spcBef>
                <a:spcPct val="50000"/>
              </a:spcBef>
              <a:buFont typeface="Arial" panose="020B0604020202020204" pitchFamily="34" charset="0"/>
              <a:buChar char="•"/>
            </a:pPr>
            <a:r>
              <a:rPr lang="en-US" altLang="en-US" sz="2600" b="1" dirty="0"/>
              <a:t>Purposeful – related to mission accomplishment</a:t>
            </a:r>
          </a:p>
          <a:p>
            <a:pPr marL="457200" indent="-457200">
              <a:spcBef>
                <a:spcPct val="50000"/>
              </a:spcBef>
              <a:buFont typeface="Arial" panose="020B0604020202020204" pitchFamily="34" charset="0"/>
              <a:buChar char="•"/>
            </a:pPr>
            <a:r>
              <a:rPr lang="en-US" altLang="en-US" sz="2600" b="1" dirty="0"/>
              <a:t>Coordinated – compliment, don’t duplicate</a:t>
            </a:r>
          </a:p>
          <a:p>
            <a:pPr marL="457200" indent="-457200">
              <a:spcBef>
                <a:spcPct val="50000"/>
              </a:spcBef>
              <a:buFont typeface="Arial" panose="020B0604020202020204" pitchFamily="34" charset="0"/>
              <a:buChar char="•"/>
            </a:pPr>
            <a:r>
              <a:rPr lang="en-US" altLang="en-US" sz="2600" b="1" dirty="0"/>
              <a:t>Focused on feedback – written inspection report</a:t>
            </a:r>
          </a:p>
          <a:p>
            <a:pPr marL="457200" indent="-457200">
              <a:spcBef>
                <a:spcPct val="50000"/>
              </a:spcBef>
              <a:buFont typeface="Arial" panose="020B0604020202020204" pitchFamily="34" charset="0"/>
              <a:buChar char="•"/>
            </a:pPr>
            <a:r>
              <a:rPr lang="en-US" altLang="en-US" sz="2600" b="1" dirty="0"/>
              <a:t>Instructive – provide teaching and training</a:t>
            </a:r>
          </a:p>
          <a:p>
            <a:pPr marL="457200" indent="-457200">
              <a:spcBef>
                <a:spcPct val="50000"/>
              </a:spcBef>
              <a:buFont typeface="Arial" panose="020B0604020202020204" pitchFamily="34" charset="0"/>
              <a:buChar char="•"/>
            </a:pPr>
            <a:r>
              <a:rPr lang="en-US" altLang="en-US" sz="2600" b="1" dirty="0"/>
              <a:t>Followed Up – ensure corrective actions taken</a:t>
            </a:r>
          </a:p>
          <a:p>
            <a:pPr>
              <a:spcBef>
                <a:spcPct val="50000"/>
              </a:spcBef>
              <a:buFontTx/>
              <a:buNone/>
            </a:pPr>
            <a:endParaRPr lang="en-US" altLang="en-US" sz="1200" b="1" dirty="0">
              <a:solidFill>
                <a:srgbClr val="FF0000"/>
              </a:solidFill>
            </a:endParaRPr>
          </a:p>
        </p:txBody>
      </p:sp>
    </p:spTree>
    <p:extLst>
      <p:ext uri="{BB962C8B-B14F-4D97-AF65-F5344CB8AC3E}">
        <p14:creationId xmlns:p14="http://schemas.microsoft.com/office/powerpoint/2010/main" val="2575284043"/>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9E1B852-6F3F-48CF-A288-3DB1D047C922}" type="slidenum">
              <a:rPr lang="en-US" altLang="en-US" sz="1400" smtClean="0"/>
              <a:pPr>
                <a:spcBef>
                  <a:spcPct val="0"/>
                </a:spcBef>
                <a:buFontTx/>
                <a:buNone/>
              </a:pPr>
              <a:t>211</a:t>
            </a:fld>
            <a:endParaRPr lang="en-US" altLang="en-US" sz="1400"/>
          </a:p>
        </p:txBody>
      </p:sp>
      <p:sp>
        <p:nvSpPr>
          <p:cNvPr id="104451" name="Text Box 2"/>
          <p:cNvSpPr txBox="1">
            <a:spLocks noChangeArrowheads="1"/>
          </p:cNvSpPr>
          <p:nvPr/>
        </p:nvSpPr>
        <p:spPr bwMode="auto">
          <a:xfrm>
            <a:off x="457200" y="1676400"/>
            <a:ext cx="8382000" cy="319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spcAft>
                <a:spcPct val="15000"/>
              </a:spcAft>
              <a:buFontTx/>
              <a:buNone/>
            </a:pPr>
            <a:r>
              <a:rPr lang="en-US" altLang="en-US" sz="2800" u="sng" dirty="0"/>
              <a:t>ELO 5</a:t>
            </a:r>
            <a:r>
              <a:rPr lang="en-US" altLang="en-US" sz="2800" dirty="0"/>
              <a:t>: Identify the three </a:t>
            </a:r>
            <a:r>
              <a:rPr lang="en-US" altLang="en-US" sz="2800" dirty="0">
                <a:solidFill>
                  <a:srgbClr val="FF0000"/>
                </a:solidFill>
              </a:rPr>
              <a:t>inspection categories</a:t>
            </a:r>
          </a:p>
          <a:p>
            <a:pPr marL="457200" indent="-457200">
              <a:spcBef>
                <a:spcPct val="50000"/>
              </a:spcBef>
              <a:spcAft>
                <a:spcPct val="15000"/>
              </a:spcAft>
            </a:pPr>
            <a:r>
              <a:rPr lang="en-US" altLang="en-US" sz="2600" dirty="0"/>
              <a:t>Command, Staff, Inspector General</a:t>
            </a:r>
          </a:p>
          <a:p>
            <a:pPr>
              <a:spcBef>
                <a:spcPct val="50000"/>
              </a:spcBef>
              <a:spcAft>
                <a:spcPct val="15000"/>
              </a:spcAft>
              <a:buNone/>
            </a:pPr>
            <a:endParaRPr lang="en-US" altLang="en-US" sz="2600" dirty="0"/>
          </a:p>
          <a:p>
            <a:pPr>
              <a:spcBef>
                <a:spcPct val="50000"/>
              </a:spcBef>
              <a:spcAft>
                <a:spcPct val="15000"/>
              </a:spcAft>
              <a:buFontTx/>
              <a:buNone/>
            </a:pPr>
            <a:r>
              <a:rPr lang="en-US" altLang="en-US" sz="2800" u="sng" dirty="0"/>
              <a:t>ELO 6</a:t>
            </a:r>
            <a:r>
              <a:rPr lang="en-US" altLang="en-US" sz="2800" dirty="0"/>
              <a:t>: Identify </a:t>
            </a:r>
            <a:r>
              <a:rPr lang="en-US" altLang="en-US" sz="2800" dirty="0">
                <a:solidFill>
                  <a:srgbClr val="FF0000"/>
                </a:solidFill>
              </a:rPr>
              <a:t>who may direct </a:t>
            </a:r>
            <a:r>
              <a:rPr lang="en-US" altLang="en-US" sz="2800" dirty="0"/>
              <a:t>an IG inspection</a:t>
            </a:r>
            <a:endParaRPr lang="en-US" altLang="en-US" sz="2800" u="sng" dirty="0"/>
          </a:p>
          <a:p>
            <a:pPr marL="457200" indent="-457200">
              <a:spcBef>
                <a:spcPct val="50000"/>
              </a:spcBef>
              <a:spcAft>
                <a:spcPct val="15000"/>
              </a:spcAft>
            </a:pPr>
            <a:r>
              <a:rPr lang="en-US" altLang="en-US" sz="2600" dirty="0"/>
              <a:t> SA, Under Sec, CSA, VCSA, TIG, DA</a:t>
            </a:r>
          </a:p>
        </p:txBody>
      </p:sp>
      <p:sp>
        <p:nvSpPr>
          <p:cNvPr id="104452"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 Check on Learning</a:t>
            </a:r>
            <a:endParaRPr lang="en-US" altLang="en-US" sz="2400" i="1" dirty="0"/>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B3BD452-B685-4535-A914-BFA649073193}" type="slidenum">
              <a:rPr lang="en-US" altLang="en-US" sz="1400" smtClean="0"/>
              <a:pPr>
                <a:spcBef>
                  <a:spcPct val="0"/>
                </a:spcBef>
                <a:buFontTx/>
                <a:buNone/>
              </a:pPr>
              <a:t>212</a:t>
            </a:fld>
            <a:endParaRPr lang="en-US" altLang="en-US" sz="1400"/>
          </a:p>
        </p:txBody>
      </p:sp>
      <p:sp>
        <p:nvSpPr>
          <p:cNvPr id="159747" name="Text Box 2"/>
          <p:cNvSpPr txBox="1">
            <a:spLocks noChangeArrowheads="1"/>
          </p:cNvSpPr>
          <p:nvPr/>
        </p:nvSpPr>
        <p:spPr bwMode="auto">
          <a:xfrm>
            <a:off x="533400" y="1676400"/>
            <a:ext cx="8343900" cy="367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spcAft>
                <a:spcPct val="15000"/>
              </a:spcAft>
              <a:buNone/>
            </a:pPr>
            <a:r>
              <a:rPr lang="en-US" altLang="en-US" sz="2800" u="sng" dirty="0"/>
              <a:t>ELO 7</a:t>
            </a:r>
            <a:r>
              <a:rPr lang="en-US" altLang="en-US" sz="2800" dirty="0"/>
              <a:t>: Describe the </a:t>
            </a:r>
            <a:r>
              <a:rPr lang="en-US" altLang="en-US" sz="2800" dirty="0">
                <a:solidFill>
                  <a:srgbClr val="FF0000"/>
                </a:solidFill>
              </a:rPr>
              <a:t>Root-Cause Analysis Model</a:t>
            </a:r>
          </a:p>
          <a:p>
            <a:pPr marL="457200" indent="-457200">
              <a:spcBef>
                <a:spcPct val="50000"/>
              </a:spcBef>
              <a:spcAft>
                <a:spcPct val="15000"/>
              </a:spcAft>
            </a:pPr>
            <a:r>
              <a:rPr lang="en-US" altLang="en-US" sz="2600" dirty="0"/>
              <a:t>Don’t Know, Can’t Comply, Won’t Comply </a:t>
            </a:r>
          </a:p>
          <a:p>
            <a:pPr marL="457200" indent="-457200">
              <a:spcBef>
                <a:spcPct val="50000"/>
              </a:spcBef>
              <a:spcAft>
                <a:spcPct val="15000"/>
              </a:spcAft>
            </a:pPr>
            <a:endParaRPr lang="en-US" altLang="en-US" sz="2600" dirty="0"/>
          </a:p>
          <a:p>
            <a:pPr>
              <a:spcBef>
                <a:spcPct val="50000"/>
              </a:spcBef>
              <a:spcAft>
                <a:spcPct val="15000"/>
              </a:spcAft>
              <a:buNone/>
            </a:pPr>
            <a:r>
              <a:rPr lang="en-US" altLang="en-US" sz="2800" u="sng" dirty="0"/>
              <a:t>ELO 8</a:t>
            </a:r>
            <a:r>
              <a:rPr lang="en-US" altLang="en-US" sz="2800" dirty="0"/>
              <a:t>: Identify </a:t>
            </a:r>
            <a:r>
              <a:rPr lang="en-US" altLang="en-US" sz="2800" dirty="0">
                <a:solidFill>
                  <a:srgbClr val="FF0000"/>
                </a:solidFill>
              </a:rPr>
              <a:t>lowest level organization </a:t>
            </a:r>
            <a:r>
              <a:rPr lang="en-US" altLang="en-US" sz="2800" dirty="0"/>
              <a:t>with ability to perform internal inspections</a:t>
            </a:r>
          </a:p>
          <a:p>
            <a:pPr marL="457200" indent="-457200">
              <a:spcBef>
                <a:spcPct val="50000"/>
              </a:spcBef>
              <a:spcAft>
                <a:spcPct val="15000"/>
              </a:spcAft>
            </a:pPr>
            <a:r>
              <a:rPr lang="en-US" altLang="en-US" sz="2600" dirty="0"/>
              <a:t>Battalion</a:t>
            </a:r>
            <a:r>
              <a:rPr lang="en-US" altLang="en-US" sz="2800" dirty="0"/>
              <a:t>							</a:t>
            </a:r>
            <a:endParaRPr lang="en-US" altLang="en-US" sz="2600" dirty="0"/>
          </a:p>
        </p:txBody>
      </p:sp>
      <p:sp>
        <p:nvSpPr>
          <p:cNvPr id="159748"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 Check on Learning</a:t>
            </a:r>
            <a:endParaRPr lang="en-US" altLang="en-US" sz="2400" i="1" dirty="0"/>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17F5E3-0869-456E-AD97-E53A50500357}" type="slidenum">
              <a:rPr lang="en-US" altLang="en-US" sz="1400" smtClean="0"/>
              <a:pPr>
                <a:spcBef>
                  <a:spcPct val="0"/>
                </a:spcBef>
                <a:buFontTx/>
                <a:buNone/>
              </a:pPr>
              <a:t>213</a:t>
            </a:fld>
            <a:endParaRPr lang="en-US" altLang="en-US" sz="1400"/>
          </a:p>
        </p:txBody>
      </p:sp>
      <p:sp>
        <p:nvSpPr>
          <p:cNvPr id="53252" name="Text Box 2050"/>
          <p:cNvSpPr txBox="1">
            <a:spLocks noChangeArrowheads="1"/>
          </p:cNvSpPr>
          <p:nvPr/>
        </p:nvSpPr>
        <p:spPr bwMode="auto">
          <a:xfrm>
            <a:off x="1524000" y="3810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 Check on Learning</a:t>
            </a:r>
          </a:p>
        </p:txBody>
      </p:sp>
      <p:sp>
        <p:nvSpPr>
          <p:cNvPr id="2" name="TextBox 1">
            <a:extLst>
              <a:ext uri="{FF2B5EF4-FFF2-40B4-BE49-F238E27FC236}">
                <a16:creationId xmlns:a16="http://schemas.microsoft.com/office/drawing/2014/main" id="{21D29C79-8317-5D1B-F79E-3CA647E4BA38}"/>
              </a:ext>
            </a:extLst>
          </p:cNvPr>
          <p:cNvSpPr txBox="1"/>
          <p:nvPr/>
        </p:nvSpPr>
        <p:spPr>
          <a:xfrm>
            <a:off x="419100" y="1994761"/>
            <a:ext cx="8305800" cy="2773067"/>
          </a:xfrm>
          <a:prstGeom prst="rect">
            <a:avLst/>
          </a:prstGeom>
          <a:noFill/>
        </p:spPr>
        <p:txBody>
          <a:bodyPr wrap="square" rtlCol="0">
            <a:spAutoFit/>
          </a:bodyPr>
          <a:lstStyle/>
          <a:p>
            <a:pPr eaLnBrk="1" hangingPunct="1">
              <a:lnSpc>
                <a:spcPct val="80000"/>
              </a:lnSpc>
              <a:spcAft>
                <a:spcPct val="50000"/>
              </a:spcAft>
            </a:pPr>
            <a:r>
              <a:rPr lang="en-US" altLang="en-US" sz="2800" b="1" u="sng" dirty="0">
                <a:solidFill>
                  <a:schemeClr val="tx2"/>
                </a:solidFill>
              </a:rPr>
              <a:t>ELO 9</a:t>
            </a:r>
            <a:r>
              <a:rPr lang="en-US" altLang="en-US" sz="2800" b="1" dirty="0">
                <a:solidFill>
                  <a:schemeClr val="tx2"/>
                </a:solidFill>
              </a:rPr>
              <a:t>: </a:t>
            </a:r>
            <a:r>
              <a:rPr lang="en-US" altLang="en-US" sz="2800" b="1" dirty="0"/>
              <a:t>Describe the </a:t>
            </a:r>
            <a:r>
              <a:rPr lang="en-US" altLang="en-US" sz="2800" b="1" dirty="0">
                <a:solidFill>
                  <a:srgbClr val="FF0000"/>
                </a:solidFill>
              </a:rPr>
              <a:t>three phases </a:t>
            </a:r>
            <a:r>
              <a:rPr lang="en-US" altLang="en-US" sz="2800" b="1" dirty="0"/>
              <a:t>of the Inspections </a:t>
            </a:r>
            <a:r>
              <a:rPr lang="en-US" altLang="en-US" sz="2600" b="1" dirty="0"/>
              <a:t>Process and the key outputs associated with each phase</a:t>
            </a:r>
          </a:p>
          <a:p>
            <a:pPr marL="457200" indent="-457200" eaLnBrk="1" hangingPunct="1">
              <a:lnSpc>
                <a:spcPct val="80000"/>
              </a:lnSpc>
              <a:spcAft>
                <a:spcPct val="50000"/>
              </a:spcAft>
              <a:buFont typeface="Arial" panose="020B0604020202020204" pitchFamily="34" charset="0"/>
              <a:buChar char="•"/>
            </a:pPr>
            <a:r>
              <a:rPr lang="en-US" altLang="en-US" sz="2600" b="1" dirty="0"/>
              <a:t>Preparation, Execution, and Completion</a:t>
            </a:r>
            <a:endParaRPr lang="en-US" altLang="en-US" sz="2600" dirty="0"/>
          </a:p>
          <a:p>
            <a:pPr marL="457200" indent="-457200" eaLnBrk="1" hangingPunct="1">
              <a:lnSpc>
                <a:spcPct val="80000"/>
              </a:lnSpc>
              <a:spcAft>
                <a:spcPct val="50000"/>
              </a:spcAft>
              <a:buFont typeface="Arial" panose="020B0604020202020204" pitchFamily="34" charset="0"/>
              <a:buChar char="•"/>
            </a:pPr>
            <a:endParaRPr lang="en-US" altLang="en-US" sz="2600" b="1" dirty="0"/>
          </a:p>
          <a:p>
            <a:pPr algn="r"/>
            <a:endParaRPr lang="en-US" sz="2800" b="1" dirty="0"/>
          </a:p>
        </p:txBody>
      </p:sp>
    </p:spTree>
    <p:extLst>
      <p:ext uri="{BB962C8B-B14F-4D97-AF65-F5344CB8AC3E}">
        <p14:creationId xmlns:p14="http://schemas.microsoft.com/office/powerpoint/2010/main" val="3431286437"/>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17F5E3-0869-456E-AD97-E53A50500357}" type="slidenum">
              <a:rPr lang="en-US" altLang="en-US" sz="1400" smtClean="0"/>
              <a:pPr>
                <a:spcBef>
                  <a:spcPct val="0"/>
                </a:spcBef>
                <a:buFontTx/>
                <a:buNone/>
              </a:pPr>
              <a:t>214</a:t>
            </a:fld>
            <a:endParaRPr lang="en-US" altLang="en-US" sz="1400"/>
          </a:p>
        </p:txBody>
      </p:sp>
      <p:sp>
        <p:nvSpPr>
          <p:cNvPr id="53252" name="Text Box 2050"/>
          <p:cNvSpPr txBox="1">
            <a:spLocks noChangeArrowheads="1"/>
          </p:cNvSpPr>
          <p:nvPr/>
        </p:nvSpPr>
        <p:spPr bwMode="auto">
          <a:xfrm>
            <a:off x="1524000" y="3810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 Check on Learning</a:t>
            </a:r>
          </a:p>
        </p:txBody>
      </p:sp>
      <p:sp>
        <p:nvSpPr>
          <p:cNvPr id="2" name="TextBox 1">
            <a:extLst>
              <a:ext uri="{FF2B5EF4-FFF2-40B4-BE49-F238E27FC236}">
                <a16:creationId xmlns:a16="http://schemas.microsoft.com/office/drawing/2014/main" id="{21D29C79-8317-5D1B-F79E-3CA647E4BA38}"/>
              </a:ext>
            </a:extLst>
          </p:cNvPr>
          <p:cNvSpPr txBox="1"/>
          <p:nvPr/>
        </p:nvSpPr>
        <p:spPr>
          <a:xfrm>
            <a:off x="419100" y="1586835"/>
            <a:ext cx="8305800" cy="4829014"/>
          </a:xfrm>
          <a:prstGeom prst="rect">
            <a:avLst/>
          </a:prstGeom>
          <a:noFill/>
        </p:spPr>
        <p:txBody>
          <a:bodyPr wrap="square" rtlCol="0">
            <a:spAutoFit/>
          </a:bodyPr>
          <a:lstStyle/>
          <a:p>
            <a:pPr eaLnBrk="1" hangingPunct="1">
              <a:lnSpc>
                <a:spcPct val="80000"/>
              </a:lnSpc>
              <a:spcAft>
                <a:spcPts val="0"/>
              </a:spcAft>
            </a:pPr>
            <a:r>
              <a:rPr lang="en-US" altLang="en-US" sz="2600" u="sng" dirty="0">
                <a:solidFill>
                  <a:schemeClr val="tx2"/>
                </a:solidFill>
              </a:rPr>
              <a:t>ELO 10</a:t>
            </a:r>
            <a:r>
              <a:rPr lang="en-US" altLang="en-US" sz="2600" dirty="0">
                <a:solidFill>
                  <a:schemeClr val="tx2"/>
                </a:solidFill>
              </a:rPr>
              <a:t>: </a:t>
            </a:r>
            <a:r>
              <a:rPr lang="en-US" altLang="en-US" sz="2600" dirty="0"/>
              <a:t>Identify the </a:t>
            </a:r>
            <a:r>
              <a:rPr lang="en-US" altLang="en-US" sz="2600" dirty="0">
                <a:solidFill>
                  <a:srgbClr val="FF0000"/>
                </a:solidFill>
              </a:rPr>
              <a:t>five information-gathering domains </a:t>
            </a:r>
          </a:p>
          <a:p>
            <a:pPr marL="457200" indent="-457200">
              <a:buFont typeface="Arial" panose="020B0604020202020204" pitchFamily="34" charset="0"/>
              <a:buChar char="•"/>
            </a:pPr>
            <a:r>
              <a:rPr lang="en-US" altLang="en-US" sz="2600" dirty="0"/>
              <a:t>Interviews, Sensing Sessions, Document Review, Observation, Surveys / Questionnaires</a:t>
            </a:r>
          </a:p>
          <a:p>
            <a:pPr eaLnBrk="1" hangingPunct="1">
              <a:lnSpc>
                <a:spcPct val="80000"/>
              </a:lnSpc>
              <a:spcAft>
                <a:spcPct val="50000"/>
              </a:spcAft>
            </a:pPr>
            <a:endParaRPr lang="en-US" altLang="en-US" sz="2800" b="1" u="sng" dirty="0">
              <a:solidFill>
                <a:schemeClr val="tx2"/>
              </a:solidFill>
            </a:endParaRPr>
          </a:p>
          <a:p>
            <a:pPr eaLnBrk="1" hangingPunct="1">
              <a:lnSpc>
                <a:spcPct val="80000"/>
              </a:lnSpc>
              <a:spcAft>
                <a:spcPct val="50000"/>
              </a:spcAft>
            </a:pPr>
            <a:r>
              <a:rPr lang="en-US" altLang="en-US" sz="2600" b="1" u="sng" dirty="0">
                <a:solidFill>
                  <a:schemeClr val="tx2"/>
                </a:solidFill>
              </a:rPr>
              <a:t>ELO 11</a:t>
            </a:r>
            <a:r>
              <a:rPr lang="en-US" altLang="en-US" sz="2600" b="1" dirty="0">
                <a:solidFill>
                  <a:schemeClr val="tx2"/>
                </a:solidFill>
              </a:rPr>
              <a:t>: </a:t>
            </a:r>
            <a:r>
              <a:rPr lang="en-US" altLang="en-US" sz="2600" b="1" dirty="0"/>
              <a:t>Identify the five parts of a </a:t>
            </a:r>
            <a:r>
              <a:rPr lang="en-US" altLang="en-US" sz="2600" b="1" dirty="0">
                <a:solidFill>
                  <a:srgbClr val="FF0000"/>
                </a:solidFill>
              </a:rPr>
              <a:t>findings section</a:t>
            </a:r>
            <a:r>
              <a:rPr lang="en-US" altLang="en-US" sz="2600" b="1" dirty="0"/>
              <a:t>: </a:t>
            </a:r>
          </a:p>
          <a:p>
            <a:pPr eaLnBrk="1" hangingPunct="1">
              <a:lnSpc>
                <a:spcPct val="80000"/>
              </a:lnSpc>
              <a:spcAft>
                <a:spcPts val="1200"/>
              </a:spcAft>
            </a:pPr>
            <a:r>
              <a:rPr lang="en-US" altLang="en-US" sz="2600" b="1" dirty="0"/>
              <a:t>	-  Finding Statement</a:t>
            </a:r>
          </a:p>
          <a:p>
            <a:pPr eaLnBrk="1" hangingPunct="1">
              <a:lnSpc>
                <a:spcPct val="80000"/>
              </a:lnSpc>
              <a:spcAft>
                <a:spcPts val="1200"/>
              </a:spcAft>
            </a:pPr>
            <a:r>
              <a:rPr lang="en-US" altLang="en-US" sz="2600" b="1" dirty="0"/>
              <a:t>	-  Standard</a:t>
            </a:r>
          </a:p>
          <a:p>
            <a:pPr eaLnBrk="1" hangingPunct="1">
              <a:lnSpc>
                <a:spcPct val="80000"/>
              </a:lnSpc>
              <a:spcAft>
                <a:spcPts val="1200"/>
              </a:spcAft>
            </a:pPr>
            <a:r>
              <a:rPr lang="en-US" altLang="en-US" sz="2600" b="1" dirty="0"/>
              <a:t>	-  Inspection Results </a:t>
            </a:r>
          </a:p>
          <a:p>
            <a:pPr eaLnBrk="1" hangingPunct="1">
              <a:lnSpc>
                <a:spcPct val="80000"/>
              </a:lnSpc>
              <a:spcAft>
                <a:spcPts val="1200"/>
              </a:spcAft>
            </a:pPr>
            <a:r>
              <a:rPr lang="en-US" altLang="en-US" sz="2600" b="1" dirty="0"/>
              <a:t>	-  Root Cause</a:t>
            </a:r>
          </a:p>
          <a:p>
            <a:pPr eaLnBrk="1" hangingPunct="1">
              <a:lnSpc>
                <a:spcPct val="80000"/>
              </a:lnSpc>
              <a:spcAft>
                <a:spcPts val="1200"/>
              </a:spcAft>
            </a:pPr>
            <a:r>
              <a:rPr lang="en-US" altLang="en-US" sz="2600" b="1" dirty="0"/>
              <a:t>	-  Recommendation(s)</a:t>
            </a:r>
            <a:endParaRPr lang="en-US" sz="2600" b="1" dirty="0"/>
          </a:p>
        </p:txBody>
      </p:sp>
    </p:spTree>
    <p:extLst>
      <p:ext uri="{BB962C8B-B14F-4D97-AF65-F5344CB8AC3E}">
        <p14:creationId xmlns:p14="http://schemas.microsoft.com/office/powerpoint/2010/main" val="231988576"/>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17F5E3-0869-456E-AD97-E53A50500357}" type="slidenum">
              <a:rPr lang="en-US" altLang="en-US" sz="1400" smtClean="0"/>
              <a:pPr>
                <a:spcBef>
                  <a:spcPct val="0"/>
                </a:spcBef>
                <a:buFontTx/>
                <a:buNone/>
              </a:pPr>
              <a:t>215</a:t>
            </a:fld>
            <a:endParaRPr lang="en-US" altLang="en-US" sz="1400"/>
          </a:p>
        </p:txBody>
      </p:sp>
      <p:sp>
        <p:nvSpPr>
          <p:cNvPr id="53252" name="Text Box 2050"/>
          <p:cNvSpPr txBox="1">
            <a:spLocks noChangeArrowheads="1"/>
          </p:cNvSpPr>
          <p:nvPr/>
        </p:nvSpPr>
        <p:spPr bwMode="auto">
          <a:xfrm>
            <a:off x="1524000" y="3810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 Check on Learning</a:t>
            </a:r>
          </a:p>
        </p:txBody>
      </p:sp>
      <p:sp>
        <p:nvSpPr>
          <p:cNvPr id="2" name="TextBox 1">
            <a:extLst>
              <a:ext uri="{FF2B5EF4-FFF2-40B4-BE49-F238E27FC236}">
                <a16:creationId xmlns:a16="http://schemas.microsoft.com/office/drawing/2014/main" id="{21D29C79-8317-5D1B-F79E-3CA647E4BA38}"/>
              </a:ext>
            </a:extLst>
          </p:cNvPr>
          <p:cNvSpPr txBox="1"/>
          <p:nvPr/>
        </p:nvSpPr>
        <p:spPr>
          <a:xfrm>
            <a:off x="419100" y="1994761"/>
            <a:ext cx="8305800" cy="3367076"/>
          </a:xfrm>
          <a:prstGeom prst="rect">
            <a:avLst/>
          </a:prstGeom>
          <a:noFill/>
        </p:spPr>
        <p:txBody>
          <a:bodyPr wrap="square" rtlCol="0">
            <a:spAutoFit/>
          </a:bodyPr>
          <a:lstStyle/>
          <a:p>
            <a:pPr eaLnBrk="1" hangingPunct="1">
              <a:lnSpc>
                <a:spcPct val="80000"/>
              </a:lnSpc>
              <a:spcAft>
                <a:spcPct val="50000"/>
              </a:spcAft>
            </a:pPr>
            <a:r>
              <a:rPr lang="en-US" altLang="en-US" sz="2800" b="1" u="sng" dirty="0">
                <a:solidFill>
                  <a:schemeClr val="tx2"/>
                </a:solidFill>
              </a:rPr>
              <a:t>ELO 12</a:t>
            </a:r>
            <a:r>
              <a:rPr lang="en-US" altLang="en-US" sz="2800" b="1" dirty="0">
                <a:solidFill>
                  <a:schemeClr val="tx2"/>
                </a:solidFill>
              </a:rPr>
              <a:t>: </a:t>
            </a:r>
            <a:r>
              <a:rPr lang="en-US" altLang="en-US" sz="2800" b="1" dirty="0"/>
              <a:t>Identify which criteria must be met for local IGs to release written inspection reports for official use.</a:t>
            </a:r>
          </a:p>
          <a:p>
            <a:pPr marL="457200" indent="-457200" eaLnBrk="1" hangingPunct="1">
              <a:lnSpc>
                <a:spcPct val="80000"/>
              </a:lnSpc>
              <a:spcAft>
                <a:spcPct val="50000"/>
              </a:spcAft>
              <a:buFont typeface="Arial" panose="020B0604020202020204" pitchFamily="34" charset="0"/>
              <a:buChar char="•"/>
            </a:pPr>
            <a:r>
              <a:rPr lang="en-US" altLang="en-US" sz="2600" b="1" dirty="0"/>
              <a:t>Non-attributional, non-punitive, not used to compare units / commanders, and contains appropriate markings…</a:t>
            </a:r>
          </a:p>
          <a:p>
            <a:pPr marL="457200" indent="-457200" eaLnBrk="1" hangingPunct="1">
              <a:lnSpc>
                <a:spcPct val="80000"/>
              </a:lnSpc>
              <a:spcAft>
                <a:spcPct val="50000"/>
              </a:spcAft>
              <a:buFont typeface="Arial" panose="020B0604020202020204" pitchFamily="34" charset="0"/>
              <a:buChar char="•"/>
            </a:pPr>
            <a:r>
              <a:rPr lang="en-US" altLang="en-US" sz="2600" dirty="0"/>
              <a:t>O</a:t>
            </a:r>
            <a:r>
              <a:rPr lang="en-US" altLang="en-US" sz="2600" b="1" dirty="0"/>
              <a:t>therwise, TIG is release authority</a:t>
            </a:r>
          </a:p>
          <a:p>
            <a:pPr eaLnBrk="1" hangingPunct="1">
              <a:lnSpc>
                <a:spcPct val="80000"/>
              </a:lnSpc>
              <a:spcAft>
                <a:spcPct val="50000"/>
              </a:spcAft>
            </a:pPr>
            <a:r>
              <a:rPr lang="en-US" altLang="en-US" sz="2800" b="1" dirty="0"/>
              <a:t>	</a:t>
            </a:r>
            <a:endParaRPr lang="en-US" sz="2800" b="1" dirty="0"/>
          </a:p>
        </p:txBody>
      </p:sp>
    </p:spTree>
    <p:extLst>
      <p:ext uri="{BB962C8B-B14F-4D97-AF65-F5344CB8AC3E}">
        <p14:creationId xmlns:p14="http://schemas.microsoft.com/office/powerpoint/2010/main" val="3336782532"/>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17F5E3-0869-456E-AD97-E53A50500357}" type="slidenum">
              <a:rPr lang="en-US" altLang="en-US" sz="1400" smtClean="0"/>
              <a:pPr>
                <a:spcBef>
                  <a:spcPct val="0"/>
                </a:spcBef>
                <a:buFontTx/>
                <a:buNone/>
              </a:pPr>
              <a:t>216</a:t>
            </a:fld>
            <a:endParaRPr lang="en-US" altLang="en-US" sz="1400"/>
          </a:p>
        </p:txBody>
      </p:sp>
      <p:sp>
        <p:nvSpPr>
          <p:cNvPr id="53252" name="Text Box 2050"/>
          <p:cNvSpPr txBox="1">
            <a:spLocks noChangeArrowheads="1"/>
          </p:cNvSpPr>
          <p:nvPr/>
        </p:nvSpPr>
        <p:spPr bwMode="auto">
          <a:xfrm>
            <a:off x="1524000" y="3810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ELO Check on Learning</a:t>
            </a:r>
          </a:p>
        </p:txBody>
      </p:sp>
      <p:sp>
        <p:nvSpPr>
          <p:cNvPr id="2" name="TextBox 1">
            <a:extLst>
              <a:ext uri="{FF2B5EF4-FFF2-40B4-BE49-F238E27FC236}">
                <a16:creationId xmlns:a16="http://schemas.microsoft.com/office/drawing/2014/main" id="{21D29C79-8317-5D1B-F79E-3CA647E4BA38}"/>
              </a:ext>
            </a:extLst>
          </p:cNvPr>
          <p:cNvSpPr txBox="1"/>
          <p:nvPr/>
        </p:nvSpPr>
        <p:spPr>
          <a:xfrm>
            <a:off x="419100" y="1994761"/>
            <a:ext cx="8305800" cy="3280898"/>
          </a:xfrm>
          <a:prstGeom prst="rect">
            <a:avLst/>
          </a:prstGeom>
          <a:noFill/>
        </p:spPr>
        <p:txBody>
          <a:bodyPr wrap="square" rtlCol="0">
            <a:spAutoFit/>
          </a:bodyPr>
          <a:lstStyle/>
          <a:p>
            <a:pPr eaLnBrk="1" hangingPunct="1">
              <a:lnSpc>
                <a:spcPct val="80000"/>
              </a:lnSpc>
              <a:spcAft>
                <a:spcPct val="50000"/>
              </a:spcAft>
            </a:pPr>
            <a:r>
              <a:rPr lang="en-US" altLang="en-US" sz="2800" b="1" u="sng" dirty="0"/>
              <a:t>ELO 13</a:t>
            </a:r>
            <a:r>
              <a:rPr lang="en-US" altLang="en-US" sz="2800" b="1" dirty="0"/>
              <a:t>: Describe the nature of </a:t>
            </a:r>
            <a:r>
              <a:rPr lang="en-US" altLang="en-US" sz="2800" b="1" dirty="0">
                <a:solidFill>
                  <a:srgbClr val="FF0000"/>
                </a:solidFill>
              </a:rPr>
              <a:t>Compressed IG Inspections</a:t>
            </a:r>
          </a:p>
          <a:p>
            <a:pPr marL="457200" indent="-457200" eaLnBrk="1" hangingPunct="1">
              <a:lnSpc>
                <a:spcPct val="80000"/>
              </a:lnSpc>
              <a:spcAft>
                <a:spcPct val="50000"/>
              </a:spcAft>
              <a:buFont typeface="Arial" panose="020B0604020202020204" pitchFamily="34" charset="0"/>
              <a:buChar char="•"/>
            </a:pPr>
            <a:r>
              <a:rPr lang="en-US" altLang="en-US" sz="2800" b="1" dirty="0"/>
              <a:t>Due to constricted timeline, IGs may compress some steps while combining others but will follow each phase of the process.</a:t>
            </a:r>
          </a:p>
          <a:p>
            <a:pPr marL="457200" indent="-457200" eaLnBrk="1" hangingPunct="1">
              <a:lnSpc>
                <a:spcPct val="80000"/>
              </a:lnSpc>
              <a:spcAft>
                <a:spcPct val="50000"/>
              </a:spcAft>
              <a:buFont typeface="Arial" panose="020B0604020202020204" pitchFamily="34" charset="0"/>
              <a:buChar char="•"/>
            </a:pPr>
            <a:r>
              <a:rPr lang="en-US" altLang="en-US" sz="2800" b="1" dirty="0"/>
              <a:t>Must adhere to the five inspection principles. 	</a:t>
            </a:r>
            <a:endParaRPr lang="en-US" sz="2800" b="1" dirty="0"/>
          </a:p>
        </p:txBody>
      </p:sp>
    </p:spTree>
    <p:extLst>
      <p:ext uri="{BB962C8B-B14F-4D97-AF65-F5344CB8AC3E}">
        <p14:creationId xmlns:p14="http://schemas.microsoft.com/office/powerpoint/2010/main" val="1733116350"/>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17F5E3-0869-456E-AD97-E53A50500357}" type="slidenum">
              <a:rPr lang="en-US" altLang="en-US" sz="1400" smtClean="0"/>
              <a:pPr>
                <a:spcBef>
                  <a:spcPct val="0"/>
                </a:spcBef>
                <a:buFontTx/>
                <a:buNone/>
              </a:pPr>
              <a:t>217</a:t>
            </a:fld>
            <a:endParaRPr lang="en-US" altLang="en-US" sz="1400"/>
          </a:p>
        </p:txBody>
      </p:sp>
      <p:sp>
        <p:nvSpPr>
          <p:cNvPr id="53252" name="Text Box 2050"/>
          <p:cNvSpPr txBox="1">
            <a:spLocks noChangeArrowheads="1"/>
          </p:cNvSpPr>
          <p:nvPr/>
        </p:nvSpPr>
        <p:spPr bwMode="auto">
          <a:xfrm>
            <a:off x="1524000" y="3810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TLO Check on Learning</a:t>
            </a:r>
          </a:p>
        </p:txBody>
      </p:sp>
      <p:sp>
        <p:nvSpPr>
          <p:cNvPr id="2" name="TextBox 1">
            <a:extLst>
              <a:ext uri="{FF2B5EF4-FFF2-40B4-BE49-F238E27FC236}">
                <a16:creationId xmlns:a16="http://schemas.microsoft.com/office/drawing/2014/main" id="{21D29C79-8317-5D1B-F79E-3CA647E4BA38}"/>
              </a:ext>
            </a:extLst>
          </p:cNvPr>
          <p:cNvSpPr txBox="1"/>
          <p:nvPr/>
        </p:nvSpPr>
        <p:spPr>
          <a:xfrm>
            <a:off x="419100" y="1752600"/>
            <a:ext cx="8305800" cy="4616648"/>
          </a:xfrm>
          <a:prstGeom prst="rect">
            <a:avLst/>
          </a:prstGeom>
          <a:noFill/>
        </p:spPr>
        <p:txBody>
          <a:bodyPr wrap="square" rtlCol="0">
            <a:spAutoFit/>
          </a:bodyPr>
          <a:lstStyle/>
          <a:p>
            <a:pPr marL="342900" lvl="0" indent="-342900">
              <a:spcBef>
                <a:spcPts val="0"/>
              </a:spcBef>
              <a:spcAft>
                <a:spcPts val="1800"/>
              </a:spcAft>
              <a:buFontTx/>
              <a:buChar char="•"/>
              <a:defRPr/>
            </a:pPr>
            <a:r>
              <a:rPr lang="en-US" sz="2400" b="1" u="sng" kern="0" dirty="0">
                <a:solidFill>
                  <a:srgbClr val="000000"/>
                </a:solidFill>
                <a:latin typeface="Arial"/>
              </a:rPr>
              <a:t>Action:</a:t>
            </a:r>
            <a:r>
              <a:rPr lang="en-US" sz="2400" b="1" kern="0" dirty="0">
                <a:solidFill>
                  <a:srgbClr val="000000"/>
                </a:solidFill>
                <a:latin typeface="Arial"/>
              </a:rPr>
              <a:t> Resolve a systemic issue in a functional area.</a:t>
            </a:r>
          </a:p>
          <a:p>
            <a:pPr marL="342900" lvl="0" indent="-342900">
              <a:spcBef>
                <a:spcPts val="0"/>
              </a:spcBef>
              <a:spcAft>
                <a:spcPts val="1800"/>
              </a:spcAft>
              <a:buFontTx/>
              <a:buChar char="•"/>
              <a:defRPr/>
            </a:pPr>
            <a:r>
              <a:rPr lang="en-US" sz="2400" b="1" u="sng" kern="0" dirty="0">
                <a:solidFill>
                  <a:srgbClr val="000000"/>
                </a:solidFill>
                <a:latin typeface="Arial"/>
              </a:rPr>
              <a:t>Conditions:</a:t>
            </a:r>
            <a:r>
              <a:rPr lang="en-US" sz="2400" b="1" kern="0" dirty="0">
                <a:solidFill>
                  <a:srgbClr val="000000"/>
                </a:solidFill>
                <a:latin typeface="Arial"/>
              </a:rPr>
              <a:t> Given Army Regulation (AR) 1-201, AR 20-1, </a:t>
            </a:r>
            <a:r>
              <a:rPr lang="en-US" sz="2400" b="1" u="sng" kern="0" dirty="0">
                <a:solidFill>
                  <a:srgbClr val="000000"/>
                </a:solidFill>
                <a:latin typeface="Arial"/>
              </a:rPr>
              <a:t>The Inspections Guide</a:t>
            </a:r>
            <a:r>
              <a:rPr lang="en-US" sz="2400" b="1" kern="0" dirty="0">
                <a:solidFill>
                  <a:srgbClr val="000000"/>
                </a:solidFill>
                <a:latin typeface="Arial"/>
              </a:rPr>
              <a:t>, Part 8 of </a:t>
            </a:r>
            <a:r>
              <a:rPr lang="en-US" sz="2400" b="1" u="sng" kern="0" dirty="0">
                <a:solidFill>
                  <a:srgbClr val="000000"/>
                </a:solidFill>
                <a:latin typeface="Arial"/>
              </a:rPr>
              <a:t>The Inspector General Reference Guide</a:t>
            </a:r>
            <a:r>
              <a:rPr lang="en-US" sz="2400" b="1" kern="0" dirty="0">
                <a:solidFill>
                  <a:srgbClr val="000000"/>
                </a:solidFill>
                <a:latin typeface="Arial"/>
              </a:rPr>
              <a:t>, classroom handouts, classroom instruction, and an inspection topic.</a:t>
            </a:r>
          </a:p>
          <a:p>
            <a:pPr marL="342900" lvl="0" indent="-342900">
              <a:spcBef>
                <a:spcPts val="0"/>
              </a:spcBef>
              <a:spcAft>
                <a:spcPts val="1800"/>
              </a:spcAft>
              <a:buFontTx/>
              <a:buChar char="•"/>
              <a:defRPr/>
            </a:pPr>
            <a:r>
              <a:rPr lang="en-US" sz="2400" b="1" u="sng" kern="0" dirty="0">
                <a:solidFill>
                  <a:srgbClr val="000000"/>
                </a:solidFill>
                <a:latin typeface="Arial"/>
              </a:rPr>
              <a:t>Standard:</a:t>
            </a:r>
            <a:r>
              <a:rPr lang="en-US" sz="2400" b="1" kern="0" dirty="0">
                <a:solidFill>
                  <a:srgbClr val="000000"/>
                </a:solidFill>
                <a:latin typeface="Arial"/>
              </a:rPr>
              <a:t> Apply the 17 steps of the three-phased Inspector General Inspections Process, write a Findings Sections that accurately reflects the information gathered during the inspection, and describe the Organizational Inspection Program (OIP). </a:t>
            </a:r>
          </a:p>
        </p:txBody>
      </p:sp>
    </p:spTree>
    <p:extLst>
      <p:ext uri="{BB962C8B-B14F-4D97-AF65-F5344CB8AC3E}">
        <p14:creationId xmlns:p14="http://schemas.microsoft.com/office/powerpoint/2010/main" val="1074132378"/>
      </p:ext>
    </p:extLst>
  </p:cSld>
  <p:clrMapOvr>
    <a:masterClrMapping/>
  </p:clrMapOvr>
  <p:transition>
    <p:pull/>
    <p:sndAc>
      <p:endSnd/>
    </p:sndAc>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8A8E5A0-BCB3-49C3-8249-ADC1DA8AC4F3}" type="slidenum">
              <a:rPr lang="en-US" altLang="en-US" sz="1400" smtClean="0"/>
              <a:pPr>
                <a:spcBef>
                  <a:spcPct val="0"/>
                </a:spcBef>
                <a:buFontTx/>
                <a:buNone/>
              </a:pPr>
              <a:t>218</a:t>
            </a:fld>
            <a:endParaRPr lang="en-US" altLang="en-US" sz="1400"/>
          </a:p>
        </p:txBody>
      </p:sp>
      <p:sp>
        <p:nvSpPr>
          <p:cNvPr id="24579" name="Rectangle 3"/>
          <p:cNvSpPr>
            <a:spLocks noGrp="1" noChangeArrowheads="1"/>
          </p:cNvSpPr>
          <p:nvPr>
            <p:ph type="body" idx="1"/>
          </p:nvPr>
        </p:nvSpPr>
        <p:spPr>
          <a:xfrm>
            <a:off x="533400" y="1752600"/>
            <a:ext cx="8305800" cy="4495800"/>
          </a:xfrm>
        </p:spPr>
        <p:txBody>
          <a:bodyPr/>
          <a:lstStyle/>
          <a:p>
            <a:pPr marL="609600" indent="-609600" eaLnBrk="1" hangingPunct="1">
              <a:spcAft>
                <a:spcPts val="600"/>
              </a:spcAft>
              <a:buFont typeface="Wingdings" panose="05000000000000000000" pitchFamily="2" charset="2"/>
              <a:buNone/>
            </a:pPr>
            <a:r>
              <a:rPr lang="en-US" altLang="en-US" sz="2400" dirty="0"/>
              <a:t>During the Inspections block of instruction, we:</a:t>
            </a:r>
          </a:p>
          <a:p>
            <a:pPr marL="609600" indent="-609600" eaLnBrk="1" hangingPunct="1">
              <a:buFont typeface="Wingdings" panose="05000000000000000000" pitchFamily="2" charset="2"/>
              <a:buNone/>
            </a:pPr>
            <a:r>
              <a:rPr lang="en-US" altLang="en-US" sz="2400" dirty="0"/>
              <a:t>1. 	Defined the following terms: </a:t>
            </a:r>
            <a:endParaRPr lang="en-US" altLang="en-US" sz="1200" dirty="0"/>
          </a:p>
          <a:p>
            <a:pPr marL="609600" indent="-609600" eaLnBrk="1" hangingPunct="1">
              <a:buFont typeface="Wingdings" panose="05000000000000000000" pitchFamily="2" charset="2"/>
              <a:buNone/>
            </a:pPr>
            <a:r>
              <a:rPr lang="en-US" altLang="en-US" sz="2400" dirty="0"/>
              <a:t>	-  Inspection</a:t>
            </a:r>
          </a:p>
          <a:p>
            <a:pPr marL="609600" indent="-609600" eaLnBrk="1" hangingPunct="1">
              <a:buFont typeface="Wingdings" panose="05000000000000000000" pitchFamily="2" charset="2"/>
              <a:buNone/>
            </a:pPr>
            <a:r>
              <a:rPr lang="en-US" altLang="en-US" sz="2400" dirty="0"/>
              <a:t>	-  Standard</a:t>
            </a:r>
          </a:p>
          <a:p>
            <a:pPr marL="609600" indent="-609600" eaLnBrk="1" hangingPunct="1">
              <a:buFont typeface="Wingdings" panose="05000000000000000000" pitchFamily="2" charset="2"/>
              <a:buNone/>
            </a:pPr>
            <a:r>
              <a:rPr lang="en-US" altLang="en-US" sz="2400" dirty="0"/>
              <a:t>	-  Initial Command Inspection (ICI)</a:t>
            </a:r>
          </a:p>
          <a:p>
            <a:pPr marL="609600" indent="-609600" eaLnBrk="1" hangingPunct="1">
              <a:buFont typeface="Wingdings" panose="05000000000000000000" pitchFamily="2" charset="2"/>
              <a:buNone/>
            </a:pPr>
            <a:r>
              <a:rPr lang="en-US" altLang="en-US" sz="2400" dirty="0"/>
              <a:t>	-  Subsequent Command Inspection (SCI)</a:t>
            </a:r>
          </a:p>
          <a:p>
            <a:pPr marL="609600" indent="-609600" eaLnBrk="1" hangingPunct="1">
              <a:buFont typeface="Wingdings" panose="05000000000000000000" pitchFamily="2" charset="2"/>
              <a:buNone/>
            </a:pPr>
            <a:r>
              <a:rPr lang="en-US" altLang="en-US" sz="2400" dirty="0"/>
              <a:t>	-  Root Cause</a:t>
            </a:r>
          </a:p>
          <a:p>
            <a:pPr marL="609600" indent="-609600" eaLnBrk="1" hangingPunct="1">
              <a:buFont typeface="Wingdings" panose="05000000000000000000" pitchFamily="2" charset="2"/>
              <a:buNone/>
            </a:pPr>
            <a:r>
              <a:rPr lang="en-US" altLang="en-US" sz="2400" dirty="0"/>
              <a:t>	-  In-Process Review (IPR)</a:t>
            </a:r>
          </a:p>
          <a:p>
            <a:pPr marL="609600" indent="-609600" eaLnBrk="1" hangingPunct="1">
              <a:buFont typeface="Wingdings" panose="05000000000000000000" pitchFamily="2" charset="2"/>
              <a:buNone/>
            </a:pPr>
            <a:r>
              <a:rPr lang="en-US" altLang="en-US" sz="2400" dirty="0"/>
              <a:t>	-  Crosswalk</a:t>
            </a:r>
          </a:p>
          <a:p>
            <a:pPr marL="609600" indent="-609600" eaLnBrk="1" hangingPunct="1">
              <a:buFont typeface="Wingdings" panose="05000000000000000000" pitchFamily="2" charset="2"/>
              <a:buNone/>
            </a:pPr>
            <a:r>
              <a:rPr lang="en-US" altLang="en-US" sz="2400" dirty="0"/>
              <a:t>	-  Handoff</a:t>
            </a:r>
          </a:p>
          <a:p>
            <a:pPr marL="609600" indent="-609600" eaLnBrk="1" hangingPunct="1">
              <a:buFont typeface="Wingdings" panose="05000000000000000000" pitchFamily="2" charset="2"/>
              <a:buNone/>
            </a:pPr>
            <a:r>
              <a:rPr lang="en-US" altLang="en-US" sz="2400" dirty="0"/>
              <a:t>	</a:t>
            </a:r>
          </a:p>
        </p:txBody>
      </p:sp>
      <p:sp>
        <p:nvSpPr>
          <p:cNvPr id="24581"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Summary</a:t>
            </a:r>
          </a:p>
        </p:txBody>
      </p:sp>
    </p:spTree>
    <p:extLst>
      <p:ext uri="{BB962C8B-B14F-4D97-AF65-F5344CB8AC3E}">
        <p14:creationId xmlns:p14="http://schemas.microsoft.com/office/powerpoint/2010/main" val="2458795075"/>
      </p:ext>
    </p:extLst>
  </p:cSld>
  <p:clrMapOvr>
    <a:masterClrMapping/>
  </p:clrMapOvr>
  <p:transition>
    <p:pull/>
    <p:sndAc>
      <p:endSnd/>
    </p:sndAc>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E1AD67C5-DBF6-4A6B-962E-09096F6B2A71}" type="slidenum">
              <a:rPr lang="en-US" altLang="en-US" sz="1400" smtClean="0"/>
              <a:pPr>
                <a:spcBef>
                  <a:spcPct val="0"/>
                </a:spcBef>
                <a:buFontTx/>
                <a:buNone/>
              </a:pPr>
              <a:t>219</a:t>
            </a:fld>
            <a:endParaRPr lang="en-US" altLang="en-US" sz="1400"/>
          </a:p>
        </p:txBody>
      </p:sp>
      <p:sp>
        <p:nvSpPr>
          <p:cNvPr id="26627" name="Text Box 1027"/>
          <p:cNvSpPr txBox="1">
            <a:spLocks noChangeArrowheads="1"/>
          </p:cNvSpPr>
          <p:nvPr/>
        </p:nvSpPr>
        <p:spPr bwMode="auto">
          <a:xfrm>
            <a:off x="533400" y="1905000"/>
            <a:ext cx="8229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ct val="100000"/>
              </a:spcAft>
              <a:buFontTx/>
              <a:buAutoNum type="arabicPeriod" startAt="2"/>
            </a:pPr>
            <a:r>
              <a:rPr lang="en-US" altLang="en-US" sz="2400" dirty="0"/>
              <a:t>Described the purpose of the OIP.</a:t>
            </a:r>
          </a:p>
          <a:p>
            <a:pPr>
              <a:spcBef>
                <a:spcPct val="0"/>
              </a:spcBef>
              <a:spcAft>
                <a:spcPct val="100000"/>
              </a:spcAft>
              <a:buFontTx/>
              <a:buAutoNum type="arabicPeriod" startAt="2"/>
            </a:pPr>
            <a:r>
              <a:rPr lang="en-US" altLang="en-US" sz="2400" dirty="0"/>
              <a:t>Described the IG’s role in the OIP.</a:t>
            </a:r>
          </a:p>
          <a:p>
            <a:pPr>
              <a:spcBef>
                <a:spcPct val="0"/>
              </a:spcBef>
              <a:spcAft>
                <a:spcPct val="100000"/>
              </a:spcAft>
              <a:buFontTx/>
              <a:buAutoNum type="arabicPeriod" startAt="2"/>
            </a:pPr>
            <a:r>
              <a:rPr lang="en-US" altLang="en-US" sz="2400" dirty="0"/>
              <a:t>Described the five Inspection Principles.</a:t>
            </a:r>
          </a:p>
          <a:p>
            <a:pPr>
              <a:spcBef>
                <a:spcPct val="0"/>
              </a:spcBef>
              <a:spcAft>
                <a:spcPct val="100000"/>
              </a:spcAft>
              <a:buFontTx/>
              <a:buAutoNum type="arabicPeriod" startAt="2"/>
            </a:pPr>
            <a:r>
              <a:rPr lang="en-US" altLang="en-US" sz="2400" dirty="0"/>
              <a:t>Identified the three inspection categories.</a:t>
            </a:r>
          </a:p>
          <a:p>
            <a:pPr>
              <a:spcBef>
                <a:spcPct val="0"/>
              </a:spcBef>
              <a:spcAft>
                <a:spcPct val="100000"/>
              </a:spcAft>
              <a:buFontTx/>
              <a:buAutoNum type="arabicPeriod" startAt="2"/>
            </a:pPr>
            <a:r>
              <a:rPr lang="en-US" altLang="en-US" sz="2400" dirty="0"/>
              <a:t>Identified who may direct an IG Inspection.</a:t>
            </a:r>
          </a:p>
        </p:txBody>
      </p:sp>
      <p:sp>
        <p:nvSpPr>
          <p:cNvPr id="26628"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Summary</a:t>
            </a:r>
          </a:p>
        </p:txBody>
      </p:sp>
    </p:spTree>
    <p:extLst>
      <p:ext uri="{BB962C8B-B14F-4D97-AF65-F5344CB8AC3E}">
        <p14:creationId xmlns:p14="http://schemas.microsoft.com/office/powerpoint/2010/main" val="3319083017"/>
      </p:ext>
    </p:extLst>
  </p:cSld>
  <p:clrMapOvr>
    <a:masterClrMapping/>
  </p:clrMapOvr>
  <p:transition>
    <p:pull/>
    <p:sndAc>
      <p:end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17F5E3-0869-456E-AD97-E53A50500357}" type="slidenum">
              <a:rPr lang="en-US" altLang="en-US" sz="1400" smtClean="0"/>
              <a:pPr>
                <a:spcBef>
                  <a:spcPct val="0"/>
                </a:spcBef>
                <a:buFontTx/>
                <a:buNone/>
              </a:pPr>
              <a:t>22</a:t>
            </a:fld>
            <a:endParaRPr lang="en-US" altLang="en-US" sz="1400"/>
          </a:p>
        </p:txBody>
      </p:sp>
      <p:sp>
        <p:nvSpPr>
          <p:cNvPr id="367619" name="Text Box 3"/>
          <p:cNvSpPr txBox="1">
            <a:spLocks noChangeArrowheads="1"/>
          </p:cNvSpPr>
          <p:nvPr/>
        </p:nvSpPr>
        <p:spPr bwMode="auto">
          <a:xfrm>
            <a:off x="304800" y="1676400"/>
            <a:ext cx="8610600" cy="4401205"/>
          </a:xfrm>
          <a:prstGeom prst="rect">
            <a:avLst/>
          </a:prstGeom>
          <a:noFill/>
          <a:ln w="12700">
            <a:noFill/>
            <a:miter lim="800000"/>
            <a:headEnd/>
            <a:tailEnd/>
          </a:ln>
          <a:effectLst/>
        </p:spPr>
        <p:txBody>
          <a:bodyPr wrap="square">
            <a:spAutoFit/>
          </a:bodyPr>
          <a:lstStyle/>
          <a:p>
            <a:pPr marL="457200" indent="-457200">
              <a:spcAft>
                <a:spcPts val="1200"/>
              </a:spcAft>
              <a:defRPr/>
            </a:pPr>
            <a:r>
              <a:rPr lang="en-US" sz="2800" b="1" dirty="0">
                <a:solidFill>
                  <a:srgbClr val="FF3300"/>
                </a:solidFill>
                <a:effectLst>
                  <a:outerShdw blurRad="38100" dist="38100" dir="2700000" algn="tl">
                    <a:srgbClr val="C0C0C0"/>
                  </a:outerShdw>
                </a:effectLst>
                <a:latin typeface="Arial" charset="0"/>
              </a:rPr>
              <a:t>3. Focused on Feedback</a:t>
            </a:r>
          </a:p>
          <a:p>
            <a:pPr marL="914400" lvl="1" indent="-457200">
              <a:spcAft>
                <a:spcPts val="1200"/>
              </a:spcAft>
              <a:defRPr/>
            </a:pPr>
            <a:r>
              <a:rPr lang="en-US" sz="2400" b="1" u="sng" dirty="0">
                <a:solidFill>
                  <a:srgbClr val="0000FF"/>
                </a:solidFill>
                <a:latin typeface="Arial" charset="0"/>
              </a:rPr>
              <a:t>Written inspection reports</a:t>
            </a:r>
            <a:r>
              <a:rPr lang="en-US" sz="2400" b="1" dirty="0">
                <a:solidFill>
                  <a:srgbClr val="0000FF"/>
                </a:solidFill>
                <a:latin typeface="Arial" charset="0"/>
              </a:rPr>
              <a:t> </a:t>
            </a:r>
            <a:r>
              <a:rPr lang="en-US" sz="2400" b="1" dirty="0">
                <a:latin typeface="Arial" charset="0"/>
              </a:rPr>
              <a:t>provide the commander / TAG / Program manager / Director with accurate and timely feedback AND allow for sharing of inspection results</a:t>
            </a:r>
          </a:p>
          <a:p>
            <a:pPr marL="1427163" lvl="1" indent="-512763">
              <a:spcAft>
                <a:spcPts val="1200"/>
              </a:spcAft>
              <a:buFont typeface="Wingdings" panose="05000000000000000000" pitchFamily="2" charset="2"/>
              <a:buChar char="Ø"/>
              <a:defRPr/>
            </a:pPr>
            <a:r>
              <a:rPr lang="en-US" sz="2400" b="1" i="1" dirty="0">
                <a:latin typeface="Arial" charset="0"/>
              </a:rPr>
              <a:t>Findings</a:t>
            </a:r>
          </a:p>
          <a:p>
            <a:pPr marL="1427163" lvl="1" indent="-512763">
              <a:spcAft>
                <a:spcPts val="1200"/>
              </a:spcAft>
              <a:buFont typeface="Wingdings" panose="05000000000000000000" pitchFamily="2" charset="2"/>
              <a:buChar char="Ø"/>
              <a:defRPr/>
            </a:pPr>
            <a:r>
              <a:rPr lang="en-US" sz="2400" b="1" i="1" dirty="0">
                <a:latin typeface="Arial" charset="0"/>
              </a:rPr>
              <a:t>Root causes</a:t>
            </a:r>
          </a:p>
          <a:p>
            <a:pPr marL="1255713" lvl="3" indent="-341313">
              <a:spcAft>
                <a:spcPts val="1200"/>
              </a:spcAft>
              <a:buClr>
                <a:schemeClr val="tx1"/>
              </a:buClr>
              <a:buFont typeface="Wingdings" panose="05000000000000000000" pitchFamily="2" charset="2"/>
              <a:buChar char="Ø"/>
              <a:defRPr/>
            </a:pPr>
            <a:r>
              <a:rPr lang="en-US" sz="2400" b="1" i="1" dirty="0">
                <a:latin typeface="Arial" charset="0"/>
              </a:rPr>
              <a:t>  Strengths and weaknesses</a:t>
            </a:r>
          </a:p>
          <a:p>
            <a:pPr marL="1255713" lvl="3" indent="-341313">
              <a:spcAft>
                <a:spcPts val="1200"/>
              </a:spcAft>
              <a:buClr>
                <a:schemeClr val="tx1"/>
              </a:buClr>
              <a:buFont typeface="Wingdings" panose="05000000000000000000" pitchFamily="2" charset="2"/>
              <a:buChar char="Ø"/>
              <a:defRPr/>
            </a:pPr>
            <a:r>
              <a:rPr lang="en-US" sz="2400" b="1" i="1" dirty="0">
                <a:latin typeface="Arial" charset="0"/>
              </a:rPr>
              <a:t>  Corrective actions</a:t>
            </a:r>
          </a:p>
        </p:txBody>
      </p:sp>
      <p:sp>
        <p:nvSpPr>
          <p:cNvPr id="53252" name="Text Box 2050"/>
          <p:cNvSpPr txBox="1">
            <a:spLocks noChangeArrowheads="1"/>
          </p:cNvSpPr>
          <p:nvPr/>
        </p:nvSpPr>
        <p:spPr bwMode="auto">
          <a:xfrm>
            <a:off x="1524000" y="3810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Principles of Army Inspections</a:t>
            </a:r>
          </a:p>
        </p:txBody>
      </p:sp>
    </p:spTree>
    <p:extLst>
      <p:ext uri="{BB962C8B-B14F-4D97-AF65-F5344CB8AC3E}">
        <p14:creationId xmlns:p14="http://schemas.microsoft.com/office/powerpoint/2010/main" val="3606287984"/>
      </p:ext>
    </p:extLst>
  </p:cSld>
  <p:clrMapOvr>
    <a:masterClrMapping/>
  </p:clrMapOvr>
  <p:transition>
    <p:pull/>
    <p:sndAc>
      <p:endSnd/>
    </p:sndAc>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99D772C-C66D-4D02-B0F2-F0AB9F9D001F}" type="slidenum">
              <a:rPr lang="en-US" altLang="en-US" sz="1400" smtClean="0"/>
              <a:pPr>
                <a:spcBef>
                  <a:spcPct val="0"/>
                </a:spcBef>
                <a:buFontTx/>
                <a:buNone/>
              </a:pPr>
              <a:t>220</a:t>
            </a:fld>
            <a:endParaRPr lang="en-US" altLang="en-US" sz="1400"/>
          </a:p>
        </p:txBody>
      </p:sp>
      <p:sp>
        <p:nvSpPr>
          <p:cNvPr id="28675" name="Rectangle 3075"/>
          <p:cNvSpPr>
            <a:spLocks noGrp="1" noChangeArrowheads="1"/>
          </p:cNvSpPr>
          <p:nvPr>
            <p:ph type="body" idx="1"/>
          </p:nvPr>
        </p:nvSpPr>
        <p:spPr>
          <a:xfrm>
            <a:off x="533400" y="1981200"/>
            <a:ext cx="8382000" cy="4495800"/>
          </a:xfrm>
        </p:spPr>
        <p:txBody>
          <a:bodyPr/>
          <a:lstStyle/>
          <a:p>
            <a:pPr marL="609600" indent="-609600" eaLnBrk="1" hangingPunct="1">
              <a:lnSpc>
                <a:spcPct val="80000"/>
              </a:lnSpc>
              <a:spcAft>
                <a:spcPct val="50000"/>
              </a:spcAft>
              <a:buFontTx/>
              <a:buAutoNum type="arabicPeriod" startAt="7"/>
            </a:pPr>
            <a:r>
              <a:rPr lang="en-US" altLang="en-US" sz="2400" dirty="0"/>
              <a:t>Described the Root-Cause Analysis Model.</a:t>
            </a:r>
          </a:p>
          <a:p>
            <a:pPr marL="609600" indent="-609600" eaLnBrk="1" hangingPunct="1">
              <a:lnSpc>
                <a:spcPct val="80000"/>
              </a:lnSpc>
              <a:spcAft>
                <a:spcPct val="50000"/>
              </a:spcAft>
              <a:buFontTx/>
              <a:buAutoNum type="arabicPeriod" startAt="7"/>
            </a:pPr>
            <a:r>
              <a:rPr lang="en-US" altLang="en-US" sz="2400" dirty="0"/>
              <a:t>Identified the lowest level organization in which a commander has a staff to perform internal inspections on subordinate units as part of an OIP.</a:t>
            </a:r>
          </a:p>
          <a:p>
            <a:pPr marL="609600" indent="-609600" eaLnBrk="1" hangingPunct="1">
              <a:lnSpc>
                <a:spcPct val="80000"/>
              </a:lnSpc>
              <a:spcAft>
                <a:spcPct val="50000"/>
              </a:spcAft>
              <a:buFontTx/>
              <a:buAutoNum type="arabicPeriod" startAt="7"/>
            </a:pPr>
            <a:r>
              <a:rPr lang="en-US" altLang="en-US" sz="2400" dirty="0"/>
              <a:t>Described the three phases of the Inspections Process and the key outputs associated with each phase.</a:t>
            </a:r>
          </a:p>
          <a:p>
            <a:pPr marL="609600" indent="-609600" eaLnBrk="1" hangingPunct="1">
              <a:lnSpc>
                <a:spcPct val="80000"/>
              </a:lnSpc>
              <a:spcAft>
                <a:spcPct val="50000"/>
              </a:spcAft>
              <a:buFontTx/>
              <a:buAutoNum type="arabicPeriod" startAt="7"/>
            </a:pPr>
            <a:r>
              <a:rPr lang="en-US" altLang="en-US" sz="2400" dirty="0"/>
              <a:t>Identified the five information-gathering domains.</a:t>
            </a:r>
          </a:p>
          <a:p>
            <a:pPr marL="609600" indent="-609600" eaLnBrk="1" hangingPunct="1">
              <a:lnSpc>
                <a:spcPct val="80000"/>
              </a:lnSpc>
              <a:spcAft>
                <a:spcPct val="50000"/>
              </a:spcAft>
              <a:buFontTx/>
              <a:buAutoNum type="arabicPeriod" startAt="7"/>
            </a:pPr>
            <a:r>
              <a:rPr lang="en-US" altLang="en-US" sz="2400" dirty="0"/>
              <a:t>Identified the five parts of the recommended findings section format.</a:t>
            </a:r>
          </a:p>
          <a:p>
            <a:pPr marL="609600" indent="-609600" eaLnBrk="1" hangingPunct="1">
              <a:lnSpc>
                <a:spcPct val="80000"/>
              </a:lnSpc>
              <a:buFont typeface="Wingdings" panose="05000000000000000000" pitchFamily="2" charset="2"/>
              <a:buNone/>
            </a:pPr>
            <a:endParaRPr lang="en-US" altLang="en-US" sz="2400" dirty="0"/>
          </a:p>
          <a:p>
            <a:pPr marL="609600" indent="-609600" eaLnBrk="1" hangingPunct="1">
              <a:lnSpc>
                <a:spcPct val="80000"/>
              </a:lnSpc>
              <a:spcAft>
                <a:spcPct val="50000"/>
              </a:spcAft>
              <a:buFont typeface="Wingdings" panose="05000000000000000000" pitchFamily="2" charset="2"/>
              <a:buNone/>
            </a:pPr>
            <a:endParaRPr lang="en-US" altLang="en-US" sz="2400" dirty="0"/>
          </a:p>
          <a:p>
            <a:pPr marL="609600" indent="-609600" eaLnBrk="1" hangingPunct="1">
              <a:lnSpc>
                <a:spcPct val="80000"/>
              </a:lnSpc>
              <a:spcAft>
                <a:spcPct val="50000"/>
              </a:spcAft>
              <a:buFont typeface="Wingdings" panose="05000000000000000000" pitchFamily="2" charset="2"/>
              <a:buChar char="¬"/>
            </a:pPr>
            <a:endParaRPr lang="en-US" altLang="en-US" sz="2400" dirty="0"/>
          </a:p>
          <a:p>
            <a:pPr marL="609600" indent="-609600" eaLnBrk="1" hangingPunct="1">
              <a:lnSpc>
                <a:spcPct val="80000"/>
              </a:lnSpc>
              <a:spcAft>
                <a:spcPct val="50000"/>
              </a:spcAft>
              <a:buFont typeface="Wingdings" panose="05000000000000000000" pitchFamily="2" charset="2"/>
              <a:buAutoNum type="arabicPeriod" startAt="5"/>
            </a:pPr>
            <a:endParaRPr lang="en-US" altLang="en-US" sz="2400" dirty="0"/>
          </a:p>
          <a:p>
            <a:pPr marL="609600" indent="-609600" eaLnBrk="1" hangingPunct="1">
              <a:lnSpc>
                <a:spcPct val="80000"/>
              </a:lnSpc>
              <a:spcAft>
                <a:spcPct val="50000"/>
              </a:spcAft>
              <a:buFont typeface="Wingdings" panose="05000000000000000000" pitchFamily="2" charset="2"/>
              <a:buNone/>
            </a:pPr>
            <a:endParaRPr lang="en-US" altLang="en-US" sz="2400" dirty="0">
              <a:solidFill>
                <a:srgbClr val="009900"/>
              </a:solidFill>
            </a:endParaRPr>
          </a:p>
        </p:txBody>
      </p:sp>
      <p:sp>
        <p:nvSpPr>
          <p:cNvPr id="28676" name="Text Box 2050"/>
          <p:cNvSpPr txBox="1">
            <a:spLocks noChangeArrowheads="1"/>
          </p:cNvSpPr>
          <p:nvPr/>
        </p:nvSpPr>
        <p:spPr bwMode="auto">
          <a:xfrm>
            <a:off x="1524000" y="381000"/>
            <a:ext cx="6705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None/>
            </a:pPr>
            <a:r>
              <a:rPr lang="en-US" altLang="en-US" sz="3600" dirty="0">
                <a:solidFill>
                  <a:srgbClr val="0000FF"/>
                </a:solidFill>
              </a:rPr>
              <a:t>Summary</a:t>
            </a:r>
          </a:p>
          <a:p>
            <a:pPr algn="ctr">
              <a:spcBef>
                <a:spcPct val="0"/>
              </a:spcBef>
              <a:buFontTx/>
              <a:buNone/>
            </a:pPr>
            <a:endParaRPr lang="en-US" altLang="en-US" sz="3600" dirty="0">
              <a:solidFill>
                <a:srgbClr val="0000FF"/>
              </a:solidFill>
            </a:endParaRPr>
          </a:p>
        </p:txBody>
      </p:sp>
    </p:spTree>
    <p:extLst>
      <p:ext uri="{BB962C8B-B14F-4D97-AF65-F5344CB8AC3E}">
        <p14:creationId xmlns:p14="http://schemas.microsoft.com/office/powerpoint/2010/main" val="3664722427"/>
      </p:ext>
    </p:extLst>
  </p:cSld>
  <p:clrMapOvr>
    <a:masterClrMapping/>
  </p:clrMapOvr>
  <p:transition>
    <p:pull/>
    <p:sndAc>
      <p:endSnd/>
    </p:sndAc>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C704CFE-D344-4B2E-AF50-097AD84E70FD}" type="slidenum">
              <a:rPr lang="en-US" altLang="en-US" sz="1400" smtClean="0"/>
              <a:pPr>
                <a:spcBef>
                  <a:spcPct val="0"/>
                </a:spcBef>
                <a:buFontTx/>
                <a:buNone/>
              </a:pPr>
              <a:t>221</a:t>
            </a:fld>
            <a:endParaRPr lang="en-US" altLang="en-US" sz="1400"/>
          </a:p>
        </p:txBody>
      </p:sp>
      <p:sp>
        <p:nvSpPr>
          <p:cNvPr id="32771" name="Rectangle 3075"/>
          <p:cNvSpPr>
            <a:spLocks noGrp="1" noChangeArrowheads="1"/>
          </p:cNvSpPr>
          <p:nvPr>
            <p:ph type="body" idx="1"/>
          </p:nvPr>
        </p:nvSpPr>
        <p:spPr>
          <a:xfrm>
            <a:off x="609600" y="1828800"/>
            <a:ext cx="8305800" cy="4495800"/>
          </a:xfrm>
        </p:spPr>
        <p:txBody>
          <a:bodyPr/>
          <a:lstStyle/>
          <a:p>
            <a:pPr marL="609600" indent="-609600" eaLnBrk="1" hangingPunct="1">
              <a:lnSpc>
                <a:spcPct val="80000"/>
              </a:lnSpc>
              <a:buFont typeface="Wingdings" panose="05000000000000000000" pitchFamily="2" charset="2"/>
              <a:buNone/>
            </a:pPr>
            <a:r>
              <a:rPr lang="en-US" altLang="en-US" sz="2400" dirty="0"/>
              <a:t>12.  Identified which criteria must be met for local IGs to release written inspection reports for official use.</a:t>
            </a:r>
          </a:p>
          <a:p>
            <a:pPr marL="609600" indent="-609600" eaLnBrk="1" hangingPunct="1">
              <a:lnSpc>
                <a:spcPct val="80000"/>
              </a:lnSpc>
              <a:buFont typeface="Wingdings" panose="05000000000000000000" pitchFamily="2" charset="2"/>
              <a:buNone/>
            </a:pPr>
            <a:endParaRPr lang="en-US" altLang="en-US" sz="2400" dirty="0"/>
          </a:p>
          <a:p>
            <a:pPr marL="609600" indent="-609600" eaLnBrk="1" hangingPunct="1">
              <a:lnSpc>
                <a:spcPct val="80000"/>
              </a:lnSpc>
              <a:buFont typeface="Wingdings" panose="05000000000000000000" pitchFamily="2" charset="2"/>
              <a:buNone/>
            </a:pPr>
            <a:r>
              <a:rPr lang="en-US" altLang="en-US" sz="2400" dirty="0"/>
              <a:t>13.	Described the nature of Compressed IG Inspections.</a:t>
            </a:r>
          </a:p>
          <a:p>
            <a:pPr marL="609600" indent="-609600" eaLnBrk="1" hangingPunct="1">
              <a:lnSpc>
                <a:spcPct val="80000"/>
              </a:lnSpc>
              <a:buFont typeface="Wingdings" panose="05000000000000000000" pitchFamily="2" charset="2"/>
              <a:buAutoNum type="arabicPeriod" startAt="11"/>
            </a:pPr>
            <a:endParaRPr lang="en-US" altLang="en-US" sz="2400" dirty="0"/>
          </a:p>
          <a:p>
            <a:pPr marL="609600" indent="-609600" eaLnBrk="1" hangingPunct="1">
              <a:lnSpc>
                <a:spcPct val="70000"/>
              </a:lnSpc>
              <a:buFont typeface="Wingdings" panose="05000000000000000000" pitchFamily="2" charset="2"/>
              <a:buNone/>
            </a:pPr>
            <a:r>
              <a:rPr lang="en-US" altLang="en-US" sz="2400" dirty="0"/>
              <a:t>14.	Applied the three-phase, 17-step Inspections Process.</a:t>
            </a:r>
          </a:p>
          <a:p>
            <a:pPr marL="609600" indent="-609600" eaLnBrk="1" hangingPunct="1">
              <a:lnSpc>
                <a:spcPct val="80000"/>
              </a:lnSpc>
              <a:buFont typeface="Wingdings" panose="05000000000000000000" pitchFamily="2" charset="2"/>
              <a:buChar char="¬"/>
            </a:pPr>
            <a:endParaRPr lang="en-US" altLang="en-US" sz="2400" dirty="0"/>
          </a:p>
          <a:p>
            <a:pPr marL="609600" indent="-609600" eaLnBrk="1" hangingPunct="1">
              <a:lnSpc>
                <a:spcPct val="80000"/>
              </a:lnSpc>
              <a:buFont typeface="Wingdings" panose="05000000000000000000" pitchFamily="2" charset="2"/>
              <a:buNone/>
            </a:pPr>
            <a:r>
              <a:rPr lang="en-US" altLang="en-US" sz="2400" dirty="0"/>
              <a:t>15.	Applied the Root-Cause Analysis Model.</a:t>
            </a:r>
          </a:p>
          <a:p>
            <a:pPr marL="609600" indent="-609600" eaLnBrk="1" hangingPunct="1">
              <a:lnSpc>
                <a:spcPct val="80000"/>
              </a:lnSpc>
              <a:buFont typeface="Wingdings" panose="05000000000000000000" pitchFamily="2" charset="2"/>
              <a:buChar char="¬"/>
            </a:pPr>
            <a:endParaRPr lang="en-US" altLang="en-US" sz="2400" dirty="0"/>
          </a:p>
          <a:p>
            <a:pPr marL="609600" indent="-609600" eaLnBrk="1" hangingPunct="1">
              <a:lnSpc>
                <a:spcPct val="80000"/>
              </a:lnSpc>
              <a:buFont typeface="Wingdings" panose="05000000000000000000" pitchFamily="2" charset="2"/>
              <a:buNone/>
            </a:pPr>
            <a:r>
              <a:rPr lang="en-US" altLang="en-US" sz="2400" dirty="0"/>
              <a:t>16.	Completed a findings section using the appropriate information.</a:t>
            </a:r>
          </a:p>
          <a:p>
            <a:pPr marL="609600" indent="-609600" eaLnBrk="1" hangingPunct="1">
              <a:lnSpc>
                <a:spcPct val="80000"/>
              </a:lnSpc>
              <a:buFont typeface="Wingdings" panose="05000000000000000000" pitchFamily="2" charset="2"/>
              <a:buNone/>
            </a:pPr>
            <a:endParaRPr lang="en-US" altLang="en-US" sz="2400" dirty="0"/>
          </a:p>
          <a:p>
            <a:pPr marL="609600" indent="-609600" eaLnBrk="1" hangingPunct="1">
              <a:lnSpc>
                <a:spcPct val="80000"/>
              </a:lnSpc>
              <a:buFont typeface="Wingdings" panose="05000000000000000000" pitchFamily="2" charset="2"/>
              <a:buNone/>
            </a:pPr>
            <a:r>
              <a:rPr lang="en-US" altLang="en-US" sz="2400" dirty="0"/>
              <a:t>	</a:t>
            </a:r>
          </a:p>
        </p:txBody>
      </p:sp>
      <p:sp>
        <p:nvSpPr>
          <p:cNvPr id="32773" name="Text Box 2050"/>
          <p:cNvSpPr txBox="1">
            <a:spLocks noChangeArrowheads="1"/>
          </p:cNvSpPr>
          <p:nvPr/>
        </p:nvSpPr>
        <p:spPr bwMode="auto">
          <a:xfrm>
            <a:off x="1524000" y="381000"/>
            <a:ext cx="6705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None/>
            </a:pPr>
            <a:r>
              <a:rPr lang="en-US" altLang="en-US" sz="3600" dirty="0">
                <a:solidFill>
                  <a:srgbClr val="0000FF"/>
                </a:solidFill>
              </a:rPr>
              <a:t>Summary</a:t>
            </a:r>
          </a:p>
          <a:p>
            <a:pPr algn="ctr">
              <a:spcBef>
                <a:spcPct val="0"/>
              </a:spcBef>
              <a:buFontTx/>
              <a:buNone/>
            </a:pPr>
            <a:endParaRPr lang="en-US" altLang="en-US" sz="3600" dirty="0">
              <a:solidFill>
                <a:srgbClr val="0000FF"/>
              </a:solidFill>
            </a:endParaRPr>
          </a:p>
        </p:txBody>
      </p:sp>
    </p:spTree>
    <p:extLst>
      <p:ext uri="{BB962C8B-B14F-4D97-AF65-F5344CB8AC3E}">
        <p14:creationId xmlns:p14="http://schemas.microsoft.com/office/powerpoint/2010/main" val="784534108"/>
      </p:ext>
    </p:extLst>
  </p:cSld>
  <p:clrMapOvr>
    <a:masterClrMapping/>
  </p:clrMapOvr>
  <p:transition>
    <p:pull/>
    <p:sndAc>
      <p:endSnd/>
    </p:sndAc>
  </p:transition>
</p:sld>
</file>

<file path=ppt/slides/slide2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CF41ED83-58CD-4A02-AFAF-206F92AD5622}" type="slidenum">
              <a:rPr lang="en-US" altLang="en-US" sz="1400" smtClean="0"/>
              <a:pPr>
                <a:spcBef>
                  <a:spcPct val="0"/>
                </a:spcBef>
                <a:buFontTx/>
                <a:buNone/>
              </a:pPr>
              <a:t>222</a:t>
            </a:fld>
            <a:endParaRPr lang="en-US" altLang="en-US" sz="1400"/>
          </a:p>
        </p:txBody>
      </p:sp>
      <p:pic>
        <p:nvPicPr>
          <p:cNvPr id="22425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14500"/>
            <a:ext cx="59531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3505200" y="457200"/>
            <a:ext cx="2724150" cy="646113"/>
          </a:xfrm>
          <a:prstGeom prst="rect">
            <a:avLst/>
          </a:prstGeom>
          <a:noFill/>
          <a:ln w="12700">
            <a:noFill/>
            <a:miter lim="800000"/>
            <a:headEnd/>
            <a:tailEnd/>
          </a:ln>
          <a:effectLst/>
        </p:spPr>
        <p:txBody>
          <a:bodyPr wrap="none">
            <a:spAutoFit/>
          </a:bodyPr>
          <a:lstStyle/>
          <a:p>
            <a:pPr algn="ctr">
              <a:defRPr/>
            </a:pPr>
            <a:r>
              <a:rPr lang="en-US" sz="3600" b="1" dirty="0">
                <a:solidFill>
                  <a:srgbClr val="0000FF"/>
                </a:solidFill>
                <a:latin typeface="Arial" charset="0"/>
              </a:rPr>
              <a:t>Questions?</a:t>
            </a:r>
            <a:endParaRPr lang="en-US" sz="2400" b="1" i="1" dirty="0">
              <a:solidFill>
                <a:srgbClr val="0000FF"/>
              </a:solidFill>
              <a:effectLst>
                <a:outerShdw blurRad="38100" dist="38100" dir="2700000" algn="tl">
                  <a:srgbClr val="C0C0C0"/>
                </a:outerShdw>
              </a:effectLst>
              <a:latin typeface="Arial"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17F5E3-0869-456E-AD97-E53A50500357}" type="slidenum">
              <a:rPr lang="en-US" altLang="en-US" sz="1400" smtClean="0"/>
              <a:pPr>
                <a:spcBef>
                  <a:spcPct val="0"/>
                </a:spcBef>
                <a:buFontTx/>
                <a:buNone/>
              </a:pPr>
              <a:t>23</a:t>
            </a:fld>
            <a:endParaRPr lang="en-US" altLang="en-US" sz="1400"/>
          </a:p>
        </p:txBody>
      </p:sp>
      <p:sp>
        <p:nvSpPr>
          <p:cNvPr id="367619" name="Text Box 3"/>
          <p:cNvSpPr txBox="1">
            <a:spLocks noChangeArrowheads="1"/>
          </p:cNvSpPr>
          <p:nvPr/>
        </p:nvSpPr>
        <p:spPr bwMode="auto">
          <a:xfrm>
            <a:off x="304800" y="1676400"/>
            <a:ext cx="8610600" cy="4093428"/>
          </a:xfrm>
          <a:prstGeom prst="rect">
            <a:avLst/>
          </a:prstGeom>
          <a:noFill/>
          <a:ln w="12700">
            <a:noFill/>
            <a:miter lim="800000"/>
            <a:headEnd/>
            <a:tailEnd/>
          </a:ln>
          <a:effectLst/>
        </p:spPr>
        <p:txBody>
          <a:bodyPr wrap="square">
            <a:spAutoFit/>
          </a:bodyPr>
          <a:lstStyle/>
          <a:p>
            <a:pPr marL="457200" indent="-457200">
              <a:spcAft>
                <a:spcPts val="1200"/>
              </a:spcAft>
              <a:defRPr/>
            </a:pPr>
            <a:r>
              <a:rPr lang="en-US" sz="2800" b="1" dirty="0">
                <a:solidFill>
                  <a:srgbClr val="FF3300"/>
                </a:solidFill>
                <a:effectLst>
                  <a:outerShdw blurRad="38100" dist="38100" dir="2700000" algn="tl">
                    <a:srgbClr val="C0C0C0"/>
                  </a:outerShdw>
                </a:effectLst>
                <a:latin typeface="Arial" charset="0"/>
              </a:rPr>
              <a:t>4.  Instructive</a:t>
            </a:r>
          </a:p>
          <a:p>
            <a:pPr marL="914400" lvl="1" indent="-457200">
              <a:spcAft>
                <a:spcPts val="1200"/>
              </a:spcAft>
              <a:defRPr/>
            </a:pPr>
            <a:r>
              <a:rPr lang="en-US" sz="2400" b="1" dirty="0">
                <a:latin typeface="Arial" charset="0"/>
              </a:rPr>
              <a:t>Teaching and training is an essential element of all inspections.</a:t>
            </a:r>
          </a:p>
          <a:p>
            <a:pPr marL="1257300" lvl="2" indent="-342900">
              <a:spcAft>
                <a:spcPts val="1200"/>
              </a:spcAft>
              <a:buFont typeface="Arial" panose="020B0604020202020204" pitchFamily="34" charset="0"/>
              <a:buChar char="•"/>
              <a:defRPr/>
            </a:pPr>
            <a:r>
              <a:rPr lang="en-US" sz="2400" b="1" i="1" dirty="0">
                <a:latin typeface="Arial" charset="0"/>
              </a:rPr>
              <a:t>No inspection is complete if the unit or agency has not learned about goals / standards and how to achieve them.</a:t>
            </a:r>
          </a:p>
          <a:p>
            <a:pPr marL="1257300" lvl="2" indent="-342900">
              <a:spcAft>
                <a:spcPts val="1200"/>
              </a:spcAft>
              <a:buFont typeface="Arial" panose="020B0604020202020204" pitchFamily="34" charset="0"/>
              <a:buChar char="•"/>
              <a:defRPr/>
            </a:pPr>
            <a:r>
              <a:rPr lang="en-US" sz="2400" b="1" i="1" dirty="0">
                <a:latin typeface="Arial" charset="0"/>
              </a:rPr>
              <a:t>The overarching purpose of Staff Assistance Visits</a:t>
            </a:r>
          </a:p>
          <a:p>
            <a:pPr lvl="2">
              <a:spcAft>
                <a:spcPts val="1200"/>
              </a:spcAft>
              <a:defRPr/>
            </a:pPr>
            <a:endParaRPr lang="en-US" sz="2400" b="1" i="1" dirty="0">
              <a:latin typeface="Arial" charset="0"/>
            </a:endParaRPr>
          </a:p>
        </p:txBody>
      </p:sp>
      <p:sp>
        <p:nvSpPr>
          <p:cNvPr id="53252" name="Text Box 2050"/>
          <p:cNvSpPr txBox="1">
            <a:spLocks noChangeArrowheads="1"/>
          </p:cNvSpPr>
          <p:nvPr/>
        </p:nvSpPr>
        <p:spPr bwMode="auto">
          <a:xfrm>
            <a:off x="1524000" y="3810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Principles of Army Inspections</a:t>
            </a:r>
          </a:p>
        </p:txBody>
      </p:sp>
    </p:spTree>
    <p:extLst>
      <p:ext uri="{BB962C8B-B14F-4D97-AF65-F5344CB8AC3E}">
        <p14:creationId xmlns:p14="http://schemas.microsoft.com/office/powerpoint/2010/main" val="1962286489"/>
      </p:ext>
    </p:extLst>
  </p:cSld>
  <p:clrMapOvr>
    <a:masterClrMapping/>
  </p:clrMapOvr>
  <p:transition>
    <p:pull/>
    <p:sndAc>
      <p:end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717F5E3-0869-456E-AD97-E53A50500357}" type="slidenum">
              <a:rPr lang="en-US" altLang="en-US" sz="1400" smtClean="0"/>
              <a:pPr>
                <a:spcBef>
                  <a:spcPct val="0"/>
                </a:spcBef>
                <a:buFontTx/>
                <a:buNone/>
              </a:pPr>
              <a:t>24</a:t>
            </a:fld>
            <a:endParaRPr lang="en-US" altLang="en-US" sz="1400"/>
          </a:p>
        </p:txBody>
      </p:sp>
      <p:sp>
        <p:nvSpPr>
          <p:cNvPr id="367619" name="Text Box 3"/>
          <p:cNvSpPr txBox="1">
            <a:spLocks noChangeArrowheads="1"/>
          </p:cNvSpPr>
          <p:nvPr/>
        </p:nvSpPr>
        <p:spPr bwMode="auto">
          <a:xfrm>
            <a:off x="304800" y="1676400"/>
            <a:ext cx="8610600" cy="4247317"/>
          </a:xfrm>
          <a:prstGeom prst="rect">
            <a:avLst/>
          </a:prstGeom>
          <a:noFill/>
          <a:ln w="12700">
            <a:noFill/>
            <a:miter lim="800000"/>
            <a:headEnd/>
            <a:tailEnd/>
          </a:ln>
          <a:effectLst/>
        </p:spPr>
        <p:txBody>
          <a:bodyPr wrap="square">
            <a:spAutoFit/>
          </a:bodyPr>
          <a:lstStyle/>
          <a:p>
            <a:pPr marL="457200" indent="-457200">
              <a:spcAft>
                <a:spcPts val="1200"/>
              </a:spcAft>
              <a:defRPr/>
            </a:pPr>
            <a:r>
              <a:rPr lang="en-US" sz="2800" b="1" dirty="0">
                <a:solidFill>
                  <a:srgbClr val="FF3300"/>
                </a:solidFill>
                <a:effectLst>
                  <a:outerShdw blurRad="38100" dist="38100" dir="2700000" algn="tl">
                    <a:srgbClr val="C0C0C0"/>
                  </a:outerShdw>
                </a:effectLst>
                <a:latin typeface="Arial" charset="0"/>
              </a:rPr>
              <a:t>5. Followed up</a:t>
            </a:r>
          </a:p>
          <a:p>
            <a:pPr marL="914400" lvl="1" indent="-457200">
              <a:spcAft>
                <a:spcPts val="1200"/>
              </a:spcAft>
              <a:defRPr/>
            </a:pPr>
            <a:r>
              <a:rPr lang="en-US" sz="2400" b="1" dirty="0">
                <a:latin typeface="Arial" charset="0"/>
              </a:rPr>
              <a:t>Inspections expend valuable resources; they are not complete unless the unit or agency develops and executes a follow-up plan </a:t>
            </a:r>
            <a:r>
              <a:rPr lang="en-US" sz="2400" b="1" dirty="0">
                <a:solidFill>
                  <a:srgbClr val="0000FF"/>
                </a:solidFill>
                <a:latin typeface="Arial" charset="0"/>
              </a:rPr>
              <a:t>to ensure implementation and progress of corrective actions.</a:t>
            </a:r>
          </a:p>
          <a:p>
            <a:pPr marL="1257300" lvl="2" indent="-342900">
              <a:spcAft>
                <a:spcPts val="1200"/>
              </a:spcAft>
              <a:buFont typeface="Arial" panose="020B0604020202020204" pitchFamily="34" charset="0"/>
              <a:buChar char="•"/>
              <a:defRPr/>
            </a:pPr>
            <a:r>
              <a:rPr lang="en-US" sz="2400" b="1" i="1" dirty="0">
                <a:latin typeface="Arial" charset="0"/>
              </a:rPr>
              <a:t>Follow-up can occur via:</a:t>
            </a:r>
          </a:p>
          <a:p>
            <a:pPr marL="1714500" lvl="3" indent="-342900">
              <a:spcAft>
                <a:spcPts val="1200"/>
              </a:spcAft>
              <a:buClr>
                <a:schemeClr val="tx1"/>
              </a:buClr>
              <a:buFont typeface="Wingdings" panose="05000000000000000000" pitchFamily="2" charset="2"/>
              <a:buChar char="Ø"/>
              <a:defRPr/>
            </a:pPr>
            <a:r>
              <a:rPr lang="en-US" sz="2400" b="1" i="1" dirty="0">
                <a:latin typeface="Arial" charset="0"/>
              </a:rPr>
              <a:t>  Re-inspection</a:t>
            </a:r>
          </a:p>
          <a:p>
            <a:pPr marL="1714500" lvl="3" indent="-342900">
              <a:spcAft>
                <a:spcPts val="1200"/>
              </a:spcAft>
              <a:buClr>
                <a:schemeClr val="tx1"/>
              </a:buClr>
              <a:buFont typeface="Wingdings" panose="05000000000000000000" pitchFamily="2" charset="2"/>
              <a:buChar char="Ø"/>
              <a:defRPr/>
            </a:pPr>
            <a:r>
              <a:rPr lang="en-US" sz="2400" b="1" i="1" dirty="0">
                <a:latin typeface="Arial" charset="0"/>
              </a:rPr>
              <a:t>  Telephone calls or visits to proponents</a:t>
            </a:r>
          </a:p>
          <a:p>
            <a:pPr marL="1714500" lvl="3" indent="-342900">
              <a:spcAft>
                <a:spcPts val="1200"/>
              </a:spcAft>
              <a:buClr>
                <a:schemeClr val="tx1"/>
              </a:buClr>
              <a:buFont typeface="Wingdings" panose="05000000000000000000" pitchFamily="2" charset="2"/>
              <a:buChar char="Ø"/>
              <a:defRPr/>
            </a:pPr>
            <a:r>
              <a:rPr lang="en-US" sz="2400" b="1" i="1" dirty="0">
                <a:latin typeface="Arial" charset="0"/>
              </a:rPr>
              <a:t>  Formal responses (Reply by Memorandum)</a:t>
            </a:r>
          </a:p>
        </p:txBody>
      </p:sp>
      <p:sp>
        <p:nvSpPr>
          <p:cNvPr id="53252" name="Text Box 2050"/>
          <p:cNvSpPr txBox="1">
            <a:spLocks noChangeArrowheads="1"/>
          </p:cNvSpPr>
          <p:nvPr/>
        </p:nvSpPr>
        <p:spPr bwMode="auto">
          <a:xfrm>
            <a:off x="1524000" y="3810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Principles of Army Inspections</a:t>
            </a:r>
          </a:p>
        </p:txBody>
      </p:sp>
    </p:spTree>
    <p:extLst>
      <p:ext uri="{BB962C8B-B14F-4D97-AF65-F5344CB8AC3E}">
        <p14:creationId xmlns:p14="http://schemas.microsoft.com/office/powerpoint/2010/main" val="3481137261"/>
      </p:ext>
    </p:extLst>
  </p:cSld>
  <p:clrMapOvr>
    <a:masterClrMapping/>
  </p:clrMapOvr>
  <p:transition>
    <p:pull/>
    <p:sndAc>
      <p:end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2A43A32-EF56-4D42-92E1-ED5455BA9EC6}" type="slidenum">
              <a:rPr lang="en-US" altLang="en-US" sz="1400" smtClean="0"/>
              <a:pPr>
                <a:spcBef>
                  <a:spcPct val="0"/>
                </a:spcBef>
                <a:buFontTx/>
                <a:buNone/>
              </a:pPr>
              <a:t>25</a:t>
            </a:fld>
            <a:endParaRPr lang="en-US" altLang="en-US" sz="1400"/>
          </a:p>
        </p:txBody>
      </p:sp>
      <p:sp>
        <p:nvSpPr>
          <p:cNvPr id="65539" name="Text Box 2"/>
          <p:cNvSpPr txBox="1">
            <a:spLocks noChangeArrowheads="1"/>
          </p:cNvSpPr>
          <p:nvPr/>
        </p:nvSpPr>
        <p:spPr bwMode="auto">
          <a:xfrm>
            <a:off x="571500" y="2045315"/>
            <a:ext cx="80010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4800" dirty="0">
                <a:solidFill>
                  <a:srgbClr val="0000FF"/>
                </a:solidFill>
              </a:rPr>
              <a:t>The Organizational</a:t>
            </a:r>
          </a:p>
          <a:p>
            <a:pPr algn="ctr">
              <a:spcBef>
                <a:spcPct val="0"/>
              </a:spcBef>
              <a:buFontTx/>
              <a:buNone/>
            </a:pPr>
            <a:r>
              <a:rPr lang="en-US" altLang="en-US" sz="4800" dirty="0">
                <a:solidFill>
                  <a:srgbClr val="0000FF"/>
                </a:solidFill>
              </a:rPr>
              <a:t> Inspection Program (OIP)</a:t>
            </a:r>
          </a:p>
          <a:p>
            <a:pPr algn="ctr">
              <a:spcBef>
                <a:spcPct val="0"/>
              </a:spcBef>
              <a:buFontTx/>
              <a:buNone/>
            </a:pPr>
            <a:endParaRPr lang="en-US" altLang="en-US" sz="2800" dirty="0"/>
          </a:p>
          <a:p>
            <a:pPr algn="ctr">
              <a:spcBef>
                <a:spcPct val="0"/>
              </a:spcBef>
              <a:buFontTx/>
              <a:buNone/>
            </a:pPr>
            <a:endParaRPr lang="en-US" altLang="en-US" sz="2800" dirty="0"/>
          </a:p>
        </p:txBody>
      </p:sp>
      <p:sp>
        <p:nvSpPr>
          <p:cNvPr id="2" name="Text Box 1029">
            <a:extLst>
              <a:ext uri="{FF2B5EF4-FFF2-40B4-BE49-F238E27FC236}">
                <a16:creationId xmlns:a16="http://schemas.microsoft.com/office/drawing/2014/main" id="{6A258253-5F7D-13C4-BFFF-F49F6A8E16B0}"/>
              </a:ext>
            </a:extLst>
          </p:cNvPr>
          <p:cNvSpPr txBox="1">
            <a:spLocks noChangeArrowheads="1"/>
          </p:cNvSpPr>
          <p:nvPr/>
        </p:nvSpPr>
        <p:spPr bwMode="auto">
          <a:xfrm>
            <a:off x="5257800" y="5576804"/>
            <a:ext cx="6172200" cy="726609"/>
          </a:xfrm>
          <a:prstGeom prst="rect">
            <a:avLst/>
          </a:prstGeom>
          <a:noFill/>
          <a:ln w="76200">
            <a:noFill/>
            <a:miter lim="800000"/>
            <a:headEnd/>
            <a:tailEnd/>
          </a:ln>
          <a:effectLst/>
        </p:spPr>
        <p:txBody>
          <a:bodyPr>
            <a:spAutoFit/>
          </a:bodyPr>
          <a:lstStyle/>
          <a:p>
            <a:pPr eaLnBrk="1" hangingPunct="1">
              <a:lnSpc>
                <a:spcPct val="120000"/>
              </a:lnSpc>
              <a:defRPr/>
            </a:pPr>
            <a:r>
              <a:rPr lang="en-US" sz="1800" b="1" u="sng" dirty="0">
                <a:solidFill>
                  <a:srgbClr val="00B050"/>
                </a:solidFill>
                <a:latin typeface="Arial" charset="0"/>
              </a:rPr>
              <a:t>AR 1-201</a:t>
            </a:r>
            <a:r>
              <a:rPr lang="en-US" sz="1800" b="1" dirty="0">
                <a:solidFill>
                  <a:srgbClr val="00B050"/>
                </a:solidFill>
                <a:latin typeface="Arial" charset="0"/>
              </a:rPr>
              <a:t> (Chapter 3)</a:t>
            </a:r>
          </a:p>
          <a:p>
            <a:pPr eaLnBrk="1" hangingPunct="1">
              <a:lnSpc>
                <a:spcPct val="120000"/>
              </a:lnSpc>
              <a:defRPr/>
            </a:pPr>
            <a:r>
              <a:rPr lang="en-US" sz="1800" b="1" u="sng" dirty="0">
                <a:solidFill>
                  <a:srgbClr val="00B050"/>
                </a:solidFill>
                <a:latin typeface="Arial" charset="0"/>
              </a:rPr>
              <a:t>The Inspections Guide</a:t>
            </a:r>
            <a:r>
              <a:rPr lang="en-US" sz="1800" b="1" dirty="0">
                <a:solidFill>
                  <a:srgbClr val="00B050"/>
                </a:solidFill>
                <a:latin typeface="Arial" charset="0"/>
              </a:rPr>
              <a:t> (Chapter 5)</a:t>
            </a:r>
            <a:endParaRPr lang="en-US" sz="1800" b="1" dirty="0">
              <a:solidFill>
                <a:srgbClr val="00B050"/>
              </a:solidFill>
              <a:effectLst>
                <a:outerShdw blurRad="38100" dist="38100" dir="2700000" algn="tl">
                  <a:srgbClr val="C0C0C0"/>
                </a:outerShdw>
              </a:effectLst>
              <a:latin typeface="Arial" charset="0"/>
            </a:endParaRPr>
          </a:p>
        </p:txBody>
      </p:sp>
    </p:spTree>
  </p:cSld>
  <p:clrMapOvr>
    <a:masterClrMapping/>
  </p:clrMapOvr>
  <p:transition>
    <p:pull/>
    <p:sndAc>
      <p:end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DEB6072-50A2-421E-A06C-6BFDC4492410}" type="slidenum">
              <a:rPr lang="en-US" altLang="en-US" sz="1400" smtClean="0"/>
              <a:pPr>
                <a:spcBef>
                  <a:spcPct val="0"/>
                </a:spcBef>
                <a:buFontTx/>
                <a:buNone/>
              </a:pPr>
              <a:t>26</a:t>
            </a:fld>
            <a:endParaRPr lang="en-US" altLang="en-US" sz="1400"/>
          </a:p>
        </p:txBody>
      </p:sp>
      <p:sp>
        <p:nvSpPr>
          <p:cNvPr id="69635" name="Rectangle 3"/>
          <p:cNvSpPr>
            <a:spLocks noChangeArrowheads="1"/>
          </p:cNvSpPr>
          <p:nvPr/>
        </p:nvSpPr>
        <p:spPr bwMode="auto">
          <a:xfrm>
            <a:off x="533400" y="1981200"/>
            <a:ext cx="8077200" cy="351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457200" indent="-457200">
              <a:lnSpc>
                <a:spcPct val="90000"/>
              </a:lnSpc>
              <a:spcAft>
                <a:spcPct val="45000"/>
              </a:spcAft>
            </a:pPr>
            <a:r>
              <a:rPr lang="en-US" altLang="en-US" dirty="0"/>
              <a:t>To coordinate inspections and audits into a </a:t>
            </a:r>
            <a:r>
              <a:rPr lang="en-US" altLang="en-US" u="sng" dirty="0">
                <a:solidFill>
                  <a:srgbClr val="FF0000"/>
                </a:solidFill>
              </a:rPr>
              <a:t>single, cohesive program</a:t>
            </a:r>
            <a:r>
              <a:rPr lang="en-US" altLang="en-US" dirty="0">
                <a:solidFill>
                  <a:srgbClr val="FF0000"/>
                </a:solidFill>
              </a:rPr>
              <a:t> </a:t>
            </a:r>
            <a:r>
              <a:rPr lang="en-US" altLang="en-US" dirty="0"/>
              <a:t>focused on command objectives.</a:t>
            </a:r>
          </a:p>
          <a:p>
            <a:pPr marL="457200" indent="-457200">
              <a:lnSpc>
                <a:spcPct val="90000"/>
              </a:lnSpc>
              <a:spcAft>
                <a:spcPct val="45000"/>
              </a:spcAft>
            </a:pPr>
            <a:r>
              <a:rPr lang="en-US" altLang="en-US" dirty="0"/>
              <a:t>The OIP provides the commander with an organized management tool to identify, prevent, or eliminate problem areas.		</a:t>
            </a:r>
            <a:endParaRPr lang="en-US" altLang="en-US" sz="1600" dirty="0"/>
          </a:p>
        </p:txBody>
      </p:sp>
      <p:sp>
        <p:nvSpPr>
          <p:cNvPr id="69636"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Purpose of the OIP</a:t>
            </a:r>
          </a:p>
        </p:txBody>
      </p:sp>
      <p:grpSp>
        <p:nvGrpSpPr>
          <p:cNvPr id="69637" name="Group 7"/>
          <p:cNvGrpSpPr>
            <a:grpSpLocks/>
          </p:cNvGrpSpPr>
          <p:nvPr/>
        </p:nvGrpSpPr>
        <p:grpSpPr bwMode="auto">
          <a:xfrm>
            <a:off x="7924800" y="247650"/>
            <a:ext cx="1052513" cy="903288"/>
            <a:chOff x="7543799" y="925512"/>
            <a:chExt cx="1052513" cy="903288"/>
          </a:xfrm>
        </p:grpSpPr>
        <p:sp>
          <p:nvSpPr>
            <p:cNvPr id="10"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69639"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a:t>ELO</a:t>
              </a:r>
            </a:p>
            <a:p>
              <a:pPr algn="ctr">
                <a:spcBef>
                  <a:spcPct val="0"/>
                </a:spcBef>
                <a:buFontTx/>
                <a:buNone/>
              </a:pPr>
              <a:r>
                <a:rPr lang="en-US" altLang="en-US" sz="1100"/>
                <a:t>2</a:t>
              </a:r>
            </a:p>
          </p:txBody>
        </p:sp>
      </p:grpSp>
      <p:sp>
        <p:nvSpPr>
          <p:cNvPr id="3" name="Text Box 1029">
            <a:extLst>
              <a:ext uri="{FF2B5EF4-FFF2-40B4-BE49-F238E27FC236}">
                <a16:creationId xmlns:a16="http://schemas.microsoft.com/office/drawing/2014/main" id="{DCC61010-EF87-9876-5EB9-315AA31555CC}"/>
              </a:ext>
            </a:extLst>
          </p:cNvPr>
          <p:cNvSpPr txBox="1">
            <a:spLocks noChangeArrowheads="1"/>
          </p:cNvSpPr>
          <p:nvPr/>
        </p:nvSpPr>
        <p:spPr bwMode="auto">
          <a:xfrm>
            <a:off x="6705600" y="5943600"/>
            <a:ext cx="4724400" cy="394210"/>
          </a:xfrm>
          <a:prstGeom prst="rect">
            <a:avLst/>
          </a:prstGeom>
          <a:noFill/>
          <a:ln w="76200">
            <a:noFill/>
            <a:miter lim="800000"/>
            <a:headEnd/>
            <a:tailEnd/>
          </a:ln>
          <a:effectLst/>
        </p:spPr>
        <p:txBody>
          <a:bodyPr wrap="square">
            <a:spAutoFit/>
          </a:bodyPr>
          <a:lstStyle/>
          <a:p>
            <a:pPr eaLnBrk="1" hangingPunct="1">
              <a:lnSpc>
                <a:spcPct val="120000"/>
              </a:lnSpc>
              <a:defRPr/>
            </a:pPr>
            <a:r>
              <a:rPr lang="en-US" altLang="en-US" sz="1800" b="1" u="sng" dirty="0">
                <a:solidFill>
                  <a:srgbClr val="00B050"/>
                </a:solidFill>
              </a:rPr>
              <a:t>AR 1-201</a:t>
            </a:r>
            <a:r>
              <a:rPr lang="en-US" altLang="en-US" sz="1800" b="1" dirty="0">
                <a:solidFill>
                  <a:srgbClr val="00B050"/>
                </a:solidFill>
              </a:rPr>
              <a:t> (para 3-2)</a:t>
            </a:r>
            <a:endParaRPr lang="en-US" sz="1800" b="1" dirty="0">
              <a:solidFill>
                <a:srgbClr val="00B050"/>
              </a:solidFill>
              <a:effectLst>
                <a:outerShdw blurRad="38100" dist="38100" dir="2700000" algn="tl">
                  <a:srgbClr val="C0C0C0"/>
                </a:outerShdw>
              </a:effectLst>
              <a:latin typeface="Arial" charset="0"/>
            </a:endParaRPr>
          </a:p>
        </p:txBody>
      </p:sp>
    </p:spTree>
  </p:cSld>
  <p:clrMapOvr>
    <a:masterClrMapping/>
  </p:clrMapOvr>
  <p:transition>
    <p:pull/>
    <p:sndAc>
      <p:end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22D0D8E-8B0F-4C90-B55A-46A8144DE9A3}" type="slidenum">
              <a:rPr lang="en-US" altLang="en-US" sz="1400" smtClean="0"/>
              <a:pPr>
                <a:spcBef>
                  <a:spcPct val="0"/>
                </a:spcBef>
                <a:buFontTx/>
                <a:buNone/>
              </a:pPr>
              <a:t>27</a:t>
            </a:fld>
            <a:endParaRPr lang="en-US" altLang="en-US" sz="1400"/>
          </a:p>
        </p:txBody>
      </p:sp>
      <p:grpSp>
        <p:nvGrpSpPr>
          <p:cNvPr id="71683" name="Group 2"/>
          <p:cNvGrpSpPr>
            <a:grpSpLocks/>
          </p:cNvGrpSpPr>
          <p:nvPr/>
        </p:nvGrpSpPr>
        <p:grpSpPr bwMode="auto">
          <a:xfrm>
            <a:off x="1703388" y="1473200"/>
            <a:ext cx="5967412" cy="2052638"/>
            <a:chOff x="1341" y="1176"/>
            <a:chExt cx="4699" cy="1637"/>
          </a:xfrm>
        </p:grpSpPr>
        <p:sp>
          <p:nvSpPr>
            <p:cNvPr id="25" name="Freeform 3"/>
            <p:cNvSpPr>
              <a:spLocks/>
            </p:cNvSpPr>
            <p:nvPr/>
          </p:nvSpPr>
          <p:spPr bwMode="auto">
            <a:xfrm>
              <a:off x="1341" y="1176"/>
              <a:ext cx="4699" cy="1637"/>
            </a:xfrm>
            <a:custGeom>
              <a:avLst/>
              <a:gdLst/>
              <a:ahLst/>
              <a:cxnLst>
                <a:cxn ang="0">
                  <a:pos x="141" y="1345"/>
                </a:cxn>
                <a:cxn ang="0">
                  <a:pos x="295" y="1129"/>
                </a:cxn>
                <a:cxn ang="0">
                  <a:pos x="539" y="840"/>
                </a:cxn>
                <a:cxn ang="0">
                  <a:pos x="780" y="612"/>
                </a:cxn>
                <a:cxn ang="0">
                  <a:pos x="1047" y="415"/>
                </a:cxn>
                <a:cxn ang="0">
                  <a:pos x="1361" y="242"/>
                </a:cxn>
                <a:cxn ang="0">
                  <a:pos x="1702" y="111"/>
                </a:cxn>
                <a:cxn ang="0">
                  <a:pos x="2083" y="29"/>
                </a:cxn>
                <a:cxn ang="0">
                  <a:pos x="2400" y="0"/>
                </a:cxn>
                <a:cxn ang="0">
                  <a:pos x="2676" y="25"/>
                </a:cxn>
                <a:cxn ang="0">
                  <a:pos x="2916" y="76"/>
                </a:cxn>
                <a:cxn ang="0">
                  <a:pos x="3202" y="170"/>
                </a:cxn>
                <a:cxn ang="0">
                  <a:pos x="3411" y="266"/>
                </a:cxn>
                <a:cxn ang="0">
                  <a:pos x="3608" y="372"/>
                </a:cxn>
                <a:cxn ang="0">
                  <a:pos x="3819" y="513"/>
                </a:cxn>
                <a:cxn ang="0">
                  <a:pos x="4061" y="718"/>
                </a:cxn>
                <a:cxn ang="0">
                  <a:pos x="4289" y="956"/>
                </a:cxn>
                <a:cxn ang="0">
                  <a:pos x="4478" y="1199"/>
                </a:cxn>
                <a:cxn ang="0">
                  <a:pos x="4698" y="1601"/>
                </a:cxn>
                <a:cxn ang="0">
                  <a:pos x="4601" y="1476"/>
                </a:cxn>
                <a:cxn ang="0">
                  <a:pos x="4453" y="1342"/>
                </a:cxn>
                <a:cxn ang="0">
                  <a:pos x="4263" y="1257"/>
                </a:cxn>
                <a:cxn ang="0">
                  <a:pos x="4042" y="1227"/>
                </a:cxn>
                <a:cxn ang="0">
                  <a:pos x="3823" y="1271"/>
                </a:cxn>
                <a:cxn ang="0">
                  <a:pos x="3684" y="1342"/>
                </a:cxn>
                <a:cxn ang="0">
                  <a:pos x="3563" y="1436"/>
                </a:cxn>
                <a:cxn ang="0">
                  <a:pos x="3458" y="1487"/>
                </a:cxn>
                <a:cxn ang="0">
                  <a:pos x="3296" y="1342"/>
                </a:cxn>
                <a:cxn ang="0">
                  <a:pos x="3138" y="1266"/>
                </a:cxn>
                <a:cxn ang="0">
                  <a:pos x="2961" y="1227"/>
                </a:cxn>
                <a:cxn ang="0">
                  <a:pos x="2786" y="1238"/>
                </a:cxn>
                <a:cxn ang="0">
                  <a:pos x="2621" y="1293"/>
                </a:cxn>
                <a:cxn ang="0">
                  <a:pos x="2488" y="1370"/>
                </a:cxn>
                <a:cxn ang="0">
                  <a:pos x="2370" y="1476"/>
                </a:cxn>
                <a:cxn ang="0">
                  <a:pos x="2266" y="1416"/>
                </a:cxn>
                <a:cxn ang="0">
                  <a:pos x="2097" y="1298"/>
                </a:cxn>
                <a:cxn ang="0">
                  <a:pos x="1910" y="1236"/>
                </a:cxn>
                <a:cxn ang="0">
                  <a:pos x="1751" y="1227"/>
                </a:cxn>
                <a:cxn ang="0">
                  <a:pos x="1552" y="1270"/>
                </a:cxn>
                <a:cxn ang="0">
                  <a:pos x="1377" y="1364"/>
                </a:cxn>
                <a:cxn ang="0">
                  <a:pos x="1246" y="1480"/>
                </a:cxn>
                <a:cxn ang="0">
                  <a:pos x="1141" y="1413"/>
                </a:cxn>
                <a:cxn ang="0">
                  <a:pos x="991" y="1306"/>
                </a:cxn>
                <a:cxn ang="0">
                  <a:pos x="765" y="1232"/>
                </a:cxn>
                <a:cxn ang="0">
                  <a:pos x="554" y="1236"/>
                </a:cxn>
                <a:cxn ang="0">
                  <a:pos x="347" y="1303"/>
                </a:cxn>
                <a:cxn ang="0">
                  <a:pos x="170" y="1435"/>
                </a:cxn>
                <a:cxn ang="0">
                  <a:pos x="39" y="1542"/>
                </a:cxn>
              </a:cxnLst>
              <a:rect l="0" t="0" r="r" b="b"/>
              <a:pathLst>
                <a:path w="4699" h="1637">
                  <a:moveTo>
                    <a:pt x="39" y="1542"/>
                  </a:moveTo>
                  <a:lnTo>
                    <a:pt x="69" y="1476"/>
                  </a:lnTo>
                  <a:lnTo>
                    <a:pt x="105" y="1404"/>
                  </a:lnTo>
                  <a:lnTo>
                    <a:pt x="141" y="1345"/>
                  </a:lnTo>
                  <a:lnTo>
                    <a:pt x="166" y="1307"/>
                  </a:lnTo>
                  <a:lnTo>
                    <a:pt x="194" y="1266"/>
                  </a:lnTo>
                  <a:lnTo>
                    <a:pt x="234" y="1200"/>
                  </a:lnTo>
                  <a:lnTo>
                    <a:pt x="295" y="1129"/>
                  </a:lnTo>
                  <a:lnTo>
                    <a:pt x="362" y="1033"/>
                  </a:lnTo>
                  <a:lnTo>
                    <a:pt x="434" y="952"/>
                  </a:lnTo>
                  <a:lnTo>
                    <a:pt x="477" y="900"/>
                  </a:lnTo>
                  <a:lnTo>
                    <a:pt x="539" y="840"/>
                  </a:lnTo>
                  <a:lnTo>
                    <a:pt x="602" y="772"/>
                  </a:lnTo>
                  <a:lnTo>
                    <a:pt x="661" y="718"/>
                  </a:lnTo>
                  <a:lnTo>
                    <a:pt x="726" y="664"/>
                  </a:lnTo>
                  <a:lnTo>
                    <a:pt x="780" y="612"/>
                  </a:lnTo>
                  <a:lnTo>
                    <a:pt x="841" y="569"/>
                  </a:lnTo>
                  <a:lnTo>
                    <a:pt x="911" y="514"/>
                  </a:lnTo>
                  <a:lnTo>
                    <a:pt x="970" y="470"/>
                  </a:lnTo>
                  <a:lnTo>
                    <a:pt x="1047" y="415"/>
                  </a:lnTo>
                  <a:lnTo>
                    <a:pt x="1137" y="363"/>
                  </a:lnTo>
                  <a:lnTo>
                    <a:pt x="1210" y="320"/>
                  </a:lnTo>
                  <a:lnTo>
                    <a:pt x="1281" y="281"/>
                  </a:lnTo>
                  <a:lnTo>
                    <a:pt x="1361" y="242"/>
                  </a:lnTo>
                  <a:lnTo>
                    <a:pt x="1455" y="199"/>
                  </a:lnTo>
                  <a:lnTo>
                    <a:pt x="1535" y="166"/>
                  </a:lnTo>
                  <a:lnTo>
                    <a:pt x="1628" y="134"/>
                  </a:lnTo>
                  <a:lnTo>
                    <a:pt x="1702" y="111"/>
                  </a:lnTo>
                  <a:lnTo>
                    <a:pt x="1782" y="89"/>
                  </a:lnTo>
                  <a:lnTo>
                    <a:pt x="1886" y="63"/>
                  </a:lnTo>
                  <a:lnTo>
                    <a:pt x="1987" y="44"/>
                  </a:lnTo>
                  <a:lnTo>
                    <a:pt x="2083" y="29"/>
                  </a:lnTo>
                  <a:lnTo>
                    <a:pt x="2177" y="16"/>
                  </a:lnTo>
                  <a:lnTo>
                    <a:pt x="2261" y="5"/>
                  </a:lnTo>
                  <a:lnTo>
                    <a:pt x="2325" y="0"/>
                  </a:lnTo>
                  <a:lnTo>
                    <a:pt x="2400" y="0"/>
                  </a:lnTo>
                  <a:lnTo>
                    <a:pt x="2456" y="5"/>
                  </a:lnTo>
                  <a:lnTo>
                    <a:pt x="2518" y="11"/>
                  </a:lnTo>
                  <a:lnTo>
                    <a:pt x="2602" y="18"/>
                  </a:lnTo>
                  <a:lnTo>
                    <a:pt x="2676" y="25"/>
                  </a:lnTo>
                  <a:lnTo>
                    <a:pt x="2746" y="37"/>
                  </a:lnTo>
                  <a:lnTo>
                    <a:pt x="2803" y="48"/>
                  </a:lnTo>
                  <a:lnTo>
                    <a:pt x="2852" y="60"/>
                  </a:lnTo>
                  <a:lnTo>
                    <a:pt x="2916" y="76"/>
                  </a:lnTo>
                  <a:lnTo>
                    <a:pt x="2986" y="96"/>
                  </a:lnTo>
                  <a:lnTo>
                    <a:pt x="3066" y="120"/>
                  </a:lnTo>
                  <a:lnTo>
                    <a:pt x="3144" y="147"/>
                  </a:lnTo>
                  <a:lnTo>
                    <a:pt x="3202" y="170"/>
                  </a:lnTo>
                  <a:lnTo>
                    <a:pt x="3257" y="194"/>
                  </a:lnTo>
                  <a:lnTo>
                    <a:pt x="3302" y="214"/>
                  </a:lnTo>
                  <a:lnTo>
                    <a:pt x="3358" y="241"/>
                  </a:lnTo>
                  <a:lnTo>
                    <a:pt x="3411" y="266"/>
                  </a:lnTo>
                  <a:lnTo>
                    <a:pt x="3466" y="294"/>
                  </a:lnTo>
                  <a:lnTo>
                    <a:pt x="3514" y="320"/>
                  </a:lnTo>
                  <a:lnTo>
                    <a:pt x="3562" y="347"/>
                  </a:lnTo>
                  <a:lnTo>
                    <a:pt x="3608" y="372"/>
                  </a:lnTo>
                  <a:lnTo>
                    <a:pt x="3661" y="404"/>
                  </a:lnTo>
                  <a:lnTo>
                    <a:pt x="3702" y="432"/>
                  </a:lnTo>
                  <a:lnTo>
                    <a:pt x="3761" y="474"/>
                  </a:lnTo>
                  <a:lnTo>
                    <a:pt x="3819" y="513"/>
                  </a:lnTo>
                  <a:lnTo>
                    <a:pt x="3882" y="560"/>
                  </a:lnTo>
                  <a:lnTo>
                    <a:pt x="3936" y="603"/>
                  </a:lnTo>
                  <a:lnTo>
                    <a:pt x="4012" y="671"/>
                  </a:lnTo>
                  <a:lnTo>
                    <a:pt x="4061" y="718"/>
                  </a:lnTo>
                  <a:lnTo>
                    <a:pt x="4102" y="755"/>
                  </a:lnTo>
                  <a:lnTo>
                    <a:pt x="4157" y="813"/>
                  </a:lnTo>
                  <a:lnTo>
                    <a:pt x="4201" y="865"/>
                  </a:lnTo>
                  <a:lnTo>
                    <a:pt x="4289" y="956"/>
                  </a:lnTo>
                  <a:lnTo>
                    <a:pt x="4329" y="1005"/>
                  </a:lnTo>
                  <a:lnTo>
                    <a:pt x="4378" y="1062"/>
                  </a:lnTo>
                  <a:lnTo>
                    <a:pt x="4427" y="1128"/>
                  </a:lnTo>
                  <a:lnTo>
                    <a:pt x="4478" y="1199"/>
                  </a:lnTo>
                  <a:lnTo>
                    <a:pt x="4554" y="1321"/>
                  </a:lnTo>
                  <a:lnTo>
                    <a:pt x="4618" y="1425"/>
                  </a:lnTo>
                  <a:lnTo>
                    <a:pt x="4662" y="1492"/>
                  </a:lnTo>
                  <a:lnTo>
                    <a:pt x="4698" y="1601"/>
                  </a:lnTo>
                  <a:lnTo>
                    <a:pt x="4669" y="1565"/>
                  </a:lnTo>
                  <a:lnTo>
                    <a:pt x="4646" y="1531"/>
                  </a:lnTo>
                  <a:lnTo>
                    <a:pt x="4624" y="1504"/>
                  </a:lnTo>
                  <a:lnTo>
                    <a:pt x="4601" y="1476"/>
                  </a:lnTo>
                  <a:lnTo>
                    <a:pt x="4564" y="1437"/>
                  </a:lnTo>
                  <a:lnTo>
                    <a:pt x="4529" y="1406"/>
                  </a:lnTo>
                  <a:lnTo>
                    <a:pt x="4494" y="1374"/>
                  </a:lnTo>
                  <a:lnTo>
                    <a:pt x="4453" y="1342"/>
                  </a:lnTo>
                  <a:lnTo>
                    <a:pt x="4408" y="1318"/>
                  </a:lnTo>
                  <a:lnTo>
                    <a:pt x="4367" y="1297"/>
                  </a:lnTo>
                  <a:lnTo>
                    <a:pt x="4318" y="1275"/>
                  </a:lnTo>
                  <a:lnTo>
                    <a:pt x="4263" y="1257"/>
                  </a:lnTo>
                  <a:lnTo>
                    <a:pt x="4213" y="1243"/>
                  </a:lnTo>
                  <a:lnTo>
                    <a:pt x="4152" y="1231"/>
                  </a:lnTo>
                  <a:lnTo>
                    <a:pt x="4103" y="1227"/>
                  </a:lnTo>
                  <a:lnTo>
                    <a:pt x="4042" y="1227"/>
                  </a:lnTo>
                  <a:lnTo>
                    <a:pt x="3979" y="1232"/>
                  </a:lnTo>
                  <a:lnTo>
                    <a:pt x="3911" y="1246"/>
                  </a:lnTo>
                  <a:lnTo>
                    <a:pt x="3868" y="1255"/>
                  </a:lnTo>
                  <a:lnTo>
                    <a:pt x="3823" y="1271"/>
                  </a:lnTo>
                  <a:lnTo>
                    <a:pt x="3792" y="1285"/>
                  </a:lnTo>
                  <a:lnTo>
                    <a:pt x="3748" y="1302"/>
                  </a:lnTo>
                  <a:lnTo>
                    <a:pt x="3709" y="1325"/>
                  </a:lnTo>
                  <a:lnTo>
                    <a:pt x="3684" y="1342"/>
                  </a:lnTo>
                  <a:lnTo>
                    <a:pt x="3663" y="1360"/>
                  </a:lnTo>
                  <a:lnTo>
                    <a:pt x="3633" y="1380"/>
                  </a:lnTo>
                  <a:lnTo>
                    <a:pt x="3598" y="1406"/>
                  </a:lnTo>
                  <a:lnTo>
                    <a:pt x="3563" y="1436"/>
                  </a:lnTo>
                  <a:lnTo>
                    <a:pt x="3539" y="1460"/>
                  </a:lnTo>
                  <a:lnTo>
                    <a:pt x="3513" y="1488"/>
                  </a:lnTo>
                  <a:lnTo>
                    <a:pt x="3487" y="1516"/>
                  </a:lnTo>
                  <a:lnTo>
                    <a:pt x="3458" y="1487"/>
                  </a:lnTo>
                  <a:lnTo>
                    <a:pt x="3424" y="1449"/>
                  </a:lnTo>
                  <a:lnTo>
                    <a:pt x="3382" y="1408"/>
                  </a:lnTo>
                  <a:lnTo>
                    <a:pt x="3339" y="1374"/>
                  </a:lnTo>
                  <a:lnTo>
                    <a:pt x="3296" y="1342"/>
                  </a:lnTo>
                  <a:lnTo>
                    <a:pt x="3267" y="1326"/>
                  </a:lnTo>
                  <a:lnTo>
                    <a:pt x="3236" y="1307"/>
                  </a:lnTo>
                  <a:lnTo>
                    <a:pt x="3189" y="1287"/>
                  </a:lnTo>
                  <a:lnTo>
                    <a:pt x="3138" y="1266"/>
                  </a:lnTo>
                  <a:lnTo>
                    <a:pt x="3090" y="1250"/>
                  </a:lnTo>
                  <a:lnTo>
                    <a:pt x="3043" y="1238"/>
                  </a:lnTo>
                  <a:lnTo>
                    <a:pt x="3000" y="1232"/>
                  </a:lnTo>
                  <a:lnTo>
                    <a:pt x="2961" y="1227"/>
                  </a:lnTo>
                  <a:lnTo>
                    <a:pt x="2920" y="1227"/>
                  </a:lnTo>
                  <a:lnTo>
                    <a:pt x="2887" y="1227"/>
                  </a:lnTo>
                  <a:lnTo>
                    <a:pt x="2832" y="1232"/>
                  </a:lnTo>
                  <a:lnTo>
                    <a:pt x="2786" y="1238"/>
                  </a:lnTo>
                  <a:lnTo>
                    <a:pt x="2746" y="1247"/>
                  </a:lnTo>
                  <a:lnTo>
                    <a:pt x="2703" y="1259"/>
                  </a:lnTo>
                  <a:lnTo>
                    <a:pt x="2666" y="1271"/>
                  </a:lnTo>
                  <a:lnTo>
                    <a:pt x="2621" y="1293"/>
                  </a:lnTo>
                  <a:lnTo>
                    <a:pt x="2585" y="1307"/>
                  </a:lnTo>
                  <a:lnTo>
                    <a:pt x="2557" y="1322"/>
                  </a:lnTo>
                  <a:lnTo>
                    <a:pt x="2528" y="1342"/>
                  </a:lnTo>
                  <a:lnTo>
                    <a:pt x="2488" y="1370"/>
                  </a:lnTo>
                  <a:lnTo>
                    <a:pt x="2453" y="1397"/>
                  </a:lnTo>
                  <a:lnTo>
                    <a:pt x="2422" y="1423"/>
                  </a:lnTo>
                  <a:lnTo>
                    <a:pt x="2397" y="1449"/>
                  </a:lnTo>
                  <a:lnTo>
                    <a:pt x="2370" y="1476"/>
                  </a:lnTo>
                  <a:lnTo>
                    <a:pt x="2342" y="1516"/>
                  </a:lnTo>
                  <a:lnTo>
                    <a:pt x="2325" y="1480"/>
                  </a:lnTo>
                  <a:lnTo>
                    <a:pt x="2302" y="1447"/>
                  </a:lnTo>
                  <a:lnTo>
                    <a:pt x="2266" y="1416"/>
                  </a:lnTo>
                  <a:lnTo>
                    <a:pt x="2231" y="1388"/>
                  </a:lnTo>
                  <a:lnTo>
                    <a:pt x="2186" y="1350"/>
                  </a:lnTo>
                  <a:lnTo>
                    <a:pt x="2137" y="1321"/>
                  </a:lnTo>
                  <a:lnTo>
                    <a:pt x="2097" y="1298"/>
                  </a:lnTo>
                  <a:lnTo>
                    <a:pt x="2057" y="1283"/>
                  </a:lnTo>
                  <a:lnTo>
                    <a:pt x="2007" y="1262"/>
                  </a:lnTo>
                  <a:lnTo>
                    <a:pt x="1956" y="1247"/>
                  </a:lnTo>
                  <a:lnTo>
                    <a:pt x="1910" y="1236"/>
                  </a:lnTo>
                  <a:lnTo>
                    <a:pt x="1867" y="1231"/>
                  </a:lnTo>
                  <a:lnTo>
                    <a:pt x="1826" y="1227"/>
                  </a:lnTo>
                  <a:lnTo>
                    <a:pt x="1788" y="1227"/>
                  </a:lnTo>
                  <a:lnTo>
                    <a:pt x="1751" y="1227"/>
                  </a:lnTo>
                  <a:lnTo>
                    <a:pt x="1702" y="1232"/>
                  </a:lnTo>
                  <a:lnTo>
                    <a:pt x="1652" y="1242"/>
                  </a:lnTo>
                  <a:lnTo>
                    <a:pt x="1601" y="1254"/>
                  </a:lnTo>
                  <a:lnTo>
                    <a:pt x="1552" y="1270"/>
                  </a:lnTo>
                  <a:lnTo>
                    <a:pt x="1499" y="1290"/>
                  </a:lnTo>
                  <a:lnTo>
                    <a:pt x="1455" y="1313"/>
                  </a:lnTo>
                  <a:lnTo>
                    <a:pt x="1412" y="1338"/>
                  </a:lnTo>
                  <a:lnTo>
                    <a:pt x="1377" y="1364"/>
                  </a:lnTo>
                  <a:lnTo>
                    <a:pt x="1335" y="1399"/>
                  </a:lnTo>
                  <a:lnTo>
                    <a:pt x="1301" y="1425"/>
                  </a:lnTo>
                  <a:lnTo>
                    <a:pt x="1274" y="1451"/>
                  </a:lnTo>
                  <a:lnTo>
                    <a:pt x="1246" y="1480"/>
                  </a:lnTo>
                  <a:lnTo>
                    <a:pt x="1217" y="1518"/>
                  </a:lnTo>
                  <a:lnTo>
                    <a:pt x="1192" y="1475"/>
                  </a:lnTo>
                  <a:lnTo>
                    <a:pt x="1170" y="1445"/>
                  </a:lnTo>
                  <a:lnTo>
                    <a:pt x="1141" y="1413"/>
                  </a:lnTo>
                  <a:lnTo>
                    <a:pt x="1102" y="1381"/>
                  </a:lnTo>
                  <a:lnTo>
                    <a:pt x="1067" y="1354"/>
                  </a:lnTo>
                  <a:lnTo>
                    <a:pt x="1030" y="1330"/>
                  </a:lnTo>
                  <a:lnTo>
                    <a:pt x="991" y="1306"/>
                  </a:lnTo>
                  <a:lnTo>
                    <a:pt x="939" y="1283"/>
                  </a:lnTo>
                  <a:lnTo>
                    <a:pt x="887" y="1264"/>
                  </a:lnTo>
                  <a:lnTo>
                    <a:pt x="820" y="1242"/>
                  </a:lnTo>
                  <a:lnTo>
                    <a:pt x="765" y="1232"/>
                  </a:lnTo>
                  <a:lnTo>
                    <a:pt x="699" y="1226"/>
                  </a:lnTo>
                  <a:lnTo>
                    <a:pt x="657" y="1227"/>
                  </a:lnTo>
                  <a:lnTo>
                    <a:pt x="609" y="1228"/>
                  </a:lnTo>
                  <a:lnTo>
                    <a:pt x="554" y="1236"/>
                  </a:lnTo>
                  <a:lnTo>
                    <a:pt x="507" y="1246"/>
                  </a:lnTo>
                  <a:lnTo>
                    <a:pt x="452" y="1262"/>
                  </a:lnTo>
                  <a:lnTo>
                    <a:pt x="396" y="1285"/>
                  </a:lnTo>
                  <a:lnTo>
                    <a:pt x="347" y="1303"/>
                  </a:lnTo>
                  <a:lnTo>
                    <a:pt x="306" y="1326"/>
                  </a:lnTo>
                  <a:lnTo>
                    <a:pt x="264" y="1354"/>
                  </a:lnTo>
                  <a:lnTo>
                    <a:pt x="209" y="1399"/>
                  </a:lnTo>
                  <a:lnTo>
                    <a:pt x="170" y="1435"/>
                  </a:lnTo>
                  <a:lnTo>
                    <a:pt x="131" y="1471"/>
                  </a:lnTo>
                  <a:lnTo>
                    <a:pt x="84" y="1533"/>
                  </a:lnTo>
                  <a:lnTo>
                    <a:pt x="0" y="1636"/>
                  </a:lnTo>
                  <a:lnTo>
                    <a:pt x="39" y="1542"/>
                  </a:lnTo>
                </a:path>
              </a:pathLst>
            </a:custGeom>
            <a:no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6" name="Arc 4"/>
            <p:cNvSpPr>
              <a:spLocks/>
            </p:cNvSpPr>
            <p:nvPr/>
          </p:nvSpPr>
          <p:spPr bwMode="auto">
            <a:xfrm>
              <a:off x="2564" y="1190"/>
              <a:ext cx="1110" cy="1503"/>
            </a:xfrm>
            <a:custGeom>
              <a:avLst/>
              <a:gdLst>
                <a:gd name="G0" fmla="+- 21600 0 0"/>
                <a:gd name="G1" fmla="+- 21596 0 0"/>
                <a:gd name="G2" fmla="+- 21600 0 0"/>
                <a:gd name="T0" fmla="*/ 0 w 21600"/>
                <a:gd name="T1" fmla="*/ 21596 h 21596"/>
                <a:gd name="T2" fmla="*/ 21211 w 21600"/>
                <a:gd name="T3" fmla="*/ 0 h 21596"/>
                <a:gd name="T4" fmla="*/ 21600 w 21600"/>
                <a:gd name="T5" fmla="*/ 21596 h 21596"/>
              </a:gdLst>
              <a:ahLst/>
              <a:cxnLst>
                <a:cxn ang="0">
                  <a:pos x="T0" y="T1"/>
                </a:cxn>
                <a:cxn ang="0">
                  <a:pos x="T2" y="T3"/>
                </a:cxn>
                <a:cxn ang="0">
                  <a:pos x="T4" y="T5"/>
                </a:cxn>
              </a:cxnLst>
              <a:rect l="0" t="0" r="r" b="b"/>
              <a:pathLst>
                <a:path w="21600" h="21596" fill="none" extrusionOk="0">
                  <a:moveTo>
                    <a:pt x="0" y="21596"/>
                  </a:moveTo>
                  <a:cubicBezTo>
                    <a:pt x="0" y="9818"/>
                    <a:pt x="9435" y="211"/>
                    <a:pt x="21210" y="-1"/>
                  </a:cubicBezTo>
                </a:path>
                <a:path w="21600" h="21596" stroke="0" extrusionOk="0">
                  <a:moveTo>
                    <a:pt x="0" y="21596"/>
                  </a:moveTo>
                  <a:cubicBezTo>
                    <a:pt x="0" y="9818"/>
                    <a:pt x="9435" y="211"/>
                    <a:pt x="21210" y="-1"/>
                  </a:cubicBezTo>
                  <a:lnTo>
                    <a:pt x="21600" y="21596"/>
                  </a:lnTo>
                  <a:close/>
                </a:path>
              </a:pathLst>
            </a:custGeom>
            <a:noFill/>
            <a:ln w="9525" cap="rnd">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7" name="Arc 5"/>
            <p:cNvSpPr>
              <a:spLocks/>
            </p:cNvSpPr>
            <p:nvPr/>
          </p:nvSpPr>
          <p:spPr bwMode="auto">
            <a:xfrm>
              <a:off x="3659" y="1190"/>
              <a:ext cx="1176" cy="15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8" name="Line 6"/>
            <p:cNvSpPr>
              <a:spLocks noChangeShapeType="1"/>
            </p:cNvSpPr>
            <p:nvPr/>
          </p:nvSpPr>
          <p:spPr bwMode="auto">
            <a:xfrm>
              <a:off x="3675" y="1206"/>
              <a:ext cx="16" cy="1470"/>
            </a:xfrm>
            <a:prstGeom prst="line">
              <a:avLst/>
            </a:prstGeom>
            <a:noFill/>
            <a:ln w="9525">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grpSp>
      <p:grpSp>
        <p:nvGrpSpPr>
          <p:cNvPr id="71684" name="Group 7"/>
          <p:cNvGrpSpPr>
            <a:grpSpLocks/>
          </p:cNvGrpSpPr>
          <p:nvPr/>
        </p:nvGrpSpPr>
        <p:grpSpPr bwMode="auto">
          <a:xfrm>
            <a:off x="1187912" y="1042987"/>
            <a:ext cx="7010400" cy="4672013"/>
            <a:chOff x="1667" y="1423"/>
            <a:chExt cx="4265" cy="3728"/>
          </a:xfrm>
        </p:grpSpPr>
        <p:graphicFrame>
          <p:nvGraphicFramePr>
            <p:cNvPr id="71695" name="Object 8"/>
            <p:cNvGraphicFramePr>
              <a:graphicFrameLocks/>
            </p:cNvGraphicFramePr>
            <p:nvPr/>
          </p:nvGraphicFramePr>
          <p:xfrm>
            <a:off x="1667" y="1423"/>
            <a:ext cx="4265" cy="3728"/>
          </p:xfrm>
          <a:graphic>
            <a:graphicData uri="http://schemas.openxmlformats.org/presentationml/2006/ole">
              <mc:AlternateContent xmlns:mc="http://schemas.openxmlformats.org/markup-compatibility/2006">
                <mc:Choice xmlns:v="urn:schemas-microsoft-com:vml" Requires="v">
                  <p:oleObj name="ClipArt" r:id="rId3" imgW="6770688" imgH="5918200" progId="MS_ClipArt_Gallery.2">
                    <p:embed/>
                  </p:oleObj>
                </mc:Choice>
                <mc:Fallback>
                  <p:oleObj name="ClipArt" r:id="rId3" imgW="6770688" imgH="5918200" progId="MS_ClipArt_Gallery.2">
                    <p:embed/>
                    <p:pic>
                      <p:nvPicPr>
                        <p:cNvPr id="71695"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7" y="1423"/>
                          <a:ext cx="4265" cy="3728"/>
                        </a:xfrm>
                        <a:prstGeom prst="rect">
                          <a:avLst/>
                        </a:prstGeom>
                        <a:noFill/>
                        <a:ln>
                          <a:noFill/>
                        </a:ln>
                        <a:effectLst/>
                      </p:spPr>
                    </p:pic>
                  </p:oleObj>
                </mc:Fallback>
              </mc:AlternateContent>
            </a:graphicData>
          </a:graphic>
        </p:graphicFrame>
        <p:sp>
          <p:nvSpPr>
            <p:cNvPr id="71696" name="Rectangle 9"/>
            <p:cNvSpPr>
              <a:spLocks noChangeArrowheads="1"/>
            </p:cNvSpPr>
            <p:nvPr/>
          </p:nvSpPr>
          <p:spPr bwMode="auto">
            <a:xfrm>
              <a:off x="2615" y="2021"/>
              <a:ext cx="2221"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5200" i="1" dirty="0">
                  <a:solidFill>
                    <a:schemeClr val="tx2"/>
                  </a:solidFill>
                </a:rPr>
                <a:t>O I P</a:t>
              </a:r>
            </a:p>
          </p:txBody>
        </p:sp>
      </p:grpSp>
      <p:sp>
        <p:nvSpPr>
          <p:cNvPr id="71685" name="Rectangle 10"/>
          <p:cNvSpPr>
            <a:spLocks noChangeArrowheads="1"/>
          </p:cNvSpPr>
          <p:nvPr/>
        </p:nvSpPr>
        <p:spPr bwMode="auto">
          <a:xfrm>
            <a:off x="6140531" y="6097468"/>
            <a:ext cx="2952662"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u="sng" dirty="0">
                <a:solidFill>
                  <a:srgbClr val="00B050"/>
                </a:solidFill>
              </a:rPr>
              <a:t>AR 1-201</a:t>
            </a:r>
            <a:r>
              <a:rPr lang="en-US" altLang="en-US" sz="1800" dirty="0">
                <a:solidFill>
                  <a:srgbClr val="00B050"/>
                </a:solidFill>
              </a:rPr>
              <a:t> (para 3-2 to 3-5) </a:t>
            </a:r>
          </a:p>
        </p:txBody>
      </p:sp>
      <p:sp>
        <p:nvSpPr>
          <p:cNvPr id="71686" name="Rectangle 11"/>
          <p:cNvSpPr>
            <a:spLocks noChangeArrowheads="1"/>
          </p:cNvSpPr>
          <p:nvPr/>
        </p:nvSpPr>
        <p:spPr bwMode="auto">
          <a:xfrm>
            <a:off x="945688" y="3257039"/>
            <a:ext cx="23340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500" dirty="0">
                <a:solidFill>
                  <a:srgbClr val="0000FF"/>
                </a:solidFill>
              </a:rPr>
              <a:t>COMMAND INSPECTIONS</a:t>
            </a:r>
          </a:p>
        </p:txBody>
      </p:sp>
      <p:sp>
        <p:nvSpPr>
          <p:cNvPr id="71687" name="Rectangle 13"/>
          <p:cNvSpPr>
            <a:spLocks noChangeArrowheads="1"/>
          </p:cNvSpPr>
          <p:nvPr/>
        </p:nvSpPr>
        <p:spPr bwMode="auto">
          <a:xfrm>
            <a:off x="5943600" y="3279015"/>
            <a:ext cx="2433241"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500" dirty="0">
                <a:solidFill>
                  <a:srgbClr val="0000FF"/>
                </a:solidFill>
              </a:rPr>
              <a:t>IG INSPECTIONS</a:t>
            </a:r>
          </a:p>
        </p:txBody>
      </p:sp>
      <p:sp>
        <p:nvSpPr>
          <p:cNvPr id="71688" name="Text Box 14"/>
          <p:cNvSpPr txBox="1">
            <a:spLocks noChangeArrowheads="1"/>
          </p:cNvSpPr>
          <p:nvPr/>
        </p:nvSpPr>
        <p:spPr bwMode="auto">
          <a:xfrm>
            <a:off x="2094465" y="5109468"/>
            <a:ext cx="11620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2500" dirty="0"/>
              <a:t>Audits</a:t>
            </a:r>
          </a:p>
        </p:txBody>
      </p:sp>
      <p:sp>
        <p:nvSpPr>
          <p:cNvPr id="71689" name="Text Box 15"/>
          <p:cNvSpPr txBox="1">
            <a:spLocks noChangeArrowheads="1"/>
          </p:cNvSpPr>
          <p:nvPr/>
        </p:nvSpPr>
        <p:spPr bwMode="auto">
          <a:xfrm>
            <a:off x="722613" y="4496942"/>
            <a:ext cx="36703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2500" dirty="0"/>
              <a:t>Staff Assistance Visits </a:t>
            </a:r>
          </a:p>
        </p:txBody>
      </p:sp>
      <p:sp>
        <p:nvSpPr>
          <p:cNvPr id="71690" name="Text Box 17"/>
          <p:cNvSpPr txBox="1">
            <a:spLocks noChangeArrowheads="1"/>
          </p:cNvSpPr>
          <p:nvPr/>
        </p:nvSpPr>
        <p:spPr bwMode="auto">
          <a:xfrm>
            <a:off x="4751089" y="4388792"/>
            <a:ext cx="32797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2500" dirty="0"/>
              <a:t>External Inspections</a:t>
            </a:r>
          </a:p>
        </p:txBody>
      </p:sp>
      <p:sp>
        <p:nvSpPr>
          <p:cNvPr id="71691" name="Text Box 18"/>
          <p:cNvSpPr txBox="1">
            <a:spLocks noChangeArrowheads="1"/>
          </p:cNvSpPr>
          <p:nvPr/>
        </p:nvSpPr>
        <p:spPr bwMode="auto">
          <a:xfrm>
            <a:off x="536015" y="5671187"/>
            <a:ext cx="5167708" cy="41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2400" dirty="0"/>
              <a:t>Risk Management Internal Control</a:t>
            </a:r>
          </a:p>
        </p:txBody>
      </p:sp>
      <p:sp>
        <p:nvSpPr>
          <p:cNvPr id="71692" name="Text Box 19"/>
          <p:cNvSpPr txBox="1">
            <a:spLocks noChangeArrowheads="1"/>
          </p:cNvSpPr>
          <p:nvPr/>
        </p:nvSpPr>
        <p:spPr bwMode="auto">
          <a:xfrm>
            <a:off x="5029200" y="5058661"/>
            <a:ext cx="34940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2500" dirty="0"/>
              <a:t>Intelligence Oversight</a:t>
            </a:r>
          </a:p>
        </p:txBody>
      </p:sp>
      <p:sp>
        <p:nvSpPr>
          <p:cNvPr id="71693" name="Rectangle 12"/>
          <p:cNvSpPr>
            <a:spLocks noChangeArrowheads="1"/>
          </p:cNvSpPr>
          <p:nvPr/>
        </p:nvSpPr>
        <p:spPr bwMode="auto">
          <a:xfrm>
            <a:off x="3385210" y="3257039"/>
            <a:ext cx="2438400"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500" dirty="0">
                <a:solidFill>
                  <a:srgbClr val="0000FF"/>
                </a:solidFill>
              </a:rPr>
              <a:t>STAFF INSPECTIONS</a:t>
            </a:r>
          </a:p>
        </p:txBody>
      </p:sp>
      <p:sp>
        <p:nvSpPr>
          <p:cNvPr id="71694" name="Text Box 2050"/>
          <p:cNvSpPr txBox="1">
            <a:spLocks noChangeArrowheads="1"/>
          </p:cNvSpPr>
          <p:nvPr/>
        </p:nvSpPr>
        <p:spPr bwMode="auto">
          <a:xfrm>
            <a:off x="1447800" y="381000"/>
            <a:ext cx="73707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t>The Integration of Inspections</a:t>
            </a:r>
          </a:p>
          <a:p>
            <a:pPr algn="ctr">
              <a:spcBef>
                <a:spcPct val="0"/>
              </a:spcBef>
              <a:buFontTx/>
              <a:buNone/>
            </a:pPr>
            <a:endParaRPr lang="en-US" altLang="en-US" sz="2000" i="1" dirty="0">
              <a:solidFill>
                <a:srgbClr val="0000FF"/>
              </a:solidFill>
            </a:endParaRPr>
          </a:p>
        </p:txBody>
      </p:sp>
    </p:spTree>
  </p:cSld>
  <p:clrMapOvr>
    <a:masterClrMapping/>
  </p:clrMapOvr>
  <p:transition>
    <p:pull/>
    <p:sndAc>
      <p:end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B34ECEB-9E7C-4C26-A3BB-04E46EBA6352}" type="slidenum">
              <a:rPr lang="en-US" altLang="en-US" sz="1400" smtClean="0"/>
              <a:pPr>
                <a:spcBef>
                  <a:spcPct val="0"/>
                </a:spcBef>
                <a:buFontTx/>
                <a:buNone/>
              </a:pPr>
              <a:t>28</a:t>
            </a:fld>
            <a:endParaRPr lang="en-US" altLang="en-US" sz="1400"/>
          </a:p>
        </p:txBody>
      </p:sp>
      <p:sp>
        <p:nvSpPr>
          <p:cNvPr id="75779" name="Text Box 2"/>
          <p:cNvSpPr txBox="1">
            <a:spLocks noChangeArrowheads="1"/>
          </p:cNvSpPr>
          <p:nvPr/>
        </p:nvSpPr>
        <p:spPr bwMode="auto">
          <a:xfrm>
            <a:off x="377825" y="1792670"/>
            <a:ext cx="8461375" cy="430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50000"/>
              </a:spcBef>
            </a:pPr>
            <a:r>
              <a:rPr lang="en-US" altLang="en-US" sz="2500" dirty="0">
                <a:solidFill>
                  <a:srgbClr val="0000FF"/>
                </a:solidFill>
              </a:rPr>
              <a:t>Develop</a:t>
            </a:r>
            <a:r>
              <a:rPr lang="en-US" altLang="en-US" sz="2500" dirty="0">
                <a:solidFill>
                  <a:schemeClr val="tx2"/>
                </a:solidFill>
              </a:rPr>
              <a:t> and maintain the written OIP for the unit or command</a:t>
            </a:r>
          </a:p>
          <a:p>
            <a:pPr marL="342900" indent="-342900">
              <a:spcBef>
                <a:spcPct val="50000"/>
              </a:spcBef>
            </a:pPr>
            <a:r>
              <a:rPr lang="en-US" altLang="en-US" sz="2500" dirty="0">
                <a:solidFill>
                  <a:srgbClr val="0000FF"/>
                </a:solidFill>
              </a:rPr>
              <a:t>Coordinate</a:t>
            </a:r>
            <a:r>
              <a:rPr lang="en-US" altLang="en-US" sz="2500" dirty="0">
                <a:solidFill>
                  <a:schemeClr val="tx2"/>
                </a:solidFill>
              </a:rPr>
              <a:t> the execution of </a:t>
            </a:r>
            <a:r>
              <a:rPr lang="en-US" altLang="en-US" sz="2500" u="sng" dirty="0">
                <a:solidFill>
                  <a:schemeClr val="tx2"/>
                </a:solidFill>
              </a:rPr>
              <a:t>all</a:t>
            </a:r>
            <a:r>
              <a:rPr lang="en-US" altLang="en-US" sz="2500" dirty="0">
                <a:solidFill>
                  <a:schemeClr val="tx2"/>
                </a:solidFill>
              </a:rPr>
              <a:t> inspection programs within the unit or command</a:t>
            </a:r>
          </a:p>
          <a:p>
            <a:pPr marL="342900" indent="-342900">
              <a:spcBef>
                <a:spcPct val="50000"/>
              </a:spcBef>
            </a:pPr>
            <a:r>
              <a:rPr lang="en-US" altLang="en-US" sz="2500" dirty="0">
                <a:solidFill>
                  <a:srgbClr val="0000FF"/>
                </a:solidFill>
              </a:rPr>
              <a:t>Maintain</a:t>
            </a:r>
            <a:r>
              <a:rPr lang="en-US" altLang="en-US" sz="2500" dirty="0">
                <a:solidFill>
                  <a:schemeClr val="tx2"/>
                </a:solidFill>
              </a:rPr>
              <a:t> a calendar or schedule of planned inspections</a:t>
            </a:r>
          </a:p>
          <a:p>
            <a:pPr marL="342900" indent="-342900">
              <a:spcBef>
                <a:spcPct val="50000"/>
              </a:spcBef>
            </a:pPr>
            <a:r>
              <a:rPr lang="en-US" altLang="en-US" sz="2500" dirty="0">
                <a:solidFill>
                  <a:srgbClr val="0000FF"/>
                </a:solidFill>
              </a:rPr>
              <a:t>Serve</a:t>
            </a:r>
            <a:r>
              <a:rPr lang="en-US" altLang="en-US" sz="2500" dirty="0">
                <a:solidFill>
                  <a:schemeClr val="tx2"/>
                </a:solidFill>
              </a:rPr>
              <a:t> as the executive agent for the Command Inspections (if required)</a:t>
            </a:r>
          </a:p>
          <a:p>
            <a:pPr>
              <a:spcBef>
                <a:spcPct val="50000"/>
              </a:spcBef>
              <a:buNone/>
            </a:pPr>
            <a:endParaRPr lang="en-US" altLang="en-US" sz="2500" dirty="0">
              <a:solidFill>
                <a:schemeClr val="tx2"/>
              </a:solidFill>
            </a:endParaRPr>
          </a:p>
        </p:txBody>
      </p:sp>
      <p:sp>
        <p:nvSpPr>
          <p:cNvPr id="75781"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Role of the OIP Coordinator</a:t>
            </a:r>
          </a:p>
        </p:txBody>
      </p:sp>
      <p:sp>
        <p:nvSpPr>
          <p:cNvPr id="3" name="Text Box 1029">
            <a:extLst>
              <a:ext uri="{FF2B5EF4-FFF2-40B4-BE49-F238E27FC236}">
                <a16:creationId xmlns:a16="http://schemas.microsoft.com/office/drawing/2014/main" id="{03B33C6C-2CCD-F04B-BA10-07448D278F51}"/>
              </a:ext>
            </a:extLst>
          </p:cNvPr>
          <p:cNvSpPr txBox="1">
            <a:spLocks noChangeArrowheads="1"/>
          </p:cNvSpPr>
          <p:nvPr/>
        </p:nvSpPr>
        <p:spPr bwMode="auto">
          <a:xfrm>
            <a:off x="5029200" y="5943600"/>
            <a:ext cx="6172200" cy="394210"/>
          </a:xfrm>
          <a:prstGeom prst="rect">
            <a:avLst/>
          </a:prstGeom>
          <a:noFill/>
          <a:ln w="76200">
            <a:noFill/>
            <a:miter lim="800000"/>
            <a:headEnd/>
            <a:tailEnd/>
          </a:ln>
          <a:effectLst/>
        </p:spPr>
        <p:txBody>
          <a:bodyPr>
            <a:spAutoFit/>
          </a:bodyPr>
          <a:lstStyle/>
          <a:p>
            <a:pPr eaLnBrk="1" hangingPunct="1">
              <a:lnSpc>
                <a:spcPct val="120000"/>
              </a:lnSpc>
              <a:defRPr/>
            </a:pPr>
            <a:r>
              <a:rPr lang="en-US" altLang="en-US" sz="1800" b="1" u="sng" dirty="0">
                <a:solidFill>
                  <a:srgbClr val="00B050"/>
                </a:solidFill>
              </a:rPr>
              <a:t>The Inspections Guide</a:t>
            </a:r>
            <a:r>
              <a:rPr lang="en-US" altLang="en-US" sz="1800" b="1" dirty="0">
                <a:solidFill>
                  <a:srgbClr val="00B050"/>
                </a:solidFill>
              </a:rPr>
              <a:t> (page 5-4-1)</a:t>
            </a:r>
          </a:p>
        </p:txBody>
      </p:sp>
    </p:spTree>
  </p:cSld>
  <p:clrMapOvr>
    <a:masterClrMapping/>
  </p:clrMapOvr>
  <p:transition>
    <p:pull/>
    <p:sndAc>
      <p:end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53CDD3E-84C2-4F2F-930F-DBD91A4C888F}" type="slidenum">
              <a:rPr lang="en-US" altLang="en-US" sz="1400" smtClean="0"/>
              <a:pPr>
                <a:spcBef>
                  <a:spcPct val="0"/>
                </a:spcBef>
                <a:buFontTx/>
                <a:buNone/>
              </a:pPr>
              <a:t>29</a:t>
            </a:fld>
            <a:endParaRPr lang="en-US" altLang="en-US" sz="1400"/>
          </a:p>
        </p:txBody>
      </p:sp>
      <p:sp>
        <p:nvSpPr>
          <p:cNvPr id="73731" name="Text Box 2"/>
          <p:cNvSpPr txBox="1">
            <a:spLocks noChangeArrowheads="1"/>
          </p:cNvSpPr>
          <p:nvPr/>
        </p:nvSpPr>
        <p:spPr bwMode="auto">
          <a:xfrm>
            <a:off x="304800" y="2286000"/>
            <a:ext cx="8686800" cy="378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457200" indent="-457200">
              <a:spcBef>
                <a:spcPct val="50000"/>
              </a:spcBef>
              <a:spcAft>
                <a:spcPct val="50000"/>
              </a:spcAft>
              <a:buFont typeface="+mj-lt"/>
              <a:buAutoNum type="arabicPeriod"/>
            </a:pPr>
            <a:r>
              <a:rPr lang="en-US" altLang="en-US" sz="2400" dirty="0"/>
              <a:t>Develop the IG Inspection Program as part of the OIP</a:t>
            </a:r>
          </a:p>
          <a:p>
            <a:pPr marL="457200" indent="-457200">
              <a:spcBef>
                <a:spcPct val="50000"/>
              </a:spcBef>
              <a:spcAft>
                <a:spcPct val="50000"/>
              </a:spcAft>
              <a:buFont typeface="+mj-lt"/>
              <a:buAutoNum type="arabicPeriod"/>
            </a:pPr>
            <a:r>
              <a:rPr lang="en-US" altLang="en-US" sz="2400" dirty="0"/>
              <a:t>Advise and mentor commanders and staff </a:t>
            </a:r>
            <a:r>
              <a:rPr lang="en-US" altLang="en-US" sz="2400" dirty="0">
                <a:solidFill>
                  <a:schemeClr val="tx2"/>
                </a:solidFill>
              </a:rPr>
              <a:t>on inspection policy</a:t>
            </a:r>
          </a:p>
          <a:p>
            <a:pPr marL="457200" indent="-457200">
              <a:spcBef>
                <a:spcPct val="50000"/>
              </a:spcBef>
              <a:spcAft>
                <a:spcPct val="50000"/>
              </a:spcAft>
              <a:buFont typeface="+mj-lt"/>
              <a:buAutoNum type="arabicPeriod"/>
            </a:pPr>
            <a:r>
              <a:rPr lang="en-US" altLang="en-US" sz="2400" dirty="0">
                <a:solidFill>
                  <a:schemeClr val="tx2"/>
                </a:solidFill>
              </a:rPr>
              <a:t>Advise the commander on their OIP’s effectiveness</a:t>
            </a:r>
          </a:p>
          <a:p>
            <a:pPr marL="457200" indent="-457200">
              <a:spcBef>
                <a:spcPct val="50000"/>
              </a:spcBef>
              <a:spcAft>
                <a:spcPct val="50000"/>
              </a:spcAft>
              <a:buFont typeface="+mj-lt"/>
              <a:buAutoNum type="arabicPeriod"/>
            </a:pPr>
            <a:r>
              <a:rPr lang="en-US" altLang="en-US" sz="2400" dirty="0">
                <a:solidFill>
                  <a:schemeClr val="tx2"/>
                </a:solidFill>
              </a:rPr>
              <a:t>Conduct IG Inspections</a:t>
            </a:r>
          </a:p>
          <a:p>
            <a:pPr>
              <a:spcBef>
                <a:spcPct val="50000"/>
              </a:spcBef>
              <a:spcAft>
                <a:spcPct val="50000"/>
              </a:spcAft>
              <a:buFontTx/>
              <a:buNone/>
            </a:pPr>
            <a:endParaRPr lang="en-US" altLang="en-US" sz="2500" dirty="0">
              <a:solidFill>
                <a:schemeClr val="tx2"/>
              </a:solidFill>
            </a:endParaRPr>
          </a:p>
        </p:txBody>
      </p:sp>
      <p:sp>
        <p:nvSpPr>
          <p:cNvPr id="73732" name="Text Box 3"/>
          <p:cNvSpPr txBox="1">
            <a:spLocks noChangeArrowheads="1"/>
          </p:cNvSpPr>
          <p:nvPr/>
        </p:nvSpPr>
        <p:spPr bwMode="auto">
          <a:xfrm>
            <a:off x="6629399" y="5699200"/>
            <a:ext cx="2347913" cy="6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ts val="0"/>
              </a:spcBef>
              <a:buFontTx/>
              <a:buNone/>
            </a:pPr>
            <a:r>
              <a:rPr lang="en-US" altLang="en-US" sz="1800" u="sng" dirty="0">
                <a:solidFill>
                  <a:srgbClr val="00B050"/>
                </a:solidFill>
              </a:rPr>
              <a:t>AR 20-1</a:t>
            </a:r>
            <a:r>
              <a:rPr lang="en-US" altLang="en-US" sz="1800" dirty="0">
                <a:solidFill>
                  <a:srgbClr val="00B050"/>
                </a:solidFill>
              </a:rPr>
              <a:t> (para 5-1)</a:t>
            </a:r>
          </a:p>
          <a:p>
            <a:pPr>
              <a:spcBef>
                <a:spcPts val="0"/>
              </a:spcBef>
              <a:buFontTx/>
              <a:buNone/>
            </a:pPr>
            <a:r>
              <a:rPr lang="en-US" altLang="en-US" sz="1800" u="sng" dirty="0">
                <a:solidFill>
                  <a:srgbClr val="00B050"/>
                </a:solidFill>
              </a:rPr>
              <a:t>AR 1-201 (</a:t>
            </a:r>
            <a:r>
              <a:rPr lang="en-US" altLang="en-US" sz="1800" dirty="0">
                <a:solidFill>
                  <a:srgbClr val="00B050"/>
                </a:solidFill>
              </a:rPr>
              <a:t>para 1-4)</a:t>
            </a:r>
          </a:p>
        </p:txBody>
      </p:sp>
      <p:pic>
        <p:nvPicPr>
          <p:cNvPr id="7373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371600"/>
            <a:ext cx="1117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Role of the IG in the OIP</a:t>
            </a:r>
          </a:p>
        </p:txBody>
      </p:sp>
      <p:grpSp>
        <p:nvGrpSpPr>
          <p:cNvPr id="73735" name="Group 7"/>
          <p:cNvGrpSpPr>
            <a:grpSpLocks/>
          </p:cNvGrpSpPr>
          <p:nvPr/>
        </p:nvGrpSpPr>
        <p:grpSpPr bwMode="auto">
          <a:xfrm>
            <a:off x="7924800" y="247650"/>
            <a:ext cx="1052513" cy="903288"/>
            <a:chOff x="7543799" y="925512"/>
            <a:chExt cx="1052513" cy="903288"/>
          </a:xfrm>
        </p:grpSpPr>
        <p:sp>
          <p:nvSpPr>
            <p:cNvPr id="12"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73737"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a:t>ELO</a:t>
              </a:r>
            </a:p>
            <a:p>
              <a:pPr algn="ctr">
                <a:spcBef>
                  <a:spcPct val="0"/>
                </a:spcBef>
                <a:buFontTx/>
                <a:buNone/>
              </a:pPr>
              <a:r>
                <a:rPr lang="en-US" altLang="en-US" sz="1100"/>
                <a:t>3</a:t>
              </a:r>
            </a:p>
          </p:txBody>
        </p:sp>
      </p:grpSp>
    </p:spTree>
  </p:cSld>
  <p:clrMapOvr>
    <a:masterClrMapping/>
  </p:clrMapOvr>
  <p:transition>
    <p:pull/>
    <p:sndAc>
      <p:end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045E928-01CE-4E21-A49E-8A9FAD9EEA7F}" type="slidenum">
              <a:rPr lang="en-US" altLang="en-US" sz="1400" smtClean="0"/>
              <a:pPr>
                <a:spcBef>
                  <a:spcPct val="0"/>
                </a:spcBef>
                <a:buFontTx/>
                <a:buNone/>
              </a:pPr>
              <a:t>3</a:t>
            </a:fld>
            <a:endParaRPr lang="en-US" altLang="en-US" sz="1400"/>
          </a:p>
        </p:txBody>
      </p:sp>
      <p:sp>
        <p:nvSpPr>
          <p:cNvPr id="20483" name="Text Box 3"/>
          <p:cNvSpPr txBox="1">
            <a:spLocks noChangeArrowheads="1"/>
          </p:cNvSpPr>
          <p:nvPr/>
        </p:nvSpPr>
        <p:spPr bwMode="auto">
          <a:xfrm>
            <a:off x="457200" y="1723340"/>
            <a:ext cx="8382000"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ts val="1800"/>
              </a:spcAft>
            </a:pPr>
            <a:r>
              <a:rPr lang="en-US" altLang="en-US" sz="2400" dirty="0"/>
              <a:t>All slides and guides are in </a:t>
            </a:r>
            <a:r>
              <a:rPr lang="en-US" altLang="en-US" sz="2400" i="1" u="sng" dirty="0"/>
              <a:t>Q:</a:t>
            </a:r>
            <a:r>
              <a:rPr lang="en-US" altLang="en-US" sz="2400" u="sng" dirty="0"/>
              <a:t> </a:t>
            </a:r>
            <a:r>
              <a:rPr lang="en-US" altLang="en-US" sz="2400" i="1" u="sng" dirty="0"/>
              <a:t>Class Material</a:t>
            </a:r>
            <a:endParaRPr lang="en-US" altLang="en-US" sz="2400" dirty="0"/>
          </a:p>
          <a:p>
            <a:pPr>
              <a:spcBef>
                <a:spcPct val="0"/>
              </a:spcBef>
              <a:spcAft>
                <a:spcPts val="600"/>
              </a:spcAft>
            </a:pPr>
            <a:r>
              <a:rPr lang="en-US" altLang="en-US" sz="2400" dirty="0"/>
              <a:t>This is not a briefing – participation is encouraged:</a:t>
            </a:r>
          </a:p>
          <a:p>
            <a:pPr marL="0" indent="0" algn="ctr">
              <a:spcBef>
                <a:spcPct val="0"/>
              </a:spcBef>
              <a:spcAft>
                <a:spcPts val="1800"/>
              </a:spcAft>
              <a:buNone/>
            </a:pPr>
            <a:r>
              <a:rPr lang="en-US" altLang="en-US" sz="2400" dirty="0">
                <a:solidFill>
                  <a:srgbClr val="0000FF"/>
                </a:solidFill>
              </a:rPr>
              <a:t>Please use your table microphones </a:t>
            </a:r>
          </a:p>
          <a:p>
            <a:pPr>
              <a:spcBef>
                <a:spcPct val="0"/>
              </a:spcBef>
              <a:spcAft>
                <a:spcPts val="1800"/>
              </a:spcAft>
            </a:pPr>
            <a:r>
              <a:rPr lang="en-US" altLang="en-US" sz="2400" dirty="0"/>
              <a:t>Please leave cell phones in the student lounge</a:t>
            </a:r>
          </a:p>
          <a:p>
            <a:pPr>
              <a:spcBef>
                <a:spcPct val="0"/>
              </a:spcBef>
              <a:spcAft>
                <a:spcPts val="1800"/>
              </a:spcAft>
            </a:pPr>
            <a:r>
              <a:rPr lang="en-US" altLang="en-US" sz="2400" dirty="0"/>
              <a:t>Please avoid personal Internet / email use and sidebar discussions during class time and Practical Exercises  </a:t>
            </a:r>
          </a:p>
          <a:p>
            <a:pPr>
              <a:spcBef>
                <a:spcPct val="0"/>
              </a:spcBef>
            </a:pPr>
            <a:endParaRPr lang="en-US" altLang="en-US" sz="1200" dirty="0"/>
          </a:p>
          <a:p>
            <a:pPr marL="0" indent="0" algn="ctr">
              <a:spcBef>
                <a:spcPct val="0"/>
              </a:spcBef>
              <a:buNone/>
            </a:pPr>
            <a:r>
              <a:rPr lang="en-US" altLang="en-US" sz="2400" u="sng" dirty="0"/>
              <a:t>We start on time</a:t>
            </a:r>
            <a:endParaRPr lang="en-US" altLang="en-US" sz="2400" dirty="0"/>
          </a:p>
          <a:p>
            <a:pPr marL="0" indent="0">
              <a:spcBef>
                <a:spcPct val="0"/>
              </a:spcBef>
              <a:buNone/>
            </a:pPr>
            <a:endParaRPr lang="en-US" altLang="en-US" sz="2400" dirty="0"/>
          </a:p>
        </p:txBody>
      </p:sp>
      <p:sp>
        <p:nvSpPr>
          <p:cNvPr id="20484"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Basic Ground Rules</a:t>
            </a:r>
          </a:p>
        </p:txBody>
      </p:sp>
    </p:spTree>
    <p:extLst>
      <p:ext uri="{BB962C8B-B14F-4D97-AF65-F5344CB8AC3E}">
        <p14:creationId xmlns:p14="http://schemas.microsoft.com/office/powerpoint/2010/main" val="415162135"/>
      </p:ext>
    </p:extLst>
  </p:cSld>
  <p:clrMapOvr>
    <a:masterClrMapping/>
  </p:clrMapOvr>
  <p:transition>
    <p:pull/>
    <p:sndAc>
      <p:end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22D0D8E-8B0F-4C90-B55A-46A8144DE9A3}" type="slidenum">
              <a:rPr lang="en-US" altLang="en-US" sz="1400" smtClean="0"/>
              <a:pPr>
                <a:spcBef>
                  <a:spcPct val="0"/>
                </a:spcBef>
                <a:buFontTx/>
                <a:buNone/>
              </a:pPr>
              <a:t>30</a:t>
            </a:fld>
            <a:endParaRPr lang="en-US" altLang="en-US" sz="1400"/>
          </a:p>
        </p:txBody>
      </p:sp>
      <p:grpSp>
        <p:nvGrpSpPr>
          <p:cNvPr id="71683" name="Group 2"/>
          <p:cNvGrpSpPr>
            <a:grpSpLocks/>
          </p:cNvGrpSpPr>
          <p:nvPr/>
        </p:nvGrpSpPr>
        <p:grpSpPr bwMode="auto">
          <a:xfrm>
            <a:off x="1703388" y="1473200"/>
            <a:ext cx="5967412" cy="2052638"/>
            <a:chOff x="1341" y="1176"/>
            <a:chExt cx="4699" cy="1637"/>
          </a:xfrm>
        </p:grpSpPr>
        <p:sp>
          <p:nvSpPr>
            <p:cNvPr id="25" name="Freeform 3"/>
            <p:cNvSpPr>
              <a:spLocks/>
            </p:cNvSpPr>
            <p:nvPr/>
          </p:nvSpPr>
          <p:spPr bwMode="auto">
            <a:xfrm>
              <a:off x="1341" y="1176"/>
              <a:ext cx="4699" cy="1637"/>
            </a:xfrm>
            <a:custGeom>
              <a:avLst/>
              <a:gdLst/>
              <a:ahLst/>
              <a:cxnLst>
                <a:cxn ang="0">
                  <a:pos x="141" y="1345"/>
                </a:cxn>
                <a:cxn ang="0">
                  <a:pos x="295" y="1129"/>
                </a:cxn>
                <a:cxn ang="0">
                  <a:pos x="539" y="840"/>
                </a:cxn>
                <a:cxn ang="0">
                  <a:pos x="780" y="612"/>
                </a:cxn>
                <a:cxn ang="0">
                  <a:pos x="1047" y="415"/>
                </a:cxn>
                <a:cxn ang="0">
                  <a:pos x="1361" y="242"/>
                </a:cxn>
                <a:cxn ang="0">
                  <a:pos x="1702" y="111"/>
                </a:cxn>
                <a:cxn ang="0">
                  <a:pos x="2083" y="29"/>
                </a:cxn>
                <a:cxn ang="0">
                  <a:pos x="2400" y="0"/>
                </a:cxn>
                <a:cxn ang="0">
                  <a:pos x="2676" y="25"/>
                </a:cxn>
                <a:cxn ang="0">
                  <a:pos x="2916" y="76"/>
                </a:cxn>
                <a:cxn ang="0">
                  <a:pos x="3202" y="170"/>
                </a:cxn>
                <a:cxn ang="0">
                  <a:pos x="3411" y="266"/>
                </a:cxn>
                <a:cxn ang="0">
                  <a:pos x="3608" y="372"/>
                </a:cxn>
                <a:cxn ang="0">
                  <a:pos x="3819" y="513"/>
                </a:cxn>
                <a:cxn ang="0">
                  <a:pos x="4061" y="718"/>
                </a:cxn>
                <a:cxn ang="0">
                  <a:pos x="4289" y="956"/>
                </a:cxn>
                <a:cxn ang="0">
                  <a:pos x="4478" y="1199"/>
                </a:cxn>
                <a:cxn ang="0">
                  <a:pos x="4698" y="1601"/>
                </a:cxn>
                <a:cxn ang="0">
                  <a:pos x="4601" y="1476"/>
                </a:cxn>
                <a:cxn ang="0">
                  <a:pos x="4453" y="1342"/>
                </a:cxn>
                <a:cxn ang="0">
                  <a:pos x="4263" y="1257"/>
                </a:cxn>
                <a:cxn ang="0">
                  <a:pos x="4042" y="1227"/>
                </a:cxn>
                <a:cxn ang="0">
                  <a:pos x="3823" y="1271"/>
                </a:cxn>
                <a:cxn ang="0">
                  <a:pos x="3684" y="1342"/>
                </a:cxn>
                <a:cxn ang="0">
                  <a:pos x="3563" y="1436"/>
                </a:cxn>
                <a:cxn ang="0">
                  <a:pos x="3458" y="1487"/>
                </a:cxn>
                <a:cxn ang="0">
                  <a:pos x="3296" y="1342"/>
                </a:cxn>
                <a:cxn ang="0">
                  <a:pos x="3138" y="1266"/>
                </a:cxn>
                <a:cxn ang="0">
                  <a:pos x="2961" y="1227"/>
                </a:cxn>
                <a:cxn ang="0">
                  <a:pos x="2786" y="1238"/>
                </a:cxn>
                <a:cxn ang="0">
                  <a:pos x="2621" y="1293"/>
                </a:cxn>
                <a:cxn ang="0">
                  <a:pos x="2488" y="1370"/>
                </a:cxn>
                <a:cxn ang="0">
                  <a:pos x="2370" y="1476"/>
                </a:cxn>
                <a:cxn ang="0">
                  <a:pos x="2266" y="1416"/>
                </a:cxn>
                <a:cxn ang="0">
                  <a:pos x="2097" y="1298"/>
                </a:cxn>
                <a:cxn ang="0">
                  <a:pos x="1910" y="1236"/>
                </a:cxn>
                <a:cxn ang="0">
                  <a:pos x="1751" y="1227"/>
                </a:cxn>
                <a:cxn ang="0">
                  <a:pos x="1552" y="1270"/>
                </a:cxn>
                <a:cxn ang="0">
                  <a:pos x="1377" y="1364"/>
                </a:cxn>
                <a:cxn ang="0">
                  <a:pos x="1246" y="1480"/>
                </a:cxn>
                <a:cxn ang="0">
                  <a:pos x="1141" y="1413"/>
                </a:cxn>
                <a:cxn ang="0">
                  <a:pos x="991" y="1306"/>
                </a:cxn>
                <a:cxn ang="0">
                  <a:pos x="765" y="1232"/>
                </a:cxn>
                <a:cxn ang="0">
                  <a:pos x="554" y="1236"/>
                </a:cxn>
                <a:cxn ang="0">
                  <a:pos x="347" y="1303"/>
                </a:cxn>
                <a:cxn ang="0">
                  <a:pos x="170" y="1435"/>
                </a:cxn>
                <a:cxn ang="0">
                  <a:pos x="39" y="1542"/>
                </a:cxn>
              </a:cxnLst>
              <a:rect l="0" t="0" r="r" b="b"/>
              <a:pathLst>
                <a:path w="4699" h="1637">
                  <a:moveTo>
                    <a:pt x="39" y="1542"/>
                  </a:moveTo>
                  <a:lnTo>
                    <a:pt x="69" y="1476"/>
                  </a:lnTo>
                  <a:lnTo>
                    <a:pt x="105" y="1404"/>
                  </a:lnTo>
                  <a:lnTo>
                    <a:pt x="141" y="1345"/>
                  </a:lnTo>
                  <a:lnTo>
                    <a:pt x="166" y="1307"/>
                  </a:lnTo>
                  <a:lnTo>
                    <a:pt x="194" y="1266"/>
                  </a:lnTo>
                  <a:lnTo>
                    <a:pt x="234" y="1200"/>
                  </a:lnTo>
                  <a:lnTo>
                    <a:pt x="295" y="1129"/>
                  </a:lnTo>
                  <a:lnTo>
                    <a:pt x="362" y="1033"/>
                  </a:lnTo>
                  <a:lnTo>
                    <a:pt x="434" y="952"/>
                  </a:lnTo>
                  <a:lnTo>
                    <a:pt x="477" y="900"/>
                  </a:lnTo>
                  <a:lnTo>
                    <a:pt x="539" y="840"/>
                  </a:lnTo>
                  <a:lnTo>
                    <a:pt x="602" y="772"/>
                  </a:lnTo>
                  <a:lnTo>
                    <a:pt x="661" y="718"/>
                  </a:lnTo>
                  <a:lnTo>
                    <a:pt x="726" y="664"/>
                  </a:lnTo>
                  <a:lnTo>
                    <a:pt x="780" y="612"/>
                  </a:lnTo>
                  <a:lnTo>
                    <a:pt x="841" y="569"/>
                  </a:lnTo>
                  <a:lnTo>
                    <a:pt x="911" y="514"/>
                  </a:lnTo>
                  <a:lnTo>
                    <a:pt x="970" y="470"/>
                  </a:lnTo>
                  <a:lnTo>
                    <a:pt x="1047" y="415"/>
                  </a:lnTo>
                  <a:lnTo>
                    <a:pt x="1137" y="363"/>
                  </a:lnTo>
                  <a:lnTo>
                    <a:pt x="1210" y="320"/>
                  </a:lnTo>
                  <a:lnTo>
                    <a:pt x="1281" y="281"/>
                  </a:lnTo>
                  <a:lnTo>
                    <a:pt x="1361" y="242"/>
                  </a:lnTo>
                  <a:lnTo>
                    <a:pt x="1455" y="199"/>
                  </a:lnTo>
                  <a:lnTo>
                    <a:pt x="1535" y="166"/>
                  </a:lnTo>
                  <a:lnTo>
                    <a:pt x="1628" y="134"/>
                  </a:lnTo>
                  <a:lnTo>
                    <a:pt x="1702" y="111"/>
                  </a:lnTo>
                  <a:lnTo>
                    <a:pt x="1782" y="89"/>
                  </a:lnTo>
                  <a:lnTo>
                    <a:pt x="1886" y="63"/>
                  </a:lnTo>
                  <a:lnTo>
                    <a:pt x="1987" y="44"/>
                  </a:lnTo>
                  <a:lnTo>
                    <a:pt x="2083" y="29"/>
                  </a:lnTo>
                  <a:lnTo>
                    <a:pt x="2177" y="16"/>
                  </a:lnTo>
                  <a:lnTo>
                    <a:pt x="2261" y="5"/>
                  </a:lnTo>
                  <a:lnTo>
                    <a:pt x="2325" y="0"/>
                  </a:lnTo>
                  <a:lnTo>
                    <a:pt x="2400" y="0"/>
                  </a:lnTo>
                  <a:lnTo>
                    <a:pt x="2456" y="5"/>
                  </a:lnTo>
                  <a:lnTo>
                    <a:pt x="2518" y="11"/>
                  </a:lnTo>
                  <a:lnTo>
                    <a:pt x="2602" y="18"/>
                  </a:lnTo>
                  <a:lnTo>
                    <a:pt x="2676" y="25"/>
                  </a:lnTo>
                  <a:lnTo>
                    <a:pt x="2746" y="37"/>
                  </a:lnTo>
                  <a:lnTo>
                    <a:pt x="2803" y="48"/>
                  </a:lnTo>
                  <a:lnTo>
                    <a:pt x="2852" y="60"/>
                  </a:lnTo>
                  <a:lnTo>
                    <a:pt x="2916" y="76"/>
                  </a:lnTo>
                  <a:lnTo>
                    <a:pt x="2986" y="96"/>
                  </a:lnTo>
                  <a:lnTo>
                    <a:pt x="3066" y="120"/>
                  </a:lnTo>
                  <a:lnTo>
                    <a:pt x="3144" y="147"/>
                  </a:lnTo>
                  <a:lnTo>
                    <a:pt x="3202" y="170"/>
                  </a:lnTo>
                  <a:lnTo>
                    <a:pt x="3257" y="194"/>
                  </a:lnTo>
                  <a:lnTo>
                    <a:pt x="3302" y="214"/>
                  </a:lnTo>
                  <a:lnTo>
                    <a:pt x="3358" y="241"/>
                  </a:lnTo>
                  <a:lnTo>
                    <a:pt x="3411" y="266"/>
                  </a:lnTo>
                  <a:lnTo>
                    <a:pt x="3466" y="294"/>
                  </a:lnTo>
                  <a:lnTo>
                    <a:pt x="3514" y="320"/>
                  </a:lnTo>
                  <a:lnTo>
                    <a:pt x="3562" y="347"/>
                  </a:lnTo>
                  <a:lnTo>
                    <a:pt x="3608" y="372"/>
                  </a:lnTo>
                  <a:lnTo>
                    <a:pt x="3661" y="404"/>
                  </a:lnTo>
                  <a:lnTo>
                    <a:pt x="3702" y="432"/>
                  </a:lnTo>
                  <a:lnTo>
                    <a:pt x="3761" y="474"/>
                  </a:lnTo>
                  <a:lnTo>
                    <a:pt x="3819" y="513"/>
                  </a:lnTo>
                  <a:lnTo>
                    <a:pt x="3882" y="560"/>
                  </a:lnTo>
                  <a:lnTo>
                    <a:pt x="3936" y="603"/>
                  </a:lnTo>
                  <a:lnTo>
                    <a:pt x="4012" y="671"/>
                  </a:lnTo>
                  <a:lnTo>
                    <a:pt x="4061" y="718"/>
                  </a:lnTo>
                  <a:lnTo>
                    <a:pt x="4102" y="755"/>
                  </a:lnTo>
                  <a:lnTo>
                    <a:pt x="4157" y="813"/>
                  </a:lnTo>
                  <a:lnTo>
                    <a:pt x="4201" y="865"/>
                  </a:lnTo>
                  <a:lnTo>
                    <a:pt x="4289" y="956"/>
                  </a:lnTo>
                  <a:lnTo>
                    <a:pt x="4329" y="1005"/>
                  </a:lnTo>
                  <a:lnTo>
                    <a:pt x="4378" y="1062"/>
                  </a:lnTo>
                  <a:lnTo>
                    <a:pt x="4427" y="1128"/>
                  </a:lnTo>
                  <a:lnTo>
                    <a:pt x="4478" y="1199"/>
                  </a:lnTo>
                  <a:lnTo>
                    <a:pt x="4554" y="1321"/>
                  </a:lnTo>
                  <a:lnTo>
                    <a:pt x="4618" y="1425"/>
                  </a:lnTo>
                  <a:lnTo>
                    <a:pt x="4662" y="1492"/>
                  </a:lnTo>
                  <a:lnTo>
                    <a:pt x="4698" y="1601"/>
                  </a:lnTo>
                  <a:lnTo>
                    <a:pt x="4669" y="1565"/>
                  </a:lnTo>
                  <a:lnTo>
                    <a:pt x="4646" y="1531"/>
                  </a:lnTo>
                  <a:lnTo>
                    <a:pt x="4624" y="1504"/>
                  </a:lnTo>
                  <a:lnTo>
                    <a:pt x="4601" y="1476"/>
                  </a:lnTo>
                  <a:lnTo>
                    <a:pt x="4564" y="1437"/>
                  </a:lnTo>
                  <a:lnTo>
                    <a:pt x="4529" y="1406"/>
                  </a:lnTo>
                  <a:lnTo>
                    <a:pt x="4494" y="1374"/>
                  </a:lnTo>
                  <a:lnTo>
                    <a:pt x="4453" y="1342"/>
                  </a:lnTo>
                  <a:lnTo>
                    <a:pt x="4408" y="1318"/>
                  </a:lnTo>
                  <a:lnTo>
                    <a:pt x="4367" y="1297"/>
                  </a:lnTo>
                  <a:lnTo>
                    <a:pt x="4318" y="1275"/>
                  </a:lnTo>
                  <a:lnTo>
                    <a:pt x="4263" y="1257"/>
                  </a:lnTo>
                  <a:lnTo>
                    <a:pt x="4213" y="1243"/>
                  </a:lnTo>
                  <a:lnTo>
                    <a:pt x="4152" y="1231"/>
                  </a:lnTo>
                  <a:lnTo>
                    <a:pt x="4103" y="1227"/>
                  </a:lnTo>
                  <a:lnTo>
                    <a:pt x="4042" y="1227"/>
                  </a:lnTo>
                  <a:lnTo>
                    <a:pt x="3979" y="1232"/>
                  </a:lnTo>
                  <a:lnTo>
                    <a:pt x="3911" y="1246"/>
                  </a:lnTo>
                  <a:lnTo>
                    <a:pt x="3868" y="1255"/>
                  </a:lnTo>
                  <a:lnTo>
                    <a:pt x="3823" y="1271"/>
                  </a:lnTo>
                  <a:lnTo>
                    <a:pt x="3792" y="1285"/>
                  </a:lnTo>
                  <a:lnTo>
                    <a:pt x="3748" y="1302"/>
                  </a:lnTo>
                  <a:lnTo>
                    <a:pt x="3709" y="1325"/>
                  </a:lnTo>
                  <a:lnTo>
                    <a:pt x="3684" y="1342"/>
                  </a:lnTo>
                  <a:lnTo>
                    <a:pt x="3663" y="1360"/>
                  </a:lnTo>
                  <a:lnTo>
                    <a:pt x="3633" y="1380"/>
                  </a:lnTo>
                  <a:lnTo>
                    <a:pt x="3598" y="1406"/>
                  </a:lnTo>
                  <a:lnTo>
                    <a:pt x="3563" y="1436"/>
                  </a:lnTo>
                  <a:lnTo>
                    <a:pt x="3539" y="1460"/>
                  </a:lnTo>
                  <a:lnTo>
                    <a:pt x="3513" y="1488"/>
                  </a:lnTo>
                  <a:lnTo>
                    <a:pt x="3487" y="1516"/>
                  </a:lnTo>
                  <a:lnTo>
                    <a:pt x="3458" y="1487"/>
                  </a:lnTo>
                  <a:lnTo>
                    <a:pt x="3424" y="1449"/>
                  </a:lnTo>
                  <a:lnTo>
                    <a:pt x="3382" y="1408"/>
                  </a:lnTo>
                  <a:lnTo>
                    <a:pt x="3339" y="1374"/>
                  </a:lnTo>
                  <a:lnTo>
                    <a:pt x="3296" y="1342"/>
                  </a:lnTo>
                  <a:lnTo>
                    <a:pt x="3267" y="1326"/>
                  </a:lnTo>
                  <a:lnTo>
                    <a:pt x="3236" y="1307"/>
                  </a:lnTo>
                  <a:lnTo>
                    <a:pt x="3189" y="1287"/>
                  </a:lnTo>
                  <a:lnTo>
                    <a:pt x="3138" y="1266"/>
                  </a:lnTo>
                  <a:lnTo>
                    <a:pt x="3090" y="1250"/>
                  </a:lnTo>
                  <a:lnTo>
                    <a:pt x="3043" y="1238"/>
                  </a:lnTo>
                  <a:lnTo>
                    <a:pt x="3000" y="1232"/>
                  </a:lnTo>
                  <a:lnTo>
                    <a:pt x="2961" y="1227"/>
                  </a:lnTo>
                  <a:lnTo>
                    <a:pt x="2920" y="1227"/>
                  </a:lnTo>
                  <a:lnTo>
                    <a:pt x="2887" y="1227"/>
                  </a:lnTo>
                  <a:lnTo>
                    <a:pt x="2832" y="1232"/>
                  </a:lnTo>
                  <a:lnTo>
                    <a:pt x="2786" y="1238"/>
                  </a:lnTo>
                  <a:lnTo>
                    <a:pt x="2746" y="1247"/>
                  </a:lnTo>
                  <a:lnTo>
                    <a:pt x="2703" y="1259"/>
                  </a:lnTo>
                  <a:lnTo>
                    <a:pt x="2666" y="1271"/>
                  </a:lnTo>
                  <a:lnTo>
                    <a:pt x="2621" y="1293"/>
                  </a:lnTo>
                  <a:lnTo>
                    <a:pt x="2585" y="1307"/>
                  </a:lnTo>
                  <a:lnTo>
                    <a:pt x="2557" y="1322"/>
                  </a:lnTo>
                  <a:lnTo>
                    <a:pt x="2528" y="1342"/>
                  </a:lnTo>
                  <a:lnTo>
                    <a:pt x="2488" y="1370"/>
                  </a:lnTo>
                  <a:lnTo>
                    <a:pt x="2453" y="1397"/>
                  </a:lnTo>
                  <a:lnTo>
                    <a:pt x="2422" y="1423"/>
                  </a:lnTo>
                  <a:lnTo>
                    <a:pt x="2397" y="1449"/>
                  </a:lnTo>
                  <a:lnTo>
                    <a:pt x="2370" y="1476"/>
                  </a:lnTo>
                  <a:lnTo>
                    <a:pt x="2342" y="1516"/>
                  </a:lnTo>
                  <a:lnTo>
                    <a:pt x="2325" y="1480"/>
                  </a:lnTo>
                  <a:lnTo>
                    <a:pt x="2302" y="1447"/>
                  </a:lnTo>
                  <a:lnTo>
                    <a:pt x="2266" y="1416"/>
                  </a:lnTo>
                  <a:lnTo>
                    <a:pt x="2231" y="1388"/>
                  </a:lnTo>
                  <a:lnTo>
                    <a:pt x="2186" y="1350"/>
                  </a:lnTo>
                  <a:lnTo>
                    <a:pt x="2137" y="1321"/>
                  </a:lnTo>
                  <a:lnTo>
                    <a:pt x="2097" y="1298"/>
                  </a:lnTo>
                  <a:lnTo>
                    <a:pt x="2057" y="1283"/>
                  </a:lnTo>
                  <a:lnTo>
                    <a:pt x="2007" y="1262"/>
                  </a:lnTo>
                  <a:lnTo>
                    <a:pt x="1956" y="1247"/>
                  </a:lnTo>
                  <a:lnTo>
                    <a:pt x="1910" y="1236"/>
                  </a:lnTo>
                  <a:lnTo>
                    <a:pt x="1867" y="1231"/>
                  </a:lnTo>
                  <a:lnTo>
                    <a:pt x="1826" y="1227"/>
                  </a:lnTo>
                  <a:lnTo>
                    <a:pt x="1788" y="1227"/>
                  </a:lnTo>
                  <a:lnTo>
                    <a:pt x="1751" y="1227"/>
                  </a:lnTo>
                  <a:lnTo>
                    <a:pt x="1702" y="1232"/>
                  </a:lnTo>
                  <a:lnTo>
                    <a:pt x="1652" y="1242"/>
                  </a:lnTo>
                  <a:lnTo>
                    <a:pt x="1601" y="1254"/>
                  </a:lnTo>
                  <a:lnTo>
                    <a:pt x="1552" y="1270"/>
                  </a:lnTo>
                  <a:lnTo>
                    <a:pt x="1499" y="1290"/>
                  </a:lnTo>
                  <a:lnTo>
                    <a:pt x="1455" y="1313"/>
                  </a:lnTo>
                  <a:lnTo>
                    <a:pt x="1412" y="1338"/>
                  </a:lnTo>
                  <a:lnTo>
                    <a:pt x="1377" y="1364"/>
                  </a:lnTo>
                  <a:lnTo>
                    <a:pt x="1335" y="1399"/>
                  </a:lnTo>
                  <a:lnTo>
                    <a:pt x="1301" y="1425"/>
                  </a:lnTo>
                  <a:lnTo>
                    <a:pt x="1274" y="1451"/>
                  </a:lnTo>
                  <a:lnTo>
                    <a:pt x="1246" y="1480"/>
                  </a:lnTo>
                  <a:lnTo>
                    <a:pt x="1217" y="1518"/>
                  </a:lnTo>
                  <a:lnTo>
                    <a:pt x="1192" y="1475"/>
                  </a:lnTo>
                  <a:lnTo>
                    <a:pt x="1170" y="1445"/>
                  </a:lnTo>
                  <a:lnTo>
                    <a:pt x="1141" y="1413"/>
                  </a:lnTo>
                  <a:lnTo>
                    <a:pt x="1102" y="1381"/>
                  </a:lnTo>
                  <a:lnTo>
                    <a:pt x="1067" y="1354"/>
                  </a:lnTo>
                  <a:lnTo>
                    <a:pt x="1030" y="1330"/>
                  </a:lnTo>
                  <a:lnTo>
                    <a:pt x="991" y="1306"/>
                  </a:lnTo>
                  <a:lnTo>
                    <a:pt x="939" y="1283"/>
                  </a:lnTo>
                  <a:lnTo>
                    <a:pt x="887" y="1264"/>
                  </a:lnTo>
                  <a:lnTo>
                    <a:pt x="820" y="1242"/>
                  </a:lnTo>
                  <a:lnTo>
                    <a:pt x="765" y="1232"/>
                  </a:lnTo>
                  <a:lnTo>
                    <a:pt x="699" y="1226"/>
                  </a:lnTo>
                  <a:lnTo>
                    <a:pt x="657" y="1227"/>
                  </a:lnTo>
                  <a:lnTo>
                    <a:pt x="609" y="1228"/>
                  </a:lnTo>
                  <a:lnTo>
                    <a:pt x="554" y="1236"/>
                  </a:lnTo>
                  <a:lnTo>
                    <a:pt x="507" y="1246"/>
                  </a:lnTo>
                  <a:lnTo>
                    <a:pt x="452" y="1262"/>
                  </a:lnTo>
                  <a:lnTo>
                    <a:pt x="396" y="1285"/>
                  </a:lnTo>
                  <a:lnTo>
                    <a:pt x="347" y="1303"/>
                  </a:lnTo>
                  <a:lnTo>
                    <a:pt x="306" y="1326"/>
                  </a:lnTo>
                  <a:lnTo>
                    <a:pt x="264" y="1354"/>
                  </a:lnTo>
                  <a:lnTo>
                    <a:pt x="209" y="1399"/>
                  </a:lnTo>
                  <a:lnTo>
                    <a:pt x="170" y="1435"/>
                  </a:lnTo>
                  <a:lnTo>
                    <a:pt x="131" y="1471"/>
                  </a:lnTo>
                  <a:lnTo>
                    <a:pt x="84" y="1533"/>
                  </a:lnTo>
                  <a:lnTo>
                    <a:pt x="0" y="1636"/>
                  </a:lnTo>
                  <a:lnTo>
                    <a:pt x="39" y="1542"/>
                  </a:lnTo>
                </a:path>
              </a:pathLst>
            </a:custGeom>
            <a:no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6" name="Arc 4"/>
            <p:cNvSpPr>
              <a:spLocks/>
            </p:cNvSpPr>
            <p:nvPr/>
          </p:nvSpPr>
          <p:spPr bwMode="auto">
            <a:xfrm>
              <a:off x="2564" y="1190"/>
              <a:ext cx="1110" cy="1503"/>
            </a:xfrm>
            <a:custGeom>
              <a:avLst/>
              <a:gdLst>
                <a:gd name="G0" fmla="+- 21600 0 0"/>
                <a:gd name="G1" fmla="+- 21596 0 0"/>
                <a:gd name="G2" fmla="+- 21600 0 0"/>
                <a:gd name="T0" fmla="*/ 0 w 21600"/>
                <a:gd name="T1" fmla="*/ 21596 h 21596"/>
                <a:gd name="T2" fmla="*/ 21211 w 21600"/>
                <a:gd name="T3" fmla="*/ 0 h 21596"/>
                <a:gd name="T4" fmla="*/ 21600 w 21600"/>
                <a:gd name="T5" fmla="*/ 21596 h 21596"/>
              </a:gdLst>
              <a:ahLst/>
              <a:cxnLst>
                <a:cxn ang="0">
                  <a:pos x="T0" y="T1"/>
                </a:cxn>
                <a:cxn ang="0">
                  <a:pos x="T2" y="T3"/>
                </a:cxn>
                <a:cxn ang="0">
                  <a:pos x="T4" y="T5"/>
                </a:cxn>
              </a:cxnLst>
              <a:rect l="0" t="0" r="r" b="b"/>
              <a:pathLst>
                <a:path w="21600" h="21596" fill="none" extrusionOk="0">
                  <a:moveTo>
                    <a:pt x="0" y="21596"/>
                  </a:moveTo>
                  <a:cubicBezTo>
                    <a:pt x="0" y="9818"/>
                    <a:pt x="9435" y="211"/>
                    <a:pt x="21210" y="-1"/>
                  </a:cubicBezTo>
                </a:path>
                <a:path w="21600" h="21596" stroke="0" extrusionOk="0">
                  <a:moveTo>
                    <a:pt x="0" y="21596"/>
                  </a:moveTo>
                  <a:cubicBezTo>
                    <a:pt x="0" y="9818"/>
                    <a:pt x="9435" y="211"/>
                    <a:pt x="21210" y="-1"/>
                  </a:cubicBezTo>
                  <a:lnTo>
                    <a:pt x="21600" y="21596"/>
                  </a:lnTo>
                  <a:close/>
                </a:path>
              </a:pathLst>
            </a:custGeom>
            <a:noFill/>
            <a:ln w="9525" cap="rnd">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7" name="Arc 5"/>
            <p:cNvSpPr>
              <a:spLocks/>
            </p:cNvSpPr>
            <p:nvPr/>
          </p:nvSpPr>
          <p:spPr bwMode="auto">
            <a:xfrm>
              <a:off x="3659" y="1190"/>
              <a:ext cx="1176" cy="15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8" name="Line 6"/>
            <p:cNvSpPr>
              <a:spLocks noChangeShapeType="1"/>
            </p:cNvSpPr>
            <p:nvPr/>
          </p:nvSpPr>
          <p:spPr bwMode="auto">
            <a:xfrm>
              <a:off x="3675" y="1206"/>
              <a:ext cx="16" cy="1470"/>
            </a:xfrm>
            <a:prstGeom prst="line">
              <a:avLst/>
            </a:prstGeom>
            <a:noFill/>
            <a:ln w="9525">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grpSp>
      <p:grpSp>
        <p:nvGrpSpPr>
          <p:cNvPr id="71684" name="Group 7"/>
          <p:cNvGrpSpPr>
            <a:grpSpLocks/>
          </p:cNvGrpSpPr>
          <p:nvPr/>
        </p:nvGrpSpPr>
        <p:grpSpPr bwMode="auto">
          <a:xfrm>
            <a:off x="1187912" y="1042987"/>
            <a:ext cx="7010400" cy="5433972"/>
            <a:chOff x="1667" y="1423"/>
            <a:chExt cx="4265" cy="4336"/>
          </a:xfrm>
        </p:grpSpPr>
        <p:graphicFrame>
          <p:nvGraphicFramePr>
            <p:cNvPr id="71695" name="Object 8"/>
            <p:cNvGraphicFramePr>
              <a:graphicFrameLocks/>
            </p:cNvGraphicFramePr>
            <p:nvPr/>
          </p:nvGraphicFramePr>
          <p:xfrm>
            <a:off x="1667" y="1423"/>
            <a:ext cx="4265" cy="4336"/>
          </p:xfrm>
          <a:graphic>
            <a:graphicData uri="http://schemas.openxmlformats.org/presentationml/2006/ole">
              <mc:AlternateContent xmlns:mc="http://schemas.openxmlformats.org/markup-compatibility/2006">
                <mc:Choice xmlns:v="urn:schemas-microsoft-com:vml" Requires="v">
                  <p:oleObj name="ClipArt" r:id="rId3" imgW="6770688" imgH="5918200" progId="MS_ClipArt_Gallery.2">
                    <p:embed/>
                  </p:oleObj>
                </mc:Choice>
                <mc:Fallback>
                  <p:oleObj name="ClipArt" r:id="rId3" imgW="6770688" imgH="5918200" progId="MS_ClipArt_Gallery.2">
                    <p:embed/>
                    <p:pic>
                      <p:nvPicPr>
                        <p:cNvPr id="71695"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7" y="1423"/>
                          <a:ext cx="4265" cy="4336"/>
                        </a:xfrm>
                        <a:prstGeom prst="rect">
                          <a:avLst/>
                        </a:prstGeom>
                        <a:noFill/>
                        <a:ln>
                          <a:noFill/>
                        </a:ln>
                        <a:effectLst/>
                      </p:spPr>
                    </p:pic>
                  </p:oleObj>
                </mc:Fallback>
              </mc:AlternateContent>
            </a:graphicData>
          </a:graphic>
        </p:graphicFrame>
        <p:sp>
          <p:nvSpPr>
            <p:cNvPr id="71696" name="Rectangle 9"/>
            <p:cNvSpPr>
              <a:spLocks noChangeArrowheads="1"/>
            </p:cNvSpPr>
            <p:nvPr/>
          </p:nvSpPr>
          <p:spPr bwMode="auto">
            <a:xfrm>
              <a:off x="2615" y="2021"/>
              <a:ext cx="2221"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5200" i="1" dirty="0">
                  <a:solidFill>
                    <a:schemeClr val="tx2"/>
                  </a:solidFill>
                </a:rPr>
                <a:t>O I P</a:t>
              </a:r>
            </a:p>
          </p:txBody>
        </p:sp>
      </p:grpSp>
      <p:sp>
        <p:nvSpPr>
          <p:cNvPr id="71685" name="Rectangle 10"/>
          <p:cNvSpPr>
            <a:spLocks noChangeArrowheads="1"/>
          </p:cNvSpPr>
          <p:nvPr/>
        </p:nvSpPr>
        <p:spPr bwMode="auto">
          <a:xfrm>
            <a:off x="6033173" y="6019800"/>
            <a:ext cx="3060019"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u="sng" dirty="0">
                <a:solidFill>
                  <a:srgbClr val="00B050"/>
                </a:solidFill>
              </a:rPr>
              <a:t>AR 1-201 </a:t>
            </a:r>
            <a:r>
              <a:rPr lang="en-US" altLang="en-US" sz="1800" dirty="0">
                <a:solidFill>
                  <a:srgbClr val="00B050"/>
                </a:solidFill>
              </a:rPr>
              <a:t>(para 3-2 to 3-5 )</a:t>
            </a:r>
          </a:p>
        </p:txBody>
      </p:sp>
      <p:sp>
        <p:nvSpPr>
          <p:cNvPr id="71686" name="Rectangle 11"/>
          <p:cNvSpPr>
            <a:spLocks noChangeArrowheads="1"/>
          </p:cNvSpPr>
          <p:nvPr/>
        </p:nvSpPr>
        <p:spPr bwMode="auto">
          <a:xfrm>
            <a:off x="950685" y="3256487"/>
            <a:ext cx="23340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500" dirty="0">
                <a:solidFill>
                  <a:srgbClr val="0000FF"/>
                </a:solidFill>
              </a:rPr>
              <a:t>COMMAND INSPECTIONS</a:t>
            </a:r>
          </a:p>
        </p:txBody>
      </p:sp>
      <p:sp>
        <p:nvSpPr>
          <p:cNvPr id="2" name="Text Box 2050">
            <a:extLst>
              <a:ext uri="{FF2B5EF4-FFF2-40B4-BE49-F238E27FC236}">
                <a16:creationId xmlns:a16="http://schemas.microsoft.com/office/drawing/2014/main" id="{026164DF-3DDF-3BB0-1CFF-E8382F0F16B6}"/>
              </a:ext>
            </a:extLst>
          </p:cNvPr>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Categories of Inspections</a:t>
            </a:r>
          </a:p>
        </p:txBody>
      </p:sp>
      <p:grpSp>
        <p:nvGrpSpPr>
          <p:cNvPr id="3" name="Group 7">
            <a:extLst>
              <a:ext uri="{FF2B5EF4-FFF2-40B4-BE49-F238E27FC236}">
                <a16:creationId xmlns:a16="http://schemas.microsoft.com/office/drawing/2014/main" id="{B233263A-FEBA-A282-D1CF-B24FE3649EE5}"/>
              </a:ext>
            </a:extLst>
          </p:cNvPr>
          <p:cNvGrpSpPr>
            <a:grpSpLocks/>
          </p:cNvGrpSpPr>
          <p:nvPr/>
        </p:nvGrpSpPr>
        <p:grpSpPr bwMode="auto">
          <a:xfrm>
            <a:off x="7924800" y="247650"/>
            <a:ext cx="1052513" cy="903288"/>
            <a:chOff x="7543799" y="925512"/>
            <a:chExt cx="1052513" cy="903288"/>
          </a:xfrm>
        </p:grpSpPr>
        <p:sp>
          <p:nvSpPr>
            <p:cNvPr id="4" name="AutoShape 1029">
              <a:extLst>
                <a:ext uri="{FF2B5EF4-FFF2-40B4-BE49-F238E27FC236}">
                  <a16:creationId xmlns:a16="http://schemas.microsoft.com/office/drawing/2014/main" id="{9DDBB90B-A77C-ABDC-CDAB-3EBCD027E50B}"/>
                </a:ext>
              </a:extLst>
            </p:cNvPr>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5" name="Text Box 1030">
              <a:extLst>
                <a:ext uri="{FF2B5EF4-FFF2-40B4-BE49-F238E27FC236}">
                  <a16:creationId xmlns:a16="http://schemas.microsoft.com/office/drawing/2014/main" id="{D0612056-D834-8A1C-A680-82FF45A25F79}"/>
                </a:ext>
              </a:extLst>
            </p:cNvPr>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a:t>ELO</a:t>
              </a:r>
            </a:p>
            <a:p>
              <a:pPr algn="ctr">
                <a:spcBef>
                  <a:spcPct val="0"/>
                </a:spcBef>
                <a:buFontTx/>
                <a:buNone/>
              </a:pPr>
              <a:r>
                <a:rPr lang="en-US" altLang="en-US" sz="1100"/>
                <a:t>5</a:t>
              </a:r>
            </a:p>
          </p:txBody>
        </p:sp>
      </p:grpSp>
      <p:sp>
        <p:nvSpPr>
          <p:cNvPr id="9" name="Rectangle 11">
            <a:extLst>
              <a:ext uri="{FF2B5EF4-FFF2-40B4-BE49-F238E27FC236}">
                <a16:creationId xmlns:a16="http://schemas.microsoft.com/office/drawing/2014/main" id="{AAB9DA83-E902-48B7-90E7-8AFB8434C445}"/>
              </a:ext>
            </a:extLst>
          </p:cNvPr>
          <p:cNvSpPr>
            <a:spLocks noChangeArrowheads="1"/>
          </p:cNvSpPr>
          <p:nvPr/>
        </p:nvSpPr>
        <p:spPr bwMode="auto">
          <a:xfrm>
            <a:off x="3505200" y="3261402"/>
            <a:ext cx="23340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500" dirty="0">
                <a:solidFill>
                  <a:srgbClr val="0000FF"/>
                </a:solidFill>
              </a:rPr>
              <a:t>STAFF INSPECTIONS</a:t>
            </a:r>
          </a:p>
        </p:txBody>
      </p:sp>
      <p:sp>
        <p:nvSpPr>
          <p:cNvPr id="10" name="Rectangle 11">
            <a:extLst>
              <a:ext uri="{FF2B5EF4-FFF2-40B4-BE49-F238E27FC236}">
                <a16:creationId xmlns:a16="http://schemas.microsoft.com/office/drawing/2014/main" id="{8CA7DBFD-2611-C30F-D2B0-B6643B0B3552}"/>
              </a:ext>
            </a:extLst>
          </p:cNvPr>
          <p:cNvSpPr>
            <a:spLocks noChangeArrowheads="1"/>
          </p:cNvSpPr>
          <p:nvPr/>
        </p:nvSpPr>
        <p:spPr bwMode="auto">
          <a:xfrm>
            <a:off x="6033173" y="3248496"/>
            <a:ext cx="23340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500" dirty="0">
                <a:solidFill>
                  <a:srgbClr val="0000FF"/>
                </a:solidFill>
              </a:rPr>
              <a:t>IG INSPECTIONS</a:t>
            </a:r>
          </a:p>
        </p:txBody>
      </p:sp>
    </p:spTree>
    <p:extLst>
      <p:ext uri="{BB962C8B-B14F-4D97-AF65-F5344CB8AC3E}">
        <p14:creationId xmlns:p14="http://schemas.microsoft.com/office/powerpoint/2010/main" val="1819791331"/>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22D0D8E-8B0F-4C90-B55A-46A8144DE9A3}" type="slidenum">
              <a:rPr lang="en-US" altLang="en-US" sz="1400" smtClean="0"/>
              <a:pPr>
                <a:spcBef>
                  <a:spcPct val="0"/>
                </a:spcBef>
                <a:buFontTx/>
                <a:buNone/>
              </a:pPr>
              <a:t>31</a:t>
            </a:fld>
            <a:endParaRPr lang="en-US" altLang="en-US" sz="1400"/>
          </a:p>
        </p:txBody>
      </p:sp>
      <p:grpSp>
        <p:nvGrpSpPr>
          <p:cNvPr id="71683" name="Group 2"/>
          <p:cNvGrpSpPr>
            <a:grpSpLocks/>
          </p:cNvGrpSpPr>
          <p:nvPr/>
        </p:nvGrpSpPr>
        <p:grpSpPr bwMode="auto">
          <a:xfrm>
            <a:off x="1703388" y="1473200"/>
            <a:ext cx="5967412" cy="2052638"/>
            <a:chOff x="1341" y="1176"/>
            <a:chExt cx="4699" cy="1637"/>
          </a:xfrm>
        </p:grpSpPr>
        <p:sp>
          <p:nvSpPr>
            <p:cNvPr id="25" name="Freeform 3"/>
            <p:cNvSpPr>
              <a:spLocks/>
            </p:cNvSpPr>
            <p:nvPr/>
          </p:nvSpPr>
          <p:spPr bwMode="auto">
            <a:xfrm>
              <a:off x="1341" y="1176"/>
              <a:ext cx="4699" cy="1637"/>
            </a:xfrm>
            <a:custGeom>
              <a:avLst/>
              <a:gdLst/>
              <a:ahLst/>
              <a:cxnLst>
                <a:cxn ang="0">
                  <a:pos x="141" y="1345"/>
                </a:cxn>
                <a:cxn ang="0">
                  <a:pos x="295" y="1129"/>
                </a:cxn>
                <a:cxn ang="0">
                  <a:pos x="539" y="840"/>
                </a:cxn>
                <a:cxn ang="0">
                  <a:pos x="780" y="612"/>
                </a:cxn>
                <a:cxn ang="0">
                  <a:pos x="1047" y="415"/>
                </a:cxn>
                <a:cxn ang="0">
                  <a:pos x="1361" y="242"/>
                </a:cxn>
                <a:cxn ang="0">
                  <a:pos x="1702" y="111"/>
                </a:cxn>
                <a:cxn ang="0">
                  <a:pos x="2083" y="29"/>
                </a:cxn>
                <a:cxn ang="0">
                  <a:pos x="2400" y="0"/>
                </a:cxn>
                <a:cxn ang="0">
                  <a:pos x="2676" y="25"/>
                </a:cxn>
                <a:cxn ang="0">
                  <a:pos x="2916" y="76"/>
                </a:cxn>
                <a:cxn ang="0">
                  <a:pos x="3202" y="170"/>
                </a:cxn>
                <a:cxn ang="0">
                  <a:pos x="3411" y="266"/>
                </a:cxn>
                <a:cxn ang="0">
                  <a:pos x="3608" y="372"/>
                </a:cxn>
                <a:cxn ang="0">
                  <a:pos x="3819" y="513"/>
                </a:cxn>
                <a:cxn ang="0">
                  <a:pos x="4061" y="718"/>
                </a:cxn>
                <a:cxn ang="0">
                  <a:pos x="4289" y="956"/>
                </a:cxn>
                <a:cxn ang="0">
                  <a:pos x="4478" y="1199"/>
                </a:cxn>
                <a:cxn ang="0">
                  <a:pos x="4698" y="1601"/>
                </a:cxn>
                <a:cxn ang="0">
                  <a:pos x="4601" y="1476"/>
                </a:cxn>
                <a:cxn ang="0">
                  <a:pos x="4453" y="1342"/>
                </a:cxn>
                <a:cxn ang="0">
                  <a:pos x="4263" y="1257"/>
                </a:cxn>
                <a:cxn ang="0">
                  <a:pos x="4042" y="1227"/>
                </a:cxn>
                <a:cxn ang="0">
                  <a:pos x="3823" y="1271"/>
                </a:cxn>
                <a:cxn ang="0">
                  <a:pos x="3684" y="1342"/>
                </a:cxn>
                <a:cxn ang="0">
                  <a:pos x="3563" y="1436"/>
                </a:cxn>
                <a:cxn ang="0">
                  <a:pos x="3458" y="1487"/>
                </a:cxn>
                <a:cxn ang="0">
                  <a:pos x="3296" y="1342"/>
                </a:cxn>
                <a:cxn ang="0">
                  <a:pos x="3138" y="1266"/>
                </a:cxn>
                <a:cxn ang="0">
                  <a:pos x="2961" y="1227"/>
                </a:cxn>
                <a:cxn ang="0">
                  <a:pos x="2786" y="1238"/>
                </a:cxn>
                <a:cxn ang="0">
                  <a:pos x="2621" y="1293"/>
                </a:cxn>
                <a:cxn ang="0">
                  <a:pos x="2488" y="1370"/>
                </a:cxn>
                <a:cxn ang="0">
                  <a:pos x="2370" y="1476"/>
                </a:cxn>
                <a:cxn ang="0">
                  <a:pos x="2266" y="1416"/>
                </a:cxn>
                <a:cxn ang="0">
                  <a:pos x="2097" y="1298"/>
                </a:cxn>
                <a:cxn ang="0">
                  <a:pos x="1910" y="1236"/>
                </a:cxn>
                <a:cxn ang="0">
                  <a:pos x="1751" y="1227"/>
                </a:cxn>
                <a:cxn ang="0">
                  <a:pos x="1552" y="1270"/>
                </a:cxn>
                <a:cxn ang="0">
                  <a:pos x="1377" y="1364"/>
                </a:cxn>
                <a:cxn ang="0">
                  <a:pos x="1246" y="1480"/>
                </a:cxn>
                <a:cxn ang="0">
                  <a:pos x="1141" y="1413"/>
                </a:cxn>
                <a:cxn ang="0">
                  <a:pos x="991" y="1306"/>
                </a:cxn>
                <a:cxn ang="0">
                  <a:pos x="765" y="1232"/>
                </a:cxn>
                <a:cxn ang="0">
                  <a:pos x="554" y="1236"/>
                </a:cxn>
                <a:cxn ang="0">
                  <a:pos x="347" y="1303"/>
                </a:cxn>
                <a:cxn ang="0">
                  <a:pos x="170" y="1435"/>
                </a:cxn>
                <a:cxn ang="0">
                  <a:pos x="39" y="1542"/>
                </a:cxn>
              </a:cxnLst>
              <a:rect l="0" t="0" r="r" b="b"/>
              <a:pathLst>
                <a:path w="4699" h="1637">
                  <a:moveTo>
                    <a:pt x="39" y="1542"/>
                  </a:moveTo>
                  <a:lnTo>
                    <a:pt x="69" y="1476"/>
                  </a:lnTo>
                  <a:lnTo>
                    <a:pt x="105" y="1404"/>
                  </a:lnTo>
                  <a:lnTo>
                    <a:pt x="141" y="1345"/>
                  </a:lnTo>
                  <a:lnTo>
                    <a:pt x="166" y="1307"/>
                  </a:lnTo>
                  <a:lnTo>
                    <a:pt x="194" y="1266"/>
                  </a:lnTo>
                  <a:lnTo>
                    <a:pt x="234" y="1200"/>
                  </a:lnTo>
                  <a:lnTo>
                    <a:pt x="295" y="1129"/>
                  </a:lnTo>
                  <a:lnTo>
                    <a:pt x="362" y="1033"/>
                  </a:lnTo>
                  <a:lnTo>
                    <a:pt x="434" y="952"/>
                  </a:lnTo>
                  <a:lnTo>
                    <a:pt x="477" y="900"/>
                  </a:lnTo>
                  <a:lnTo>
                    <a:pt x="539" y="840"/>
                  </a:lnTo>
                  <a:lnTo>
                    <a:pt x="602" y="772"/>
                  </a:lnTo>
                  <a:lnTo>
                    <a:pt x="661" y="718"/>
                  </a:lnTo>
                  <a:lnTo>
                    <a:pt x="726" y="664"/>
                  </a:lnTo>
                  <a:lnTo>
                    <a:pt x="780" y="612"/>
                  </a:lnTo>
                  <a:lnTo>
                    <a:pt x="841" y="569"/>
                  </a:lnTo>
                  <a:lnTo>
                    <a:pt x="911" y="514"/>
                  </a:lnTo>
                  <a:lnTo>
                    <a:pt x="970" y="470"/>
                  </a:lnTo>
                  <a:lnTo>
                    <a:pt x="1047" y="415"/>
                  </a:lnTo>
                  <a:lnTo>
                    <a:pt x="1137" y="363"/>
                  </a:lnTo>
                  <a:lnTo>
                    <a:pt x="1210" y="320"/>
                  </a:lnTo>
                  <a:lnTo>
                    <a:pt x="1281" y="281"/>
                  </a:lnTo>
                  <a:lnTo>
                    <a:pt x="1361" y="242"/>
                  </a:lnTo>
                  <a:lnTo>
                    <a:pt x="1455" y="199"/>
                  </a:lnTo>
                  <a:lnTo>
                    <a:pt x="1535" y="166"/>
                  </a:lnTo>
                  <a:lnTo>
                    <a:pt x="1628" y="134"/>
                  </a:lnTo>
                  <a:lnTo>
                    <a:pt x="1702" y="111"/>
                  </a:lnTo>
                  <a:lnTo>
                    <a:pt x="1782" y="89"/>
                  </a:lnTo>
                  <a:lnTo>
                    <a:pt x="1886" y="63"/>
                  </a:lnTo>
                  <a:lnTo>
                    <a:pt x="1987" y="44"/>
                  </a:lnTo>
                  <a:lnTo>
                    <a:pt x="2083" y="29"/>
                  </a:lnTo>
                  <a:lnTo>
                    <a:pt x="2177" y="16"/>
                  </a:lnTo>
                  <a:lnTo>
                    <a:pt x="2261" y="5"/>
                  </a:lnTo>
                  <a:lnTo>
                    <a:pt x="2325" y="0"/>
                  </a:lnTo>
                  <a:lnTo>
                    <a:pt x="2400" y="0"/>
                  </a:lnTo>
                  <a:lnTo>
                    <a:pt x="2456" y="5"/>
                  </a:lnTo>
                  <a:lnTo>
                    <a:pt x="2518" y="11"/>
                  </a:lnTo>
                  <a:lnTo>
                    <a:pt x="2602" y="18"/>
                  </a:lnTo>
                  <a:lnTo>
                    <a:pt x="2676" y="25"/>
                  </a:lnTo>
                  <a:lnTo>
                    <a:pt x="2746" y="37"/>
                  </a:lnTo>
                  <a:lnTo>
                    <a:pt x="2803" y="48"/>
                  </a:lnTo>
                  <a:lnTo>
                    <a:pt x="2852" y="60"/>
                  </a:lnTo>
                  <a:lnTo>
                    <a:pt x="2916" y="76"/>
                  </a:lnTo>
                  <a:lnTo>
                    <a:pt x="2986" y="96"/>
                  </a:lnTo>
                  <a:lnTo>
                    <a:pt x="3066" y="120"/>
                  </a:lnTo>
                  <a:lnTo>
                    <a:pt x="3144" y="147"/>
                  </a:lnTo>
                  <a:lnTo>
                    <a:pt x="3202" y="170"/>
                  </a:lnTo>
                  <a:lnTo>
                    <a:pt x="3257" y="194"/>
                  </a:lnTo>
                  <a:lnTo>
                    <a:pt x="3302" y="214"/>
                  </a:lnTo>
                  <a:lnTo>
                    <a:pt x="3358" y="241"/>
                  </a:lnTo>
                  <a:lnTo>
                    <a:pt x="3411" y="266"/>
                  </a:lnTo>
                  <a:lnTo>
                    <a:pt x="3466" y="294"/>
                  </a:lnTo>
                  <a:lnTo>
                    <a:pt x="3514" y="320"/>
                  </a:lnTo>
                  <a:lnTo>
                    <a:pt x="3562" y="347"/>
                  </a:lnTo>
                  <a:lnTo>
                    <a:pt x="3608" y="372"/>
                  </a:lnTo>
                  <a:lnTo>
                    <a:pt x="3661" y="404"/>
                  </a:lnTo>
                  <a:lnTo>
                    <a:pt x="3702" y="432"/>
                  </a:lnTo>
                  <a:lnTo>
                    <a:pt x="3761" y="474"/>
                  </a:lnTo>
                  <a:lnTo>
                    <a:pt x="3819" y="513"/>
                  </a:lnTo>
                  <a:lnTo>
                    <a:pt x="3882" y="560"/>
                  </a:lnTo>
                  <a:lnTo>
                    <a:pt x="3936" y="603"/>
                  </a:lnTo>
                  <a:lnTo>
                    <a:pt x="4012" y="671"/>
                  </a:lnTo>
                  <a:lnTo>
                    <a:pt x="4061" y="718"/>
                  </a:lnTo>
                  <a:lnTo>
                    <a:pt x="4102" y="755"/>
                  </a:lnTo>
                  <a:lnTo>
                    <a:pt x="4157" y="813"/>
                  </a:lnTo>
                  <a:lnTo>
                    <a:pt x="4201" y="865"/>
                  </a:lnTo>
                  <a:lnTo>
                    <a:pt x="4289" y="956"/>
                  </a:lnTo>
                  <a:lnTo>
                    <a:pt x="4329" y="1005"/>
                  </a:lnTo>
                  <a:lnTo>
                    <a:pt x="4378" y="1062"/>
                  </a:lnTo>
                  <a:lnTo>
                    <a:pt x="4427" y="1128"/>
                  </a:lnTo>
                  <a:lnTo>
                    <a:pt x="4478" y="1199"/>
                  </a:lnTo>
                  <a:lnTo>
                    <a:pt x="4554" y="1321"/>
                  </a:lnTo>
                  <a:lnTo>
                    <a:pt x="4618" y="1425"/>
                  </a:lnTo>
                  <a:lnTo>
                    <a:pt x="4662" y="1492"/>
                  </a:lnTo>
                  <a:lnTo>
                    <a:pt x="4698" y="1601"/>
                  </a:lnTo>
                  <a:lnTo>
                    <a:pt x="4669" y="1565"/>
                  </a:lnTo>
                  <a:lnTo>
                    <a:pt x="4646" y="1531"/>
                  </a:lnTo>
                  <a:lnTo>
                    <a:pt x="4624" y="1504"/>
                  </a:lnTo>
                  <a:lnTo>
                    <a:pt x="4601" y="1476"/>
                  </a:lnTo>
                  <a:lnTo>
                    <a:pt x="4564" y="1437"/>
                  </a:lnTo>
                  <a:lnTo>
                    <a:pt x="4529" y="1406"/>
                  </a:lnTo>
                  <a:lnTo>
                    <a:pt x="4494" y="1374"/>
                  </a:lnTo>
                  <a:lnTo>
                    <a:pt x="4453" y="1342"/>
                  </a:lnTo>
                  <a:lnTo>
                    <a:pt x="4408" y="1318"/>
                  </a:lnTo>
                  <a:lnTo>
                    <a:pt x="4367" y="1297"/>
                  </a:lnTo>
                  <a:lnTo>
                    <a:pt x="4318" y="1275"/>
                  </a:lnTo>
                  <a:lnTo>
                    <a:pt x="4263" y="1257"/>
                  </a:lnTo>
                  <a:lnTo>
                    <a:pt x="4213" y="1243"/>
                  </a:lnTo>
                  <a:lnTo>
                    <a:pt x="4152" y="1231"/>
                  </a:lnTo>
                  <a:lnTo>
                    <a:pt x="4103" y="1227"/>
                  </a:lnTo>
                  <a:lnTo>
                    <a:pt x="4042" y="1227"/>
                  </a:lnTo>
                  <a:lnTo>
                    <a:pt x="3979" y="1232"/>
                  </a:lnTo>
                  <a:lnTo>
                    <a:pt x="3911" y="1246"/>
                  </a:lnTo>
                  <a:lnTo>
                    <a:pt x="3868" y="1255"/>
                  </a:lnTo>
                  <a:lnTo>
                    <a:pt x="3823" y="1271"/>
                  </a:lnTo>
                  <a:lnTo>
                    <a:pt x="3792" y="1285"/>
                  </a:lnTo>
                  <a:lnTo>
                    <a:pt x="3748" y="1302"/>
                  </a:lnTo>
                  <a:lnTo>
                    <a:pt x="3709" y="1325"/>
                  </a:lnTo>
                  <a:lnTo>
                    <a:pt x="3684" y="1342"/>
                  </a:lnTo>
                  <a:lnTo>
                    <a:pt x="3663" y="1360"/>
                  </a:lnTo>
                  <a:lnTo>
                    <a:pt x="3633" y="1380"/>
                  </a:lnTo>
                  <a:lnTo>
                    <a:pt x="3598" y="1406"/>
                  </a:lnTo>
                  <a:lnTo>
                    <a:pt x="3563" y="1436"/>
                  </a:lnTo>
                  <a:lnTo>
                    <a:pt x="3539" y="1460"/>
                  </a:lnTo>
                  <a:lnTo>
                    <a:pt x="3513" y="1488"/>
                  </a:lnTo>
                  <a:lnTo>
                    <a:pt x="3487" y="1516"/>
                  </a:lnTo>
                  <a:lnTo>
                    <a:pt x="3458" y="1487"/>
                  </a:lnTo>
                  <a:lnTo>
                    <a:pt x="3424" y="1449"/>
                  </a:lnTo>
                  <a:lnTo>
                    <a:pt x="3382" y="1408"/>
                  </a:lnTo>
                  <a:lnTo>
                    <a:pt x="3339" y="1374"/>
                  </a:lnTo>
                  <a:lnTo>
                    <a:pt x="3296" y="1342"/>
                  </a:lnTo>
                  <a:lnTo>
                    <a:pt x="3267" y="1326"/>
                  </a:lnTo>
                  <a:lnTo>
                    <a:pt x="3236" y="1307"/>
                  </a:lnTo>
                  <a:lnTo>
                    <a:pt x="3189" y="1287"/>
                  </a:lnTo>
                  <a:lnTo>
                    <a:pt x="3138" y="1266"/>
                  </a:lnTo>
                  <a:lnTo>
                    <a:pt x="3090" y="1250"/>
                  </a:lnTo>
                  <a:lnTo>
                    <a:pt x="3043" y="1238"/>
                  </a:lnTo>
                  <a:lnTo>
                    <a:pt x="3000" y="1232"/>
                  </a:lnTo>
                  <a:lnTo>
                    <a:pt x="2961" y="1227"/>
                  </a:lnTo>
                  <a:lnTo>
                    <a:pt x="2920" y="1227"/>
                  </a:lnTo>
                  <a:lnTo>
                    <a:pt x="2887" y="1227"/>
                  </a:lnTo>
                  <a:lnTo>
                    <a:pt x="2832" y="1232"/>
                  </a:lnTo>
                  <a:lnTo>
                    <a:pt x="2786" y="1238"/>
                  </a:lnTo>
                  <a:lnTo>
                    <a:pt x="2746" y="1247"/>
                  </a:lnTo>
                  <a:lnTo>
                    <a:pt x="2703" y="1259"/>
                  </a:lnTo>
                  <a:lnTo>
                    <a:pt x="2666" y="1271"/>
                  </a:lnTo>
                  <a:lnTo>
                    <a:pt x="2621" y="1293"/>
                  </a:lnTo>
                  <a:lnTo>
                    <a:pt x="2585" y="1307"/>
                  </a:lnTo>
                  <a:lnTo>
                    <a:pt x="2557" y="1322"/>
                  </a:lnTo>
                  <a:lnTo>
                    <a:pt x="2528" y="1342"/>
                  </a:lnTo>
                  <a:lnTo>
                    <a:pt x="2488" y="1370"/>
                  </a:lnTo>
                  <a:lnTo>
                    <a:pt x="2453" y="1397"/>
                  </a:lnTo>
                  <a:lnTo>
                    <a:pt x="2422" y="1423"/>
                  </a:lnTo>
                  <a:lnTo>
                    <a:pt x="2397" y="1449"/>
                  </a:lnTo>
                  <a:lnTo>
                    <a:pt x="2370" y="1476"/>
                  </a:lnTo>
                  <a:lnTo>
                    <a:pt x="2342" y="1516"/>
                  </a:lnTo>
                  <a:lnTo>
                    <a:pt x="2325" y="1480"/>
                  </a:lnTo>
                  <a:lnTo>
                    <a:pt x="2302" y="1447"/>
                  </a:lnTo>
                  <a:lnTo>
                    <a:pt x="2266" y="1416"/>
                  </a:lnTo>
                  <a:lnTo>
                    <a:pt x="2231" y="1388"/>
                  </a:lnTo>
                  <a:lnTo>
                    <a:pt x="2186" y="1350"/>
                  </a:lnTo>
                  <a:lnTo>
                    <a:pt x="2137" y="1321"/>
                  </a:lnTo>
                  <a:lnTo>
                    <a:pt x="2097" y="1298"/>
                  </a:lnTo>
                  <a:lnTo>
                    <a:pt x="2057" y="1283"/>
                  </a:lnTo>
                  <a:lnTo>
                    <a:pt x="2007" y="1262"/>
                  </a:lnTo>
                  <a:lnTo>
                    <a:pt x="1956" y="1247"/>
                  </a:lnTo>
                  <a:lnTo>
                    <a:pt x="1910" y="1236"/>
                  </a:lnTo>
                  <a:lnTo>
                    <a:pt x="1867" y="1231"/>
                  </a:lnTo>
                  <a:lnTo>
                    <a:pt x="1826" y="1227"/>
                  </a:lnTo>
                  <a:lnTo>
                    <a:pt x="1788" y="1227"/>
                  </a:lnTo>
                  <a:lnTo>
                    <a:pt x="1751" y="1227"/>
                  </a:lnTo>
                  <a:lnTo>
                    <a:pt x="1702" y="1232"/>
                  </a:lnTo>
                  <a:lnTo>
                    <a:pt x="1652" y="1242"/>
                  </a:lnTo>
                  <a:lnTo>
                    <a:pt x="1601" y="1254"/>
                  </a:lnTo>
                  <a:lnTo>
                    <a:pt x="1552" y="1270"/>
                  </a:lnTo>
                  <a:lnTo>
                    <a:pt x="1499" y="1290"/>
                  </a:lnTo>
                  <a:lnTo>
                    <a:pt x="1455" y="1313"/>
                  </a:lnTo>
                  <a:lnTo>
                    <a:pt x="1412" y="1338"/>
                  </a:lnTo>
                  <a:lnTo>
                    <a:pt x="1377" y="1364"/>
                  </a:lnTo>
                  <a:lnTo>
                    <a:pt x="1335" y="1399"/>
                  </a:lnTo>
                  <a:lnTo>
                    <a:pt x="1301" y="1425"/>
                  </a:lnTo>
                  <a:lnTo>
                    <a:pt x="1274" y="1451"/>
                  </a:lnTo>
                  <a:lnTo>
                    <a:pt x="1246" y="1480"/>
                  </a:lnTo>
                  <a:lnTo>
                    <a:pt x="1217" y="1518"/>
                  </a:lnTo>
                  <a:lnTo>
                    <a:pt x="1192" y="1475"/>
                  </a:lnTo>
                  <a:lnTo>
                    <a:pt x="1170" y="1445"/>
                  </a:lnTo>
                  <a:lnTo>
                    <a:pt x="1141" y="1413"/>
                  </a:lnTo>
                  <a:lnTo>
                    <a:pt x="1102" y="1381"/>
                  </a:lnTo>
                  <a:lnTo>
                    <a:pt x="1067" y="1354"/>
                  </a:lnTo>
                  <a:lnTo>
                    <a:pt x="1030" y="1330"/>
                  </a:lnTo>
                  <a:lnTo>
                    <a:pt x="991" y="1306"/>
                  </a:lnTo>
                  <a:lnTo>
                    <a:pt x="939" y="1283"/>
                  </a:lnTo>
                  <a:lnTo>
                    <a:pt x="887" y="1264"/>
                  </a:lnTo>
                  <a:lnTo>
                    <a:pt x="820" y="1242"/>
                  </a:lnTo>
                  <a:lnTo>
                    <a:pt x="765" y="1232"/>
                  </a:lnTo>
                  <a:lnTo>
                    <a:pt x="699" y="1226"/>
                  </a:lnTo>
                  <a:lnTo>
                    <a:pt x="657" y="1227"/>
                  </a:lnTo>
                  <a:lnTo>
                    <a:pt x="609" y="1228"/>
                  </a:lnTo>
                  <a:lnTo>
                    <a:pt x="554" y="1236"/>
                  </a:lnTo>
                  <a:lnTo>
                    <a:pt x="507" y="1246"/>
                  </a:lnTo>
                  <a:lnTo>
                    <a:pt x="452" y="1262"/>
                  </a:lnTo>
                  <a:lnTo>
                    <a:pt x="396" y="1285"/>
                  </a:lnTo>
                  <a:lnTo>
                    <a:pt x="347" y="1303"/>
                  </a:lnTo>
                  <a:lnTo>
                    <a:pt x="306" y="1326"/>
                  </a:lnTo>
                  <a:lnTo>
                    <a:pt x="264" y="1354"/>
                  </a:lnTo>
                  <a:lnTo>
                    <a:pt x="209" y="1399"/>
                  </a:lnTo>
                  <a:lnTo>
                    <a:pt x="170" y="1435"/>
                  </a:lnTo>
                  <a:lnTo>
                    <a:pt x="131" y="1471"/>
                  </a:lnTo>
                  <a:lnTo>
                    <a:pt x="84" y="1533"/>
                  </a:lnTo>
                  <a:lnTo>
                    <a:pt x="0" y="1636"/>
                  </a:lnTo>
                  <a:lnTo>
                    <a:pt x="39" y="1542"/>
                  </a:lnTo>
                </a:path>
              </a:pathLst>
            </a:custGeom>
            <a:no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6" name="Arc 4"/>
            <p:cNvSpPr>
              <a:spLocks/>
            </p:cNvSpPr>
            <p:nvPr/>
          </p:nvSpPr>
          <p:spPr bwMode="auto">
            <a:xfrm>
              <a:off x="2564" y="1190"/>
              <a:ext cx="1110" cy="1503"/>
            </a:xfrm>
            <a:custGeom>
              <a:avLst/>
              <a:gdLst>
                <a:gd name="G0" fmla="+- 21600 0 0"/>
                <a:gd name="G1" fmla="+- 21596 0 0"/>
                <a:gd name="G2" fmla="+- 21600 0 0"/>
                <a:gd name="T0" fmla="*/ 0 w 21600"/>
                <a:gd name="T1" fmla="*/ 21596 h 21596"/>
                <a:gd name="T2" fmla="*/ 21211 w 21600"/>
                <a:gd name="T3" fmla="*/ 0 h 21596"/>
                <a:gd name="T4" fmla="*/ 21600 w 21600"/>
                <a:gd name="T5" fmla="*/ 21596 h 21596"/>
              </a:gdLst>
              <a:ahLst/>
              <a:cxnLst>
                <a:cxn ang="0">
                  <a:pos x="T0" y="T1"/>
                </a:cxn>
                <a:cxn ang="0">
                  <a:pos x="T2" y="T3"/>
                </a:cxn>
                <a:cxn ang="0">
                  <a:pos x="T4" y="T5"/>
                </a:cxn>
              </a:cxnLst>
              <a:rect l="0" t="0" r="r" b="b"/>
              <a:pathLst>
                <a:path w="21600" h="21596" fill="none" extrusionOk="0">
                  <a:moveTo>
                    <a:pt x="0" y="21596"/>
                  </a:moveTo>
                  <a:cubicBezTo>
                    <a:pt x="0" y="9818"/>
                    <a:pt x="9435" y="211"/>
                    <a:pt x="21210" y="-1"/>
                  </a:cubicBezTo>
                </a:path>
                <a:path w="21600" h="21596" stroke="0" extrusionOk="0">
                  <a:moveTo>
                    <a:pt x="0" y="21596"/>
                  </a:moveTo>
                  <a:cubicBezTo>
                    <a:pt x="0" y="9818"/>
                    <a:pt x="9435" y="211"/>
                    <a:pt x="21210" y="-1"/>
                  </a:cubicBezTo>
                  <a:lnTo>
                    <a:pt x="21600" y="21596"/>
                  </a:lnTo>
                  <a:close/>
                </a:path>
              </a:pathLst>
            </a:custGeom>
            <a:noFill/>
            <a:ln w="9525" cap="rnd">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7" name="Arc 5"/>
            <p:cNvSpPr>
              <a:spLocks/>
            </p:cNvSpPr>
            <p:nvPr/>
          </p:nvSpPr>
          <p:spPr bwMode="auto">
            <a:xfrm>
              <a:off x="3659" y="1190"/>
              <a:ext cx="1176" cy="15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8" name="Line 6"/>
            <p:cNvSpPr>
              <a:spLocks noChangeShapeType="1"/>
            </p:cNvSpPr>
            <p:nvPr/>
          </p:nvSpPr>
          <p:spPr bwMode="auto">
            <a:xfrm>
              <a:off x="3675" y="1206"/>
              <a:ext cx="16" cy="1470"/>
            </a:xfrm>
            <a:prstGeom prst="line">
              <a:avLst/>
            </a:prstGeom>
            <a:noFill/>
            <a:ln w="9525">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grpSp>
      <p:grpSp>
        <p:nvGrpSpPr>
          <p:cNvPr id="71684" name="Group 7"/>
          <p:cNvGrpSpPr>
            <a:grpSpLocks/>
          </p:cNvGrpSpPr>
          <p:nvPr/>
        </p:nvGrpSpPr>
        <p:grpSpPr bwMode="auto">
          <a:xfrm>
            <a:off x="1187912" y="1042987"/>
            <a:ext cx="7010400" cy="5433972"/>
            <a:chOff x="1667" y="1423"/>
            <a:chExt cx="4265" cy="4336"/>
          </a:xfrm>
        </p:grpSpPr>
        <p:graphicFrame>
          <p:nvGraphicFramePr>
            <p:cNvPr id="71695" name="Object 8"/>
            <p:cNvGraphicFramePr>
              <a:graphicFrameLocks/>
            </p:cNvGraphicFramePr>
            <p:nvPr/>
          </p:nvGraphicFramePr>
          <p:xfrm>
            <a:off x="1667" y="1423"/>
            <a:ext cx="4265" cy="4336"/>
          </p:xfrm>
          <a:graphic>
            <a:graphicData uri="http://schemas.openxmlformats.org/presentationml/2006/ole">
              <mc:AlternateContent xmlns:mc="http://schemas.openxmlformats.org/markup-compatibility/2006">
                <mc:Choice xmlns:v="urn:schemas-microsoft-com:vml" Requires="v">
                  <p:oleObj name="ClipArt" r:id="rId3" imgW="6770688" imgH="5918200" progId="MS_ClipArt_Gallery.2">
                    <p:embed/>
                  </p:oleObj>
                </mc:Choice>
                <mc:Fallback>
                  <p:oleObj name="ClipArt" r:id="rId3" imgW="6770688" imgH="5918200" progId="MS_ClipArt_Gallery.2">
                    <p:embed/>
                    <p:pic>
                      <p:nvPicPr>
                        <p:cNvPr id="71695"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7" y="1423"/>
                          <a:ext cx="4265" cy="4336"/>
                        </a:xfrm>
                        <a:prstGeom prst="rect">
                          <a:avLst/>
                        </a:prstGeom>
                        <a:noFill/>
                        <a:ln>
                          <a:noFill/>
                        </a:ln>
                        <a:effectLst/>
                      </p:spPr>
                    </p:pic>
                  </p:oleObj>
                </mc:Fallback>
              </mc:AlternateContent>
            </a:graphicData>
          </a:graphic>
        </p:graphicFrame>
        <p:sp>
          <p:nvSpPr>
            <p:cNvPr id="71696" name="Rectangle 9"/>
            <p:cNvSpPr>
              <a:spLocks noChangeArrowheads="1"/>
            </p:cNvSpPr>
            <p:nvPr/>
          </p:nvSpPr>
          <p:spPr bwMode="auto">
            <a:xfrm>
              <a:off x="2615" y="2021"/>
              <a:ext cx="2221"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5200" i="1" dirty="0">
                  <a:solidFill>
                    <a:schemeClr val="tx2"/>
                  </a:solidFill>
                </a:rPr>
                <a:t>O I P</a:t>
              </a:r>
            </a:p>
          </p:txBody>
        </p:sp>
      </p:grpSp>
      <p:sp>
        <p:nvSpPr>
          <p:cNvPr id="71685" name="Rectangle 10"/>
          <p:cNvSpPr>
            <a:spLocks noChangeArrowheads="1"/>
          </p:cNvSpPr>
          <p:nvPr/>
        </p:nvSpPr>
        <p:spPr bwMode="auto">
          <a:xfrm>
            <a:off x="6171139" y="6097468"/>
            <a:ext cx="2922053"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u="sng" dirty="0">
                <a:solidFill>
                  <a:srgbClr val="00B050"/>
                </a:solidFill>
              </a:rPr>
              <a:t>AR 1-201</a:t>
            </a:r>
            <a:r>
              <a:rPr lang="en-US" altLang="en-US" sz="1800" dirty="0">
                <a:solidFill>
                  <a:srgbClr val="00B050"/>
                </a:solidFill>
              </a:rPr>
              <a:t> (para 3-2 to 3-5) </a:t>
            </a:r>
          </a:p>
        </p:txBody>
      </p:sp>
      <p:sp>
        <p:nvSpPr>
          <p:cNvPr id="71686" name="Rectangle 11"/>
          <p:cNvSpPr>
            <a:spLocks noChangeArrowheads="1"/>
          </p:cNvSpPr>
          <p:nvPr/>
        </p:nvSpPr>
        <p:spPr bwMode="auto">
          <a:xfrm>
            <a:off x="950685" y="3256487"/>
            <a:ext cx="23340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500" dirty="0">
                <a:solidFill>
                  <a:srgbClr val="0000FF"/>
                </a:solidFill>
              </a:rPr>
              <a:t>COMMAND INSPECTIONS</a:t>
            </a:r>
          </a:p>
        </p:txBody>
      </p:sp>
      <p:sp>
        <p:nvSpPr>
          <p:cNvPr id="2" name="Text Box 2050">
            <a:extLst>
              <a:ext uri="{FF2B5EF4-FFF2-40B4-BE49-F238E27FC236}">
                <a16:creationId xmlns:a16="http://schemas.microsoft.com/office/drawing/2014/main" id="{026164DF-3DDF-3BB0-1CFF-E8382F0F16B6}"/>
              </a:ext>
            </a:extLst>
          </p:cNvPr>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Command Inspections</a:t>
            </a:r>
          </a:p>
        </p:txBody>
      </p:sp>
      <p:sp>
        <p:nvSpPr>
          <p:cNvPr id="6" name="Text Box 3">
            <a:extLst>
              <a:ext uri="{FF2B5EF4-FFF2-40B4-BE49-F238E27FC236}">
                <a16:creationId xmlns:a16="http://schemas.microsoft.com/office/drawing/2014/main" id="{65138DB8-31DA-B6F8-A942-C1D6FE2D34C8}"/>
              </a:ext>
            </a:extLst>
          </p:cNvPr>
          <p:cNvSpPr txBox="1">
            <a:spLocks noChangeArrowheads="1"/>
          </p:cNvSpPr>
          <p:nvPr/>
        </p:nvSpPr>
        <p:spPr bwMode="auto">
          <a:xfrm>
            <a:off x="685801" y="4167775"/>
            <a:ext cx="3736532" cy="1733396"/>
          </a:xfrm>
          <a:prstGeom prst="rect">
            <a:avLst/>
          </a:prstGeom>
          <a:noFill/>
          <a:ln w="12700">
            <a:noFill/>
            <a:miter lim="800000"/>
            <a:headEnd/>
            <a:tailEnd/>
          </a:ln>
          <a:effectLst/>
        </p:spPr>
        <p:txBody>
          <a:bodyPr wrap="square" lIns="71974" tIns="35356" rIns="71974" bIns="35356">
            <a:spAutoFit/>
          </a:bodyPr>
          <a:lstStyle/>
          <a:p>
            <a:pPr marL="342900" indent="-342900" defTabSz="727075">
              <a:spcBef>
                <a:spcPct val="50000"/>
              </a:spcBef>
              <a:buFont typeface="Wingdings" panose="05000000000000000000" pitchFamily="2" charset="2"/>
              <a:buChar char="Ø"/>
              <a:defRPr/>
            </a:pPr>
            <a:r>
              <a:rPr lang="en-US" sz="2400" dirty="0">
                <a:latin typeface="Arial" charset="0"/>
              </a:rPr>
              <a:t>Initial Command Inspections (ICI)</a:t>
            </a:r>
          </a:p>
          <a:p>
            <a:pPr marL="342900" indent="-342900" defTabSz="727075">
              <a:spcBef>
                <a:spcPct val="50000"/>
              </a:spcBef>
              <a:buFont typeface="Wingdings" panose="05000000000000000000" pitchFamily="2" charset="2"/>
              <a:buChar char="Ø"/>
              <a:defRPr/>
            </a:pPr>
            <a:r>
              <a:rPr lang="en-US" sz="2400" dirty="0">
                <a:latin typeface="Arial" charset="0"/>
              </a:rPr>
              <a:t>Subsequent Command Inspections (SCI)</a:t>
            </a:r>
          </a:p>
        </p:txBody>
      </p:sp>
      <p:grpSp>
        <p:nvGrpSpPr>
          <p:cNvPr id="11" name="Group 10">
            <a:extLst>
              <a:ext uri="{FF2B5EF4-FFF2-40B4-BE49-F238E27FC236}">
                <a16:creationId xmlns:a16="http://schemas.microsoft.com/office/drawing/2014/main" id="{C1D893DD-2436-9D82-6902-D231F75C0C96}"/>
              </a:ext>
            </a:extLst>
          </p:cNvPr>
          <p:cNvGrpSpPr/>
          <p:nvPr/>
        </p:nvGrpSpPr>
        <p:grpSpPr>
          <a:xfrm>
            <a:off x="4721669" y="3657600"/>
            <a:ext cx="4240834" cy="2101279"/>
            <a:chOff x="4721669" y="3657600"/>
            <a:chExt cx="4240834" cy="2101279"/>
          </a:xfrm>
        </p:grpSpPr>
        <p:sp>
          <p:nvSpPr>
            <p:cNvPr id="8" name="Text Box 2">
              <a:extLst>
                <a:ext uri="{FF2B5EF4-FFF2-40B4-BE49-F238E27FC236}">
                  <a16:creationId xmlns:a16="http://schemas.microsoft.com/office/drawing/2014/main" id="{56FC4B7D-594F-B1A0-E857-AC0B12787564}"/>
                </a:ext>
              </a:extLst>
            </p:cNvPr>
            <p:cNvSpPr txBox="1">
              <a:spLocks noChangeArrowheads="1"/>
            </p:cNvSpPr>
            <p:nvPr/>
          </p:nvSpPr>
          <p:spPr bwMode="auto">
            <a:xfrm>
              <a:off x="4721669" y="3657600"/>
              <a:ext cx="4240834" cy="994732"/>
            </a:xfrm>
            <a:prstGeom prst="rect">
              <a:avLst/>
            </a:prstGeom>
            <a:noFill/>
            <a:ln w="12700">
              <a:noFill/>
              <a:miter lim="800000"/>
              <a:headEnd/>
              <a:tailEnd/>
            </a:ln>
            <a:effectLst/>
          </p:spPr>
          <p:txBody>
            <a:bodyPr wrap="none" lIns="71974" tIns="35356" rIns="71974" bIns="35356">
              <a:spAutoFit/>
            </a:bodyPr>
            <a:lstStyle/>
            <a:p>
              <a:pPr defTabSz="727075">
                <a:spcBef>
                  <a:spcPct val="50000"/>
                </a:spcBef>
                <a:buFontTx/>
                <a:buChar char="•"/>
                <a:defRPr/>
              </a:pPr>
              <a:r>
                <a:rPr lang="en-US" sz="2400" b="0" dirty="0">
                  <a:solidFill>
                    <a:schemeClr val="tx2"/>
                  </a:solidFill>
                  <a:latin typeface="Arial" charset="0"/>
                </a:rPr>
                <a:t>  </a:t>
              </a:r>
              <a:r>
                <a:rPr lang="en-US" sz="2400" b="1" dirty="0">
                  <a:solidFill>
                    <a:schemeClr val="tx2"/>
                  </a:solidFill>
                  <a:latin typeface="Arial" charset="0"/>
                </a:rPr>
                <a:t>A scheduled, formal event</a:t>
              </a:r>
            </a:p>
            <a:p>
              <a:pPr defTabSz="727075">
                <a:spcBef>
                  <a:spcPct val="50000"/>
                </a:spcBef>
                <a:buFontTx/>
                <a:buChar char="•"/>
                <a:defRPr/>
              </a:pPr>
              <a:r>
                <a:rPr lang="en-US" sz="2400" b="1" dirty="0">
                  <a:solidFill>
                    <a:schemeClr val="tx2"/>
                  </a:solidFill>
                  <a:latin typeface="Arial" charset="0"/>
                </a:rPr>
                <a:t>  </a:t>
              </a:r>
              <a:r>
                <a:rPr lang="en-US" sz="2400" b="1" u="sng" dirty="0">
                  <a:solidFill>
                    <a:srgbClr val="FF0000"/>
                  </a:solidFill>
                  <a:latin typeface="Arial" charset="0"/>
                </a:rPr>
                <a:t>Led</a:t>
              </a:r>
              <a:r>
                <a:rPr lang="en-US" sz="2400" b="1" dirty="0">
                  <a:solidFill>
                    <a:srgbClr val="FF0000"/>
                  </a:solidFill>
                  <a:latin typeface="Arial" charset="0"/>
                </a:rPr>
                <a:t> </a:t>
              </a:r>
              <a:r>
                <a:rPr lang="en-US" sz="2400" b="1" dirty="0">
                  <a:solidFill>
                    <a:srgbClr val="0000FF"/>
                  </a:solidFill>
                  <a:latin typeface="Arial" charset="0"/>
                </a:rPr>
                <a:t>by the Commander</a:t>
              </a:r>
            </a:p>
          </p:txBody>
        </p:sp>
        <p:pic>
          <p:nvPicPr>
            <p:cNvPr id="9" name="Picture 4">
              <a:extLst>
                <a:ext uri="{FF2B5EF4-FFF2-40B4-BE49-F238E27FC236}">
                  <a16:creationId xmlns:a16="http://schemas.microsoft.com/office/drawing/2014/main" id="{6CBB7469-A3DD-7881-D6F8-2E86E08FE37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427" y="4852417"/>
              <a:ext cx="18430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id="{719276CA-0B8E-DB46-8DB7-6D62DB0C8D7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4027" y="4692079"/>
              <a:ext cx="10271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0320260"/>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EFBB182-B7B6-46D5-BB63-0EA80FFD7AA7}" type="slidenum">
              <a:rPr lang="en-US" altLang="en-US" sz="1400" smtClean="0"/>
              <a:pPr>
                <a:spcBef>
                  <a:spcPct val="0"/>
                </a:spcBef>
                <a:buFontTx/>
                <a:buNone/>
              </a:pPr>
              <a:t>32</a:t>
            </a:fld>
            <a:endParaRPr lang="en-US" altLang="en-US" sz="1400"/>
          </a:p>
        </p:txBody>
      </p:sp>
      <p:sp>
        <p:nvSpPr>
          <p:cNvPr id="83971" name="Text Box 3"/>
          <p:cNvSpPr txBox="1">
            <a:spLocks noChangeArrowheads="1"/>
          </p:cNvSpPr>
          <p:nvPr/>
        </p:nvSpPr>
        <p:spPr bwMode="auto">
          <a:xfrm>
            <a:off x="304800" y="1686508"/>
            <a:ext cx="8534400" cy="494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lnSpc>
                <a:spcPct val="90000"/>
              </a:lnSpc>
            </a:pPr>
            <a:r>
              <a:rPr lang="en-US" altLang="en-US" sz="2400" dirty="0">
                <a:solidFill>
                  <a:srgbClr val="0000FF"/>
                </a:solidFill>
              </a:rPr>
              <a:t>Identify the unit’s strengths and weaknesses </a:t>
            </a:r>
          </a:p>
          <a:p>
            <a:pPr marL="285750" indent="-285750">
              <a:spcBef>
                <a:spcPct val="0"/>
              </a:spcBef>
            </a:pPr>
            <a:endParaRPr lang="en-US" altLang="en-US" sz="1200" dirty="0">
              <a:solidFill>
                <a:srgbClr val="0000FF"/>
              </a:solidFill>
            </a:endParaRPr>
          </a:p>
          <a:p>
            <a:pPr marL="342900" indent="-342900"/>
            <a:r>
              <a:rPr lang="en-US" altLang="en-US" sz="2400" dirty="0"/>
              <a:t>Helps commanders establish goals, standards, and priorities</a:t>
            </a:r>
          </a:p>
          <a:p>
            <a:pPr marL="342900" indent="-342900"/>
            <a:endParaRPr lang="en-US" altLang="en-US" sz="2000" dirty="0"/>
          </a:p>
          <a:p>
            <a:pPr marL="342900" indent="-342900">
              <a:spcBef>
                <a:spcPct val="0"/>
              </a:spcBef>
            </a:pPr>
            <a:r>
              <a:rPr lang="en-US" altLang="en-US" sz="2400" u="sng" dirty="0">
                <a:solidFill>
                  <a:srgbClr val="FF0000"/>
                </a:solidFill>
              </a:rPr>
              <a:t>Cannot</a:t>
            </a:r>
            <a:r>
              <a:rPr lang="en-US" altLang="en-US" sz="2400" dirty="0">
                <a:solidFill>
                  <a:srgbClr val="FF0000"/>
                </a:solidFill>
              </a:rPr>
              <a:t> </a:t>
            </a:r>
            <a:r>
              <a:rPr lang="en-US" altLang="en-US" sz="2400" dirty="0"/>
              <a:t>be used to:</a:t>
            </a:r>
          </a:p>
          <a:p>
            <a:pPr marL="342900" indent="-342900">
              <a:spcBef>
                <a:spcPct val="0"/>
              </a:spcBef>
            </a:pPr>
            <a:endParaRPr lang="en-US" altLang="en-US" sz="800" dirty="0"/>
          </a:p>
          <a:p>
            <a:pPr marL="738188" lvl="1" indent="-342900">
              <a:spcBef>
                <a:spcPct val="0"/>
              </a:spcBef>
              <a:buFont typeface="Wingdings" panose="05000000000000000000" pitchFamily="2" charset="2"/>
              <a:buChar char="Ø"/>
            </a:pPr>
            <a:r>
              <a:rPr lang="en-US" altLang="en-US" sz="2400" dirty="0"/>
              <a:t>evaluate the Commander</a:t>
            </a:r>
          </a:p>
          <a:p>
            <a:pPr marL="738188" lvl="1" indent="-342900">
              <a:spcBef>
                <a:spcPct val="0"/>
              </a:spcBef>
              <a:buFont typeface="Wingdings" panose="05000000000000000000" pitchFamily="2" charset="2"/>
              <a:buChar char="Ø"/>
            </a:pPr>
            <a:endParaRPr lang="en-US" altLang="en-US" sz="800" dirty="0"/>
          </a:p>
          <a:p>
            <a:pPr marL="738188" lvl="1" indent="-342900">
              <a:spcBef>
                <a:spcPct val="0"/>
              </a:spcBef>
              <a:buFont typeface="Wingdings" panose="05000000000000000000" pitchFamily="2" charset="2"/>
              <a:buChar char="Ø"/>
            </a:pPr>
            <a:r>
              <a:rPr lang="en-US" altLang="en-US" sz="2400" dirty="0"/>
              <a:t>compare units</a:t>
            </a:r>
          </a:p>
          <a:p>
            <a:pPr marL="738188" lvl="1" indent="-342900">
              <a:spcBef>
                <a:spcPct val="0"/>
              </a:spcBef>
              <a:buFont typeface="Wingdings" panose="05000000000000000000" pitchFamily="2" charset="2"/>
              <a:buChar char="Ø"/>
            </a:pPr>
            <a:endParaRPr lang="en-US" altLang="en-US" sz="2000" dirty="0">
              <a:solidFill>
                <a:srgbClr val="0000FF"/>
              </a:solidFill>
            </a:endParaRPr>
          </a:p>
          <a:p>
            <a:pPr marL="342900" lvl="1" indent="-342900">
              <a:spcBef>
                <a:spcPct val="0"/>
              </a:spcBef>
              <a:buFont typeface="Arial" panose="020B0604020202020204" pitchFamily="34" charset="0"/>
              <a:buChar char="•"/>
            </a:pPr>
            <a:r>
              <a:rPr lang="en-US" altLang="en-US" sz="2400" dirty="0">
                <a:solidFill>
                  <a:srgbClr val="0000FF"/>
                </a:solidFill>
              </a:rPr>
              <a:t>Only the inspected commander and that commander’s rater will receive the specific results</a:t>
            </a:r>
            <a:r>
              <a:rPr lang="en-US" altLang="en-US" sz="2400" dirty="0"/>
              <a:t> (IG can request results without unit attribution)</a:t>
            </a:r>
          </a:p>
          <a:p>
            <a:pPr marL="285750" indent="-285750">
              <a:spcBef>
                <a:spcPct val="0"/>
              </a:spcBef>
            </a:pPr>
            <a:endParaRPr lang="en-US" altLang="en-US" sz="1600" dirty="0"/>
          </a:p>
        </p:txBody>
      </p:sp>
      <p:sp>
        <p:nvSpPr>
          <p:cNvPr id="83973"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Initial Command Inspections</a:t>
            </a:r>
          </a:p>
        </p:txBody>
      </p:sp>
      <p:grpSp>
        <p:nvGrpSpPr>
          <p:cNvPr id="83974" name="Group 5"/>
          <p:cNvGrpSpPr>
            <a:grpSpLocks/>
          </p:cNvGrpSpPr>
          <p:nvPr/>
        </p:nvGrpSpPr>
        <p:grpSpPr bwMode="auto">
          <a:xfrm>
            <a:off x="5006191" y="2874338"/>
            <a:ext cx="3435350" cy="2160587"/>
            <a:chOff x="5353489" y="2122487"/>
            <a:chExt cx="3435247" cy="2160587"/>
          </a:xfrm>
        </p:grpSpPr>
        <p:pic>
          <p:nvPicPr>
            <p:cNvPr id="839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1870" y="2122487"/>
              <a:ext cx="3386866"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53489" y="2209799"/>
              <a:ext cx="742928" cy="400050"/>
            </a:xfrm>
            <a:prstGeom prst="rect">
              <a:avLst/>
            </a:prstGeom>
            <a:noFill/>
          </p:spPr>
          <p:txBody>
            <a:bodyPr wrap="none">
              <a:spAutoFit/>
            </a:bodyPr>
            <a:lstStyle/>
            <a:p>
              <a:pPr>
                <a:defRPr/>
              </a:pPr>
              <a:r>
                <a:rPr lang="en-US" dirty="0">
                  <a:solidFill>
                    <a:srgbClr val="FF0000"/>
                  </a:solidFill>
                  <a:effectLst>
                    <a:outerShdw blurRad="38100" dist="38100" dir="2700000" algn="tl">
                      <a:srgbClr val="000000">
                        <a:alpha val="43137"/>
                      </a:srgbClr>
                    </a:outerShdw>
                  </a:effectLst>
                </a:rPr>
                <a:t>CDR</a:t>
              </a:r>
            </a:p>
          </p:txBody>
        </p:sp>
        <p:sp>
          <p:nvSpPr>
            <p:cNvPr id="12" name="TextBox 11"/>
            <p:cNvSpPr txBox="1"/>
            <p:nvPr/>
          </p:nvSpPr>
          <p:spPr>
            <a:xfrm>
              <a:off x="8204554" y="2209799"/>
              <a:ext cx="554021" cy="400050"/>
            </a:xfrm>
            <a:prstGeom prst="rect">
              <a:avLst/>
            </a:prstGeom>
            <a:noFill/>
          </p:spPr>
          <p:txBody>
            <a:bodyPr wrap="none">
              <a:spAutoFit/>
            </a:bodyPr>
            <a:lstStyle/>
            <a:p>
              <a:pPr>
                <a:defRPr/>
              </a:pPr>
              <a:r>
                <a:rPr lang="en-US" dirty="0">
                  <a:solidFill>
                    <a:srgbClr val="FF0000"/>
                  </a:solidFill>
                  <a:effectLst>
                    <a:outerShdw blurRad="38100" dist="38100" dir="2700000" algn="tl">
                      <a:srgbClr val="000000">
                        <a:alpha val="43137"/>
                      </a:srgbClr>
                    </a:outerShdw>
                  </a:effectLst>
                </a:rPr>
                <a:t>XO</a:t>
              </a:r>
            </a:p>
          </p:txBody>
        </p:sp>
        <p:pic>
          <p:nvPicPr>
            <p:cNvPr id="8398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4035" y="3438811"/>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2"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0500" y="3603625"/>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975" name="Group 7"/>
          <p:cNvGrpSpPr>
            <a:grpSpLocks/>
          </p:cNvGrpSpPr>
          <p:nvPr/>
        </p:nvGrpSpPr>
        <p:grpSpPr bwMode="auto">
          <a:xfrm>
            <a:off x="7924800" y="247650"/>
            <a:ext cx="1052513" cy="903288"/>
            <a:chOff x="7543799" y="925512"/>
            <a:chExt cx="1052513" cy="903288"/>
          </a:xfrm>
        </p:grpSpPr>
        <p:sp>
          <p:nvSpPr>
            <p:cNvPr id="16"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83977"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a:t>ELO</a:t>
              </a:r>
            </a:p>
            <a:p>
              <a:pPr algn="ctr">
                <a:spcBef>
                  <a:spcPct val="0"/>
                </a:spcBef>
                <a:buFontTx/>
                <a:buNone/>
              </a:pPr>
              <a:r>
                <a:rPr lang="en-US" altLang="en-US" sz="1100"/>
                <a:t>1</a:t>
              </a:r>
            </a:p>
          </p:txBody>
        </p:sp>
      </p:grpSp>
      <p:sp>
        <p:nvSpPr>
          <p:cNvPr id="2" name="Text Box 10">
            <a:extLst>
              <a:ext uri="{FF2B5EF4-FFF2-40B4-BE49-F238E27FC236}">
                <a16:creationId xmlns:a16="http://schemas.microsoft.com/office/drawing/2014/main" id="{7470EF1C-0BA0-B1E8-CC6B-008E0F1F3DA2}"/>
              </a:ext>
            </a:extLst>
          </p:cNvPr>
          <p:cNvSpPr txBox="1">
            <a:spLocks noChangeArrowheads="1"/>
          </p:cNvSpPr>
          <p:nvPr/>
        </p:nvSpPr>
        <p:spPr bwMode="auto">
          <a:xfrm>
            <a:off x="6553199" y="6022950"/>
            <a:ext cx="2424113" cy="369332"/>
          </a:xfrm>
          <a:prstGeom prst="rect">
            <a:avLst/>
          </a:prstGeom>
          <a:noFill/>
          <a:ln w="76200">
            <a:noFill/>
            <a:miter lim="800000"/>
            <a:headEnd/>
            <a:tailEnd/>
          </a:ln>
          <a:effectLst/>
        </p:spPr>
        <p:txBody>
          <a:bodyPr wrap="square">
            <a:spAutoFit/>
          </a:bodyPr>
          <a:lstStyle/>
          <a:p>
            <a:pPr algn="ctr" eaLnBrk="1" hangingPunct="1">
              <a:defRPr/>
            </a:pPr>
            <a:r>
              <a:rPr lang="en-US" sz="1800" b="1" u="sng" dirty="0">
                <a:solidFill>
                  <a:srgbClr val="00B050"/>
                </a:solidFill>
                <a:latin typeface="Arial" charset="0"/>
              </a:rPr>
              <a:t>AR 1-201</a:t>
            </a:r>
            <a:r>
              <a:rPr lang="en-US" sz="1800" b="1" dirty="0">
                <a:solidFill>
                  <a:srgbClr val="00B050"/>
                </a:solidFill>
                <a:latin typeface="Arial" charset="0"/>
              </a:rPr>
              <a:t> (para 3-3)</a:t>
            </a:r>
          </a:p>
        </p:txBody>
      </p:sp>
    </p:spTree>
  </p:cSld>
  <p:clrMapOvr>
    <a:masterClrMapping/>
  </p:clrMapOvr>
  <p:transition>
    <p:pull/>
    <p:sndAc>
      <p:end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7B4F89D3-C0FE-43B1-B10C-00CB8B7DC73B}" type="slidenum">
              <a:rPr lang="en-US" altLang="en-US" sz="1400" smtClean="0"/>
              <a:pPr>
                <a:spcBef>
                  <a:spcPct val="0"/>
                </a:spcBef>
                <a:buFontTx/>
                <a:buNone/>
              </a:pPr>
              <a:t>33</a:t>
            </a:fld>
            <a:endParaRPr lang="en-US" altLang="en-US" sz="1400"/>
          </a:p>
        </p:txBody>
      </p:sp>
      <p:sp>
        <p:nvSpPr>
          <p:cNvPr id="81923" name="Text Box 3"/>
          <p:cNvSpPr txBox="1">
            <a:spLocks noChangeArrowheads="1"/>
          </p:cNvSpPr>
          <p:nvPr/>
        </p:nvSpPr>
        <p:spPr bwMode="auto">
          <a:xfrm>
            <a:off x="3219450" y="6205538"/>
            <a:ext cx="174625" cy="468312"/>
          </a:xfrm>
          <a:prstGeom prst="rect">
            <a:avLst/>
          </a:prstGeom>
          <a:noFill/>
          <a:ln>
            <a:noFill/>
          </a:ln>
          <a:effectLst>
            <a:outerShdw dist="107763"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endParaRPr lang="en-US" altLang="en-US" sz="2900" b="0"/>
          </a:p>
        </p:txBody>
      </p:sp>
      <p:sp>
        <p:nvSpPr>
          <p:cNvPr id="658442" name="Text Box 10"/>
          <p:cNvSpPr txBox="1">
            <a:spLocks noChangeArrowheads="1"/>
          </p:cNvSpPr>
          <p:nvPr/>
        </p:nvSpPr>
        <p:spPr bwMode="auto">
          <a:xfrm>
            <a:off x="6553200" y="6022950"/>
            <a:ext cx="2514600" cy="369332"/>
          </a:xfrm>
          <a:prstGeom prst="rect">
            <a:avLst/>
          </a:prstGeom>
          <a:noFill/>
          <a:ln w="76200">
            <a:noFill/>
            <a:miter lim="800000"/>
            <a:headEnd/>
            <a:tailEnd/>
          </a:ln>
          <a:effectLst/>
        </p:spPr>
        <p:txBody>
          <a:bodyPr wrap="square">
            <a:spAutoFit/>
          </a:bodyPr>
          <a:lstStyle/>
          <a:p>
            <a:pPr algn="ctr" eaLnBrk="1" hangingPunct="1">
              <a:defRPr/>
            </a:pPr>
            <a:r>
              <a:rPr lang="en-US" sz="1800" b="1" u="sng" dirty="0">
                <a:solidFill>
                  <a:srgbClr val="00B050"/>
                </a:solidFill>
                <a:latin typeface="Arial" charset="0"/>
              </a:rPr>
              <a:t>AR 1-201</a:t>
            </a:r>
            <a:r>
              <a:rPr lang="en-US" sz="1800" b="1" dirty="0">
                <a:solidFill>
                  <a:srgbClr val="00B050"/>
                </a:solidFill>
                <a:latin typeface="Arial" charset="0"/>
              </a:rPr>
              <a:t> (para 3-3)</a:t>
            </a:r>
          </a:p>
        </p:txBody>
      </p:sp>
      <p:sp>
        <p:nvSpPr>
          <p:cNvPr id="81925" name="Text Box 2050"/>
          <p:cNvSpPr txBox="1">
            <a:spLocks noChangeArrowheads="1"/>
          </p:cNvSpPr>
          <p:nvPr/>
        </p:nvSpPr>
        <p:spPr bwMode="auto">
          <a:xfrm>
            <a:off x="1524000" y="3810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Initial Command Inspections</a:t>
            </a:r>
          </a:p>
        </p:txBody>
      </p:sp>
      <p:sp>
        <p:nvSpPr>
          <p:cNvPr id="81926" name="Text Box 5"/>
          <p:cNvSpPr txBox="1">
            <a:spLocks noChangeArrowheads="1"/>
          </p:cNvSpPr>
          <p:nvPr/>
        </p:nvSpPr>
        <p:spPr bwMode="auto">
          <a:xfrm>
            <a:off x="214313" y="1756497"/>
            <a:ext cx="8763000" cy="391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685800" indent="51435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lnSpc>
                <a:spcPct val="90000"/>
              </a:lnSpc>
              <a:spcBef>
                <a:spcPct val="0"/>
              </a:spcBef>
            </a:pPr>
            <a:r>
              <a:rPr lang="en-US" altLang="en-US" sz="2400" dirty="0">
                <a:solidFill>
                  <a:srgbClr val="FF0000"/>
                </a:solidFill>
              </a:rPr>
              <a:t>Required for Company Commanders </a:t>
            </a:r>
            <a:r>
              <a:rPr lang="en-US" altLang="en-US" sz="2400" dirty="0"/>
              <a:t>(or similar commands: detachments, troops, batteries) </a:t>
            </a:r>
          </a:p>
          <a:p>
            <a:pPr>
              <a:lnSpc>
                <a:spcPct val="90000"/>
              </a:lnSpc>
              <a:spcBef>
                <a:spcPct val="0"/>
              </a:spcBef>
            </a:pPr>
            <a:endParaRPr lang="en-US" altLang="en-US" sz="2400" dirty="0"/>
          </a:p>
          <a:p>
            <a:pPr marL="342900" indent="-342900">
              <a:lnSpc>
                <a:spcPct val="90000"/>
              </a:lnSpc>
              <a:spcBef>
                <a:spcPct val="0"/>
              </a:spcBef>
            </a:pPr>
            <a:r>
              <a:rPr lang="en-US" altLang="en-US" sz="2400" dirty="0"/>
              <a:t>Inspecting Commander must be</a:t>
            </a:r>
            <a:r>
              <a:rPr lang="en-US" altLang="en-US" sz="2400" dirty="0">
                <a:solidFill>
                  <a:srgbClr val="FF0000"/>
                </a:solidFill>
              </a:rPr>
              <a:t> </a:t>
            </a:r>
            <a:r>
              <a:rPr lang="en-US" altLang="en-US" sz="2400" dirty="0">
                <a:solidFill>
                  <a:srgbClr val="0000FF"/>
                </a:solidFill>
              </a:rPr>
              <a:t>present and participate </a:t>
            </a:r>
            <a:r>
              <a:rPr lang="en-US" altLang="en-US" sz="2400" dirty="0"/>
              <a:t>in the inspection (USAR &amp; ARNG consider consolidating inspections to facilitate presence / participation)</a:t>
            </a:r>
          </a:p>
          <a:p>
            <a:pPr marL="342900" indent="-342900">
              <a:lnSpc>
                <a:spcPct val="90000"/>
              </a:lnSpc>
              <a:spcBef>
                <a:spcPct val="0"/>
              </a:spcBef>
            </a:pPr>
            <a:endParaRPr lang="en-US" altLang="en-US" sz="2400" dirty="0"/>
          </a:p>
          <a:p>
            <a:pPr marL="342900" indent="-342900">
              <a:lnSpc>
                <a:spcPct val="90000"/>
              </a:lnSpc>
              <a:spcBef>
                <a:spcPct val="0"/>
              </a:spcBef>
            </a:pPr>
            <a:r>
              <a:rPr lang="en-US" altLang="en-US" sz="2400" dirty="0"/>
              <a:t>Timing:</a:t>
            </a:r>
          </a:p>
          <a:p>
            <a:pPr marL="342900" indent="-342900">
              <a:lnSpc>
                <a:spcPct val="90000"/>
              </a:lnSpc>
              <a:spcBef>
                <a:spcPct val="0"/>
              </a:spcBef>
            </a:pPr>
            <a:endParaRPr lang="en-US" altLang="en-US" sz="1200" dirty="0"/>
          </a:p>
          <a:p>
            <a:pPr marL="920750" lvl="3" indent="-342900">
              <a:lnSpc>
                <a:spcPct val="90000"/>
              </a:lnSpc>
              <a:spcBef>
                <a:spcPct val="0"/>
              </a:spcBef>
              <a:buFont typeface="Wingdings" panose="05000000000000000000" pitchFamily="2" charset="2"/>
              <a:buChar char="Ø"/>
            </a:pPr>
            <a:r>
              <a:rPr lang="en-US" altLang="en-US" dirty="0">
                <a:solidFill>
                  <a:srgbClr val="FF0000"/>
                </a:solidFill>
              </a:rPr>
              <a:t>Within 90 days </a:t>
            </a:r>
            <a:r>
              <a:rPr lang="en-US" altLang="en-US" dirty="0"/>
              <a:t>of change of command for Active Duty</a:t>
            </a:r>
          </a:p>
          <a:p>
            <a:pPr marL="749300" lvl="3" indent="-171450">
              <a:lnSpc>
                <a:spcPct val="90000"/>
              </a:lnSpc>
              <a:spcBef>
                <a:spcPct val="0"/>
              </a:spcBef>
              <a:buFont typeface="Wingdings" panose="05000000000000000000" pitchFamily="2" charset="2"/>
              <a:buChar char="Ø"/>
            </a:pPr>
            <a:endParaRPr lang="en-US" altLang="en-US" sz="1200" dirty="0"/>
          </a:p>
          <a:p>
            <a:pPr marL="920750" lvl="3" indent="-342900">
              <a:lnSpc>
                <a:spcPct val="90000"/>
              </a:lnSpc>
              <a:spcBef>
                <a:spcPct val="0"/>
              </a:spcBef>
              <a:buFont typeface="Wingdings" panose="05000000000000000000" pitchFamily="2" charset="2"/>
              <a:buChar char="Ø"/>
            </a:pPr>
            <a:r>
              <a:rPr lang="en-US" altLang="en-US" dirty="0">
                <a:solidFill>
                  <a:srgbClr val="FF0000"/>
                </a:solidFill>
              </a:rPr>
              <a:t>Within 180 days </a:t>
            </a:r>
            <a:r>
              <a:rPr lang="en-US" altLang="en-US" dirty="0"/>
              <a:t>of change of command for National Guard 	    (NG) and U.S. Army Reserve (USAR)</a:t>
            </a:r>
          </a:p>
        </p:txBody>
      </p:sp>
      <p:grpSp>
        <p:nvGrpSpPr>
          <p:cNvPr id="81927" name="Group 7"/>
          <p:cNvGrpSpPr>
            <a:grpSpLocks/>
          </p:cNvGrpSpPr>
          <p:nvPr/>
        </p:nvGrpSpPr>
        <p:grpSpPr bwMode="auto">
          <a:xfrm>
            <a:off x="7924800" y="247650"/>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81929"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a:t>ELO</a:t>
              </a:r>
            </a:p>
            <a:p>
              <a:pPr algn="ctr">
                <a:spcBef>
                  <a:spcPct val="0"/>
                </a:spcBef>
                <a:buFontTx/>
                <a:buNone/>
              </a:pPr>
              <a:r>
                <a:rPr lang="en-US" altLang="en-US" sz="1100"/>
                <a:t>1</a:t>
              </a:r>
            </a:p>
          </p:txBody>
        </p:sp>
      </p:grpSp>
    </p:spTree>
  </p:cSld>
  <p:clrMapOvr>
    <a:masterClrMapping/>
  </p:clrMapOvr>
  <p:transition>
    <p:pull/>
    <p:sndAc>
      <p:end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C2F5D5E0-A9D3-4A7B-BEDB-1D610201ED02}" type="slidenum">
              <a:rPr lang="en-US" altLang="en-US" sz="1400" smtClean="0"/>
              <a:pPr>
                <a:spcBef>
                  <a:spcPct val="0"/>
                </a:spcBef>
                <a:buFontTx/>
                <a:buNone/>
              </a:pPr>
              <a:t>34</a:t>
            </a:fld>
            <a:endParaRPr lang="en-US" altLang="en-US" sz="1400"/>
          </a:p>
        </p:txBody>
      </p:sp>
      <p:sp>
        <p:nvSpPr>
          <p:cNvPr id="86019" name="Text Box 3"/>
          <p:cNvSpPr txBox="1">
            <a:spLocks noChangeArrowheads="1"/>
          </p:cNvSpPr>
          <p:nvPr/>
        </p:nvSpPr>
        <p:spPr bwMode="auto">
          <a:xfrm>
            <a:off x="266700" y="1776268"/>
            <a:ext cx="8877300"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lnSpc>
                <a:spcPct val="90000"/>
              </a:lnSpc>
              <a:spcAft>
                <a:spcPct val="70000"/>
              </a:spcAft>
            </a:pPr>
            <a:r>
              <a:rPr lang="en-US" altLang="en-US" sz="2400" dirty="0">
                <a:solidFill>
                  <a:srgbClr val="FF0000"/>
                </a:solidFill>
              </a:rPr>
              <a:t>Measures progress and reinforces goals and objectives </a:t>
            </a:r>
            <a:r>
              <a:rPr lang="en-US" altLang="en-US" sz="2400" dirty="0"/>
              <a:t>established during the ICI</a:t>
            </a:r>
          </a:p>
          <a:p>
            <a:pPr marL="342900" indent="-342900">
              <a:lnSpc>
                <a:spcPct val="90000"/>
              </a:lnSpc>
              <a:spcAft>
                <a:spcPct val="70000"/>
              </a:spcAft>
            </a:pPr>
            <a:r>
              <a:rPr lang="en-US" altLang="en-US" sz="2400" dirty="0"/>
              <a:t>Ensures the implementation of corrective actions and the continued assessment of readiness</a:t>
            </a:r>
          </a:p>
          <a:p>
            <a:pPr marL="342900" indent="-342900">
              <a:lnSpc>
                <a:spcPct val="90000"/>
              </a:lnSpc>
              <a:spcAft>
                <a:spcPct val="70000"/>
              </a:spcAft>
            </a:pPr>
            <a:r>
              <a:rPr lang="en-US" altLang="en-US" sz="2400" dirty="0"/>
              <a:t>Required for Company Commanders (or like commands)  </a:t>
            </a:r>
          </a:p>
          <a:p>
            <a:pPr marL="342900" indent="-342900">
              <a:lnSpc>
                <a:spcPct val="90000"/>
              </a:lnSpc>
              <a:spcAft>
                <a:spcPct val="70000"/>
              </a:spcAft>
            </a:pPr>
            <a:r>
              <a:rPr lang="en-US" altLang="en-US" sz="2400" dirty="0"/>
              <a:t>Normally occur within one (1) year of completing the ICI</a:t>
            </a:r>
          </a:p>
          <a:p>
            <a:pPr marL="342900" indent="-342900">
              <a:lnSpc>
                <a:spcPct val="90000"/>
              </a:lnSpc>
              <a:spcAft>
                <a:spcPct val="70000"/>
              </a:spcAft>
            </a:pPr>
            <a:r>
              <a:rPr lang="en-US" altLang="en-US" sz="2400" dirty="0"/>
              <a:t>The inspecting commander </a:t>
            </a:r>
            <a:r>
              <a:rPr lang="en-US" altLang="en-US" sz="2400" dirty="0">
                <a:solidFill>
                  <a:srgbClr val="FF0000"/>
                </a:solidFill>
              </a:rPr>
              <a:t>may use the results </a:t>
            </a:r>
            <a:r>
              <a:rPr lang="en-US" altLang="en-US" sz="2400" dirty="0"/>
              <a:t>of the SCI </a:t>
            </a:r>
            <a:r>
              <a:rPr lang="en-US" altLang="en-US" sz="2400" dirty="0">
                <a:solidFill>
                  <a:srgbClr val="FF0000"/>
                </a:solidFill>
              </a:rPr>
              <a:t>to evaluate the Company Commander</a:t>
            </a:r>
          </a:p>
        </p:txBody>
      </p:sp>
      <p:sp>
        <p:nvSpPr>
          <p:cNvPr id="86022" name="Text Box 2050"/>
          <p:cNvSpPr txBox="1">
            <a:spLocks noChangeArrowheads="1"/>
          </p:cNvSpPr>
          <p:nvPr/>
        </p:nvSpPr>
        <p:spPr bwMode="auto">
          <a:xfrm>
            <a:off x="1524000" y="3810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Subsequent Command Inspections (SCI)</a:t>
            </a:r>
          </a:p>
        </p:txBody>
      </p:sp>
      <p:grpSp>
        <p:nvGrpSpPr>
          <p:cNvPr id="86023" name="Group 7"/>
          <p:cNvGrpSpPr>
            <a:grpSpLocks/>
          </p:cNvGrpSpPr>
          <p:nvPr/>
        </p:nvGrpSpPr>
        <p:grpSpPr bwMode="auto">
          <a:xfrm>
            <a:off x="7924800" y="247650"/>
            <a:ext cx="1052513" cy="903288"/>
            <a:chOff x="7543799" y="925512"/>
            <a:chExt cx="1052513" cy="903288"/>
          </a:xfrm>
        </p:grpSpPr>
        <p:sp>
          <p:nvSpPr>
            <p:cNvPr id="12"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86025"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a:t>ELO</a:t>
              </a:r>
            </a:p>
            <a:p>
              <a:pPr algn="ctr">
                <a:spcBef>
                  <a:spcPct val="0"/>
                </a:spcBef>
                <a:buFontTx/>
                <a:buNone/>
              </a:pPr>
              <a:r>
                <a:rPr lang="en-US" altLang="en-US" sz="1100"/>
                <a:t>1</a:t>
              </a:r>
            </a:p>
          </p:txBody>
        </p:sp>
      </p:grpSp>
      <p:sp>
        <p:nvSpPr>
          <p:cNvPr id="2" name="Text Box 10">
            <a:extLst>
              <a:ext uri="{FF2B5EF4-FFF2-40B4-BE49-F238E27FC236}">
                <a16:creationId xmlns:a16="http://schemas.microsoft.com/office/drawing/2014/main" id="{D1180979-1CB6-870C-80CD-1C43BC903B9C}"/>
              </a:ext>
            </a:extLst>
          </p:cNvPr>
          <p:cNvSpPr txBox="1">
            <a:spLocks noChangeArrowheads="1"/>
          </p:cNvSpPr>
          <p:nvPr/>
        </p:nvSpPr>
        <p:spPr bwMode="auto">
          <a:xfrm>
            <a:off x="6553199" y="6022950"/>
            <a:ext cx="2424113" cy="369332"/>
          </a:xfrm>
          <a:prstGeom prst="rect">
            <a:avLst/>
          </a:prstGeom>
          <a:noFill/>
          <a:ln w="76200">
            <a:noFill/>
            <a:miter lim="800000"/>
            <a:headEnd/>
            <a:tailEnd/>
          </a:ln>
          <a:effectLst/>
        </p:spPr>
        <p:txBody>
          <a:bodyPr wrap="square">
            <a:spAutoFit/>
          </a:bodyPr>
          <a:lstStyle/>
          <a:p>
            <a:pPr algn="ctr" eaLnBrk="1" hangingPunct="1">
              <a:defRPr/>
            </a:pPr>
            <a:r>
              <a:rPr lang="en-US" sz="1800" b="1" u="sng" dirty="0">
                <a:solidFill>
                  <a:srgbClr val="00B050"/>
                </a:solidFill>
                <a:latin typeface="Arial" charset="0"/>
              </a:rPr>
              <a:t>AR 1-201</a:t>
            </a:r>
            <a:r>
              <a:rPr lang="en-US" sz="1800" b="1" dirty="0">
                <a:solidFill>
                  <a:srgbClr val="00B050"/>
                </a:solidFill>
                <a:latin typeface="Arial" charset="0"/>
              </a:rPr>
              <a:t> (para 3-3)</a:t>
            </a:r>
          </a:p>
        </p:txBody>
      </p:sp>
    </p:spTree>
  </p:cSld>
  <p:clrMapOvr>
    <a:masterClrMapping/>
  </p:clrMapOvr>
  <p:transition>
    <p:pull/>
    <p:sndAc>
      <p:end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22D0D8E-8B0F-4C90-B55A-46A8144DE9A3}" type="slidenum">
              <a:rPr lang="en-US" altLang="en-US" sz="1400" smtClean="0"/>
              <a:pPr>
                <a:spcBef>
                  <a:spcPct val="0"/>
                </a:spcBef>
                <a:buFontTx/>
                <a:buNone/>
              </a:pPr>
              <a:t>35</a:t>
            </a:fld>
            <a:endParaRPr lang="en-US" altLang="en-US" sz="1400"/>
          </a:p>
        </p:txBody>
      </p:sp>
      <p:grpSp>
        <p:nvGrpSpPr>
          <p:cNvPr id="71683" name="Group 2"/>
          <p:cNvGrpSpPr>
            <a:grpSpLocks/>
          </p:cNvGrpSpPr>
          <p:nvPr/>
        </p:nvGrpSpPr>
        <p:grpSpPr bwMode="auto">
          <a:xfrm>
            <a:off x="1703388" y="1473200"/>
            <a:ext cx="5967412" cy="2052638"/>
            <a:chOff x="1341" y="1176"/>
            <a:chExt cx="4699" cy="1637"/>
          </a:xfrm>
        </p:grpSpPr>
        <p:sp>
          <p:nvSpPr>
            <p:cNvPr id="25" name="Freeform 3"/>
            <p:cNvSpPr>
              <a:spLocks/>
            </p:cNvSpPr>
            <p:nvPr/>
          </p:nvSpPr>
          <p:spPr bwMode="auto">
            <a:xfrm>
              <a:off x="1341" y="1176"/>
              <a:ext cx="4699" cy="1637"/>
            </a:xfrm>
            <a:custGeom>
              <a:avLst/>
              <a:gdLst/>
              <a:ahLst/>
              <a:cxnLst>
                <a:cxn ang="0">
                  <a:pos x="141" y="1345"/>
                </a:cxn>
                <a:cxn ang="0">
                  <a:pos x="295" y="1129"/>
                </a:cxn>
                <a:cxn ang="0">
                  <a:pos x="539" y="840"/>
                </a:cxn>
                <a:cxn ang="0">
                  <a:pos x="780" y="612"/>
                </a:cxn>
                <a:cxn ang="0">
                  <a:pos x="1047" y="415"/>
                </a:cxn>
                <a:cxn ang="0">
                  <a:pos x="1361" y="242"/>
                </a:cxn>
                <a:cxn ang="0">
                  <a:pos x="1702" y="111"/>
                </a:cxn>
                <a:cxn ang="0">
                  <a:pos x="2083" y="29"/>
                </a:cxn>
                <a:cxn ang="0">
                  <a:pos x="2400" y="0"/>
                </a:cxn>
                <a:cxn ang="0">
                  <a:pos x="2676" y="25"/>
                </a:cxn>
                <a:cxn ang="0">
                  <a:pos x="2916" y="76"/>
                </a:cxn>
                <a:cxn ang="0">
                  <a:pos x="3202" y="170"/>
                </a:cxn>
                <a:cxn ang="0">
                  <a:pos x="3411" y="266"/>
                </a:cxn>
                <a:cxn ang="0">
                  <a:pos x="3608" y="372"/>
                </a:cxn>
                <a:cxn ang="0">
                  <a:pos x="3819" y="513"/>
                </a:cxn>
                <a:cxn ang="0">
                  <a:pos x="4061" y="718"/>
                </a:cxn>
                <a:cxn ang="0">
                  <a:pos x="4289" y="956"/>
                </a:cxn>
                <a:cxn ang="0">
                  <a:pos x="4478" y="1199"/>
                </a:cxn>
                <a:cxn ang="0">
                  <a:pos x="4698" y="1601"/>
                </a:cxn>
                <a:cxn ang="0">
                  <a:pos x="4601" y="1476"/>
                </a:cxn>
                <a:cxn ang="0">
                  <a:pos x="4453" y="1342"/>
                </a:cxn>
                <a:cxn ang="0">
                  <a:pos x="4263" y="1257"/>
                </a:cxn>
                <a:cxn ang="0">
                  <a:pos x="4042" y="1227"/>
                </a:cxn>
                <a:cxn ang="0">
                  <a:pos x="3823" y="1271"/>
                </a:cxn>
                <a:cxn ang="0">
                  <a:pos x="3684" y="1342"/>
                </a:cxn>
                <a:cxn ang="0">
                  <a:pos x="3563" y="1436"/>
                </a:cxn>
                <a:cxn ang="0">
                  <a:pos x="3458" y="1487"/>
                </a:cxn>
                <a:cxn ang="0">
                  <a:pos x="3296" y="1342"/>
                </a:cxn>
                <a:cxn ang="0">
                  <a:pos x="3138" y="1266"/>
                </a:cxn>
                <a:cxn ang="0">
                  <a:pos x="2961" y="1227"/>
                </a:cxn>
                <a:cxn ang="0">
                  <a:pos x="2786" y="1238"/>
                </a:cxn>
                <a:cxn ang="0">
                  <a:pos x="2621" y="1293"/>
                </a:cxn>
                <a:cxn ang="0">
                  <a:pos x="2488" y="1370"/>
                </a:cxn>
                <a:cxn ang="0">
                  <a:pos x="2370" y="1476"/>
                </a:cxn>
                <a:cxn ang="0">
                  <a:pos x="2266" y="1416"/>
                </a:cxn>
                <a:cxn ang="0">
                  <a:pos x="2097" y="1298"/>
                </a:cxn>
                <a:cxn ang="0">
                  <a:pos x="1910" y="1236"/>
                </a:cxn>
                <a:cxn ang="0">
                  <a:pos x="1751" y="1227"/>
                </a:cxn>
                <a:cxn ang="0">
                  <a:pos x="1552" y="1270"/>
                </a:cxn>
                <a:cxn ang="0">
                  <a:pos x="1377" y="1364"/>
                </a:cxn>
                <a:cxn ang="0">
                  <a:pos x="1246" y="1480"/>
                </a:cxn>
                <a:cxn ang="0">
                  <a:pos x="1141" y="1413"/>
                </a:cxn>
                <a:cxn ang="0">
                  <a:pos x="991" y="1306"/>
                </a:cxn>
                <a:cxn ang="0">
                  <a:pos x="765" y="1232"/>
                </a:cxn>
                <a:cxn ang="0">
                  <a:pos x="554" y="1236"/>
                </a:cxn>
                <a:cxn ang="0">
                  <a:pos x="347" y="1303"/>
                </a:cxn>
                <a:cxn ang="0">
                  <a:pos x="170" y="1435"/>
                </a:cxn>
                <a:cxn ang="0">
                  <a:pos x="39" y="1542"/>
                </a:cxn>
              </a:cxnLst>
              <a:rect l="0" t="0" r="r" b="b"/>
              <a:pathLst>
                <a:path w="4699" h="1637">
                  <a:moveTo>
                    <a:pt x="39" y="1542"/>
                  </a:moveTo>
                  <a:lnTo>
                    <a:pt x="69" y="1476"/>
                  </a:lnTo>
                  <a:lnTo>
                    <a:pt x="105" y="1404"/>
                  </a:lnTo>
                  <a:lnTo>
                    <a:pt x="141" y="1345"/>
                  </a:lnTo>
                  <a:lnTo>
                    <a:pt x="166" y="1307"/>
                  </a:lnTo>
                  <a:lnTo>
                    <a:pt x="194" y="1266"/>
                  </a:lnTo>
                  <a:lnTo>
                    <a:pt x="234" y="1200"/>
                  </a:lnTo>
                  <a:lnTo>
                    <a:pt x="295" y="1129"/>
                  </a:lnTo>
                  <a:lnTo>
                    <a:pt x="362" y="1033"/>
                  </a:lnTo>
                  <a:lnTo>
                    <a:pt x="434" y="952"/>
                  </a:lnTo>
                  <a:lnTo>
                    <a:pt x="477" y="900"/>
                  </a:lnTo>
                  <a:lnTo>
                    <a:pt x="539" y="840"/>
                  </a:lnTo>
                  <a:lnTo>
                    <a:pt x="602" y="772"/>
                  </a:lnTo>
                  <a:lnTo>
                    <a:pt x="661" y="718"/>
                  </a:lnTo>
                  <a:lnTo>
                    <a:pt x="726" y="664"/>
                  </a:lnTo>
                  <a:lnTo>
                    <a:pt x="780" y="612"/>
                  </a:lnTo>
                  <a:lnTo>
                    <a:pt x="841" y="569"/>
                  </a:lnTo>
                  <a:lnTo>
                    <a:pt x="911" y="514"/>
                  </a:lnTo>
                  <a:lnTo>
                    <a:pt x="970" y="470"/>
                  </a:lnTo>
                  <a:lnTo>
                    <a:pt x="1047" y="415"/>
                  </a:lnTo>
                  <a:lnTo>
                    <a:pt x="1137" y="363"/>
                  </a:lnTo>
                  <a:lnTo>
                    <a:pt x="1210" y="320"/>
                  </a:lnTo>
                  <a:lnTo>
                    <a:pt x="1281" y="281"/>
                  </a:lnTo>
                  <a:lnTo>
                    <a:pt x="1361" y="242"/>
                  </a:lnTo>
                  <a:lnTo>
                    <a:pt x="1455" y="199"/>
                  </a:lnTo>
                  <a:lnTo>
                    <a:pt x="1535" y="166"/>
                  </a:lnTo>
                  <a:lnTo>
                    <a:pt x="1628" y="134"/>
                  </a:lnTo>
                  <a:lnTo>
                    <a:pt x="1702" y="111"/>
                  </a:lnTo>
                  <a:lnTo>
                    <a:pt x="1782" y="89"/>
                  </a:lnTo>
                  <a:lnTo>
                    <a:pt x="1886" y="63"/>
                  </a:lnTo>
                  <a:lnTo>
                    <a:pt x="1987" y="44"/>
                  </a:lnTo>
                  <a:lnTo>
                    <a:pt x="2083" y="29"/>
                  </a:lnTo>
                  <a:lnTo>
                    <a:pt x="2177" y="16"/>
                  </a:lnTo>
                  <a:lnTo>
                    <a:pt x="2261" y="5"/>
                  </a:lnTo>
                  <a:lnTo>
                    <a:pt x="2325" y="0"/>
                  </a:lnTo>
                  <a:lnTo>
                    <a:pt x="2400" y="0"/>
                  </a:lnTo>
                  <a:lnTo>
                    <a:pt x="2456" y="5"/>
                  </a:lnTo>
                  <a:lnTo>
                    <a:pt x="2518" y="11"/>
                  </a:lnTo>
                  <a:lnTo>
                    <a:pt x="2602" y="18"/>
                  </a:lnTo>
                  <a:lnTo>
                    <a:pt x="2676" y="25"/>
                  </a:lnTo>
                  <a:lnTo>
                    <a:pt x="2746" y="37"/>
                  </a:lnTo>
                  <a:lnTo>
                    <a:pt x="2803" y="48"/>
                  </a:lnTo>
                  <a:lnTo>
                    <a:pt x="2852" y="60"/>
                  </a:lnTo>
                  <a:lnTo>
                    <a:pt x="2916" y="76"/>
                  </a:lnTo>
                  <a:lnTo>
                    <a:pt x="2986" y="96"/>
                  </a:lnTo>
                  <a:lnTo>
                    <a:pt x="3066" y="120"/>
                  </a:lnTo>
                  <a:lnTo>
                    <a:pt x="3144" y="147"/>
                  </a:lnTo>
                  <a:lnTo>
                    <a:pt x="3202" y="170"/>
                  </a:lnTo>
                  <a:lnTo>
                    <a:pt x="3257" y="194"/>
                  </a:lnTo>
                  <a:lnTo>
                    <a:pt x="3302" y="214"/>
                  </a:lnTo>
                  <a:lnTo>
                    <a:pt x="3358" y="241"/>
                  </a:lnTo>
                  <a:lnTo>
                    <a:pt x="3411" y="266"/>
                  </a:lnTo>
                  <a:lnTo>
                    <a:pt x="3466" y="294"/>
                  </a:lnTo>
                  <a:lnTo>
                    <a:pt x="3514" y="320"/>
                  </a:lnTo>
                  <a:lnTo>
                    <a:pt x="3562" y="347"/>
                  </a:lnTo>
                  <a:lnTo>
                    <a:pt x="3608" y="372"/>
                  </a:lnTo>
                  <a:lnTo>
                    <a:pt x="3661" y="404"/>
                  </a:lnTo>
                  <a:lnTo>
                    <a:pt x="3702" y="432"/>
                  </a:lnTo>
                  <a:lnTo>
                    <a:pt x="3761" y="474"/>
                  </a:lnTo>
                  <a:lnTo>
                    <a:pt x="3819" y="513"/>
                  </a:lnTo>
                  <a:lnTo>
                    <a:pt x="3882" y="560"/>
                  </a:lnTo>
                  <a:lnTo>
                    <a:pt x="3936" y="603"/>
                  </a:lnTo>
                  <a:lnTo>
                    <a:pt x="4012" y="671"/>
                  </a:lnTo>
                  <a:lnTo>
                    <a:pt x="4061" y="718"/>
                  </a:lnTo>
                  <a:lnTo>
                    <a:pt x="4102" y="755"/>
                  </a:lnTo>
                  <a:lnTo>
                    <a:pt x="4157" y="813"/>
                  </a:lnTo>
                  <a:lnTo>
                    <a:pt x="4201" y="865"/>
                  </a:lnTo>
                  <a:lnTo>
                    <a:pt x="4289" y="956"/>
                  </a:lnTo>
                  <a:lnTo>
                    <a:pt x="4329" y="1005"/>
                  </a:lnTo>
                  <a:lnTo>
                    <a:pt x="4378" y="1062"/>
                  </a:lnTo>
                  <a:lnTo>
                    <a:pt x="4427" y="1128"/>
                  </a:lnTo>
                  <a:lnTo>
                    <a:pt x="4478" y="1199"/>
                  </a:lnTo>
                  <a:lnTo>
                    <a:pt x="4554" y="1321"/>
                  </a:lnTo>
                  <a:lnTo>
                    <a:pt x="4618" y="1425"/>
                  </a:lnTo>
                  <a:lnTo>
                    <a:pt x="4662" y="1492"/>
                  </a:lnTo>
                  <a:lnTo>
                    <a:pt x="4698" y="1601"/>
                  </a:lnTo>
                  <a:lnTo>
                    <a:pt x="4669" y="1565"/>
                  </a:lnTo>
                  <a:lnTo>
                    <a:pt x="4646" y="1531"/>
                  </a:lnTo>
                  <a:lnTo>
                    <a:pt x="4624" y="1504"/>
                  </a:lnTo>
                  <a:lnTo>
                    <a:pt x="4601" y="1476"/>
                  </a:lnTo>
                  <a:lnTo>
                    <a:pt x="4564" y="1437"/>
                  </a:lnTo>
                  <a:lnTo>
                    <a:pt x="4529" y="1406"/>
                  </a:lnTo>
                  <a:lnTo>
                    <a:pt x="4494" y="1374"/>
                  </a:lnTo>
                  <a:lnTo>
                    <a:pt x="4453" y="1342"/>
                  </a:lnTo>
                  <a:lnTo>
                    <a:pt x="4408" y="1318"/>
                  </a:lnTo>
                  <a:lnTo>
                    <a:pt x="4367" y="1297"/>
                  </a:lnTo>
                  <a:lnTo>
                    <a:pt x="4318" y="1275"/>
                  </a:lnTo>
                  <a:lnTo>
                    <a:pt x="4263" y="1257"/>
                  </a:lnTo>
                  <a:lnTo>
                    <a:pt x="4213" y="1243"/>
                  </a:lnTo>
                  <a:lnTo>
                    <a:pt x="4152" y="1231"/>
                  </a:lnTo>
                  <a:lnTo>
                    <a:pt x="4103" y="1227"/>
                  </a:lnTo>
                  <a:lnTo>
                    <a:pt x="4042" y="1227"/>
                  </a:lnTo>
                  <a:lnTo>
                    <a:pt x="3979" y="1232"/>
                  </a:lnTo>
                  <a:lnTo>
                    <a:pt x="3911" y="1246"/>
                  </a:lnTo>
                  <a:lnTo>
                    <a:pt x="3868" y="1255"/>
                  </a:lnTo>
                  <a:lnTo>
                    <a:pt x="3823" y="1271"/>
                  </a:lnTo>
                  <a:lnTo>
                    <a:pt x="3792" y="1285"/>
                  </a:lnTo>
                  <a:lnTo>
                    <a:pt x="3748" y="1302"/>
                  </a:lnTo>
                  <a:lnTo>
                    <a:pt x="3709" y="1325"/>
                  </a:lnTo>
                  <a:lnTo>
                    <a:pt x="3684" y="1342"/>
                  </a:lnTo>
                  <a:lnTo>
                    <a:pt x="3663" y="1360"/>
                  </a:lnTo>
                  <a:lnTo>
                    <a:pt x="3633" y="1380"/>
                  </a:lnTo>
                  <a:lnTo>
                    <a:pt x="3598" y="1406"/>
                  </a:lnTo>
                  <a:lnTo>
                    <a:pt x="3563" y="1436"/>
                  </a:lnTo>
                  <a:lnTo>
                    <a:pt x="3539" y="1460"/>
                  </a:lnTo>
                  <a:lnTo>
                    <a:pt x="3513" y="1488"/>
                  </a:lnTo>
                  <a:lnTo>
                    <a:pt x="3487" y="1516"/>
                  </a:lnTo>
                  <a:lnTo>
                    <a:pt x="3458" y="1487"/>
                  </a:lnTo>
                  <a:lnTo>
                    <a:pt x="3424" y="1449"/>
                  </a:lnTo>
                  <a:lnTo>
                    <a:pt x="3382" y="1408"/>
                  </a:lnTo>
                  <a:lnTo>
                    <a:pt x="3339" y="1374"/>
                  </a:lnTo>
                  <a:lnTo>
                    <a:pt x="3296" y="1342"/>
                  </a:lnTo>
                  <a:lnTo>
                    <a:pt x="3267" y="1326"/>
                  </a:lnTo>
                  <a:lnTo>
                    <a:pt x="3236" y="1307"/>
                  </a:lnTo>
                  <a:lnTo>
                    <a:pt x="3189" y="1287"/>
                  </a:lnTo>
                  <a:lnTo>
                    <a:pt x="3138" y="1266"/>
                  </a:lnTo>
                  <a:lnTo>
                    <a:pt x="3090" y="1250"/>
                  </a:lnTo>
                  <a:lnTo>
                    <a:pt x="3043" y="1238"/>
                  </a:lnTo>
                  <a:lnTo>
                    <a:pt x="3000" y="1232"/>
                  </a:lnTo>
                  <a:lnTo>
                    <a:pt x="2961" y="1227"/>
                  </a:lnTo>
                  <a:lnTo>
                    <a:pt x="2920" y="1227"/>
                  </a:lnTo>
                  <a:lnTo>
                    <a:pt x="2887" y="1227"/>
                  </a:lnTo>
                  <a:lnTo>
                    <a:pt x="2832" y="1232"/>
                  </a:lnTo>
                  <a:lnTo>
                    <a:pt x="2786" y="1238"/>
                  </a:lnTo>
                  <a:lnTo>
                    <a:pt x="2746" y="1247"/>
                  </a:lnTo>
                  <a:lnTo>
                    <a:pt x="2703" y="1259"/>
                  </a:lnTo>
                  <a:lnTo>
                    <a:pt x="2666" y="1271"/>
                  </a:lnTo>
                  <a:lnTo>
                    <a:pt x="2621" y="1293"/>
                  </a:lnTo>
                  <a:lnTo>
                    <a:pt x="2585" y="1307"/>
                  </a:lnTo>
                  <a:lnTo>
                    <a:pt x="2557" y="1322"/>
                  </a:lnTo>
                  <a:lnTo>
                    <a:pt x="2528" y="1342"/>
                  </a:lnTo>
                  <a:lnTo>
                    <a:pt x="2488" y="1370"/>
                  </a:lnTo>
                  <a:lnTo>
                    <a:pt x="2453" y="1397"/>
                  </a:lnTo>
                  <a:lnTo>
                    <a:pt x="2422" y="1423"/>
                  </a:lnTo>
                  <a:lnTo>
                    <a:pt x="2397" y="1449"/>
                  </a:lnTo>
                  <a:lnTo>
                    <a:pt x="2370" y="1476"/>
                  </a:lnTo>
                  <a:lnTo>
                    <a:pt x="2342" y="1516"/>
                  </a:lnTo>
                  <a:lnTo>
                    <a:pt x="2325" y="1480"/>
                  </a:lnTo>
                  <a:lnTo>
                    <a:pt x="2302" y="1447"/>
                  </a:lnTo>
                  <a:lnTo>
                    <a:pt x="2266" y="1416"/>
                  </a:lnTo>
                  <a:lnTo>
                    <a:pt x="2231" y="1388"/>
                  </a:lnTo>
                  <a:lnTo>
                    <a:pt x="2186" y="1350"/>
                  </a:lnTo>
                  <a:lnTo>
                    <a:pt x="2137" y="1321"/>
                  </a:lnTo>
                  <a:lnTo>
                    <a:pt x="2097" y="1298"/>
                  </a:lnTo>
                  <a:lnTo>
                    <a:pt x="2057" y="1283"/>
                  </a:lnTo>
                  <a:lnTo>
                    <a:pt x="2007" y="1262"/>
                  </a:lnTo>
                  <a:lnTo>
                    <a:pt x="1956" y="1247"/>
                  </a:lnTo>
                  <a:lnTo>
                    <a:pt x="1910" y="1236"/>
                  </a:lnTo>
                  <a:lnTo>
                    <a:pt x="1867" y="1231"/>
                  </a:lnTo>
                  <a:lnTo>
                    <a:pt x="1826" y="1227"/>
                  </a:lnTo>
                  <a:lnTo>
                    <a:pt x="1788" y="1227"/>
                  </a:lnTo>
                  <a:lnTo>
                    <a:pt x="1751" y="1227"/>
                  </a:lnTo>
                  <a:lnTo>
                    <a:pt x="1702" y="1232"/>
                  </a:lnTo>
                  <a:lnTo>
                    <a:pt x="1652" y="1242"/>
                  </a:lnTo>
                  <a:lnTo>
                    <a:pt x="1601" y="1254"/>
                  </a:lnTo>
                  <a:lnTo>
                    <a:pt x="1552" y="1270"/>
                  </a:lnTo>
                  <a:lnTo>
                    <a:pt x="1499" y="1290"/>
                  </a:lnTo>
                  <a:lnTo>
                    <a:pt x="1455" y="1313"/>
                  </a:lnTo>
                  <a:lnTo>
                    <a:pt x="1412" y="1338"/>
                  </a:lnTo>
                  <a:lnTo>
                    <a:pt x="1377" y="1364"/>
                  </a:lnTo>
                  <a:lnTo>
                    <a:pt x="1335" y="1399"/>
                  </a:lnTo>
                  <a:lnTo>
                    <a:pt x="1301" y="1425"/>
                  </a:lnTo>
                  <a:lnTo>
                    <a:pt x="1274" y="1451"/>
                  </a:lnTo>
                  <a:lnTo>
                    <a:pt x="1246" y="1480"/>
                  </a:lnTo>
                  <a:lnTo>
                    <a:pt x="1217" y="1518"/>
                  </a:lnTo>
                  <a:lnTo>
                    <a:pt x="1192" y="1475"/>
                  </a:lnTo>
                  <a:lnTo>
                    <a:pt x="1170" y="1445"/>
                  </a:lnTo>
                  <a:lnTo>
                    <a:pt x="1141" y="1413"/>
                  </a:lnTo>
                  <a:lnTo>
                    <a:pt x="1102" y="1381"/>
                  </a:lnTo>
                  <a:lnTo>
                    <a:pt x="1067" y="1354"/>
                  </a:lnTo>
                  <a:lnTo>
                    <a:pt x="1030" y="1330"/>
                  </a:lnTo>
                  <a:lnTo>
                    <a:pt x="991" y="1306"/>
                  </a:lnTo>
                  <a:lnTo>
                    <a:pt x="939" y="1283"/>
                  </a:lnTo>
                  <a:lnTo>
                    <a:pt x="887" y="1264"/>
                  </a:lnTo>
                  <a:lnTo>
                    <a:pt x="820" y="1242"/>
                  </a:lnTo>
                  <a:lnTo>
                    <a:pt x="765" y="1232"/>
                  </a:lnTo>
                  <a:lnTo>
                    <a:pt x="699" y="1226"/>
                  </a:lnTo>
                  <a:lnTo>
                    <a:pt x="657" y="1227"/>
                  </a:lnTo>
                  <a:lnTo>
                    <a:pt x="609" y="1228"/>
                  </a:lnTo>
                  <a:lnTo>
                    <a:pt x="554" y="1236"/>
                  </a:lnTo>
                  <a:lnTo>
                    <a:pt x="507" y="1246"/>
                  </a:lnTo>
                  <a:lnTo>
                    <a:pt x="452" y="1262"/>
                  </a:lnTo>
                  <a:lnTo>
                    <a:pt x="396" y="1285"/>
                  </a:lnTo>
                  <a:lnTo>
                    <a:pt x="347" y="1303"/>
                  </a:lnTo>
                  <a:lnTo>
                    <a:pt x="306" y="1326"/>
                  </a:lnTo>
                  <a:lnTo>
                    <a:pt x="264" y="1354"/>
                  </a:lnTo>
                  <a:lnTo>
                    <a:pt x="209" y="1399"/>
                  </a:lnTo>
                  <a:lnTo>
                    <a:pt x="170" y="1435"/>
                  </a:lnTo>
                  <a:lnTo>
                    <a:pt x="131" y="1471"/>
                  </a:lnTo>
                  <a:lnTo>
                    <a:pt x="84" y="1533"/>
                  </a:lnTo>
                  <a:lnTo>
                    <a:pt x="0" y="1636"/>
                  </a:lnTo>
                  <a:lnTo>
                    <a:pt x="39" y="1542"/>
                  </a:lnTo>
                </a:path>
              </a:pathLst>
            </a:custGeom>
            <a:no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6" name="Arc 4"/>
            <p:cNvSpPr>
              <a:spLocks/>
            </p:cNvSpPr>
            <p:nvPr/>
          </p:nvSpPr>
          <p:spPr bwMode="auto">
            <a:xfrm>
              <a:off x="2564" y="1190"/>
              <a:ext cx="1110" cy="1503"/>
            </a:xfrm>
            <a:custGeom>
              <a:avLst/>
              <a:gdLst>
                <a:gd name="G0" fmla="+- 21600 0 0"/>
                <a:gd name="G1" fmla="+- 21596 0 0"/>
                <a:gd name="G2" fmla="+- 21600 0 0"/>
                <a:gd name="T0" fmla="*/ 0 w 21600"/>
                <a:gd name="T1" fmla="*/ 21596 h 21596"/>
                <a:gd name="T2" fmla="*/ 21211 w 21600"/>
                <a:gd name="T3" fmla="*/ 0 h 21596"/>
                <a:gd name="T4" fmla="*/ 21600 w 21600"/>
                <a:gd name="T5" fmla="*/ 21596 h 21596"/>
              </a:gdLst>
              <a:ahLst/>
              <a:cxnLst>
                <a:cxn ang="0">
                  <a:pos x="T0" y="T1"/>
                </a:cxn>
                <a:cxn ang="0">
                  <a:pos x="T2" y="T3"/>
                </a:cxn>
                <a:cxn ang="0">
                  <a:pos x="T4" y="T5"/>
                </a:cxn>
              </a:cxnLst>
              <a:rect l="0" t="0" r="r" b="b"/>
              <a:pathLst>
                <a:path w="21600" h="21596" fill="none" extrusionOk="0">
                  <a:moveTo>
                    <a:pt x="0" y="21596"/>
                  </a:moveTo>
                  <a:cubicBezTo>
                    <a:pt x="0" y="9818"/>
                    <a:pt x="9435" y="211"/>
                    <a:pt x="21210" y="-1"/>
                  </a:cubicBezTo>
                </a:path>
                <a:path w="21600" h="21596" stroke="0" extrusionOk="0">
                  <a:moveTo>
                    <a:pt x="0" y="21596"/>
                  </a:moveTo>
                  <a:cubicBezTo>
                    <a:pt x="0" y="9818"/>
                    <a:pt x="9435" y="211"/>
                    <a:pt x="21210" y="-1"/>
                  </a:cubicBezTo>
                  <a:lnTo>
                    <a:pt x="21600" y="21596"/>
                  </a:lnTo>
                  <a:close/>
                </a:path>
              </a:pathLst>
            </a:custGeom>
            <a:noFill/>
            <a:ln w="9525" cap="rnd">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7" name="Arc 5"/>
            <p:cNvSpPr>
              <a:spLocks/>
            </p:cNvSpPr>
            <p:nvPr/>
          </p:nvSpPr>
          <p:spPr bwMode="auto">
            <a:xfrm>
              <a:off x="3659" y="1190"/>
              <a:ext cx="1176" cy="15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8" name="Line 6"/>
            <p:cNvSpPr>
              <a:spLocks noChangeShapeType="1"/>
            </p:cNvSpPr>
            <p:nvPr/>
          </p:nvSpPr>
          <p:spPr bwMode="auto">
            <a:xfrm>
              <a:off x="3675" y="1206"/>
              <a:ext cx="16" cy="1470"/>
            </a:xfrm>
            <a:prstGeom prst="line">
              <a:avLst/>
            </a:prstGeom>
            <a:noFill/>
            <a:ln w="9525">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grpSp>
      <p:grpSp>
        <p:nvGrpSpPr>
          <p:cNvPr id="71684" name="Group 7"/>
          <p:cNvGrpSpPr>
            <a:grpSpLocks/>
          </p:cNvGrpSpPr>
          <p:nvPr/>
        </p:nvGrpSpPr>
        <p:grpSpPr bwMode="auto">
          <a:xfrm>
            <a:off x="1187912" y="762000"/>
            <a:ext cx="7010400" cy="5433972"/>
            <a:chOff x="1667" y="1423"/>
            <a:chExt cx="4265" cy="4336"/>
          </a:xfrm>
        </p:grpSpPr>
        <p:graphicFrame>
          <p:nvGraphicFramePr>
            <p:cNvPr id="71695" name="Object 8"/>
            <p:cNvGraphicFramePr>
              <a:graphicFrameLocks/>
            </p:cNvGraphicFramePr>
            <p:nvPr/>
          </p:nvGraphicFramePr>
          <p:xfrm>
            <a:off x="1667" y="1423"/>
            <a:ext cx="4265" cy="4336"/>
          </p:xfrm>
          <a:graphic>
            <a:graphicData uri="http://schemas.openxmlformats.org/presentationml/2006/ole">
              <mc:AlternateContent xmlns:mc="http://schemas.openxmlformats.org/markup-compatibility/2006">
                <mc:Choice xmlns:v="urn:schemas-microsoft-com:vml" Requires="v">
                  <p:oleObj name="ClipArt" r:id="rId3" imgW="6770688" imgH="5918200" progId="MS_ClipArt_Gallery.2">
                    <p:embed/>
                  </p:oleObj>
                </mc:Choice>
                <mc:Fallback>
                  <p:oleObj name="ClipArt" r:id="rId3" imgW="6770688" imgH="5918200" progId="MS_ClipArt_Gallery.2">
                    <p:embed/>
                    <p:pic>
                      <p:nvPicPr>
                        <p:cNvPr id="71695"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7" y="1423"/>
                          <a:ext cx="4265" cy="4336"/>
                        </a:xfrm>
                        <a:prstGeom prst="rect">
                          <a:avLst/>
                        </a:prstGeom>
                        <a:noFill/>
                        <a:ln>
                          <a:noFill/>
                        </a:ln>
                        <a:effectLst/>
                      </p:spPr>
                    </p:pic>
                  </p:oleObj>
                </mc:Fallback>
              </mc:AlternateContent>
            </a:graphicData>
          </a:graphic>
        </p:graphicFrame>
        <p:sp>
          <p:nvSpPr>
            <p:cNvPr id="71696" name="Rectangle 9"/>
            <p:cNvSpPr>
              <a:spLocks noChangeArrowheads="1"/>
            </p:cNvSpPr>
            <p:nvPr/>
          </p:nvSpPr>
          <p:spPr bwMode="auto">
            <a:xfrm>
              <a:off x="2615" y="2021"/>
              <a:ext cx="2221"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5200" i="1" dirty="0">
                  <a:solidFill>
                    <a:schemeClr val="tx2"/>
                  </a:solidFill>
                </a:rPr>
                <a:t>O I P</a:t>
              </a:r>
            </a:p>
          </p:txBody>
        </p:sp>
      </p:grpSp>
      <p:sp>
        <p:nvSpPr>
          <p:cNvPr id="71686" name="Rectangle 11"/>
          <p:cNvSpPr>
            <a:spLocks noChangeArrowheads="1"/>
          </p:cNvSpPr>
          <p:nvPr/>
        </p:nvSpPr>
        <p:spPr bwMode="auto">
          <a:xfrm>
            <a:off x="860251" y="3124200"/>
            <a:ext cx="23340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500" dirty="0">
                <a:solidFill>
                  <a:srgbClr val="0000FF"/>
                </a:solidFill>
              </a:rPr>
              <a:t>STAFF INSPECTIONS</a:t>
            </a:r>
          </a:p>
        </p:txBody>
      </p:sp>
      <p:sp>
        <p:nvSpPr>
          <p:cNvPr id="2" name="Text Box 2050">
            <a:extLst>
              <a:ext uri="{FF2B5EF4-FFF2-40B4-BE49-F238E27FC236}">
                <a16:creationId xmlns:a16="http://schemas.microsoft.com/office/drawing/2014/main" id="{026164DF-3DDF-3BB0-1CFF-E8382F0F16B6}"/>
              </a:ext>
            </a:extLst>
          </p:cNvPr>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Staff Inspections</a:t>
            </a:r>
          </a:p>
        </p:txBody>
      </p:sp>
      <p:sp>
        <p:nvSpPr>
          <p:cNvPr id="6" name="Text Box 3">
            <a:extLst>
              <a:ext uri="{FF2B5EF4-FFF2-40B4-BE49-F238E27FC236}">
                <a16:creationId xmlns:a16="http://schemas.microsoft.com/office/drawing/2014/main" id="{65138DB8-31DA-B6F8-A942-C1D6FE2D34C8}"/>
              </a:ext>
            </a:extLst>
          </p:cNvPr>
          <p:cNvSpPr txBox="1">
            <a:spLocks noChangeArrowheads="1"/>
          </p:cNvSpPr>
          <p:nvPr/>
        </p:nvSpPr>
        <p:spPr bwMode="auto">
          <a:xfrm>
            <a:off x="863275" y="4035488"/>
            <a:ext cx="3389691" cy="1364064"/>
          </a:xfrm>
          <a:prstGeom prst="rect">
            <a:avLst/>
          </a:prstGeom>
          <a:noFill/>
          <a:ln w="12700">
            <a:noFill/>
            <a:miter lim="800000"/>
            <a:headEnd/>
            <a:tailEnd/>
          </a:ln>
          <a:effectLst/>
        </p:spPr>
        <p:txBody>
          <a:bodyPr wrap="square" lIns="71974" tIns="35356" rIns="71974" bIns="35356">
            <a:spAutoFit/>
          </a:bodyPr>
          <a:lstStyle/>
          <a:p>
            <a:pPr marL="342900" indent="-342900" defTabSz="727075">
              <a:spcBef>
                <a:spcPct val="50000"/>
              </a:spcBef>
              <a:buFont typeface="Wingdings" panose="05000000000000000000" pitchFamily="2" charset="2"/>
              <a:buChar char="Ø"/>
              <a:defRPr/>
            </a:pPr>
            <a:r>
              <a:rPr lang="en-US" sz="2400" b="0" dirty="0">
                <a:latin typeface="Arial" charset="0"/>
              </a:rPr>
              <a:t>Staff Inspections</a:t>
            </a:r>
          </a:p>
          <a:p>
            <a:pPr marL="342900" indent="-342900" defTabSz="727075">
              <a:spcBef>
                <a:spcPct val="50000"/>
              </a:spcBef>
              <a:buFont typeface="Wingdings" panose="05000000000000000000" pitchFamily="2" charset="2"/>
              <a:buChar char="Ø"/>
              <a:defRPr/>
            </a:pPr>
            <a:r>
              <a:rPr lang="en-US" sz="2400" b="0" dirty="0">
                <a:latin typeface="Arial" charset="0"/>
              </a:rPr>
              <a:t>Staff Assistance Visits (SAV)</a:t>
            </a:r>
          </a:p>
        </p:txBody>
      </p:sp>
      <p:sp>
        <p:nvSpPr>
          <p:cNvPr id="3" name="Text Box 2">
            <a:extLst>
              <a:ext uri="{FF2B5EF4-FFF2-40B4-BE49-F238E27FC236}">
                <a16:creationId xmlns:a16="http://schemas.microsoft.com/office/drawing/2014/main" id="{F7A37ECF-D7CA-52E7-0248-2D1C79853B64}"/>
              </a:ext>
            </a:extLst>
          </p:cNvPr>
          <p:cNvSpPr txBox="1">
            <a:spLocks noChangeArrowheads="1"/>
          </p:cNvSpPr>
          <p:nvPr/>
        </p:nvSpPr>
        <p:spPr bwMode="auto">
          <a:xfrm>
            <a:off x="4580627" y="3124200"/>
            <a:ext cx="4499527" cy="319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285750">
              <a:lnSpc>
                <a:spcPct val="90000"/>
              </a:lnSpc>
              <a:spcBef>
                <a:spcPts val="0"/>
              </a:spcBef>
              <a:spcAft>
                <a:spcPts val="600"/>
              </a:spcAft>
            </a:pPr>
            <a:r>
              <a:rPr lang="en-US" altLang="en-US" sz="2400" b="0" dirty="0">
                <a:solidFill>
                  <a:srgbClr val="0000FF"/>
                </a:solidFill>
              </a:rPr>
              <a:t>Compliance-oriented</a:t>
            </a:r>
          </a:p>
          <a:p>
            <a:pPr marL="342900" indent="-285750">
              <a:lnSpc>
                <a:spcPct val="90000"/>
              </a:lnSpc>
              <a:spcBef>
                <a:spcPts val="0"/>
              </a:spcBef>
              <a:spcAft>
                <a:spcPts val="600"/>
              </a:spcAft>
            </a:pPr>
            <a:r>
              <a:rPr lang="en-US" altLang="en-US" sz="2400" b="0" dirty="0">
                <a:solidFill>
                  <a:srgbClr val="0000FF"/>
                </a:solidFill>
              </a:rPr>
              <a:t>Usually focused on a single functional area</a:t>
            </a:r>
          </a:p>
          <a:p>
            <a:pPr marL="342900" indent="-285750">
              <a:lnSpc>
                <a:spcPct val="90000"/>
              </a:lnSpc>
              <a:spcBef>
                <a:spcPts val="0"/>
              </a:spcBef>
              <a:spcAft>
                <a:spcPts val="600"/>
              </a:spcAft>
            </a:pPr>
            <a:r>
              <a:rPr lang="en-US" altLang="en-US" sz="2400" b="0" dirty="0">
                <a:solidFill>
                  <a:schemeClr val="tx2"/>
                </a:solidFill>
              </a:rPr>
              <a:t>Conducted by the lowest-level staff member technically qualified in functional area</a:t>
            </a:r>
          </a:p>
          <a:p>
            <a:pPr marL="342900" indent="-285750">
              <a:lnSpc>
                <a:spcPct val="90000"/>
              </a:lnSpc>
              <a:spcBef>
                <a:spcPts val="0"/>
              </a:spcBef>
              <a:spcAft>
                <a:spcPts val="600"/>
              </a:spcAft>
            </a:pPr>
            <a:r>
              <a:rPr lang="en-US" altLang="en-US" sz="2400" b="0" dirty="0">
                <a:solidFill>
                  <a:schemeClr val="tx2"/>
                </a:solidFill>
              </a:rPr>
              <a:t>Complements Command and IG Inspections</a:t>
            </a:r>
          </a:p>
          <a:p>
            <a:pPr>
              <a:lnSpc>
                <a:spcPct val="90000"/>
              </a:lnSpc>
              <a:spcBef>
                <a:spcPts val="0"/>
              </a:spcBef>
              <a:spcAft>
                <a:spcPts val="600"/>
              </a:spcAft>
              <a:buFont typeface="Times New Roman" panose="02020603050405020304" pitchFamily="18" charset="0"/>
              <a:buChar char="•"/>
            </a:pPr>
            <a:endParaRPr lang="en-US" altLang="en-US" sz="1100" dirty="0">
              <a:solidFill>
                <a:schemeClr val="tx2"/>
              </a:solidFill>
            </a:endParaRPr>
          </a:p>
        </p:txBody>
      </p:sp>
    </p:spTree>
    <p:extLst>
      <p:ext uri="{BB962C8B-B14F-4D97-AF65-F5344CB8AC3E}">
        <p14:creationId xmlns:p14="http://schemas.microsoft.com/office/powerpoint/2010/main" val="195851003"/>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DE6D113-5780-4EB5-84F2-E70476C39F82}" type="slidenum">
              <a:rPr lang="en-US" altLang="en-US" sz="1400" smtClean="0"/>
              <a:pPr>
                <a:spcBef>
                  <a:spcPct val="0"/>
                </a:spcBef>
                <a:buFontTx/>
                <a:buNone/>
              </a:pPr>
              <a:t>36</a:t>
            </a:fld>
            <a:endParaRPr lang="en-US" altLang="en-US" sz="1400"/>
          </a:p>
        </p:txBody>
      </p:sp>
      <p:sp>
        <p:nvSpPr>
          <p:cNvPr id="90115" name="Text Box 2"/>
          <p:cNvSpPr txBox="1">
            <a:spLocks noChangeArrowheads="1"/>
          </p:cNvSpPr>
          <p:nvPr/>
        </p:nvSpPr>
        <p:spPr bwMode="auto">
          <a:xfrm>
            <a:off x="228601" y="2043113"/>
            <a:ext cx="8686800" cy="428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lnSpc>
                <a:spcPct val="90000"/>
              </a:lnSpc>
              <a:spcBef>
                <a:spcPts val="0"/>
              </a:spcBef>
              <a:spcAft>
                <a:spcPts val="1800"/>
              </a:spcAft>
            </a:pPr>
            <a:r>
              <a:rPr lang="en-US" altLang="en-US" sz="2800" dirty="0">
                <a:solidFill>
                  <a:schemeClr val="tx2"/>
                </a:solidFill>
              </a:rPr>
              <a:t>Directly support Staff and Command Inspections</a:t>
            </a:r>
          </a:p>
          <a:p>
            <a:pPr marL="342900" indent="-342900">
              <a:lnSpc>
                <a:spcPct val="90000"/>
              </a:lnSpc>
              <a:spcBef>
                <a:spcPts val="0"/>
              </a:spcBef>
              <a:spcAft>
                <a:spcPts val="1800"/>
              </a:spcAft>
            </a:pPr>
            <a:r>
              <a:rPr lang="en-US" altLang="en-US" sz="2800" dirty="0">
                <a:solidFill>
                  <a:srgbClr val="0000FF"/>
                </a:solidFill>
              </a:rPr>
              <a:t>Teach and train subordinate staff sections on how to meet the required standards </a:t>
            </a:r>
            <a:r>
              <a:rPr lang="en-US" altLang="en-US" sz="2800" dirty="0">
                <a:solidFill>
                  <a:schemeClr val="tx2"/>
                </a:solidFill>
              </a:rPr>
              <a:t>of a particular functional area</a:t>
            </a:r>
          </a:p>
          <a:p>
            <a:pPr marL="342900" indent="-342900">
              <a:lnSpc>
                <a:spcPct val="90000"/>
              </a:lnSpc>
              <a:spcBef>
                <a:spcPts val="0"/>
              </a:spcBef>
              <a:spcAft>
                <a:spcPts val="1800"/>
              </a:spcAft>
            </a:pPr>
            <a:r>
              <a:rPr lang="en-US" altLang="en-US" sz="2800" dirty="0"/>
              <a:t>Can prepare staff sections for upcoming inspections </a:t>
            </a:r>
            <a:r>
              <a:rPr lang="en-US" altLang="en-US" sz="2800" dirty="0">
                <a:solidFill>
                  <a:schemeClr val="tx2"/>
                </a:solidFill>
              </a:rPr>
              <a:t>or train them on new concepts, technologies, or operating techniques</a:t>
            </a:r>
          </a:p>
          <a:p>
            <a:pPr>
              <a:lnSpc>
                <a:spcPct val="90000"/>
              </a:lnSpc>
              <a:buFont typeface="Times New Roman" panose="02020603050405020304" pitchFamily="18" charset="0"/>
              <a:buChar char="•"/>
            </a:pPr>
            <a:endParaRPr lang="en-US" altLang="en-US" sz="2500" dirty="0">
              <a:solidFill>
                <a:schemeClr val="tx2"/>
              </a:solidFill>
            </a:endParaRPr>
          </a:p>
        </p:txBody>
      </p:sp>
      <p:sp>
        <p:nvSpPr>
          <p:cNvPr id="90116"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Staff Assistance Visit (SAV)</a:t>
            </a:r>
          </a:p>
        </p:txBody>
      </p:sp>
    </p:spTree>
  </p:cSld>
  <p:clrMapOvr>
    <a:masterClrMapping/>
  </p:clrMapOvr>
  <p:transition>
    <p:pull/>
    <p:sndAc>
      <p:end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22D0D8E-8B0F-4C90-B55A-46A8144DE9A3}" type="slidenum">
              <a:rPr lang="en-US" altLang="en-US" sz="1400" smtClean="0"/>
              <a:pPr>
                <a:spcBef>
                  <a:spcPct val="0"/>
                </a:spcBef>
                <a:buFontTx/>
                <a:buNone/>
              </a:pPr>
              <a:t>37</a:t>
            </a:fld>
            <a:endParaRPr lang="en-US" altLang="en-US" sz="1400"/>
          </a:p>
        </p:txBody>
      </p:sp>
      <p:grpSp>
        <p:nvGrpSpPr>
          <p:cNvPr id="71683" name="Group 2"/>
          <p:cNvGrpSpPr>
            <a:grpSpLocks/>
          </p:cNvGrpSpPr>
          <p:nvPr/>
        </p:nvGrpSpPr>
        <p:grpSpPr bwMode="auto">
          <a:xfrm>
            <a:off x="1703388" y="1473200"/>
            <a:ext cx="5967412" cy="2052638"/>
            <a:chOff x="1341" y="1176"/>
            <a:chExt cx="4699" cy="1637"/>
          </a:xfrm>
        </p:grpSpPr>
        <p:sp>
          <p:nvSpPr>
            <p:cNvPr id="25" name="Freeform 3"/>
            <p:cNvSpPr>
              <a:spLocks/>
            </p:cNvSpPr>
            <p:nvPr/>
          </p:nvSpPr>
          <p:spPr bwMode="auto">
            <a:xfrm>
              <a:off x="1341" y="1176"/>
              <a:ext cx="4699" cy="1637"/>
            </a:xfrm>
            <a:custGeom>
              <a:avLst/>
              <a:gdLst/>
              <a:ahLst/>
              <a:cxnLst>
                <a:cxn ang="0">
                  <a:pos x="141" y="1345"/>
                </a:cxn>
                <a:cxn ang="0">
                  <a:pos x="295" y="1129"/>
                </a:cxn>
                <a:cxn ang="0">
                  <a:pos x="539" y="840"/>
                </a:cxn>
                <a:cxn ang="0">
                  <a:pos x="780" y="612"/>
                </a:cxn>
                <a:cxn ang="0">
                  <a:pos x="1047" y="415"/>
                </a:cxn>
                <a:cxn ang="0">
                  <a:pos x="1361" y="242"/>
                </a:cxn>
                <a:cxn ang="0">
                  <a:pos x="1702" y="111"/>
                </a:cxn>
                <a:cxn ang="0">
                  <a:pos x="2083" y="29"/>
                </a:cxn>
                <a:cxn ang="0">
                  <a:pos x="2400" y="0"/>
                </a:cxn>
                <a:cxn ang="0">
                  <a:pos x="2676" y="25"/>
                </a:cxn>
                <a:cxn ang="0">
                  <a:pos x="2916" y="76"/>
                </a:cxn>
                <a:cxn ang="0">
                  <a:pos x="3202" y="170"/>
                </a:cxn>
                <a:cxn ang="0">
                  <a:pos x="3411" y="266"/>
                </a:cxn>
                <a:cxn ang="0">
                  <a:pos x="3608" y="372"/>
                </a:cxn>
                <a:cxn ang="0">
                  <a:pos x="3819" y="513"/>
                </a:cxn>
                <a:cxn ang="0">
                  <a:pos x="4061" y="718"/>
                </a:cxn>
                <a:cxn ang="0">
                  <a:pos x="4289" y="956"/>
                </a:cxn>
                <a:cxn ang="0">
                  <a:pos x="4478" y="1199"/>
                </a:cxn>
                <a:cxn ang="0">
                  <a:pos x="4698" y="1601"/>
                </a:cxn>
                <a:cxn ang="0">
                  <a:pos x="4601" y="1476"/>
                </a:cxn>
                <a:cxn ang="0">
                  <a:pos x="4453" y="1342"/>
                </a:cxn>
                <a:cxn ang="0">
                  <a:pos x="4263" y="1257"/>
                </a:cxn>
                <a:cxn ang="0">
                  <a:pos x="4042" y="1227"/>
                </a:cxn>
                <a:cxn ang="0">
                  <a:pos x="3823" y="1271"/>
                </a:cxn>
                <a:cxn ang="0">
                  <a:pos x="3684" y="1342"/>
                </a:cxn>
                <a:cxn ang="0">
                  <a:pos x="3563" y="1436"/>
                </a:cxn>
                <a:cxn ang="0">
                  <a:pos x="3458" y="1487"/>
                </a:cxn>
                <a:cxn ang="0">
                  <a:pos x="3296" y="1342"/>
                </a:cxn>
                <a:cxn ang="0">
                  <a:pos x="3138" y="1266"/>
                </a:cxn>
                <a:cxn ang="0">
                  <a:pos x="2961" y="1227"/>
                </a:cxn>
                <a:cxn ang="0">
                  <a:pos x="2786" y="1238"/>
                </a:cxn>
                <a:cxn ang="0">
                  <a:pos x="2621" y="1293"/>
                </a:cxn>
                <a:cxn ang="0">
                  <a:pos x="2488" y="1370"/>
                </a:cxn>
                <a:cxn ang="0">
                  <a:pos x="2370" y="1476"/>
                </a:cxn>
                <a:cxn ang="0">
                  <a:pos x="2266" y="1416"/>
                </a:cxn>
                <a:cxn ang="0">
                  <a:pos x="2097" y="1298"/>
                </a:cxn>
                <a:cxn ang="0">
                  <a:pos x="1910" y="1236"/>
                </a:cxn>
                <a:cxn ang="0">
                  <a:pos x="1751" y="1227"/>
                </a:cxn>
                <a:cxn ang="0">
                  <a:pos x="1552" y="1270"/>
                </a:cxn>
                <a:cxn ang="0">
                  <a:pos x="1377" y="1364"/>
                </a:cxn>
                <a:cxn ang="0">
                  <a:pos x="1246" y="1480"/>
                </a:cxn>
                <a:cxn ang="0">
                  <a:pos x="1141" y="1413"/>
                </a:cxn>
                <a:cxn ang="0">
                  <a:pos x="991" y="1306"/>
                </a:cxn>
                <a:cxn ang="0">
                  <a:pos x="765" y="1232"/>
                </a:cxn>
                <a:cxn ang="0">
                  <a:pos x="554" y="1236"/>
                </a:cxn>
                <a:cxn ang="0">
                  <a:pos x="347" y="1303"/>
                </a:cxn>
                <a:cxn ang="0">
                  <a:pos x="170" y="1435"/>
                </a:cxn>
                <a:cxn ang="0">
                  <a:pos x="39" y="1542"/>
                </a:cxn>
              </a:cxnLst>
              <a:rect l="0" t="0" r="r" b="b"/>
              <a:pathLst>
                <a:path w="4699" h="1637">
                  <a:moveTo>
                    <a:pt x="39" y="1542"/>
                  </a:moveTo>
                  <a:lnTo>
                    <a:pt x="69" y="1476"/>
                  </a:lnTo>
                  <a:lnTo>
                    <a:pt x="105" y="1404"/>
                  </a:lnTo>
                  <a:lnTo>
                    <a:pt x="141" y="1345"/>
                  </a:lnTo>
                  <a:lnTo>
                    <a:pt x="166" y="1307"/>
                  </a:lnTo>
                  <a:lnTo>
                    <a:pt x="194" y="1266"/>
                  </a:lnTo>
                  <a:lnTo>
                    <a:pt x="234" y="1200"/>
                  </a:lnTo>
                  <a:lnTo>
                    <a:pt x="295" y="1129"/>
                  </a:lnTo>
                  <a:lnTo>
                    <a:pt x="362" y="1033"/>
                  </a:lnTo>
                  <a:lnTo>
                    <a:pt x="434" y="952"/>
                  </a:lnTo>
                  <a:lnTo>
                    <a:pt x="477" y="900"/>
                  </a:lnTo>
                  <a:lnTo>
                    <a:pt x="539" y="840"/>
                  </a:lnTo>
                  <a:lnTo>
                    <a:pt x="602" y="772"/>
                  </a:lnTo>
                  <a:lnTo>
                    <a:pt x="661" y="718"/>
                  </a:lnTo>
                  <a:lnTo>
                    <a:pt x="726" y="664"/>
                  </a:lnTo>
                  <a:lnTo>
                    <a:pt x="780" y="612"/>
                  </a:lnTo>
                  <a:lnTo>
                    <a:pt x="841" y="569"/>
                  </a:lnTo>
                  <a:lnTo>
                    <a:pt x="911" y="514"/>
                  </a:lnTo>
                  <a:lnTo>
                    <a:pt x="970" y="470"/>
                  </a:lnTo>
                  <a:lnTo>
                    <a:pt x="1047" y="415"/>
                  </a:lnTo>
                  <a:lnTo>
                    <a:pt x="1137" y="363"/>
                  </a:lnTo>
                  <a:lnTo>
                    <a:pt x="1210" y="320"/>
                  </a:lnTo>
                  <a:lnTo>
                    <a:pt x="1281" y="281"/>
                  </a:lnTo>
                  <a:lnTo>
                    <a:pt x="1361" y="242"/>
                  </a:lnTo>
                  <a:lnTo>
                    <a:pt x="1455" y="199"/>
                  </a:lnTo>
                  <a:lnTo>
                    <a:pt x="1535" y="166"/>
                  </a:lnTo>
                  <a:lnTo>
                    <a:pt x="1628" y="134"/>
                  </a:lnTo>
                  <a:lnTo>
                    <a:pt x="1702" y="111"/>
                  </a:lnTo>
                  <a:lnTo>
                    <a:pt x="1782" y="89"/>
                  </a:lnTo>
                  <a:lnTo>
                    <a:pt x="1886" y="63"/>
                  </a:lnTo>
                  <a:lnTo>
                    <a:pt x="1987" y="44"/>
                  </a:lnTo>
                  <a:lnTo>
                    <a:pt x="2083" y="29"/>
                  </a:lnTo>
                  <a:lnTo>
                    <a:pt x="2177" y="16"/>
                  </a:lnTo>
                  <a:lnTo>
                    <a:pt x="2261" y="5"/>
                  </a:lnTo>
                  <a:lnTo>
                    <a:pt x="2325" y="0"/>
                  </a:lnTo>
                  <a:lnTo>
                    <a:pt x="2400" y="0"/>
                  </a:lnTo>
                  <a:lnTo>
                    <a:pt x="2456" y="5"/>
                  </a:lnTo>
                  <a:lnTo>
                    <a:pt x="2518" y="11"/>
                  </a:lnTo>
                  <a:lnTo>
                    <a:pt x="2602" y="18"/>
                  </a:lnTo>
                  <a:lnTo>
                    <a:pt x="2676" y="25"/>
                  </a:lnTo>
                  <a:lnTo>
                    <a:pt x="2746" y="37"/>
                  </a:lnTo>
                  <a:lnTo>
                    <a:pt x="2803" y="48"/>
                  </a:lnTo>
                  <a:lnTo>
                    <a:pt x="2852" y="60"/>
                  </a:lnTo>
                  <a:lnTo>
                    <a:pt x="2916" y="76"/>
                  </a:lnTo>
                  <a:lnTo>
                    <a:pt x="2986" y="96"/>
                  </a:lnTo>
                  <a:lnTo>
                    <a:pt x="3066" y="120"/>
                  </a:lnTo>
                  <a:lnTo>
                    <a:pt x="3144" y="147"/>
                  </a:lnTo>
                  <a:lnTo>
                    <a:pt x="3202" y="170"/>
                  </a:lnTo>
                  <a:lnTo>
                    <a:pt x="3257" y="194"/>
                  </a:lnTo>
                  <a:lnTo>
                    <a:pt x="3302" y="214"/>
                  </a:lnTo>
                  <a:lnTo>
                    <a:pt x="3358" y="241"/>
                  </a:lnTo>
                  <a:lnTo>
                    <a:pt x="3411" y="266"/>
                  </a:lnTo>
                  <a:lnTo>
                    <a:pt x="3466" y="294"/>
                  </a:lnTo>
                  <a:lnTo>
                    <a:pt x="3514" y="320"/>
                  </a:lnTo>
                  <a:lnTo>
                    <a:pt x="3562" y="347"/>
                  </a:lnTo>
                  <a:lnTo>
                    <a:pt x="3608" y="372"/>
                  </a:lnTo>
                  <a:lnTo>
                    <a:pt x="3661" y="404"/>
                  </a:lnTo>
                  <a:lnTo>
                    <a:pt x="3702" y="432"/>
                  </a:lnTo>
                  <a:lnTo>
                    <a:pt x="3761" y="474"/>
                  </a:lnTo>
                  <a:lnTo>
                    <a:pt x="3819" y="513"/>
                  </a:lnTo>
                  <a:lnTo>
                    <a:pt x="3882" y="560"/>
                  </a:lnTo>
                  <a:lnTo>
                    <a:pt x="3936" y="603"/>
                  </a:lnTo>
                  <a:lnTo>
                    <a:pt x="4012" y="671"/>
                  </a:lnTo>
                  <a:lnTo>
                    <a:pt x="4061" y="718"/>
                  </a:lnTo>
                  <a:lnTo>
                    <a:pt x="4102" y="755"/>
                  </a:lnTo>
                  <a:lnTo>
                    <a:pt x="4157" y="813"/>
                  </a:lnTo>
                  <a:lnTo>
                    <a:pt x="4201" y="865"/>
                  </a:lnTo>
                  <a:lnTo>
                    <a:pt x="4289" y="956"/>
                  </a:lnTo>
                  <a:lnTo>
                    <a:pt x="4329" y="1005"/>
                  </a:lnTo>
                  <a:lnTo>
                    <a:pt x="4378" y="1062"/>
                  </a:lnTo>
                  <a:lnTo>
                    <a:pt x="4427" y="1128"/>
                  </a:lnTo>
                  <a:lnTo>
                    <a:pt x="4478" y="1199"/>
                  </a:lnTo>
                  <a:lnTo>
                    <a:pt x="4554" y="1321"/>
                  </a:lnTo>
                  <a:lnTo>
                    <a:pt x="4618" y="1425"/>
                  </a:lnTo>
                  <a:lnTo>
                    <a:pt x="4662" y="1492"/>
                  </a:lnTo>
                  <a:lnTo>
                    <a:pt x="4698" y="1601"/>
                  </a:lnTo>
                  <a:lnTo>
                    <a:pt x="4669" y="1565"/>
                  </a:lnTo>
                  <a:lnTo>
                    <a:pt x="4646" y="1531"/>
                  </a:lnTo>
                  <a:lnTo>
                    <a:pt x="4624" y="1504"/>
                  </a:lnTo>
                  <a:lnTo>
                    <a:pt x="4601" y="1476"/>
                  </a:lnTo>
                  <a:lnTo>
                    <a:pt x="4564" y="1437"/>
                  </a:lnTo>
                  <a:lnTo>
                    <a:pt x="4529" y="1406"/>
                  </a:lnTo>
                  <a:lnTo>
                    <a:pt x="4494" y="1374"/>
                  </a:lnTo>
                  <a:lnTo>
                    <a:pt x="4453" y="1342"/>
                  </a:lnTo>
                  <a:lnTo>
                    <a:pt x="4408" y="1318"/>
                  </a:lnTo>
                  <a:lnTo>
                    <a:pt x="4367" y="1297"/>
                  </a:lnTo>
                  <a:lnTo>
                    <a:pt x="4318" y="1275"/>
                  </a:lnTo>
                  <a:lnTo>
                    <a:pt x="4263" y="1257"/>
                  </a:lnTo>
                  <a:lnTo>
                    <a:pt x="4213" y="1243"/>
                  </a:lnTo>
                  <a:lnTo>
                    <a:pt x="4152" y="1231"/>
                  </a:lnTo>
                  <a:lnTo>
                    <a:pt x="4103" y="1227"/>
                  </a:lnTo>
                  <a:lnTo>
                    <a:pt x="4042" y="1227"/>
                  </a:lnTo>
                  <a:lnTo>
                    <a:pt x="3979" y="1232"/>
                  </a:lnTo>
                  <a:lnTo>
                    <a:pt x="3911" y="1246"/>
                  </a:lnTo>
                  <a:lnTo>
                    <a:pt x="3868" y="1255"/>
                  </a:lnTo>
                  <a:lnTo>
                    <a:pt x="3823" y="1271"/>
                  </a:lnTo>
                  <a:lnTo>
                    <a:pt x="3792" y="1285"/>
                  </a:lnTo>
                  <a:lnTo>
                    <a:pt x="3748" y="1302"/>
                  </a:lnTo>
                  <a:lnTo>
                    <a:pt x="3709" y="1325"/>
                  </a:lnTo>
                  <a:lnTo>
                    <a:pt x="3684" y="1342"/>
                  </a:lnTo>
                  <a:lnTo>
                    <a:pt x="3663" y="1360"/>
                  </a:lnTo>
                  <a:lnTo>
                    <a:pt x="3633" y="1380"/>
                  </a:lnTo>
                  <a:lnTo>
                    <a:pt x="3598" y="1406"/>
                  </a:lnTo>
                  <a:lnTo>
                    <a:pt x="3563" y="1436"/>
                  </a:lnTo>
                  <a:lnTo>
                    <a:pt x="3539" y="1460"/>
                  </a:lnTo>
                  <a:lnTo>
                    <a:pt x="3513" y="1488"/>
                  </a:lnTo>
                  <a:lnTo>
                    <a:pt x="3487" y="1516"/>
                  </a:lnTo>
                  <a:lnTo>
                    <a:pt x="3458" y="1487"/>
                  </a:lnTo>
                  <a:lnTo>
                    <a:pt x="3424" y="1449"/>
                  </a:lnTo>
                  <a:lnTo>
                    <a:pt x="3382" y="1408"/>
                  </a:lnTo>
                  <a:lnTo>
                    <a:pt x="3339" y="1374"/>
                  </a:lnTo>
                  <a:lnTo>
                    <a:pt x="3296" y="1342"/>
                  </a:lnTo>
                  <a:lnTo>
                    <a:pt x="3267" y="1326"/>
                  </a:lnTo>
                  <a:lnTo>
                    <a:pt x="3236" y="1307"/>
                  </a:lnTo>
                  <a:lnTo>
                    <a:pt x="3189" y="1287"/>
                  </a:lnTo>
                  <a:lnTo>
                    <a:pt x="3138" y="1266"/>
                  </a:lnTo>
                  <a:lnTo>
                    <a:pt x="3090" y="1250"/>
                  </a:lnTo>
                  <a:lnTo>
                    <a:pt x="3043" y="1238"/>
                  </a:lnTo>
                  <a:lnTo>
                    <a:pt x="3000" y="1232"/>
                  </a:lnTo>
                  <a:lnTo>
                    <a:pt x="2961" y="1227"/>
                  </a:lnTo>
                  <a:lnTo>
                    <a:pt x="2920" y="1227"/>
                  </a:lnTo>
                  <a:lnTo>
                    <a:pt x="2887" y="1227"/>
                  </a:lnTo>
                  <a:lnTo>
                    <a:pt x="2832" y="1232"/>
                  </a:lnTo>
                  <a:lnTo>
                    <a:pt x="2786" y="1238"/>
                  </a:lnTo>
                  <a:lnTo>
                    <a:pt x="2746" y="1247"/>
                  </a:lnTo>
                  <a:lnTo>
                    <a:pt x="2703" y="1259"/>
                  </a:lnTo>
                  <a:lnTo>
                    <a:pt x="2666" y="1271"/>
                  </a:lnTo>
                  <a:lnTo>
                    <a:pt x="2621" y="1293"/>
                  </a:lnTo>
                  <a:lnTo>
                    <a:pt x="2585" y="1307"/>
                  </a:lnTo>
                  <a:lnTo>
                    <a:pt x="2557" y="1322"/>
                  </a:lnTo>
                  <a:lnTo>
                    <a:pt x="2528" y="1342"/>
                  </a:lnTo>
                  <a:lnTo>
                    <a:pt x="2488" y="1370"/>
                  </a:lnTo>
                  <a:lnTo>
                    <a:pt x="2453" y="1397"/>
                  </a:lnTo>
                  <a:lnTo>
                    <a:pt x="2422" y="1423"/>
                  </a:lnTo>
                  <a:lnTo>
                    <a:pt x="2397" y="1449"/>
                  </a:lnTo>
                  <a:lnTo>
                    <a:pt x="2370" y="1476"/>
                  </a:lnTo>
                  <a:lnTo>
                    <a:pt x="2342" y="1516"/>
                  </a:lnTo>
                  <a:lnTo>
                    <a:pt x="2325" y="1480"/>
                  </a:lnTo>
                  <a:lnTo>
                    <a:pt x="2302" y="1447"/>
                  </a:lnTo>
                  <a:lnTo>
                    <a:pt x="2266" y="1416"/>
                  </a:lnTo>
                  <a:lnTo>
                    <a:pt x="2231" y="1388"/>
                  </a:lnTo>
                  <a:lnTo>
                    <a:pt x="2186" y="1350"/>
                  </a:lnTo>
                  <a:lnTo>
                    <a:pt x="2137" y="1321"/>
                  </a:lnTo>
                  <a:lnTo>
                    <a:pt x="2097" y="1298"/>
                  </a:lnTo>
                  <a:lnTo>
                    <a:pt x="2057" y="1283"/>
                  </a:lnTo>
                  <a:lnTo>
                    <a:pt x="2007" y="1262"/>
                  </a:lnTo>
                  <a:lnTo>
                    <a:pt x="1956" y="1247"/>
                  </a:lnTo>
                  <a:lnTo>
                    <a:pt x="1910" y="1236"/>
                  </a:lnTo>
                  <a:lnTo>
                    <a:pt x="1867" y="1231"/>
                  </a:lnTo>
                  <a:lnTo>
                    <a:pt x="1826" y="1227"/>
                  </a:lnTo>
                  <a:lnTo>
                    <a:pt x="1788" y="1227"/>
                  </a:lnTo>
                  <a:lnTo>
                    <a:pt x="1751" y="1227"/>
                  </a:lnTo>
                  <a:lnTo>
                    <a:pt x="1702" y="1232"/>
                  </a:lnTo>
                  <a:lnTo>
                    <a:pt x="1652" y="1242"/>
                  </a:lnTo>
                  <a:lnTo>
                    <a:pt x="1601" y="1254"/>
                  </a:lnTo>
                  <a:lnTo>
                    <a:pt x="1552" y="1270"/>
                  </a:lnTo>
                  <a:lnTo>
                    <a:pt x="1499" y="1290"/>
                  </a:lnTo>
                  <a:lnTo>
                    <a:pt x="1455" y="1313"/>
                  </a:lnTo>
                  <a:lnTo>
                    <a:pt x="1412" y="1338"/>
                  </a:lnTo>
                  <a:lnTo>
                    <a:pt x="1377" y="1364"/>
                  </a:lnTo>
                  <a:lnTo>
                    <a:pt x="1335" y="1399"/>
                  </a:lnTo>
                  <a:lnTo>
                    <a:pt x="1301" y="1425"/>
                  </a:lnTo>
                  <a:lnTo>
                    <a:pt x="1274" y="1451"/>
                  </a:lnTo>
                  <a:lnTo>
                    <a:pt x="1246" y="1480"/>
                  </a:lnTo>
                  <a:lnTo>
                    <a:pt x="1217" y="1518"/>
                  </a:lnTo>
                  <a:lnTo>
                    <a:pt x="1192" y="1475"/>
                  </a:lnTo>
                  <a:lnTo>
                    <a:pt x="1170" y="1445"/>
                  </a:lnTo>
                  <a:lnTo>
                    <a:pt x="1141" y="1413"/>
                  </a:lnTo>
                  <a:lnTo>
                    <a:pt x="1102" y="1381"/>
                  </a:lnTo>
                  <a:lnTo>
                    <a:pt x="1067" y="1354"/>
                  </a:lnTo>
                  <a:lnTo>
                    <a:pt x="1030" y="1330"/>
                  </a:lnTo>
                  <a:lnTo>
                    <a:pt x="991" y="1306"/>
                  </a:lnTo>
                  <a:lnTo>
                    <a:pt x="939" y="1283"/>
                  </a:lnTo>
                  <a:lnTo>
                    <a:pt x="887" y="1264"/>
                  </a:lnTo>
                  <a:lnTo>
                    <a:pt x="820" y="1242"/>
                  </a:lnTo>
                  <a:lnTo>
                    <a:pt x="765" y="1232"/>
                  </a:lnTo>
                  <a:lnTo>
                    <a:pt x="699" y="1226"/>
                  </a:lnTo>
                  <a:lnTo>
                    <a:pt x="657" y="1227"/>
                  </a:lnTo>
                  <a:lnTo>
                    <a:pt x="609" y="1228"/>
                  </a:lnTo>
                  <a:lnTo>
                    <a:pt x="554" y="1236"/>
                  </a:lnTo>
                  <a:lnTo>
                    <a:pt x="507" y="1246"/>
                  </a:lnTo>
                  <a:lnTo>
                    <a:pt x="452" y="1262"/>
                  </a:lnTo>
                  <a:lnTo>
                    <a:pt x="396" y="1285"/>
                  </a:lnTo>
                  <a:lnTo>
                    <a:pt x="347" y="1303"/>
                  </a:lnTo>
                  <a:lnTo>
                    <a:pt x="306" y="1326"/>
                  </a:lnTo>
                  <a:lnTo>
                    <a:pt x="264" y="1354"/>
                  </a:lnTo>
                  <a:lnTo>
                    <a:pt x="209" y="1399"/>
                  </a:lnTo>
                  <a:lnTo>
                    <a:pt x="170" y="1435"/>
                  </a:lnTo>
                  <a:lnTo>
                    <a:pt x="131" y="1471"/>
                  </a:lnTo>
                  <a:lnTo>
                    <a:pt x="84" y="1533"/>
                  </a:lnTo>
                  <a:lnTo>
                    <a:pt x="0" y="1636"/>
                  </a:lnTo>
                  <a:lnTo>
                    <a:pt x="39" y="1542"/>
                  </a:lnTo>
                </a:path>
              </a:pathLst>
            </a:custGeom>
            <a:no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6" name="Arc 4"/>
            <p:cNvSpPr>
              <a:spLocks/>
            </p:cNvSpPr>
            <p:nvPr/>
          </p:nvSpPr>
          <p:spPr bwMode="auto">
            <a:xfrm>
              <a:off x="2564" y="1190"/>
              <a:ext cx="1110" cy="1503"/>
            </a:xfrm>
            <a:custGeom>
              <a:avLst/>
              <a:gdLst>
                <a:gd name="G0" fmla="+- 21600 0 0"/>
                <a:gd name="G1" fmla="+- 21596 0 0"/>
                <a:gd name="G2" fmla="+- 21600 0 0"/>
                <a:gd name="T0" fmla="*/ 0 w 21600"/>
                <a:gd name="T1" fmla="*/ 21596 h 21596"/>
                <a:gd name="T2" fmla="*/ 21211 w 21600"/>
                <a:gd name="T3" fmla="*/ 0 h 21596"/>
                <a:gd name="T4" fmla="*/ 21600 w 21600"/>
                <a:gd name="T5" fmla="*/ 21596 h 21596"/>
              </a:gdLst>
              <a:ahLst/>
              <a:cxnLst>
                <a:cxn ang="0">
                  <a:pos x="T0" y="T1"/>
                </a:cxn>
                <a:cxn ang="0">
                  <a:pos x="T2" y="T3"/>
                </a:cxn>
                <a:cxn ang="0">
                  <a:pos x="T4" y="T5"/>
                </a:cxn>
              </a:cxnLst>
              <a:rect l="0" t="0" r="r" b="b"/>
              <a:pathLst>
                <a:path w="21600" h="21596" fill="none" extrusionOk="0">
                  <a:moveTo>
                    <a:pt x="0" y="21596"/>
                  </a:moveTo>
                  <a:cubicBezTo>
                    <a:pt x="0" y="9818"/>
                    <a:pt x="9435" y="211"/>
                    <a:pt x="21210" y="-1"/>
                  </a:cubicBezTo>
                </a:path>
                <a:path w="21600" h="21596" stroke="0" extrusionOk="0">
                  <a:moveTo>
                    <a:pt x="0" y="21596"/>
                  </a:moveTo>
                  <a:cubicBezTo>
                    <a:pt x="0" y="9818"/>
                    <a:pt x="9435" y="211"/>
                    <a:pt x="21210" y="-1"/>
                  </a:cubicBezTo>
                  <a:lnTo>
                    <a:pt x="21600" y="21596"/>
                  </a:lnTo>
                  <a:close/>
                </a:path>
              </a:pathLst>
            </a:custGeom>
            <a:noFill/>
            <a:ln w="9525" cap="rnd">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7" name="Arc 5"/>
            <p:cNvSpPr>
              <a:spLocks/>
            </p:cNvSpPr>
            <p:nvPr/>
          </p:nvSpPr>
          <p:spPr bwMode="auto">
            <a:xfrm>
              <a:off x="3659" y="1190"/>
              <a:ext cx="1176" cy="15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8" name="Line 6"/>
            <p:cNvSpPr>
              <a:spLocks noChangeShapeType="1"/>
            </p:cNvSpPr>
            <p:nvPr/>
          </p:nvSpPr>
          <p:spPr bwMode="auto">
            <a:xfrm>
              <a:off x="3675" y="1206"/>
              <a:ext cx="16" cy="1470"/>
            </a:xfrm>
            <a:prstGeom prst="line">
              <a:avLst/>
            </a:prstGeom>
            <a:noFill/>
            <a:ln w="9525">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grpSp>
      <p:grpSp>
        <p:nvGrpSpPr>
          <p:cNvPr id="71684" name="Group 7"/>
          <p:cNvGrpSpPr>
            <a:grpSpLocks/>
          </p:cNvGrpSpPr>
          <p:nvPr/>
        </p:nvGrpSpPr>
        <p:grpSpPr bwMode="auto">
          <a:xfrm>
            <a:off x="1187912" y="914400"/>
            <a:ext cx="7010400" cy="5433972"/>
            <a:chOff x="1667" y="1423"/>
            <a:chExt cx="4265" cy="4336"/>
          </a:xfrm>
        </p:grpSpPr>
        <p:graphicFrame>
          <p:nvGraphicFramePr>
            <p:cNvPr id="71695" name="Object 8"/>
            <p:cNvGraphicFramePr>
              <a:graphicFrameLocks/>
            </p:cNvGraphicFramePr>
            <p:nvPr/>
          </p:nvGraphicFramePr>
          <p:xfrm>
            <a:off x="1667" y="1423"/>
            <a:ext cx="4265" cy="4336"/>
          </p:xfrm>
          <a:graphic>
            <a:graphicData uri="http://schemas.openxmlformats.org/presentationml/2006/ole">
              <mc:AlternateContent xmlns:mc="http://schemas.openxmlformats.org/markup-compatibility/2006">
                <mc:Choice xmlns:v="urn:schemas-microsoft-com:vml" Requires="v">
                  <p:oleObj name="ClipArt" r:id="rId3" imgW="6770688" imgH="5918200" progId="MS_ClipArt_Gallery.2">
                    <p:embed/>
                  </p:oleObj>
                </mc:Choice>
                <mc:Fallback>
                  <p:oleObj name="ClipArt" r:id="rId3" imgW="6770688" imgH="5918200" progId="MS_ClipArt_Gallery.2">
                    <p:embed/>
                    <p:pic>
                      <p:nvPicPr>
                        <p:cNvPr id="71695"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7" y="1423"/>
                          <a:ext cx="4265" cy="4336"/>
                        </a:xfrm>
                        <a:prstGeom prst="rect">
                          <a:avLst/>
                        </a:prstGeom>
                        <a:noFill/>
                        <a:ln>
                          <a:noFill/>
                        </a:ln>
                        <a:effectLst/>
                      </p:spPr>
                    </p:pic>
                  </p:oleObj>
                </mc:Fallback>
              </mc:AlternateContent>
            </a:graphicData>
          </a:graphic>
        </p:graphicFrame>
        <p:sp>
          <p:nvSpPr>
            <p:cNvPr id="71696" name="Rectangle 9"/>
            <p:cNvSpPr>
              <a:spLocks noChangeArrowheads="1"/>
            </p:cNvSpPr>
            <p:nvPr/>
          </p:nvSpPr>
          <p:spPr bwMode="auto">
            <a:xfrm>
              <a:off x="2615" y="2021"/>
              <a:ext cx="2221"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5200" i="1" dirty="0">
                  <a:solidFill>
                    <a:schemeClr val="tx2"/>
                  </a:solidFill>
                </a:rPr>
                <a:t>O I P</a:t>
              </a:r>
            </a:p>
          </p:txBody>
        </p:sp>
      </p:grpSp>
      <p:sp>
        <p:nvSpPr>
          <p:cNvPr id="71686" name="Rectangle 11"/>
          <p:cNvSpPr>
            <a:spLocks noChangeArrowheads="1"/>
          </p:cNvSpPr>
          <p:nvPr/>
        </p:nvSpPr>
        <p:spPr bwMode="auto">
          <a:xfrm>
            <a:off x="950685" y="3124200"/>
            <a:ext cx="23340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500" dirty="0">
                <a:solidFill>
                  <a:srgbClr val="0000FF"/>
                </a:solidFill>
              </a:rPr>
              <a:t>IG INSPECTIONS</a:t>
            </a:r>
          </a:p>
        </p:txBody>
      </p:sp>
      <p:sp>
        <p:nvSpPr>
          <p:cNvPr id="2" name="Text Box 2050">
            <a:extLst>
              <a:ext uri="{FF2B5EF4-FFF2-40B4-BE49-F238E27FC236}">
                <a16:creationId xmlns:a16="http://schemas.microsoft.com/office/drawing/2014/main" id="{026164DF-3DDF-3BB0-1CFF-E8382F0F16B6}"/>
              </a:ext>
            </a:extLst>
          </p:cNvPr>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IG Inspections</a:t>
            </a:r>
          </a:p>
        </p:txBody>
      </p:sp>
      <p:sp>
        <p:nvSpPr>
          <p:cNvPr id="4" name="TextBox 3">
            <a:extLst>
              <a:ext uri="{FF2B5EF4-FFF2-40B4-BE49-F238E27FC236}">
                <a16:creationId xmlns:a16="http://schemas.microsoft.com/office/drawing/2014/main" id="{56BC4C27-096B-3A40-46F4-41810622776F}"/>
              </a:ext>
            </a:extLst>
          </p:cNvPr>
          <p:cNvSpPr txBox="1"/>
          <p:nvPr/>
        </p:nvSpPr>
        <p:spPr>
          <a:xfrm>
            <a:off x="4267200" y="3292568"/>
            <a:ext cx="5017047" cy="2985433"/>
          </a:xfrm>
          <a:prstGeom prst="rect">
            <a:avLst/>
          </a:prstGeom>
          <a:noFill/>
        </p:spPr>
        <p:txBody>
          <a:bodyPr wrap="square">
            <a:spAutoFit/>
          </a:bodyPr>
          <a:lstStyle/>
          <a:p>
            <a:pPr marL="800100" lvl="1" indent="-342900">
              <a:spcBef>
                <a:spcPts val="0"/>
              </a:spcBef>
              <a:spcAft>
                <a:spcPts val="600"/>
              </a:spcAft>
              <a:buFont typeface="Arial" panose="020B0604020202020204" pitchFamily="34" charset="0"/>
              <a:buChar char="•"/>
            </a:pPr>
            <a:r>
              <a:rPr lang="en-US" altLang="en-US" sz="2400" b="1" dirty="0">
                <a:solidFill>
                  <a:schemeClr val="tx2"/>
                </a:solidFill>
              </a:rPr>
              <a:t>Pursue </a:t>
            </a:r>
            <a:r>
              <a:rPr lang="en-US" altLang="en-US" sz="2400" b="1" u="sng" dirty="0">
                <a:solidFill>
                  <a:srgbClr val="FF0000"/>
                </a:solidFill>
              </a:rPr>
              <a:t>systemic</a:t>
            </a:r>
            <a:r>
              <a:rPr lang="en-US" altLang="en-US" sz="2400" b="1" dirty="0">
                <a:solidFill>
                  <a:srgbClr val="0000FF"/>
                </a:solidFill>
              </a:rPr>
              <a:t> </a:t>
            </a:r>
            <a:r>
              <a:rPr lang="en-US" altLang="en-US" sz="2400" b="1" dirty="0">
                <a:solidFill>
                  <a:schemeClr val="tx2"/>
                </a:solidFill>
              </a:rPr>
              <a:t>issues</a:t>
            </a:r>
          </a:p>
          <a:p>
            <a:pPr marL="800100" lvl="1" indent="-342900">
              <a:spcBef>
                <a:spcPts val="0"/>
              </a:spcBef>
              <a:spcAft>
                <a:spcPts val="600"/>
              </a:spcAft>
              <a:buFont typeface="Arial" panose="020B0604020202020204" pitchFamily="34" charset="0"/>
              <a:buChar char="•"/>
            </a:pPr>
            <a:r>
              <a:rPr lang="en-US" altLang="en-US" sz="2400" b="0" dirty="0">
                <a:solidFill>
                  <a:schemeClr val="tx2"/>
                </a:solidFill>
              </a:rPr>
              <a:t>Identify</a:t>
            </a:r>
            <a:r>
              <a:rPr lang="en-US" altLang="en-US" sz="2400" b="0" dirty="0"/>
              <a:t> the</a:t>
            </a:r>
            <a:r>
              <a:rPr lang="en-US" altLang="en-US" sz="2400" b="0" dirty="0">
                <a:solidFill>
                  <a:srgbClr val="FF0000"/>
                </a:solidFill>
              </a:rPr>
              <a:t> root cause</a:t>
            </a:r>
            <a:endParaRPr lang="en-US" altLang="en-US" sz="2400" b="0" dirty="0">
              <a:solidFill>
                <a:schemeClr val="tx2"/>
              </a:solidFill>
            </a:endParaRPr>
          </a:p>
          <a:p>
            <a:pPr marL="800100" lvl="1" indent="-342900">
              <a:spcBef>
                <a:spcPts val="0"/>
              </a:spcBef>
              <a:spcAft>
                <a:spcPts val="600"/>
              </a:spcAft>
              <a:buFont typeface="Arial" panose="020B0604020202020204" pitchFamily="34" charset="0"/>
              <a:buChar char="•"/>
            </a:pPr>
            <a:r>
              <a:rPr lang="en-US" altLang="en-US" sz="2400" b="0" dirty="0">
                <a:solidFill>
                  <a:schemeClr val="tx2"/>
                </a:solidFill>
              </a:rPr>
              <a:t>Teach systems processes and procedures</a:t>
            </a:r>
          </a:p>
          <a:p>
            <a:pPr marL="800100" lvl="1" indent="-342900">
              <a:spcBef>
                <a:spcPts val="0"/>
              </a:spcBef>
              <a:spcAft>
                <a:spcPts val="600"/>
              </a:spcAft>
              <a:buFont typeface="Arial" panose="020B0604020202020204" pitchFamily="34" charset="0"/>
              <a:buChar char="•"/>
            </a:pPr>
            <a:r>
              <a:rPr lang="en-US" altLang="en-US" sz="2400" b="0" dirty="0"/>
              <a:t>Identify responsibility </a:t>
            </a:r>
            <a:r>
              <a:rPr lang="en-US" altLang="en-US" sz="2400" b="0" dirty="0">
                <a:solidFill>
                  <a:schemeClr val="tx2"/>
                </a:solidFill>
              </a:rPr>
              <a:t>for corrective actions</a:t>
            </a:r>
          </a:p>
          <a:p>
            <a:pPr marL="800100" lvl="1" indent="-342900">
              <a:spcBef>
                <a:spcPts val="0"/>
              </a:spcBef>
              <a:spcAft>
                <a:spcPts val="600"/>
              </a:spcAft>
              <a:buFont typeface="Arial" panose="020B0604020202020204" pitchFamily="34" charset="0"/>
              <a:buChar char="•"/>
            </a:pPr>
            <a:r>
              <a:rPr lang="en-US" altLang="en-US" sz="2400" b="0" dirty="0">
                <a:solidFill>
                  <a:schemeClr val="tx2"/>
                </a:solidFill>
              </a:rPr>
              <a:t>Spread innovative ideas</a:t>
            </a:r>
          </a:p>
        </p:txBody>
      </p:sp>
      <p:pic>
        <p:nvPicPr>
          <p:cNvPr id="5" name="Picture 4">
            <a:extLst>
              <a:ext uri="{FF2B5EF4-FFF2-40B4-BE49-F238E27FC236}">
                <a16:creationId xmlns:a16="http://schemas.microsoft.com/office/drawing/2014/main" id="{7D36217F-E8AF-D485-EB7F-D0699A82BB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8868" y="4268143"/>
            <a:ext cx="1877672" cy="133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71403"/>
      </p:ext>
    </p:extLst>
  </p:cSld>
  <p:clrMapOvr>
    <a:masterClrMapping/>
  </p:clrMapOvr>
  <p:transition>
    <p:pull/>
    <p:sndAc>
      <p:end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9E9852F-E5EC-4848-AEC8-99A8D2F11CC5}" type="slidenum">
              <a:rPr lang="en-US" altLang="en-US" sz="1400" smtClean="0"/>
              <a:pPr>
                <a:spcBef>
                  <a:spcPct val="0"/>
                </a:spcBef>
                <a:buFontTx/>
                <a:buNone/>
              </a:pPr>
              <a:t>38</a:t>
            </a:fld>
            <a:endParaRPr lang="en-US" altLang="en-US" sz="1400"/>
          </a:p>
        </p:txBody>
      </p:sp>
      <p:sp>
        <p:nvSpPr>
          <p:cNvPr id="96260" name="Text Box 3"/>
          <p:cNvSpPr txBox="1">
            <a:spLocks noChangeArrowheads="1"/>
          </p:cNvSpPr>
          <p:nvPr/>
        </p:nvSpPr>
        <p:spPr bwMode="auto">
          <a:xfrm>
            <a:off x="304800" y="1752600"/>
            <a:ext cx="8534400" cy="395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lnSpc>
                <a:spcPct val="87000"/>
              </a:lnSpc>
              <a:spcBef>
                <a:spcPct val="30000"/>
              </a:spcBef>
            </a:pPr>
            <a:r>
              <a:rPr lang="en-US" altLang="en-US" sz="2400" dirty="0">
                <a:solidFill>
                  <a:srgbClr val="FF0000"/>
                </a:solidFill>
              </a:rPr>
              <a:t>Systemic problems </a:t>
            </a:r>
            <a:r>
              <a:rPr lang="en-US" altLang="en-US" sz="2400" dirty="0"/>
              <a:t>are usually</a:t>
            </a:r>
            <a:r>
              <a:rPr lang="en-US" altLang="en-US" sz="2400" dirty="0">
                <a:solidFill>
                  <a:srgbClr val="0000FF"/>
                </a:solidFill>
              </a:rPr>
              <a:t> </a:t>
            </a:r>
            <a:r>
              <a:rPr lang="en-US" altLang="en-US" sz="2400" u="sng" dirty="0">
                <a:solidFill>
                  <a:srgbClr val="FF0000"/>
                </a:solidFill>
              </a:rPr>
              <a:t>widespread and present a pattern</a:t>
            </a:r>
            <a:r>
              <a:rPr lang="en-US" altLang="en-US" sz="2400" dirty="0"/>
              <a:t>. You can often trace these back to a regulation, policy, or standard that is confusing, overly ambitious, or in conflict with another standard. The proponent is usually the person to fix these problems.</a:t>
            </a:r>
          </a:p>
          <a:p>
            <a:pPr marL="171450" indent="-171450">
              <a:lnSpc>
                <a:spcPct val="87000"/>
              </a:lnSpc>
              <a:spcBef>
                <a:spcPct val="30000"/>
              </a:spcBef>
            </a:pPr>
            <a:endParaRPr lang="en-US" altLang="en-US" sz="1200" dirty="0"/>
          </a:p>
          <a:p>
            <a:pPr marL="342900" indent="-342900">
              <a:lnSpc>
                <a:spcPct val="87000"/>
              </a:lnSpc>
              <a:spcBef>
                <a:spcPct val="30000"/>
              </a:spcBef>
            </a:pPr>
            <a:r>
              <a:rPr lang="en-US" altLang="en-US" sz="2400" dirty="0">
                <a:solidFill>
                  <a:srgbClr val="0000FF"/>
                </a:solidFill>
              </a:rPr>
              <a:t>Local problems </a:t>
            </a:r>
            <a:r>
              <a:rPr lang="en-US" altLang="en-US" sz="2400" dirty="0"/>
              <a:t>usually</a:t>
            </a:r>
            <a:r>
              <a:rPr lang="en-US" altLang="en-US" sz="2400" dirty="0">
                <a:solidFill>
                  <a:srgbClr val="0000FF"/>
                </a:solidFill>
              </a:rPr>
              <a:t> </a:t>
            </a:r>
            <a:r>
              <a:rPr lang="en-US" altLang="en-US" sz="2400" u="sng" dirty="0">
                <a:solidFill>
                  <a:srgbClr val="0000FF"/>
                </a:solidFill>
              </a:rPr>
              <a:t>affect a small group</a:t>
            </a:r>
            <a:r>
              <a:rPr lang="en-US" altLang="en-US" sz="2400" dirty="0">
                <a:solidFill>
                  <a:srgbClr val="0000FF"/>
                </a:solidFill>
              </a:rPr>
              <a:t> </a:t>
            </a:r>
            <a:r>
              <a:rPr lang="en-US" altLang="en-US" sz="2400" dirty="0"/>
              <a:t>of people or an individual and</a:t>
            </a:r>
            <a:r>
              <a:rPr lang="en-US" altLang="en-US" sz="2400" dirty="0">
                <a:solidFill>
                  <a:srgbClr val="0000FF"/>
                </a:solidFill>
              </a:rPr>
              <a:t> </a:t>
            </a:r>
            <a:r>
              <a:rPr lang="en-US" altLang="en-US" sz="2400" u="sng" dirty="0">
                <a:solidFill>
                  <a:srgbClr val="0000FF"/>
                </a:solidFill>
              </a:rPr>
              <a:t>do not present a pattern</a:t>
            </a:r>
            <a:r>
              <a:rPr lang="en-US" altLang="en-US" sz="2400" dirty="0"/>
              <a:t>. You can usually trace these back to a particular person’s decision, demeanor, or statements. The organization / level the problem affects is the usually best to fix these problems.</a:t>
            </a:r>
          </a:p>
        </p:txBody>
      </p:sp>
      <p:sp>
        <p:nvSpPr>
          <p:cNvPr id="96261" name="Text Box 2050"/>
          <p:cNvSpPr txBox="1">
            <a:spLocks noChangeArrowheads="1"/>
          </p:cNvSpPr>
          <p:nvPr/>
        </p:nvSpPr>
        <p:spPr bwMode="auto">
          <a:xfrm>
            <a:off x="1524000" y="381000"/>
            <a:ext cx="670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Systemic vs Local Problems </a:t>
            </a:r>
          </a:p>
          <a:p>
            <a:pPr algn="ctr">
              <a:spcBef>
                <a:spcPct val="0"/>
              </a:spcBef>
              <a:buFontTx/>
              <a:buNone/>
            </a:pPr>
            <a:r>
              <a:rPr lang="en-US" altLang="en-US" sz="2400" i="1" dirty="0"/>
              <a:t>What is the difference?</a:t>
            </a:r>
          </a:p>
        </p:txBody>
      </p:sp>
    </p:spTree>
  </p:cSld>
  <p:clrMapOvr>
    <a:masterClrMapping/>
  </p:clrMapOvr>
  <p:transition>
    <p:pull/>
    <p:sndAc>
      <p:end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D64147C-C1A7-46E5-875C-DA8DC2982518}" type="slidenum">
              <a:rPr lang="en-US" altLang="en-US" sz="1400" smtClean="0"/>
              <a:pPr>
                <a:spcBef>
                  <a:spcPct val="0"/>
                </a:spcBef>
                <a:buFontTx/>
                <a:buNone/>
              </a:pPr>
              <a:t>39</a:t>
            </a:fld>
            <a:endParaRPr lang="en-US" altLang="en-US" sz="1400"/>
          </a:p>
        </p:txBody>
      </p:sp>
      <p:sp>
        <p:nvSpPr>
          <p:cNvPr id="408578" name="Text Box 2"/>
          <p:cNvSpPr txBox="1">
            <a:spLocks noChangeArrowheads="1"/>
          </p:cNvSpPr>
          <p:nvPr/>
        </p:nvSpPr>
        <p:spPr bwMode="auto">
          <a:xfrm>
            <a:off x="381000" y="2286000"/>
            <a:ext cx="8096250" cy="3072224"/>
          </a:xfrm>
          <a:prstGeom prst="rect">
            <a:avLst/>
          </a:prstGeom>
          <a:noFill/>
          <a:ln w="12700">
            <a:noFill/>
            <a:miter lim="800000"/>
            <a:headEnd/>
            <a:tailEnd/>
          </a:ln>
          <a:effectLst/>
        </p:spPr>
        <p:txBody>
          <a:bodyPr lIns="71974" tIns="35356" rIns="71974" bIns="35356">
            <a:spAutoFit/>
          </a:bodyPr>
          <a:lstStyle/>
          <a:p>
            <a:pPr algn="ctr" defTabSz="727075">
              <a:spcBef>
                <a:spcPct val="50000"/>
              </a:spcBef>
              <a:defRPr/>
            </a:pPr>
            <a:r>
              <a:rPr lang="en-US" sz="3000" b="1" dirty="0">
                <a:solidFill>
                  <a:schemeClr val="tx2"/>
                </a:solidFill>
                <a:latin typeface="Arial" charset="0"/>
              </a:rPr>
              <a:t>  Several Soldiers in Company C, 3</a:t>
            </a:r>
            <a:r>
              <a:rPr lang="en-US" sz="3000" b="1" baseline="30000" dirty="0">
                <a:solidFill>
                  <a:schemeClr val="tx2"/>
                </a:solidFill>
                <a:latin typeface="Arial" charset="0"/>
              </a:rPr>
              <a:t>rd</a:t>
            </a:r>
            <a:r>
              <a:rPr lang="en-US" sz="3000" b="1" dirty="0">
                <a:solidFill>
                  <a:schemeClr val="tx2"/>
                </a:solidFill>
                <a:latin typeface="Arial" charset="0"/>
              </a:rPr>
              <a:t> Battalion, 66</a:t>
            </a:r>
            <a:r>
              <a:rPr lang="en-US" sz="3000" b="1" baseline="30000" dirty="0">
                <a:solidFill>
                  <a:schemeClr val="tx2"/>
                </a:solidFill>
                <a:latin typeface="Arial" charset="0"/>
              </a:rPr>
              <a:t>th</a:t>
            </a:r>
            <a:r>
              <a:rPr lang="en-US" sz="3000" b="1" dirty="0">
                <a:solidFill>
                  <a:schemeClr val="tx2"/>
                </a:solidFill>
                <a:latin typeface="Arial" charset="0"/>
              </a:rPr>
              <a:t> Infantry, failed to receive their Basic Allowance for Subsistence (BAS) in their End-of-Month (EOM) pay.</a:t>
            </a:r>
          </a:p>
          <a:p>
            <a:pPr algn="ctr" defTabSz="727075">
              <a:spcBef>
                <a:spcPct val="50000"/>
              </a:spcBef>
              <a:defRPr/>
            </a:pPr>
            <a:r>
              <a:rPr lang="en-US" sz="3000" b="1" dirty="0">
                <a:solidFill>
                  <a:srgbClr val="0000FF"/>
                </a:solidFill>
                <a:effectLst>
                  <a:outerShdw blurRad="38100" dist="38100" dir="2700000" algn="tl">
                    <a:srgbClr val="C0C0C0"/>
                  </a:outerShdw>
                </a:effectLst>
                <a:latin typeface="Arial" charset="0"/>
              </a:rPr>
              <a:t>Is this problem systemic or local?</a:t>
            </a:r>
          </a:p>
          <a:p>
            <a:pPr algn="ctr" defTabSz="727075">
              <a:spcBef>
                <a:spcPct val="50000"/>
              </a:spcBef>
              <a:defRPr/>
            </a:pPr>
            <a:endParaRPr lang="en-US" b="1" dirty="0">
              <a:solidFill>
                <a:schemeClr val="tx2"/>
              </a:solidFill>
              <a:latin typeface="Arial" charset="0"/>
            </a:endParaRPr>
          </a:p>
        </p:txBody>
      </p:sp>
      <p:sp>
        <p:nvSpPr>
          <p:cNvPr id="98308" name="Text Box 2050"/>
          <p:cNvSpPr txBox="1">
            <a:spLocks noChangeArrowheads="1"/>
          </p:cNvSpPr>
          <p:nvPr/>
        </p:nvSpPr>
        <p:spPr bwMode="auto">
          <a:xfrm>
            <a:off x="1524000" y="3810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Systemic vs Local Problems </a:t>
            </a:r>
          </a:p>
        </p:txBody>
      </p:sp>
      <p:pic>
        <p:nvPicPr>
          <p:cNvPr id="983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3200" y="1108075"/>
            <a:ext cx="1117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330A745-1279-26F3-A0AF-CA93C6693577}"/>
              </a:ext>
            </a:extLst>
          </p:cNvPr>
          <p:cNvSpPr txBox="1"/>
          <p:nvPr/>
        </p:nvSpPr>
        <p:spPr>
          <a:xfrm>
            <a:off x="3684577" y="5358224"/>
            <a:ext cx="1774845" cy="646331"/>
          </a:xfrm>
          <a:prstGeom prst="rect">
            <a:avLst/>
          </a:prstGeom>
          <a:noFill/>
        </p:spPr>
        <p:txBody>
          <a:bodyPr wrap="none" rtlCol="0">
            <a:spAutoFit/>
          </a:bodyPr>
          <a:lstStyle/>
          <a:p>
            <a:r>
              <a:rPr lang="en-US" sz="3600" b="1" dirty="0">
                <a:solidFill>
                  <a:srgbClr val="FF0000"/>
                </a:solidFill>
              </a:rPr>
              <a:t>LOCAL</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06B72EB-A0CF-44DF-B3AB-A9E87DC12B28}" type="slidenum">
              <a:rPr lang="en-US" altLang="en-US" sz="1400" smtClean="0"/>
              <a:pPr>
                <a:spcBef>
                  <a:spcPct val="0"/>
                </a:spcBef>
                <a:buFontTx/>
                <a:buNone/>
              </a:pPr>
              <a:t>4</a:t>
            </a:fld>
            <a:endParaRPr lang="en-US" altLang="en-US" sz="1400"/>
          </a:p>
        </p:txBody>
      </p:sp>
      <p:sp>
        <p:nvSpPr>
          <p:cNvPr id="22531"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Squads</a:t>
            </a:r>
          </a:p>
        </p:txBody>
      </p:sp>
      <p:sp>
        <p:nvSpPr>
          <p:cNvPr id="22532" name="Text Box 2051"/>
          <p:cNvSpPr txBox="1">
            <a:spLocks noChangeArrowheads="1"/>
          </p:cNvSpPr>
          <p:nvPr/>
        </p:nvSpPr>
        <p:spPr bwMode="auto">
          <a:xfrm>
            <a:off x="457200" y="1812925"/>
            <a:ext cx="82296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ts val="1800"/>
              </a:spcAft>
            </a:pPr>
            <a:r>
              <a:rPr lang="en-US" altLang="en-US" sz="2400" dirty="0"/>
              <a:t>For all PEs, your squad represents the Fort Von Steuben IG Inspections Branch.</a:t>
            </a:r>
          </a:p>
          <a:p>
            <a:pPr>
              <a:spcBef>
                <a:spcPct val="0"/>
              </a:spcBef>
              <a:spcAft>
                <a:spcPts val="1800"/>
              </a:spcAft>
            </a:pPr>
            <a:r>
              <a:rPr lang="en-US" altLang="en-US" sz="2400" dirty="0"/>
              <a:t>Refer to page 8-15 of </a:t>
            </a:r>
            <a:r>
              <a:rPr lang="en-US" altLang="en-US" sz="2400" u="sng" dirty="0"/>
              <a:t>The IG Reference Guide</a:t>
            </a:r>
            <a:r>
              <a:rPr lang="en-US" altLang="en-US" sz="2400" dirty="0"/>
              <a:t> for a diagram of the IG office.</a:t>
            </a:r>
          </a:p>
          <a:p>
            <a:pPr>
              <a:spcBef>
                <a:spcPct val="0"/>
              </a:spcBef>
              <a:spcAft>
                <a:spcPts val="1800"/>
              </a:spcAft>
            </a:pPr>
            <a:r>
              <a:rPr lang="en-US" altLang="en-US" sz="2400" dirty="0"/>
              <a:t>Become familiar with Fort Von Steuben and the 66</a:t>
            </a:r>
            <a:r>
              <a:rPr lang="en-US" altLang="en-US" sz="2400" baseline="30000" dirty="0"/>
              <a:t>th</a:t>
            </a:r>
            <a:r>
              <a:rPr lang="en-US" altLang="en-US" sz="2400" dirty="0"/>
              <a:t> Infantry Division.</a:t>
            </a:r>
          </a:p>
        </p:txBody>
      </p:sp>
    </p:spTree>
    <p:extLst>
      <p:ext uri="{BB962C8B-B14F-4D97-AF65-F5344CB8AC3E}">
        <p14:creationId xmlns:p14="http://schemas.microsoft.com/office/powerpoint/2010/main" val="14242359"/>
      </p:ext>
    </p:extLst>
  </p:cSld>
  <p:clrMapOvr>
    <a:masterClrMapping/>
  </p:clrMapOvr>
  <p:transition>
    <p:pull/>
    <p:sndAc>
      <p:end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D64147C-C1A7-46E5-875C-DA8DC2982518}" type="slidenum">
              <a:rPr lang="en-US" altLang="en-US" sz="1400" smtClean="0"/>
              <a:pPr>
                <a:spcBef>
                  <a:spcPct val="0"/>
                </a:spcBef>
                <a:buFontTx/>
                <a:buNone/>
              </a:pPr>
              <a:t>40</a:t>
            </a:fld>
            <a:endParaRPr lang="en-US" altLang="en-US" sz="1400"/>
          </a:p>
        </p:txBody>
      </p:sp>
      <p:sp>
        <p:nvSpPr>
          <p:cNvPr id="408578" name="Text Box 2"/>
          <p:cNvSpPr txBox="1">
            <a:spLocks noChangeArrowheads="1"/>
          </p:cNvSpPr>
          <p:nvPr/>
        </p:nvSpPr>
        <p:spPr bwMode="auto">
          <a:xfrm>
            <a:off x="381000" y="2286000"/>
            <a:ext cx="8096250" cy="3533889"/>
          </a:xfrm>
          <a:prstGeom prst="rect">
            <a:avLst/>
          </a:prstGeom>
          <a:noFill/>
          <a:ln w="12700">
            <a:noFill/>
            <a:miter lim="800000"/>
            <a:headEnd/>
            <a:tailEnd/>
          </a:ln>
          <a:effectLst/>
        </p:spPr>
        <p:txBody>
          <a:bodyPr lIns="71974" tIns="35356" rIns="71974" bIns="35356">
            <a:spAutoFit/>
          </a:bodyPr>
          <a:lstStyle/>
          <a:p>
            <a:pPr algn="ctr" defTabSz="727075">
              <a:spcBef>
                <a:spcPct val="50000"/>
              </a:spcBef>
              <a:defRPr/>
            </a:pPr>
            <a:r>
              <a:rPr lang="en-US" sz="3000" b="1" dirty="0">
                <a:solidFill>
                  <a:schemeClr val="tx2"/>
                </a:solidFill>
                <a:latin typeface="Arial" charset="0"/>
              </a:rPr>
              <a:t>  A lieutenant recently conducted a Permanent Change of Station (PCS) from Germany to Fort Von Steuben. Sixty days have passed, and he has still not received his household goods.</a:t>
            </a:r>
          </a:p>
          <a:p>
            <a:pPr algn="ctr" defTabSz="727075">
              <a:spcBef>
                <a:spcPct val="50000"/>
              </a:spcBef>
              <a:defRPr/>
            </a:pPr>
            <a:r>
              <a:rPr lang="en-US" sz="3000" b="1" dirty="0">
                <a:solidFill>
                  <a:srgbClr val="0000FF"/>
                </a:solidFill>
                <a:effectLst>
                  <a:outerShdw blurRad="38100" dist="38100" dir="2700000" algn="tl">
                    <a:srgbClr val="C0C0C0"/>
                  </a:outerShdw>
                </a:effectLst>
                <a:latin typeface="Arial" charset="0"/>
              </a:rPr>
              <a:t>Is this problem systemic or local?</a:t>
            </a:r>
          </a:p>
          <a:p>
            <a:pPr algn="ctr" defTabSz="727075">
              <a:spcBef>
                <a:spcPct val="50000"/>
              </a:spcBef>
              <a:defRPr/>
            </a:pPr>
            <a:endParaRPr lang="en-US" b="1" dirty="0">
              <a:solidFill>
                <a:schemeClr val="tx2"/>
              </a:solidFill>
              <a:latin typeface="Arial" charset="0"/>
            </a:endParaRPr>
          </a:p>
        </p:txBody>
      </p:sp>
      <p:sp>
        <p:nvSpPr>
          <p:cNvPr id="98308" name="Text Box 2050"/>
          <p:cNvSpPr txBox="1">
            <a:spLocks noChangeArrowheads="1"/>
          </p:cNvSpPr>
          <p:nvPr/>
        </p:nvSpPr>
        <p:spPr bwMode="auto">
          <a:xfrm>
            <a:off x="1524000" y="3810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Systemic vs Local Problems </a:t>
            </a:r>
          </a:p>
        </p:txBody>
      </p:sp>
      <p:pic>
        <p:nvPicPr>
          <p:cNvPr id="983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3200" y="1108075"/>
            <a:ext cx="1117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CFE24E2-3147-8718-E98E-F07F4EF6581C}"/>
              </a:ext>
            </a:extLst>
          </p:cNvPr>
          <p:cNvSpPr txBox="1"/>
          <p:nvPr/>
        </p:nvSpPr>
        <p:spPr>
          <a:xfrm>
            <a:off x="3684577" y="5358224"/>
            <a:ext cx="1774845" cy="646331"/>
          </a:xfrm>
          <a:prstGeom prst="rect">
            <a:avLst/>
          </a:prstGeom>
          <a:noFill/>
        </p:spPr>
        <p:txBody>
          <a:bodyPr wrap="none" rtlCol="0">
            <a:spAutoFit/>
          </a:bodyPr>
          <a:lstStyle/>
          <a:p>
            <a:r>
              <a:rPr lang="en-US" sz="3600" b="1" dirty="0">
                <a:solidFill>
                  <a:srgbClr val="FF0000"/>
                </a:solidFill>
              </a:rPr>
              <a:t>LOCAL</a:t>
            </a:r>
          </a:p>
        </p:txBody>
      </p:sp>
    </p:spTree>
    <p:extLst>
      <p:ext uri="{BB962C8B-B14F-4D97-AF65-F5344CB8AC3E}">
        <p14:creationId xmlns:p14="http://schemas.microsoft.com/office/powerpoint/2010/main" val="275351450"/>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D64147C-C1A7-46E5-875C-DA8DC2982518}" type="slidenum">
              <a:rPr lang="en-US" altLang="en-US" sz="1400" smtClean="0"/>
              <a:pPr>
                <a:spcBef>
                  <a:spcPct val="0"/>
                </a:spcBef>
                <a:buFontTx/>
                <a:buNone/>
              </a:pPr>
              <a:t>41</a:t>
            </a:fld>
            <a:endParaRPr lang="en-US" altLang="en-US" sz="1400"/>
          </a:p>
        </p:txBody>
      </p:sp>
      <p:sp>
        <p:nvSpPr>
          <p:cNvPr id="408578" name="Text Box 2"/>
          <p:cNvSpPr txBox="1">
            <a:spLocks noChangeArrowheads="1"/>
          </p:cNvSpPr>
          <p:nvPr/>
        </p:nvSpPr>
        <p:spPr bwMode="auto">
          <a:xfrm>
            <a:off x="381000" y="2286000"/>
            <a:ext cx="8096250" cy="3533889"/>
          </a:xfrm>
          <a:prstGeom prst="rect">
            <a:avLst/>
          </a:prstGeom>
          <a:noFill/>
          <a:ln w="12700">
            <a:noFill/>
            <a:miter lim="800000"/>
            <a:headEnd/>
            <a:tailEnd/>
          </a:ln>
          <a:effectLst/>
        </p:spPr>
        <p:txBody>
          <a:bodyPr wrap="square" lIns="71974" tIns="35356" rIns="71974" bIns="35356">
            <a:spAutoFit/>
          </a:bodyPr>
          <a:lstStyle/>
          <a:p>
            <a:pPr algn="ctr" eaLnBrk="1" hangingPunct="1">
              <a:spcBef>
                <a:spcPct val="50000"/>
              </a:spcBef>
              <a:defRPr/>
            </a:pPr>
            <a:r>
              <a:rPr lang="en-US" sz="3000" b="1" dirty="0">
                <a:solidFill>
                  <a:schemeClr val="tx2"/>
                </a:solidFill>
                <a:latin typeface="Arial" charset="0"/>
              </a:rPr>
              <a:t>  </a:t>
            </a:r>
            <a:r>
              <a:rPr lang="en-US" sz="2400" b="1" dirty="0">
                <a:latin typeface="Arial" charset="0"/>
              </a:rPr>
              <a:t>For the past six months, 31 percent of the Army National Guard Soldiers mobilized to Fort Von Steuben’s Power-Projection Platform are found to be Dental Category 3 or 4 (Non-deployable).  Twenty-five percent of the U.S. Army Reserve Soldiers are also Dental Cat 3 or 4 upon arrival to Fort Von Steuben.</a:t>
            </a:r>
          </a:p>
          <a:p>
            <a:pPr algn="ctr" defTabSz="727075">
              <a:spcBef>
                <a:spcPct val="50000"/>
              </a:spcBef>
              <a:defRPr/>
            </a:pPr>
            <a:r>
              <a:rPr lang="en-US" sz="3000" b="1" dirty="0">
                <a:solidFill>
                  <a:srgbClr val="0000FF"/>
                </a:solidFill>
                <a:effectLst>
                  <a:outerShdw blurRad="38100" dist="38100" dir="2700000" algn="tl">
                    <a:srgbClr val="C0C0C0"/>
                  </a:outerShdw>
                </a:effectLst>
                <a:latin typeface="Arial" charset="0"/>
              </a:rPr>
              <a:t>Is this problem systemic or local?</a:t>
            </a:r>
          </a:p>
          <a:p>
            <a:pPr algn="ctr" defTabSz="727075">
              <a:spcBef>
                <a:spcPct val="50000"/>
              </a:spcBef>
              <a:defRPr/>
            </a:pPr>
            <a:endParaRPr lang="en-US" b="1" dirty="0">
              <a:solidFill>
                <a:schemeClr val="tx2"/>
              </a:solidFill>
              <a:latin typeface="Arial" charset="0"/>
            </a:endParaRPr>
          </a:p>
        </p:txBody>
      </p:sp>
      <p:sp>
        <p:nvSpPr>
          <p:cNvPr id="98308" name="Text Box 2050"/>
          <p:cNvSpPr txBox="1">
            <a:spLocks noChangeArrowheads="1"/>
          </p:cNvSpPr>
          <p:nvPr/>
        </p:nvSpPr>
        <p:spPr bwMode="auto">
          <a:xfrm>
            <a:off x="1524000" y="3810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Systemic vs Local Problems </a:t>
            </a:r>
          </a:p>
        </p:txBody>
      </p:sp>
      <p:pic>
        <p:nvPicPr>
          <p:cNvPr id="983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3200" y="1108075"/>
            <a:ext cx="1117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118E482-288B-C883-3498-56CD3A2BEE8D}"/>
              </a:ext>
            </a:extLst>
          </p:cNvPr>
          <p:cNvSpPr txBox="1"/>
          <p:nvPr/>
        </p:nvSpPr>
        <p:spPr>
          <a:xfrm>
            <a:off x="3299857" y="5464013"/>
            <a:ext cx="2544286" cy="646331"/>
          </a:xfrm>
          <a:prstGeom prst="rect">
            <a:avLst/>
          </a:prstGeom>
          <a:noFill/>
        </p:spPr>
        <p:txBody>
          <a:bodyPr wrap="none" rtlCol="0">
            <a:spAutoFit/>
          </a:bodyPr>
          <a:lstStyle/>
          <a:p>
            <a:r>
              <a:rPr lang="en-US" sz="3600" b="1" dirty="0">
                <a:solidFill>
                  <a:srgbClr val="FF0000"/>
                </a:solidFill>
              </a:rPr>
              <a:t>SYSTEMIC</a:t>
            </a:r>
          </a:p>
        </p:txBody>
      </p:sp>
    </p:spTree>
    <p:extLst>
      <p:ext uri="{BB962C8B-B14F-4D97-AF65-F5344CB8AC3E}">
        <p14:creationId xmlns:p14="http://schemas.microsoft.com/office/powerpoint/2010/main" val="1352695635"/>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2BA592B6-FA02-4771-84EC-47896690A9F5}" type="slidenum">
              <a:rPr lang="en-US" altLang="en-US" sz="1400" smtClean="0"/>
              <a:pPr>
                <a:spcBef>
                  <a:spcPct val="0"/>
                </a:spcBef>
                <a:buFontTx/>
                <a:buNone/>
              </a:pPr>
              <a:t>42</a:t>
            </a:fld>
            <a:endParaRPr lang="en-US" altLang="en-US" sz="1400" dirty="0"/>
          </a:p>
        </p:txBody>
      </p:sp>
      <p:sp>
        <p:nvSpPr>
          <p:cNvPr id="92163" name="Text Box 2"/>
          <p:cNvSpPr txBox="1">
            <a:spLocks noChangeArrowheads="1"/>
          </p:cNvSpPr>
          <p:nvPr/>
        </p:nvSpPr>
        <p:spPr bwMode="auto">
          <a:xfrm>
            <a:off x="304800" y="1752600"/>
            <a:ext cx="8401050" cy="247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363538"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None/>
            </a:pPr>
            <a:r>
              <a:rPr lang="en-US" altLang="en-US" sz="2600" dirty="0">
                <a:solidFill>
                  <a:schemeClr val="tx2"/>
                </a:solidFill>
              </a:rPr>
              <a:t>1)  </a:t>
            </a:r>
            <a:r>
              <a:rPr lang="en-US" altLang="en-US" sz="2600" dirty="0"/>
              <a:t>Secretary of the Army (SA)</a:t>
            </a:r>
          </a:p>
          <a:p>
            <a:pPr eaLnBrk="1" hangingPunct="1">
              <a:spcBef>
                <a:spcPct val="0"/>
              </a:spcBef>
              <a:buFontTx/>
              <a:buNone/>
            </a:pPr>
            <a:r>
              <a:rPr lang="en-US" altLang="en-US" sz="2600" dirty="0"/>
              <a:t>2)  Under Secretary of the Army</a:t>
            </a:r>
          </a:p>
          <a:p>
            <a:pPr eaLnBrk="1" hangingPunct="1">
              <a:spcBef>
                <a:spcPct val="0"/>
              </a:spcBef>
              <a:buFontTx/>
              <a:buNone/>
            </a:pPr>
            <a:r>
              <a:rPr lang="en-US" altLang="en-US" sz="2600" dirty="0"/>
              <a:t>3)  Chief of Staff of the Army (CSA)</a:t>
            </a:r>
          </a:p>
          <a:p>
            <a:pPr eaLnBrk="1" hangingPunct="1">
              <a:spcBef>
                <a:spcPct val="0"/>
              </a:spcBef>
              <a:buFontTx/>
              <a:buNone/>
            </a:pPr>
            <a:r>
              <a:rPr lang="en-US" altLang="en-US" sz="2600" dirty="0"/>
              <a:t>4)  Vice Chief of Staff of the Army (VCSA)</a:t>
            </a:r>
          </a:p>
          <a:p>
            <a:pPr eaLnBrk="1" hangingPunct="1">
              <a:spcBef>
                <a:spcPct val="0"/>
              </a:spcBef>
              <a:buFontTx/>
              <a:buNone/>
            </a:pPr>
            <a:r>
              <a:rPr lang="en-US" altLang="en-US" sz="2600" dirty="0"/>
              <a:t>5)  The Inspector General (TIG)</a:t>
            </a:r>
          </a:p>
          <a:p>
            <a:pPr eaLnBrk="1" hangingPunct="1">
              <a:spcBef>
                <a:spcPct val="0"/>
              </a:spcBef>
              <a:buFontTx/>
              <a:buNone/>
            </a:pPr>
            <a:r>
              <a:rPr lang="en-US" altLang="en-US" sz="2600" dirty="0"/>
              <a:t>6)  Commander (Directing Authority)</a:t>
            </a:r>
          </a:p>
        </p:txBody>
      </p:sp>
      <p:sp>
        <p:nvSpPr>
          <p:cNvPr id="92165" name="Text Box 2050"/>
          <p:cNvSpPr txBox="1">
            <a:spLocks noChangeArrowheads="1"/>
          </p:cNvSpPr>
          <p:nvPr/>
        </p:nvSpPr>
        <p:spPr bwMode="auto">
          <a:xfrm>
            <a:off x="1524000" y="381000"/>
            <a:ext cx="7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FF0000"/>
                </a:solidFill>
              </a:rPr>
              <a:t>Who May Direct an IG Inspection?</a:t>
            </a:r>
          </a:p>
        </p:txBody>
      </p:sp>
      <p:sp>
        <p:nvSpPr>
          <p:cNvPr id="2" name="Text Box 1030">
            <a:extLst>
              <a:ext uri="{FF2B5EF4-FFF2-40B4-BE49-F238E27FC236}">
                <a16:creationId xmlns:a16="http://schemas.microsoft.com/office/drawing/2014/main" id="{AF1EC93F-4BE6-2673-478F-C0B1ECB012E5}"/>
              </a:ext>
            </a:extLst>
          </p:cNvPr>
          <p:cNvSpPr txBox="1">
            <a:spLocks noChangeArrowheads="1"/>
          </p:cNvSpPr>
          <p:nvPr/>
        </p:nvSpPr>
        <p:spPr bwMode="auto">
          <a:xfrm>
            <a:off x="7902647" y="1277997"/>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t>ELO</a:t>
            </a:r>
          </a:p>
          <a:p>
            <a:pPr algn="ctr">
              <a:spcBef>
                <a:spcPct val="0"/>
              </a:spcBef>
              <a:buFontTx/>
              <a:buNone/>
            </a:pPr>
            <a:r>
              <a:rPr lang="en-US" altLang="en-US" sz="1100" dirty="0"/>
              <a:t>6</a:t>
            </a:r>
          </a:p>
        </p:txBody>
      </p:sp>
      <p:grpSp>
        <p:nvGrpSpPr>
          <p:cNvPr id="3" name="Group 7">
            <a:extLst>
              <a:ext uri="{FF2B5EF4-FFF2-40B4-BE49-F238E27FC236}">
                <a16:creationId xmlns:a16="http://schemas.microsoft.com/office/drawing/2014/main" id="{E5152585-CFAB-6A9D-BC96-2AECD7A2647D}"/>
              </a:ext>
            </a:extLst>
          </p:cNvPr>
          <p:cNvGrpSpPr>
            <a:grpSpLocks/>
          </p:cNvGrpSpPr>
          <p:nvPr/>
        </p:nvGrpSpPr>
        <p:grpSpPr bwMode="auto">
          <a:xfrm>
            <a:off x="7826446" y="949529"/>
            <a:ext cx="1052513" cy="903288"/>
            <a:chOff x="7543799" y="925512"/>
            <a:chExt cx="1052513" cy="903288"/>
          </a:xfrm>
        </p:grpSpPr>
        <p:sp>
          <p:nvSpPr>
            <p:cNvPr id="4" name="AutoShape 1029">
              <a:extLst>
                <a:ext uri="{FF2B5EF4-FFF2-40B4-BE49-F238E27FC236}">
                  <a16:creationId xmlns:a16="http://schemas.microsoft.com/office/drawing/2014/main" id="{48571F6A-E988-A7C9-D274-DEFC81C23CBA}"/>
                </a:ext>
              </a:extLst>
            </p:cNvPr>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5" name="Text Box 1030">
              <a:extLst>
                <a:ext uri="{FF2B5EF4-FFF2-40B4-BE49-F238E27FC236}">
                  <a16:creationId xmlns:a16="http://schemas.microsoft.com/office/drawing/2014/main" id="{0C616327-60F0-9056-8C0B-6E95BF4EB2E3}"/>
                </a:ext>
              </a:extLst>
            </p:cNvPr>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t>ELO</a:t>
              </a:r>
            </a:p>
            <a:p>
              <a:pPr algn="ctr">
                <a:spcBef>
                  <a:spcPct val="0"/>
                </a:spcBef>
                <a:buFontTx/>
                <a:buNone/>
              </a:pPr>
              <a:r>
                <a:rPr lang="en-US" altLang="en-US" sz="1100" dirty="0"/>
                <a:t>6</a:t>
              </a:r>
            </a:p>
          </p:txBody>
        </p:sp>
      </p:grpSp>
      <p:sp>
        <p:nvSpPr>
          <p:cNvPr id="6" name="AutoShape 2">
            <a:extLst>
              <a:ext uri="{FF2B5EF4-FFF2-40B4-BE49-F238E27FC236}">
                <a16:creationId xmlns:a16="http://schemas.microsoft.com/office/drawing/2014/main" id="{5137C310-A8BF-F6CD-222B-29F030B0E905}"/>
              </a:ext>
            </a:extLst>
          </p:cNvPr>
          <p:cNvSpPr>
            <a:spLocks noChangeArrowheads="1"/>
          </p:cNvSpPr>
          <p:nvPr/>
        </p:nvSpPr>
        <p:spPr bwMode="auto">
          <a:xfrm>
            <a:off x="2933700" y="4328501"/>
            <a:ext cx="3276600" cy="1751652"/>
          </a:xfrm>
          <a:prstGeom prst="roundRect">
            <a:avLst>
              <a:gd name="adj" fmla="val 16667"/>
            </a:avLst>
          </a:prstGeom>
          <a:solidFill>
            <a:schemeClr val="bg1"/>
          </a:solidFill>
          <a:ln w="41275">
            <a:solidFill>
              <a:schemeClr val="tx1"/>
            </a:solidFill>
            <a:round/>
            <a:headEnd/>
            <a:tailEnd/>
          </a:ln>
          <a:effectLst>
            <a:prstShdw prst="shdw18" dist="17961" dir="13500000">
              <a:schemeClr val="tx1">
                <a:gamma/>
                <a:shade val="60000"/>
                <a:invGamma/>
              </a:schemeClr>
            </a:prstShdw>
          </a:effectLst>
        </p:spPr>
        <p:txBody>
          <a:bodyPr wrap="none" anchor="ctr"/>
          <a:lstStyle/>
          <a:p>
            <a:pPr algn="ctr" eaLnBrk="1" hangingPunct="1">
              <a:defRPr/>
            </a:pPr>
            <a:endParaRPr lang="en-US" sz="2400" b="0">
              <a:latin typeface="Arial" charset="0"/>
            </a:endParaRPr>
          </a:p>
        </p:txBody>
      </p:sp>
      <p:pic>
        <p:nvPicPr>
          <p:cNvPr id="7" name="Picture 3">
            <a:extLst>
              <a:ext uri="{FF2B5EF4-FFF2-40B4-BE49-F238E27FC236}">
                <a16:creationId xmlns:a16="http://schemas.microsoft.com/office/drawing/2014/main" id="{1DB919EC-EA4B-0EF4-2175-69294EE66E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3200" y="4977622"/>
            <a:ext cx="1117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a:extLst>
              <a:ext uri="{FF2B5EF4-FFF2-40B4-BE49-F238E27FC236}">
                <a16:creationId xmlns:a16="http://schemas.microsoft.com/office/drawing/2014/main" id="{BF6AE06D-01EC-BA01-9E7C-2123A62B6C52}"/>
              </a:ext>
            </a:extLst>
          </p:cNvPr>
          <p:cNvSpPr txBox="1">
            <a:spLocks noChangeArrowheads="1"/>
          </p:cNvSpPr>
          <p:nvPr/>
        </p:nvSpPr>
        <p:spPr bwMode="auto">
          <a:xfrm>
            <a:off x="3032125" y="4495800"/>
            <a:ext cx="307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dirty="0"/>
              <a:t>Inspection Directive</a:t>
            </a:r>
          </a:p>
        </p:txBody>
      </p:sp>
      <p:sp>
        <p:nvSpPr>
          <p:cNvPr id="11" name="Rectangle 13">
            <a:extLst>
              <a:ext uri="{FF2B5EF4-FFF2-40B4-BE49-F238E27FC236}">
                <a16:creationId xmlns:a16="http://schemas.microsoft.com/office/drawing/2014/main" id="{6B913089-7C90-9F30-CBAE-D4DFB8DE3DC4}"/>
              </a:ext>
            </a:extLst>
          </p:cNvPr>
          <p:cNvSpPr>
            <a:spLocks noChangeArrowheads="1"/>
          </p:cNvSpPr>
          <p:nvPr/>
        </p:nvSpPr>
        <p:spPr bwMode="auto">
          <a:xfrm>
            <a:off x="6437465" y="6096000"/>
            <a:ext cx="2249335" cy="369332"/>
          </a:xfrm>
          <a:prstGeom prst="rect">
            <a:avLst/>
          </a:prstGeom>
          <a:noFill/>
          <a:ln w="76200">
            <a:noFill/>
            <a:miter lim="800000"/>
            <a:headEnd/>
            <a:tailEnd/>
          </a:ln>
          <a:effectLst/>
        </p:spPr>
        <p:txBody>
          <a:bodyPr wrap="none">
            <a:spAutoFit/>
          </a:bodyPr>
          <a:lstStyle/>
          <a:p>
            <a:pPr algn="ctr" eaLnBrk="1" hangingPunct="1">
              <a:defRPr/>
            </a:pPr>
            <a:r>
              <a:rPr lang="en-US" sz="1800" b="1" u="sng" dirty="0">
                <a:solidFill>
                  <a:srgbClr val="00B050"/>
                </a:solidFill>
                <a:latin typeface="Arial" charset="0"/>
              </a:rPr>
              <a:t>AR 20-1</a:t>
            </a:r>
            <a:r>
              <a:rPr lang="en-US" sz="1800" b="1" dirty="0">
                <a:solidFill>
                  <a:srgbClr val="00B050"/>
                </a:solidFill>
                <a:latin typeface="Arial" charset="0"/>
              </a:rPr>
              <a:t> (Glossary)</a:t>
            </a:r>
          </a:p>
        </p:txBody>
      </p:sp>
    </p:spTree>
    <p:extLst>
      <p:ext uri="{BB962C8B-B14F-4D97-AF65-F5344CB8AC3E}">
        <p14:creationId xmlns:p14="http://schemas.microsoft.com/office/powerpoint/2010/main" val="2815428832"/>
      </p:ext>
    </p:extLst>
  </p:cSld>
  <p:clrMapOvr>
    <a:masterClrMapping/>
  </p:clrMapOvr>
  <p:transition>
    <p:pull/>
    <p:sndAc>
      <p:end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F655E19D-F5A5-4F22-BAD3-498FA3F402D4}" type="slidenum">
              <a:rPr lang="en-US" altLang="en-US" sz="1400" smtClean="0"/>
              <a:pPr>
                <a:spcBef>
                  <a:spcPct val="0"/>
                </a:spcBef>
                <a:buFontTx/>
                <a:buNone/>
              </a:pPr>
              <a:t>43</a:t>
            </a:fld>
            <a:endParaRPr lang="en-US" altLang="en-US" sz="1400"/>
          </a:p>
        </p:txBody>
      </p:sp>
      <p:sp>
        <p:nvSpPr>
          <p:cNvPr id="129028" name="Text Box 3"/>
          <p:cNvSpPr txBox="1">
            <a:spLocks noChangeArrowheads="1"/>
          </p:cNvSpPr>
          <p:nvPr/>
        </p:nvSpPr>
        <p:spPr bwMode="auto">
          <a:xfrm>
            <a:off x="457200" y="2504349"/>
            <a:ext cx="8382000" cy="389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90000"/>
              </a:lnSpc>
              <a:spcBef>
                <a:spcPct val="40000"/>
              </a:spcBef>
              <a:spcAft>
                <a:spcPct val="15000"/>
              </a:spcAft>
              <a:buNone/>
            </a:pPr>
            <a:r>
              <a:rPr lang="en-US" altLang="en-US" sz="2400" dirty="0"/>
              <a:t>“That is the way we did it in my </a:t>
            </a:r>
            <a:r>
              <a:rPr lang="en-US" altLang="en-US" sz="2400" i="1" dirty="0"/>
              <a:t>old</a:t>
            </a:r>
            <a:r>
              <a:rPr lang="en-US" altLang="en-US" sz="2400" dirty="0"/>
              <a:t> unit.”</a:t>
            </a:r>
          </a:p>
          <a:p>
            <a:pPr algn="ctr">
              <a:lnSpc>
                <a:spcPct val="90000"/>
              </a:lnSpc>
              <a:spcBef>
                <a:spcPct val="40000"/>
              </a:spcBef>
              <a:spcAft>
                <a:spcPct val="15000"/>
              </a:spcAft>
              <a:buNone/>
            </a:pPr>
            <a:r>
              <a:rPr lang="en-US" altLang="en-US" sz="2400" dirty="0"/>
              <a:t>“I have no idea what you are talking about. I have been the S-1 for only two days.”</a:t>
            </a:r>
          </a:p>
          <a:p>
            <a:pPr algn="ctr">
              <a:lnSpc>
                <a:spcPct val="90000"/>
              </a:lnSpc>
              <a:spcBef>
                <a:spcPct val="40000"/>
              </a:spcBef>
              <a:spcAft>
                <a:spcPct val="15000"/>
              </a:spcAft>
              <a:buNone/>
            </a:pPr>
            <a:r>
              <a:rPr lang="en-US" altLang="en-US" sz="2400" dirty="0"/>
              <a:t>“Take a number. We have two CTC rotations, an OEF planning conference, and BDE formal in front of you.”</a:t>
            </a:r>
          </a:p>
          <a:p>
            <a:pPr algn="ctr">
              <a:lnSpc>
                <a:spcPct val="90000"/>
              </a:lnSpc>
              <a:spcBef>
                <a:spcPct val="40000"/>
              </a:spcBef>
              <a:spcAft>
                <a:spcPct val="15000"/>
              </a:spcAft>
              <a:buNone/>
            </a:pPr>
            <a:r>
              <a:rPr lang="en-US" altLang="en-US" sz="2400" dirty="0"/>
              <a:t>“I can’t get any good help these days. I am on my butt because all my staff officers are young LTs!” </a:t>
            </a:r>
          </a:p>
          <a:p>
            <a:pPr algn="ctr">
              <a:lnSpc>
                <a:spcPct val="90000"/>
              </a:lnSpc>
              <a:spcBef>
                <a:spcPct val="40000"/>
              </a:spcBef>
              <a:spcAft>
                <a:spcPct val="15000"/>
              </a:spcAft>
              <a:buNone/>
            </a:pPr>
            <a:r>
              <a:rPr lang="en-US" altLang="en-US" sz="2400" dirty="0"/>
              <a:t>“I don’t understand …  I thought I understood ... I did it right the last time, but …”</a:t>
            </a:r>
            <a:endParaRPr lang="en-US" altLang="en-US" sz="2400" dirty="0">
              <a:solidFill>
                <a:srgbClr val="0000FF"/>
              </a:solidFill>
            </a:endParaRPr>
          </a:p>
        </p:txBody>
      </p:sp>
      <p:sp>
        <p:nvSpPr>
          <p:cNvPr id="577538" name="Rectangle 2"/>
          <p:cNvSpPr>
            <a:spLocks noChangeArrowheads="1"/>
          </p:cNvSpPr>
          <p:nvPr/>
        </p:nvSpPr>
        <p:spPr bwMode="auto">
          <a:xfrm>
            <a:off x="457200" y="1752600"/>
            <a:ext cx="8305800" cy="581025"/>
          </a:xfrm>
          <a:prstGeom prst="rect">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tIns="137160" bIns="137160" anchor="ctr">
            <a:spAutoFit/>
          </a:bodyPr>
          <a:lstStyle/>
          <a:p>
            <a:pPr algn="ctr">
              <a:lnSpc>
                <a:spcPct val="90000"/>
              </a:lnSpc>
              <a:spcBef>
                <a:spcPct val="40000"/>
              </a:spcBef>
              <a:spcAft>
                <a:spcPct val="15000"/>
              </a:spcAft>
              <a:buSzPct val="100000"/>
              <a:defRPr/>
            </a:pPr>
            <a:r>
              <a:rPr lang="en-US" sz="2200" dirty="0">
                <a:solidFill>
                  <a:srgbClr val="0000FF"/>
                </a:solidFill>
                <a:latin typeface="Arial" charset="0"/>
              </a:rPr>
              <a:t>What are some reasons you may have heard?</a:t>
            </a:r>
            <a:endParaRPr lang="en-US" sz="2200" dirty="0">
              <a:effectLst>
                <a:outerShdw blurRad="38100" dist="38100" dir="2700000" algn="tl">
                  <a:srgbClr val="FFFFFF"/>
                </a:outerShdw>
              </a:effectLst>
              <a:latin typeface="Arial" charset="0"/>
            </a:endParaRPr>
          </a:p>
        </p:txBody>
      </p:sp>
      <p:sp>
        <p:nvSpPr>
          <p:cNvPr id="106501" name="Text Box 2050"/>
          <p:cNvSpPr txBox="1">
            <a:spLocks noChangeArrowheads="1"/>
          </p:cNvSpPr>
          <p:nvPr/>
        </p:nvSpPr>
        <p:spPr bwMode="auto">
          <a:xfrm>
            <a:off x="1524000" y="3810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Why do units and people fail to comply with standards?</a:t>
            </a:r>
            <a:endParaRPr lang="en-US" altLang="en-US" sz="2400" i="1"/>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CEF2DF49-1EA2-45F6-999C-E8BDE2750797}" type="slidenum">
              <a:rPr lang="en-US" altLang="en-US" sz="1400" smtClean="0"/>
              <a:pPr>
                <a:spcBef>
                  <a:spcPct val="0"/>
                </a:spcBef>
                <a:buFontTx/>
                <a:buNone/>
              </a:pPr>
              <a:t>44</a:t>
            </a:fld>
            <a:endParaRPr lang="en-US" altLang="en-US" sz="1400"/>
          </a:p>
        </p:txBody>
      </p:sp>
      <p:sp>
        <p:nvSpPr>
          <p:cNvPr id="108561" name="Text Box 2050"/>
          <p:cNvSpPr txBox="1">
            <a:spLocks noChangeArrowheads="1"/>
          </p:cNvSpPr>
          <p:nvPr/>
        </p:nvSpPr>
        <p:spPr bwMode="auto">
          <a:xfrm>
            <a:off x="1447800" y="3810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solidFill>
                  <a:srgbClr val="FF0000"/>
                </a:solidFill>
              </a:rPr>
              <a:t>Root Cause</a:t>
            </a:r>
            <a:endParaRPr lang="en-US" altLang="en-US" sz="2000" i="1" dirty="0">
              <a:solidFill>
                <a:srgbClr val="FF0000"/>
              </a:solidFill>
            </a:endParaRPr>
          </a:p>
        </p:txBody>
      </p:sp>
      <p:sp>
        <p:nvSpPr>
          <p:cNvPr id="7" name="Rectangle 2">
            <a:extLst>
              <a:ext uri="{FF2B5EF4-FFF2-40B4-BE49-F238E27FC236}">
                <a16:creationId xmlns:a16="http://schemas.microsoft.com/office/drawing/2014/main" id="{88034970-A086-D4C9-551E-6D549A14FAAD}"/>
              </a:ext>
            </a:extLst>
          </p:cNvPr>
          <p:cNvSpPr txBox="1">
            <a:spLocks noChangeArrowheads="1"/>
          </p:cNvSpPr>
          <p:nvPr/>
        </p:nvSpPr>
        <p:spPr bwMode="auto">
          <a:xfrm>
            <a:off x="412155" y="2421552"/>
            <a:ext cx="850324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731" tIns="36366" rIns="72731" bIns="36366"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spcBef>
                <a:spcPts val="0"/>
              </a:spcBef>
              <a:spcAft>
                <a:spcPts val="1800"/>
              </a:spcAft>
            </a:pPr>
            <a:r>
              <a:rPr lang="en-US" altLang="en-US" sz="2400" kern="0" dirty="0"/>
              <a:t>Every problem has a root cause.</a:t>
            </a:r>
          </a:p>
          <a:p>
            <a:pPr eaLnBrk="1" hangingPunct="1">
              <a:spcBef>
                <a:spcPts val="0"/>
              </a:spcBef>
              <a:spcAft>
                <a:spcPts val="1800"/>
              </a:spcAft>
            </a:pPr>
            <a:r>
              <a:rPr lang="en-US" altLang="en-US" sz="2400" kern="0" dirty="0"/>
              <a:t>Apply the Root Cause Analysis (RCA) Model to any inspection to determine </a:t>
            </a:r>
            <a:r>
              <a:rPr lang="en-US" altLang="en-US" sz="2400" u="sng" kern="0" dirty="0">
                <a:solidFill>
                  <a:srgbClr val="FF0000"/>
                </a:solidFill>
              </a:rPr>
              <a:t>why</a:t>
            </a:r>
            <a:r>
              <a:rPr lang="en-US" altLang="en-US" sz="2400" kern="0" dirty="0"/>
              <a:t> a unit or individual is not complying with a standard.</a:t>
            </a:r>
          </a:p>
          <a:p>
            <a:pPr eaLnBrk="1" hangingPunct="1">
              <a:spcBef>
                <a:spcPts val="0"/>
              </a:spcBef>
              <a:spcAft>
                <a:spcPts val="1800"/>
              </a:spcAft>
            </a:pPr>
            <a:r>
              <a:rPr lang="en-US" altLang="en-US" sz="2400" kern="0" dirty="0"/>
              <a:t>The RCA Model helps inspectors think through all the reasons why something is / is not happening.</a:t>
            </a:r>
          </a:p>
          <a:p>
            <a:pPr eaLnBrk="1" hangingPunct="1">
              <a:spcBef>
                <a:spcPts val="0"/>
              </a:spcBef>
              <a:spcAft>
                <a:spcPts val="1800"/>
              </a:spcAft>
            </a:pPr>
            <a:endParaRPr lang="en-US" altLang="en-US" sz="2400" kern="0" dirty="0"/>
          </a:p>
          <a:p>
            <a:pPr marL="0" indent="0" eaLnBrk="1" hangingPunct="1">
              <a:spcBef>
                <a:spcPts val="0"/>
              </a:spcBef>
              <a:spcAft>
                <a:spcPts val="1800"/>
              </a:spcAft>
              <a:buNone/>
            </a:pPr>
            <a:endParaRPr lang="en-US" altLang="en-US" sz="2000" kern="0" dirty="0"/>
          </a:p>
          <a:p>
            <a:pPr marL="0" indent="0" eaLnBrk="1" hangingPunct="1">
              <a:spcBef>
                <a:spcPts val="0"/>
              </a:spcBef>
              <a:spcAft>
                <a:spcPts val="1800"/>
              </a:spcAft>
              <a:buNone/>
            </a:pPr>
            <a:endParaRPr lang="en-US" altLang="en-US" sz="1600" i="1" kern="0" dirty="0"/>
          </a:p>
        </p:txBody>
      </p:sp>
      <p:sp>
        <p:nvSpPr>
          <p:cNvPr id="8" name="Text Box 31">
            <a:extLst>
              <a:ext uri="{FF2B5EF4-FFF2-40B4-BE49-F238E27FC236}">
                <a16:creationId xmlns:a16="http://schemas.microsoft.com/office/drawing/2014/main" id="{1B7FB7F2-2A0B-8639-F4F8-27DEE91A433D}"/>
              </a:ext>
            </a:extLst>
          </p:cNvPr>
          <p:cNvSpPr txBox="1">
            <a:spLocks noChangeArrowheads="1"/>
          </p:cNvSpPr>
          <p:nvPr/>
        </p:nvSpPr>
        <p:spPr bwMode="auto">
          <a:xfrm>
            <a:off x="1875150" y="1049550"/>
            <a:ext cx="5393699" cy="646331"/>
          </a:xfrm>
          <a:prstGeom prst="rect">
            <a:avLst/>
          </a:prstGeom>
          <a:solidFill>
            <a:schemeClr val="bg1"/>
          </a:solidFill>
          <a:ln w="9525">
            <a:solidFill>
              <a:srgbClr val="FF3300"/>
            </a:solidFill>
            <a:miter lim="800000"/>
            <a:headEnd/>
            <a:tailEnd/>
          </a:ln>
          <a:effectLst/>
        </p:spPr>
        <p:txBody>
          <a:bodyPr wrap="square">
            <a:spAutoFit/>
          </a:bodyPr>
          <a:lstStyle/>
          <a:p>
            <a:pPr algn="ctr" eaLnBrk="1" hangingPunct="1">
              <a:defRPr/>
            </a:pPr>
            <a:r>
              <a:rPr lang="en-US" b="1" u="sng" dirty="0">
                <a:solidFill>
                  <a:srgbClr val="FF0000"/>
                </a:solidFill>
                <a:latin typeface="Arial" charset="0"/>
              </a:rPr>
              <a:t>Root Cause: The  underlying reason why something does or does not happen.</a:t>
            </a:r>
          </a:p>
        </p:txBody>
      </p:sp>
      <p:sp>
        <p:nvSpPr>
          <p:cNvPr id="108547" name="Rectangle 2"/>
          <p:cNvSpPr>
            <a:spLocks noChangeArrowheads="1"/>
          </p:cNvSpPr>
          <p:nvPr/>
        </p:nvSpPr>
        <p:spPr bwMode="auto">
          <a:xfrm>
            <a:off x="5029200" y="6076518"/>
            <a:ext cx="3982285"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u="sng" dirty="0">
                <a:solidFill>
                  <a:srgbClr val="00B050"/>
                </a:solidFill>
              </a:rPr>
              <a:t>The Inspections Guide</a:t>
            </a:r>
            <a:r>
              <a:rPr lang="en-US" altLang="en-US" sz="1800" dirty="0">
                <a:solidFill>
                  <a:srgbClr val="00B050"/>
                </a:solidFill>
              </a:rPr>
              <a:t> (page 3-3-1)</a:t>
            </a:r>
          </a:p>
        </p:txBody>
      </p:sp>
    </p:spTree>
    <p:extLst>
      <p:ext uri="{BB962C8B-B14F-4D97-AF65-F5344CB8AC3E}">
        <p14:creationId xmlns:p14="http://schemas.microsoft.com/office/powerpoint/2010/main" val="1049425904"/>
      </p:ext>
    </p:extLst>
  </p:cSld>
  <p:clrMapOvr>
    <a:masterClrMapping/>
  </p:clrMapOvr>
  <p:transition>
    <p:pull/>
    <p:sndAc>
      <p:end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57" name="Group 18"/>
          <p:cNvGrpSpPr>
            <a:grpSpLocks/>
          </p:cNvGrpSpPr>
          <p:nvPr/>
        </p:nvGrpSpPr>
        <p:grpSpPr bwMode="auto">
          <a:xfrm>
            <a:off x="350838" y="3983697"/>
            <a:ext cx="2438400" cy="2023285"/>
            <a:chOff x="276" y="2982"/>
            <a:chExt cx="1920" cy="1615"/>
          </a:xfrm>
        </p:grpSpPr>
        <p:sp>
          <p:nvSpPr>
            <p:cNvPr id="108569" name="Rectangle 19"/>
            <p:cNvSpPr>
              <a:spLocks noChangeArrowheads="1"/>
            </p:cNvSpPr>
            <p:nvPr/>
          </p:nvSpPr>
          <p:spPr bwMode="auto">
            <a:xfrm>
              <a:off x="276" y="3367"/>
              <a:ext cx="1920" cy="1230"/>
            </a:xfrm>
            <a:prstGeom prst="rect">
              <a:avLst/>
            </a:prstGeom>
            <a:solidFill>
              <a:srgbClr val="FFFF00"/>
            </a:solidFill>
            <a:ln w="25400">
              <a:solidFill>
                <a:schemeClr val="tx1"/>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a:t>NEVER KNEW</a:t>
              </a:r>
            </a:p>
            <a:p>
              <a:pPr algn="ctr">
                <a:spcBef>
                  <a:spcPct val="0"/>
                </a:spcBef>
                <a:buFontTx/>
                <a:buNone/>
              </a:pPr>
              <a:r>
                <a:rPr lang="en-US" altLang="en-US" sz="2200"/>
                <a:t>FORGOT</a:t>
              </a:r>
            </a:p>
            <a:p>
              <a:pPr algn="ctr">
                <a:spcBef>
                  <a:spcPct val="0"/>
                </a:spcBef>
                <a:buFontTx/>
                <a:buNone/>
              </a:pPr>
              <a:r>
                <a:rPr lang="en-US" altLang="en-US" sz="2200"/>
                <a:t>TASK IMPLIED</a:t>
              </a:r>
            </a:p>
          </p:txBody>
        </p:sp>
        <p:sp>
          <p:nvSpPr>
            <p:cNvPr id="668692" name="Line 20"/>
            <p:cNvSpPr>
              <a:spLocks noChangeShapeType="1"/>
            </p:cNvSpPr>
            <p:nvPr/>
          </p:nvSpPr>
          <p:spPr bwMode="auto">
            <a:xfrm flipV="1">
              <a:off x="1284" y="2982"/>
              <a:ext cx="0" cy="372"/>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dirty="0">
                <a:effectLst>
                  <a:outerShdw blurRad="38100" dist="38100" dir="2700000" algn="tl">
                    <a:srgbClr val="000000">
                      <a:alpha val="43137"/>
                    </a:srgbClr>
                  </a:outerShdw>
                </a:effectLst>
                <a:latin typeface="Arial" charset="0"/>
              </a:endParaRPr>
            </a:p>
          </p:txBody>
        </p:sp>
      </p:grpSp>
      <p:sp>
        <p:nvSpPr>
          <p:cNvPr id="5" name="Line 20">
            <a:extLst>
              <a:ext uri="{FF2B5EF4-FFF2-40B4-BE49-F238E27FC236}">
                <a16:creationId xmlns:a16="http://schemas.microsoft.com/office/drawing/2014/main" id="{C7340A2B-4DC0-4AA8-DC29-FDB7BBAAB27B}"/>
              </a:ext>
            </a:extLst>
          </p:cNvPr>
          <p:cNvSpPr>
            <a:spLocks noChangeShapeType="1"/>
          </p:cNvSpPr>
          <p:nvPr/>
        </p:nvSpPr>
        <p:spPr bwMode="auto">
          <a:xfrm flipV="1">
            <a:off x="7521399" y="4038599"/>
            <a:ext cx="0" cy="466045"/>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dirty="0">
              <a:effectLst>
                <a:outerShdw blurRad="38100" dist="38100" dir="2700000" algn="tl">
                  <a:srgbClr val="000000">
                    <a:alpha val="43137"/>
                  </a:srgbClr>
                </a:outerShdw>
              </a:effectLst>
              <a:latin typeface="Arial" charset="0"/>
            </a:endParaRPr>
          </a:p>
        </p:txBody>
      </p:sp>
      <p:sp>
        <p:nvSpPr>
          <p:cNvPr id="2" name="Line 20">
            <a:extLst>
              <a:ext uri="{FF2B5EF4-FFF2-40B4-BE49-F238E27FC236}">
                <a16:creationId xmlns:a16="http://schemas.microsoft.com/office/drawing/2014/main" id="{9158D046-DA31-B0E1-33DF-CFA8E683516F}"/>
              </a:ext>
            </a:extLst>
          </p:cNvPr>
          <p:cNvSpPr>
            <a:spLocks noChangeShapeType="1"/>
          </p:cNvSpPr>
          <p:nvPr/>
        </p:nvSpPr>
        <p:spPr bwMode="auto">
          <a:xfrm flipV="1">
            <a:off x="4519583" y="4051417"/>
            <a:ext cx="0" cy="466045"/>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dirty="0">
              <a:effectLst>
                <a:outerShdw blurRad="38100" dist="38100" dir="2700000" algn="tl">
                  <a:srgbClr val="000000">
                    <a:alpha val="43137"/>
                  </a:srgbClr>
                </a:outerShdw>
              </a:effectLst>
              <a:latin typeface="Arial" charset="0"/>
            </a:endParaRPr>
          </a:p>
        </p:txBody>
      </p:sp>
      <p:sp>
        <p:nvSpPr>
          <p:cNvPr id="1085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CEF2DF49-1EA2-45F6-999C-E8BDE2750797}" type="slidenum">
              <a:rPr lang="en-US" altLang="en-US" sz="1400" smtClean="0"/>
              <a:pPr>
                <a:spcBef>
                  <a:spcPct val="0"/>
                </a:spcBef>
                <a:buFontTx/>
                <a:buNone/>
              </a:pPr>
              <a:t>45</a:t>
            </a:fld>
            <a:endParaRPr lang="en-US" altLang="en-US" sz="1400"/>
          </a:p>
        </p:txBody>
      </p:sp>
      <p:sp>
        <p:nvSpPr>
          <p:cNvPr id="108547" name="Rectangle 2"/>
          <p:cNvSpPr>
            <a:spLocks noChangeArrowheads="1"/>
          </p:cNvSpPr>
          <p:nvPr/>
        </p:nvSpPr>
        <p:spPr bwMode="auto">
          <a:xfrm>
            <a:off x="3037134" y="6096000"/>
            <a:ext cx="6008481"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u="sng" dirty="0">
                <a:solidFill>
                  <a:srgbClr val="00B050"/>
                </a:solidFill>
              </a:rPr>
              <a:t>The Inspections Guide</a:t>
            </a:r>
            <a:r>
              <a:rPr lang="en-US" altLang="en-US" sz="1800" dirty="0">
                <a:solidFill>
                  <a:srgbClr val="00B050"/>
                </a:solidFill>
              </a:rPr>
              <a:t> (Sect 3-3, pages 3-3-1 to 3-3-3)</a:t>
            </a:r>
          </a:p>
        </p:txBody>
      </p:sp>
      <p:sp>
        <p:nvSpPr>
          <p:cNvPr id="108549" name="Rectangle 4"/>
          <p:cNvSpPr>
            <a:spLocks noChangeArrowheads="1"/>
          </p:cNvSpPr>
          <p:nvPr/>
        </p:nvSpPr>
        <p:spPr bwMode="auto">
          <a:xfrm>
            <a:off x="2170113" y="1879894"/>
            <a:ext cx="4545012" cy="496802"/>
          </a:xfrm>
          <a:prstGeom prst="rect">
            <a:avLst/>
          </a:prstGeom>
          <a:solidFill>
            <a:srgbClr val="FFFF00"/>
          </a:solidFill>
          <a:ln w="25400">
            <a:solidFill>
              <a:srgbClr val="000000"/>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100" dirty="0"/>
              <a:t>NON-COMPLIANCE</a:t>
            </a:r>
          </a:p>
        </p:txBody>
      </p:sp>
      <p:sp>
        <p:nvSpPr>
          <p:cNvPr id="108550" name="Rectangle 5"/>
          <p:cNvSpPr>
            <a:spLocks noChangeArrowheads="1"/>
          </p:cNvSpPr>
          <p:nvPr/>
        </p:nvSpPr>
        <p:spPr bwMode="auto">
          <a:xfrm>
            <a:off x="350838" y="2879725"/>
            <a:ext cx="2438400" cy="1158875"/>
          </a:xfrm>
          <a:prstGeom prst="rect">
            <a:avLst/>
          </a:prstGeom>
          <a:solidFill>
            <a:srgbClr val="FFFF00"/>
          </a:solidFill>
          <a:ln w="254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08551" name="Rectangle 6"/>
          <p:cNvSpPr>
            <a:spLocks noChangeArrowheads="1"/>
          </p:cNvSpPr>
          <p:nvPr/>
        </p:nvSpPr>
        <p:spPr bwMode="auto">
          <a:xfrm>
            <a:off x="464783" y="2906369"/>
            <a:ext cx="22415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u="sng" dirty="0"/>
              <a:t>DON’T KNOW</a:t>
            </a:r>
          </a:p>
        </p:txBody>
      </p:sp>
      <p:sp>
        <p:nvSpPr>
          <p:cNvPr id="668679" name="Line 7"/>
          <p:cNvSpPr>
            <a:spLocks noChangeShapeType="1"/>
          </p:cNvSpPr>
          <p:nvPr/>
        </p:nvSpPr>
        <p:spPr bwMode="auto">
          <a:xfrm flipV="1">
            <a:off x="1630998" y="2624138"/>
            <a:ext cx="5866765" cy="9326"/>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grpSp>
        <p:nvGrpSpPr>
          <p:cNvPr id="108555" name="Group 10"/>
          <p:cNvGrpSpPr>
            <a:grpSpLocks/>
          </p:cNvGrpSpPr>
          <p:nvPr/>
        </p:nvGrpSpPr>
        <p:grpSpPr bwMode="auto">
          <a:xfrm>
            <a:off x="3216275" y="2880491"/>
            <a:ext cx="2454275" cy="1158108"/>
            <a:chOff x="2532" y="1909"/>
            <a:chExt cx="1933" cy="924"/>
          </a:xfrm>
        </p:grpSpPr>
        <p:sp>
          <p:nvSpPr>
            <p:cNvPr id="108574" name="Rectangle 11"/>
            <p:cNvSpPr>
              <a:spLocks noChangeArrowheads="1"/>
            </p:cNvSpPr>
            <p:nvPr/>
          </p:nvSpPr>
          <p:spPr bwMode="auto">
            <a:xfrm>
              <a:off x="2532" y="1909"/>
              <a:ext cx="1933" cy="924"/>
            </a:xfrm>
            <a:prstGeom prst="rect">
              <a:avLst/>
            </a:prstGeom>
            <a:solidFill>
              <a:srgbClr val="FFFF00"/>
            </a:solidFill>
            <a:ln w="254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08575" name="Rectangle 12"/>
            <p:cNvSpPr>
              <a:spLocks noChangeArrowheads="1"/>
            </p:cNvSpPr>
            <p:nvPr/>
          </p:nvSpPr>
          <p:spPr bwMode="auto">
            <a:xfrm>
              <a:off x="2609" y="1953"/>
              <a:ext cx="1779" cy="83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u="sng"/>
                <a:t>CAN’T COMPLY</a:t>
              </a:r>
            </a:p>
          </p:txBody>
        </p:sp>
      </p:grpSp>
      <p:grpSp>
        <p:nvGrpSpPr>
          <p:cNvPr id="108556" name="Group 14"/>
          <p:cNvGrpSpPr>
            <a:grpSpLocks/>
          </p:cNvGrpSpPr>
          <p:nvPr/>
        </p:nvGrpSpPr>
        <p:grpSpPr bwMode="auto">
          <a:xfrm>
            <a:off x="6218238" y="2637340"/>
            <a:ext cx="2528887" cy="1401262"/>
            <a:chOff x="4896" y="1715"/>
            <a:chExt cx="1992" cy="1118"/>
          </a:xfrm>
        </p:grpSpPr>
        <p:sp>
          <p:nvSpPr>
            <p:cNvPr id="108571" name="Rectangle 15"/>
            <p:cNvSpPr>
              <a:spLocks noChangeArrowheads="1"/>
            </p:cNvSpPr>
            <p:nvPr/>
          </p:nvSpPr>
          <p:spPr bwMode="auto">
            <a:xfrm>
              <a:off x="4896" y="1909"/>
              <a:ext cx="1992" cy="924"/>
            </a:xfrm>
            <a:prstGeom prst="rect">
              <a:avLst/>
            </a:prstGeom>
            <a:solidFill>
              <a:srgbClr val="FFFF00"/>
            </a:solidFill>
            <a:ln w="254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08572" name="Rectangle 16"/>
            <p:cNvSpPr>
              <a:spLocks noChangeArrowheads="1"/>
            </p:cNvSpPr>
            <p:nvPr/>
          </p:nvSpPr>
          <p:spPr bwMode="auto">
            <a:xfrm>
              <a:off x="4973" y="1953"/>
              <a:ext cx="1838" cy="83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u="sng"/>
                <a:t>WON’T COMPLY</a:t>
              </a:r>
            </a:p>
          </p:txBody>
        </p:sp>
        <p:sp>
          <p:nvSpPr>
            <p:cNvPr id="668689" name="Line 17"/>
            <p:cNvSpPr>
              <a:spLocks noChangeShapeType="1"/>
            </p:cNvSpPr>
            <p:nvPr/>
          </p:nvSpPr>
          <p:spPr bwMode="auto">
            <a:xfrm flipV="1">
              <a:off x="5903" y="1715"/>
              <a:ext cx="0" cy="174"/>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grpSp>
      <p:sp>
        <p:nvSpPr>
          <p:cNvPr id="108568" name="Rectangle 23"/>
          <p:cNvSpPr>
            <a:spLocks noChangeArrowheads="1"/>
          </p:cNvSpPr>
          <p:nvPr/>
        </p:nvSpPr>
        <p:spPr bwMode="auto">
          <a:xfrm>
            <a:off x="3032125" y="4466029"/>
            <a:ext cx="2863850" cy="1540954"/>
          </a:xfrm>
          <a:prstGeom prst="rect">
            <a:avLst/>
          </a:prstGeom>
          <a:solidFill>
            <a:srgbClr val="FFFF00"/>
          </a:solidFill>
          <a:ln w="25400">
            <a:solidFill>
              <a:schemeClr val="tx1"/>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a:t>FEW RESOURCES</a:t>
            </a:r>
          </a:p>
          <a:p>
            <a:pPr algn="ctr">
              <a:spcBef>
                <a:spcPct val="0"/>
              </a:spcBef>
              <a:buFontTx/>
              <a:buNone/>
            </a:pPr>
            <a:r>
              <a:rPr lang="en-US" altLang="en-US" sz="2200"/>
              <a:t>DON’T KNOW HOW</a:t>
            </a:r>
          </a:p>
          <a:p>
            <a:pPr algn="ctr">
              <a:spcBef>
                <a:spcPct val="0"/>
              </a:spcBef>
              <a:buFontTx/>
              <a:buNone/>
            </a:pPr>
            <a:r>
              <a:rPr lang="en-US" altLang="en-US" sz="2200"/>
              <a:t>IMPOSSIBLE</a:t>
            </a:r>
          </a:p>
        </p:txBody>
      </p:sp>
      <p:sp>
        <p:nvSpPr>
          <p:cNvPr id="108565" name="Rectangle 25"/>
          <p:cNvSpPr>
            <a:spLocks noChangeArrowheads="1"/>
          </p:cNvSpPr>
          <p:nvPr/>
        </p:nvSpPr>
        <p:spPr bwMode="auto">
          <a:xfrm>
            <a:off x="6218238" y="4466029"/>
            <a:ext cx="2590800" cy="1540954"/>
          </a:xfrm>
          <a:prstGeom prst="rect">
            <a:avLst/>
          </a:prstGeom>
          <a:solidFill>
            <a:srgbClr val="FFFF00"/>
          </a:solidFill>
          <a:ln w="25400">
            <a:solidFill>
              <a:schemeClr val="tx1"/>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200"/>
              <a:t>NO REWARD</a:t>
            </a:r>
          </a:p>
          <a:p>
            <a:pPr algn="ctr">
              <a:spcBef>
                <a:spcPct val="0"/>
              </a:spcBef>
              <a:buFontTx/>
              <a:buNone/>
            </a:pPr>
            <a:r>
              <a:rPr lang="en-US" altLang="en-US" sz="2200"/>
              <a:t>NO PENALTY</a:t>
            </a:r>
          </a:p>
          <a:p>
            <a:pPr algn="ctr">
              <a:spcBef>
                <a:spcPct val="0"/>
              </a:spcBef>
              <a:buFontTx/>
              <a:buNone/>
            </a:pPr>
            <a:r>
              <a:rPr lang="en-US" altLang="en-US" sz="2200"/>
              <a:t>DISAGREE</a:t>
            </a:r>
          </a:p>
        </p:txBody>
      </p:sp>
      <p:sp>
        <p:nvSpPr>
          <p:cNvPr id="668703" name="Text Box 31"/>
          <p:cNvSpPr txBox="1">
            <a:spLocks noChangeArrowheads="1"/>
          </p:cNvSpPr>
          <p:nvPr/>
        </p:nvSpPr>
        <p:spPr bwMode="auto">
          <a:xfrm>
            <a:off x="1767200" y="1030749"/>
            <a:ext cx="5393699" cy="646331"/>
          </a:xfrm>
          <a:prstGeom prst="rect">
            <a:avLst/>
          </a:prstGeom>
          <a:solidFill>
            <a:schemeClr val="bg1"/>
          </a:solidFill>
          <a:ln w="9525">
            <a:solidFill>
              <a:srgbClr val="FF3300"/>
            </a:solidFill>
            <a:miter lim="800000"/>
            <a:headEnd/>
            <a:tailEnd/>
          </a:ln>
          <a:effectLst/>
        </p:spPr>
        <p:txBody>
          <a:bodyPr wrap="square">
            <a:spAutoFit/>
          </a:bodyPr>
          <a:lstStyle/>
          <a:p>
            <a:pPr algn="ctr" eaLnBrk="1" hangingPunct="1">
              <a:defRPr/>
            </a:pPr>
            <a:r>
              <a:rPr lang="en-US" b="1" u="sng" dirty="0">
                <a:solidFill>
                  <a:srgbClr val="FF0000"/>
                </a:solidFill>
                <a:latin typeface="Arial" charset="0"/>
              </a:rPr>
              <a:t>Root Cause: The  underlying reason why something does or does not happen.</a:t>
            </a:r>
          </a:p>
        </p:txBody>
      </p:sp>
      <p:sp>
        <p:nvSpPr>
          <p:cNvPr id="108561" name="Text Box 2050"/>
          <p:cNvSpPr txBox="1">
            <a:spLocks noChangeArrowheads="1"/>
          </p:cNvSpPr>
          <p:nvPr/>
        </p:nvSpPr>
        <p:spPr bwMode="auto">
          <a:xfrm>
            <a:off x="1447800" y="3810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solidFill>
                  <a:srgbClr val="FF0000"/>
                </a:solidFill>
              </a:rPr>
              <a:t>The Root Cause Analysis Model</a:t>
            </a:r>
            <a:endParaRPr lang="en-US" altLang="en-US" sz="2000" i="1" dirty="0">
              <a:solidFill>
                <a:srgbClr val="FF0000"/>
              </a:solidFill>
            </a:endParaRPr>
          </a:p>
        </p:txBody>
      </p:sp>
      <p:grpSp>
        <p:nvGrpSpPr>
          <p:cNvPr id="108562" name="Group 7"/>
          <p:cNvGrpSpPr>
            <a:grpSpLocks/>
          </p:cNvGrpSpPr>
          <p:nvPr/>
        </p:nvGrpSpPr>
        <p:grpSpPr bwMode="auto">
          <a:xfrm>
            <a:off x="7924800" y="247650"/>
            <a:ext cx="1052513" cy="903288"/>
            <a:chOff x="7543799" y="925512"/>
            <a:chExt cx="1052513" cy="903288"/>
          </a:xfrm>
        </p:grpSpPr>
        <p:sp>
          <p:nvSpPr>
            <p:cNvPr id="35"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08564"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a:t>ELO</a:t>
              </a:r>
            </a:p>
            <a:p>
              <a:pPr algn="ctr">
                <a:spcBef>
                  <a:spcPct val="0"/>
                </a:spcBef>
                <a:buFontTx/>
                <a:buNone/>
              </a:pPr>
              <a:r>
                <a:rPr lang="en-US" altLang="en-US" sz="1100"/>
                <a:t>7</a:t>
              </a:r>
            </a:p>
          </p:txBody>
        </p:sp>
      </p:grpSp>
      <p:sp>
        <p:nvSpPr>
          <p:cNvPr id="3" name="Line 22">
            <a:extLst>
              <a:ext uri="{FF2B5EF4-FFF2-40B4-BE49-F238E27FC236}">
                <a16:creationId xmlns:a16="http://schemas.microsoft.com/office/drawing/2014/main" id="{CFAE0A82-EAAB-E0B3-A670-7E2676CF3A98}"/>
              </a:ext>
            </a:extLst>
          </p:cNvPr>
          <p:cNvSpPr>
            <a:spLocks noChangeShapeType="1"/>
          </p:cNvSpPr>
          <p:nvPr/>
        </p:nvSpPr>
        <p:spPr bwMode="auto">
          <a:xfrm flipV="1">
            <a:off x="4479925" y="2369538"/>
            <a:ext cx="0" cy="485408"/>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 name="Line 17">
            <a:extLst>
              <a:ext uri="{FF2B5EF4-FFF2-40B4-BE49-F238E27FC236}">
                <a16:creationId xmlns:a16="http://schemas.microsoft.com/office/drawing/2014/main" id="{CB672155-6802-B620-D620-734788ADE540}"/>
              </a:ext>
            </a:extLst>
          </p:cNvPr>
          <p:cNvSpPr>
            <a:spLocks noChangeShapeType="1"/>
          </p:cNvSpPr>
          <p:nvPr/>
        </p:nvSpPr>
        <p:spPr bwMode="auto">
          <a:xfrm flipV="1">
            <a:off x="1630998" y="2636861"/>
            <a:ext cx="0" cy="218085"/>
          </a:xfrm>
          <a:prstGeom prst="line">
            <a:avLst/>
          </a:prstGeom>
          <a:noFill/>
          <a:ln w="25400">
            <a:solidFill>
              <a:schemeClr val="tx2"/>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Tree>
  </p:cSld>
  <p:clrMapOvr>
    <a:masterClrMapping/>
  </p:clrMapOvr>
  <p:transition>
    <p:pull/>
    <p:sndAc>
      <p:end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EEF253B-E26C-46BE-A072-08E62C1CEA7B}" type="slidenum">
              <a:rPr lang="en-US" altLang="en-US" sz="1400" smtClean="0"/>
              <a:pPr>
                <a:spcBef>
                  <a:spcPct val="0"/>
                </a:spcBef>
                <a:buFontTx/>
                <a:buNone/>
              </a:pPr>
              <a:t>46</a:t>
            </a:fld>
            <a:endParaRPr lang="en-US" altLang="en-US" sz="1400"/>
          </a:p>
        </p:txBody>
      </p:sp>
      <p:sp>
        <p:nvSpPr>
          <p:cNvPr id="110595" name="Rectangle 2"/>
          <p:cNvSpPr>
            <a:spLocks noGrp="1" noChangeArrowheads="1"/>
          </p:cNvSpPr>
          <p:nvPr>
            <p:ph type="body" idx="1"/>
          </p:nvPr>
        </p:nvSpPr>
        <p:spPr>
          <a:xfrm>
            <a:off x="304800" y="1905000"/>
            <a:ext cx="8534400" cy="3829050"/>
          </a:xfrm>
        </p:spPr>
        <p:txBody>
          <a:bodyPr lIns="72731" tIns="36366" rIns="72731" bIns="36366"/>
          <a:lstStyle/>
          <a:p>
            <a:pPr eaLnBrk="1" hangingPunct="1">
              <a:lnSpc>
                <a:spcPct val="130000"/>
              </a:lnSpc>
            </a:pPr>
            <a:r>
              <a:rPr lang="en-US" altLang="en-US" sz="2800" dirty="0">
                <a:solidFill>
                  <a:srgbClr val="0000FF"/>
                </a:solidFill>
              </a:rPr>
              <a:t>Never knew</a:t>
            </a:r>
            <a:r>
              <a:rPr lang="en-US" altLang="en-US" sz="2800" b="0" dirty="0">
                <a:solidFill>
                  <a:srgbClr val="0000FF"/>
                </a:solidFill>
              </a:rPr>
              <a:t> </a:t>
            </a:r>
            <a:r>
              <a:rPr lang="en-US" altLang="en-US" sz="2800" b="0" dirty="0"/>
              <a:t>– The problem may be systemic in terms of getting guidance down to the user level.</a:t>
            </a:r>
          </a:p>
          <a:p>
            <a:pPr eaLnBrk="1" hangingPunct="1">
              <a:lnSpc>
                <a:spcPct val="130000"/>
              </a:lnSpc>
            </a:pPr>
            <a:r>
              <a:rPr lang="en-US" altLang="en-US" sz="2800" dirty="0">
                <a:solidFill>
                  <a:srgbClr val="0000FF"/>
                </a:solidFill>
              </a:rPr>
              <a:t>Forgot </a:t>
            </a:r>
            <a:r>
              <a:rPr lang="en-US" altLang="en-US" sz="2800" b="0" dirty="0"/>
              <a:t>– The problem is usually a local or personal issue.</a:t>
            </a:r>
          </a:p>
          <a:p>
            <a:pPr eaLnBrk="1" hangingPunct="1">
              <a:lnSpc>
                <a:spcPct val="130000"/>
              </a:lnSpc>
            </a:pPr>
            <a:r>
              <a:rPr lang="en-US" altLang="en-US" sz="2800" dirty="0">
                <a:solidFill>
                  <a:srgbClr val="0000FF"/>
                </a:solidFill>
              </a:rPr>
              <a:t>Task implied </a:t>
            </a:r>
            <a:r>
              <a:rPr lang="en-US" altLang="en-US" sz="2800" b="0" dirty="0"/>
              <a:t>– The problem could result from a lack of experience or specific guidance.</a:t>
            </a:r>
          </a:p>
          <a:p>
            <a:pPr algn="ctr" eaLnBrk="1" hangingPunct="1">
              <a:lnSpc>
                <a:spcPct val="130000"/>
              </a:lnSpc>
              <a:buFontTx/>
              <a:buNone/>
            </a:pPr>
            <a:r>
              <a:rPr lang="en-US" altLang="en-US" sz="2900" b="0" dirty="0"/>
              <a:t>	</a:t>
            </a:r>
            <a:r>
              <a:rPr lang="en-US" altLang="en-US" sz="2000" i="1" dirty="0"/>
              <a:t>Look for written SOPs, regulations, policies, and so on.</a:t>
            </a:r>
          </a:p>
          <a:p>
            <a:pPr eaLnBrk="1" hangingPunct="1">
              <a:lnSpc>
                <a:spcPct val="80000"/>
              </a:lnSpc>
            </a:pPr>
            <a:endParaRPr lang="en-US" altLang="en-US" sz="1800" b="0" i="1" dirty="0"/>
          </a:p>
        </p:txBody>
      </p:sp>
      <p:sp>
        <p:nvSpPr>
          <p:cNvPr id="110596" name="Text Box 2050"/>
          <p:cNvSpPr txBox="1">
            <a:spLocks noChangeArrowheads="1"/>
          </p:cNvSpPr>
          <p:nvPr/>
        </p:nvSpPr>
        <p:spPr bwMode="auto">
          <a:xfrm>
            <a:off x="1524000" y="381000"/>
            <a:ext cx="670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Don’t Know</a:t>
            </a:r>
          </a:p>
          <a:p>
            <a:pPr algn="ctr">
              <a:spcBef>
                <a:spcPct val="0"/>
              </a:spcBef>
              <a:buFontTx/>
              <a:buNone/>
            </a:pPr>
            <a:r>
              <a:rPr lang="en-US" altLang="en-US" sz="2800" i="1"/>
              <a:t>Why not?</a:t>
            </a:r>
            <a:endParaRPr lang="en-US" altLang="en-US" sz="1800" i="1"/>
          </a:p>
        </p:txBody>
      </p:sp>
    </p:spTree>
  </p:cSld>
  <p:clrMapOvr>
    <a:masterClrMapping/>
  </p:clrMapOvr>
  <p:transition>
    <p:pull/>
    <p:sndAc>
      <p:end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EEF253B-E26C-46BE-A072-08E62C1CEA7B}" type="slidenum">
              <a:rPr lang="en-US" altLang="en-US" sz="1400" smtClean="0"/>
              <a:pPr>
                <a:spcBef>
                  <a:spcPct val="0"/>
                </a:spcBef>
                <a:buFontTx/>
                <a:buNone/>
              </a:pPr>
              <a:t>47</a:t>
            </a:fld>
            <a:endParaRPr lang="en-US" altLang="en-US" sz="1400"/>
          </a:p>
        </p:txBody>
      </p:sp>
      <p:sp>
        <p:nvSpPr>
          <p:cNvPr id="110595" name="Rectangle 2"/>
          <p:cNvSpPr>
            <a:spLocks noGrp="1" noChangeArrowheads="1"/>
          </p:cNvSpPr>
          <p:nvPr>
            <p:ph type="body" idx="1"/>
          </p:nvPr>
        </p:nvSpPr>
        <p:spPr>
          <a:xfrm>
            <a:off x="304800" y="1905000"/>
            <a:ext cx="8534400" cy="3829050"/>
          </a:xfrm>
        </p:spPr>
        <p:txBody>
          <a:bodyPr lIns="72731" tIns="36366" rIns="72731" bIns="36366"/>
          <a:lstStyle/>
          <a:p>
            <a:pPr eaLnBrk="1" hangingPunct="1">
              <a:lnSpc>
                <a:spcPct val="130000"/>
              </a:lnSpc>
              <a:spcAft>
                <a:spcPct val="25000"/>
              </a:spcAft>
            </a:pPr>
            <a:r>
              <a:rPr lang="en-US" altLang="en-US" sz="2800" dirty="0">
                <a:solidFill>
                  <a:srgbClr val="0000FF"/>
                </a:solidFill>
              </a:rPr>
              <a:t>Scarce resources / low priority</a:t>
            </a:r>
            <a:r>
              <a:rPr lang="en-US" altLang="en-US" sz="2800" b="0" dirty="0">
                <a:solidFill>
                  <a:srgbClr val="0000FF"/>
                </a:solidFill>
              </a:rPr>
              <a:t> </a:t>
            </a:r>
            <a:r>
              <a:rPr lang="en-US" altLang="en-US" sz="2800" b="0" dirty="0"/>
              <a:t>– Always look at the big picture.  </a:t>
            </a:r>
          </a:p>
          <a:p>
            <a:pPr eaLnBrk="1" hangingPunct="1">
              <a:lnSpc>
                <a:spcPct val="130000"/>
              </a:lnSpc>
              <a:spcAft>
                <a:spcPct val="25000"/>
              </a:spcAft>
            </a:pPr>
            <a:r>
              <a:rPr lang="en-US" altLang="en-US" sz="2800" dirty="0">
                <a:solidFill>
                  <a:srgbClr val="0000FF"/>
                </a:solidFill>
              </a:rPr>
              <a:t>Don’t know </a:t>
            </a:r>
            <a:r>
              <a:rPr lang="en-US" altLang="en-US" sz="2800" u="sng" dirty="0">
                <a:solidFill>
                  <a:srgbClr val="0000FF"/>
                </a:solidFill>
              </a:rPr>
              <a:t>how</a:t>
            </a:r>
            <a:r>
              <a:rPr lang="en-US" altLang="en-US" sz="2800" b="0" dirty="0">
                <a:solidFill>
                  <a:srgbClr val="0000FF"/>
                </a:solidFill>
              </a:rPr>
              <a:t> </a:t>
            </a:r>
            <a:r>
              <a:rPr lang="en-US" altLang="en-US" sz="2800" b="0" dirty="0"/>
              <a:t>– Unit or individual knows the requirement but does not know how to execute – possibly a lack of training.</a:t>
            </a:r>
          </a:p>
          <a:p>
            <a:pPr eaLnBrk="1" hangingPunct="1">
              <a:lnSpc>
                <a:spcPct val="130000"/>
              </a:lnSpc>
              <a:spcAft>
                <a:spcPct val="25000"/>
              </a:spcAft>
            </a:pPr>
            <a:r>
              <a:rPr lang="en-US" altLang="en-US" sz="2800" dirty="0">
                <a:solidFill>
                  <a:srgbClr val="0000FF"/>
                </a:solidFill>
              </a:rPr>
              <a:t>Impossible</a:t>
            </a:r>
            <a:r>
              <a:rPr lang="en-US" altLang="en-US" sz="2800" b="0" dirty="0"/>
              <a:t> – The unit or individuals may not even be able to accomplish the task.</a:t>
            </a:r>
          </a:p>
          <a:p>
            <a:pPr algn="ctr" eaLnBrk="1" hangingPunct="1">
              <a:lnSpc>
                <a:spcPct val="130000"/>
              </a:lnSpc>
              <a:buFontTx/>
              <a:buNone/>
            </a:pPr>
            <a:r>
              <a:rPr lang="en-US" altLang="en-US" sz="2900" b="0" dirty="0"/>
              <a:t>	</a:t>
            </a:r>
            <a:endParaRPr lang="en-US" altLang="en-US" sz="1800" b="0" i="1" dirty="0"/>
          </a:p>
        </p:txBody>
      </p:sp>
      <p:sp>
        <p:nvSpPr>
          <p:cNvPr id="110596" name="Text Box 2050"/>
          <p:cNvSpPr txBox="1">
            <a:spLocks noChangeArrowheads="1"/>
          </p:cNvSpPr>
          <p:nvPr/>
        </p:nvSpPr>
        <p:spPr bwMode="auto">
          <a:xfrm>
            <a:off x="1524000" y="381000"/>
            <a:ext cx="670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Can’t Comply</a:t>
            </a:r>
          </a:p>
          <a:p>
            <a:pPr algn="ctr">
              <a:spcBef>
                <a:spcPct val="0"/>
              </a:spcBef>
              <a:buFontTx/>
              <a:buNone/>
            </a:pPr>
            <a:r>
              <a:rPr lang="en-US" altLang="en-US" sz="2800" i="1" dirty="0"/>
              <a:t>Why not?</a:t>
            </a:r>
            <a:endParaRPr lang="en-US" altLang="en-US" sz="1800" i="1" dirty="0"/>
          </a:p>
        </p:txBody>
      </p:sp>
    </p:spTree>
    <p:extLst>
      <p:ext uri="{BB962C8B-B14F-4D97-AF65-F5344CB8AC3E}">
        <p14:creationId xmlns:p14="http://schemas.microsoft.com/office/powerpoint/2010/main" val="1784276596"/>
      </p:ext>
    </p:extLst>
  </p:cSld>
  <p:clrMapOvr>
    <a:masterClrMapping/>
  </p:clrMapOvr>
  <p:transition>
    <p:pull/>
    <p:sndAc>
      <p:end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E157952-E5C2-46E6-907D-E504E484E226}" type="slidenum">
              <a:rPr lang="en-US" altLang="en-US" sz="1400" smtClean="0"/>
              <a:pPr>
                <a:spcBef>
                  <a:spcPct val="0"/>
                </a:spcBef>
                <a:buFontTx/>
                <a:buNone/>
              </a:pPr>
              <a:t>48</a:t>
            </a:fld>
            <a:endParaRPr lang="en-US" altLang="en-US" sz="1400"/>
          </a:p>
        </p:txBody>
      </p:sp>
      <p:sp>
        <p:nvSpPr>
          <p:cNvPr id="114692" name="Text Box 2050"/>
          <p:cNvSpPr txBox="1">
            <a:spLocks noChangeArrowheads="1"/>
          </p:cNvSpPr>
          <p:nvPr/>
        </p:nvSpPr>
        <p:spPr bwMode="auto">
          <a:xfrm>
            <a:off x="1524000" y="381000"/>
            <a:ext cx="670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Won’t Comply</a:t>
            </a:r>
          </a:p>
          <a:p>
            <a:pPr algn="ctr">
              <a:spcBef>
                <a:spcPct val="0"/>
              </a:spcBef>
              <a:buFontTx/>
              <a:buNone/>
            </a:pPr>
            <a:r>
              <a:rPr lang="en-US" altLang="en-US" sz="2800" i="1"/>
              <a:t>Why not?</a:t>
            </a:r>
            <a:endParaRPr lang="en-US" altLang="en-US" sz="1800" i="1"/>
          </a:p>
        </p:txBody>
      </p:sp>
      <p:sp>
        <p:nvSpPr>
          <p:cNvPr id="2" name="Rectangle 2">
            <a:extLst>
              <a:ext uri="{FF2B5EF4-FFF2-40B4-BE49-F238E27FC236}">
                <a16:creationId xmlns:a16="http://schemas.microsoft.com/office/drawing/2014/main" id="{BD80C929-E15C-DE26-83FF-4822FA2C60EF}"/>
              </a:ext>
            </a:extLst>
          </p:cNvPr>
          <p:cNvSpPr txBox="1">
            <a:spLocks noChangeArrowheads="1"/>
          </p:cNvSpPr>
          <p:nvPr/>
        </p:nvSpPr>
        <p:spPr bwMode="auto">
          <a:xfrm>
            <a:off x="304800" y="1905000"/>
            <a:ext cx="8534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731" tIns="36366" rIns="72731" bIns="36366"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lnSpc>
                <a:spcPct val="120000"/>
              </a:lnSpc>
              <a:spcBef>
                <a:spcPct val="0"/>
              </a:spcBef>
              <a:spcAft>
                <a:spcPct val="50000"/>
              </a:spcAft>
            </a:pPr>
            <a:r>
              <a:rPr lang="en-US" altLang="en-US" sz="2800" dirty="0">
                <a:solidFill>
                  <a:srgbClr val="0000FF"/>
                </a:solidFill>
              </a:rPr>
              <a:t>No reward</a:t>
            </a:r>
            <a:r>
              <a:rPr lang="en-US" altLang="en-US" sz="2800" b="0" dirty="0">
                <a:solidFill>
                  <a:srgbClr val="0000FF"/>
                </a:solidFill>
              </a:rPr>
              <a:t> </a:t>
            </a:r>
            <a:r>
              <a:rPr lang="en-US" altLang="en-US" sz="2800" b="0" dirty="0"/>
              <a:t>– Check for incentives.</a:t>
            </a:r>
          </a:p>
          <a:p>
            <a:pPr eaLnBrk="1" hangingPunct="1">
              <a:lnSpc>
                <a:spcPct val="120000"/>
              </a:lnSpc>
              <a:spcBef>
                <a:spcPct val="0"/>
              </a:spcBef>
              <a:spcAft>
                <a:spcPct val="50000"/>
              </a:spcAft>
            </a:pPr>
            <a:r>
              <a:rPr lang="en-US" altLang="en-US" sz="2800" dirty="0">
                <a:solidFill>
                  <a:srgbClr val="0000FF"/>
                </a:solidFill>
              </a:rPr>
              <a:t>No penalty</a:t>
            </a:r>
            <a:r>
              <a:rPr lang="en-US" altLang="en-US" sz="2800" b="0" dirty="0">
                <a:solidFill>
                  <a:srgbClr val="0000FF"/>
                </a:solidFill>
              </a:rPr>
              <a:t> </a:t>
            </a:r>
            <a:r>
              <a:rPr lang="en-US" altLang="en-US" sz="2800" b="0" dirty="0"/>
              <a:t>– Nobody cares.</a:t>
            </a:r>
          </a:p>
          <a:p>
            <a:pPr eaLnBrk="1" hangingPunct="1">
              <a:lnSpc>
                <a:spcPct val="120000"/>
              </a:lnSpc>
              <a:spcBef>
                <a:spcPct val="0"/>
              </a:spcBef>
              <a:spcAft>
                <a:spcPct val="50000"/>
              </a:spcAft>
            </a:pPr>
            <a:r>
              <a:rPr lang="en-US" altLang="en-US" sz="2800" dirty="0">
                <a:solidFill>
                  <a:srgbClr val="0000FF"/>
                </a:solidFill>
              </a:rPr>
              <a:t>Disagree</a:t>
            </a:r>
            <a:r>
              <a:rPr lang="en-US" altLang="en-US" sz="2800" b="0" dirty="0"/>
              <a:t> – The unit or individual may be seeking an exception to policy or a change to the rules.</a:t>
            </a:r>
          </a:p>
          <a:p>
            <a:pPr algn="ctr" eaLnBrk="1" hangingPunct="1">
              <a:lnSpc>
                <a:spcPct val="130000"/>
              </a:lnSpc>
              <a:buFontTx/>
              <a:buNone/>
            </a:pPr>
            <a:r>
              <a:rPr lang="en-US" altLang="en-US" sz="2900" b="0" kern="0" dirty="0"/>
              <a:t>	</a:t>
            </a:r>
            <a:endParaRPr lang="en-US" altLang="en-US" sz="1800" b="0" i="1" kern="0" dirty="0"/>
          </a:p>
        </p:txBody>
      </p:sp>
    </p:spTree>
  </p:cSld>
  <p:clrMapOvr>
    <a:masterClrMapping/>
  </p:clrMapOvr>
  <p:transition>
    <p:pull/>
    <p:sndAc>
      <p:end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A538FE-B95C-D7CB-3C73-F0A80EC653E4}"/>
              </a:ext>
            </a:extLst>
          </p:cNvPr>
          <p:cNvSpPr/>
          <p:nvPr/>
        </p:nvSpPr>
        <p:spPr bwMode="auto">
          <a:xfrm>
            <a:off x="76200" y="0"/>
            <a:ext cx="8991600" cy="6838945"/>
          </a:xfrm>
          <a:prstGeom prst="rect">
            <a:avLst/>
          </a:prstGeom>
          <a:solidFill>
            <a:srgbClr val="FFFFFF"/>
          </a:solidFill>
          <a:ln w="762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6738" name="Rectangle 2"/>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116739" name="Rectangle 3"/>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grpSp>
        <p:nvGrpSpPr>
          <p:cNvPr id="116740" name="Group 4"/>
          <p:cNvGrpSpPr>
            <a:grpSpLocks/>
          </p:cNvGrpSpPr>
          <p:nvPr/>
        </p:nvGrpSpPr>
        <p:grpSpPr bwMode="auto">
          <a:xfrm>
            <a:off x="408694" y="449575"/>
            <a:ext cx="2074863" cy="1641187"/>
            <a:chOff x="288" y="516"/>
            <a:chExt cx="1633" cy="1309"/>
          </a:xfrm>
        </p:grpSpPr>
        <p:sp>
          <p:nvSpPr>
            <p:cNvPr id="424965" name="Freeform 5"/>
            <p:cNvSpPr>
              <a:spLocks/>
            </p:cNvSpPr>
            <p:nvPr/>
          </p:nvSpPr>
          <p:spPr bwMode="auto">
            <a:xfrm>
              <a:off x="288" y="816"/>
              <a:ext cx="1633" cy="1009"/>
            </a:xfrm>
            <a:custGeom>
              <a:avLst/>
              <a:gdLst/>
              <a:ahLst/>
              <a:cxnLst>
                <a:cxn ang="0">
                  <a:pos x="816" y="0"/>
                </a:cxn>
                <a:cxn ang="0">
                  <a:pos x="0" y="504"/>
                </a:cxn>
                <a:cxn ang="0">
                  <a:pos x="816" y="1008"/>
                </a:cxn>
                <a:cxn ang="0">
                  <a:pos x="1632" y="504"/>
                </a:cxn>
                <a:cxn ang="0">
                  <a:pos x="816" y="0"/>
                </a:cxn>
              </a:cxnLst>
              <a:rect l="0" t="0" r="r" b="b"/>
              <a:pathLst>
                <a:path w="1633" h="1009">
                  <a:moveTo>
                    <a:pt x="816" y="0"/>
                  </a:moveTo>
                  <a:lnTo>
                    <a:pt x="0" y="504"/>
                  </a:lnTo>
                  <a:lnTo>
                    <a:pt x="816" y="1008"/>
                  </a:lnTo>
                  <a:lnTo>
                    <a:pt x="1632" y="504"/>
                  </a:lnTo>
                  <a:lnTo>
                    <a:pt x="816" y="0"/>
                  </a:lnTo>
                </a:path>
              </a:pathLst>
            </a:custGeom>
            <a:solidFill>
              <a:srgbClr val="FFFF00"/>
            </a:solidFill>
            <a:ln w="12700" cap="rnd" cmpd="sng">
              <a:solidFill>
                <a:schemeClr val="accent4"/>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6791" name="Rectangle 6"/>
            <p:cNvSpPr>
              <a:spLocks noChangeArrowheads="1"/>
            </p:cNvSpPr>
            <p:nvPr/>
          </p:nvSpPr>
          <p:spPr bwMode="auto">
            <a:xfrm>
              <a:off x="727" y="1085"/>
              <a:ext cx="754" cy="47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dirty="0"/>
                <a:t>COMPLIANCE?</a:t>
              </a:r>
            </a:p>
            <a:p>
              <a:pPr algn="ctr">
                <a:spcBef>
                  <a:spcPct val="0"/>
                </a:spcBef>
                <a:buFontTx/>
                <a:buNone/>
              </a:pPr>
              <a:r>
                <a:rPr lang="en-US" altLang="en-US" sz="1200" dirty="0"/>
                <a:t>MEETS STANDARD?</a:t>
              </a:r>
            </a:p>
          </p:txBody>
        </p:sp>
        <p:sp>
          <p:nvSpPr>
            <p:cNvPr id="116792" name="Rectangle 7"/>
            <p:cNvSpPr>
              <a:spLocks noChangeArrowheads="1"/>
            </p:cNvSpPr>
            <p:nvPr/>
          </p:nvSpPr>
          <p:spPr bwMode="auto">
            <a:xfrm>
              <a:off x="738" y="516"/>
              <a:ext cx="681" cy="265"/>
            </a:xfrm>
            <a:prstGeom prst="rect">
              <a:avLst/>
            </a:prstGeom>
            <a:solidFill>
              <a:srgbClr val="FFFF00"/>
            </a:solidFill>
            <a:ln w="9525">
              <a:solidFill>
                <a:srgbClr val="000000"/>
              </a:solidFill>
              <a:miter lim="800000"/>
              <a:headEnd/>
              <a:tailEnd/>
            </a:ln>
          </p:spPr>
          <p:txBody>
            <a:bodyPr wrap="non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dirty="0"/>
                <a:t>START</a:t>
              </a:r>
            </a:p>
          </p:txBody>
        </p:sp>
      </p:grpSp>
      <p:grpSp>
        <p:nvGrpSpPr>
          <p:cNvPr id="116741" name="Group 8"/>
          <p:cNvGrpSpPr>
            <a:grpSpLocks/>
          </p:cNvGrpSpPr>
          <p:nvPr/>
        </p:nvGrpSpPr>
        <p:grpSpPr bwMode="auto">
          <a:xfrm>
            <a:off x="2380316" y="1025448"/>
            <a:ext cx="6573520" cy="1143000"/>
            <a:chOff x="1795" y="971"/>
            <a:chExt cx="5176" cy="913"/>
          </a:xfrm>
        </p:grpSpPr>
        <p:sp>
          <p:nvSpPr>
            <p:cNvPr id="116786" name="Rectangle 9"/>
            <p:cNvSpPr>
              <a:spLocks noChangeArrowheads="1"/>
            </p:cNvSpPr>
            <p:nvPr/>
          </p:nvSpPr>
          <p:spPr bwMode="auto">
            <a:xfrm>
              <a:off x="1795" y="1015"/>
              <a:ext cx="456" cy="266"/>
            </a:xfrm>
            <a:prstGeom prst="rect">
              <a:avLst/>
            </a:prstGeom>
            <a:solidFill>
              <a:srgbClr val="33CC33"/>
            </a:solidFill>
            <a:ln w="9525">
              <a:solidFill>
                <a:srgbClr val="000000"/>
              </a:solidFill>
              <a:miter lim="800000"/>
              <a:headEnd/>
              <a:tailEnd/>
            </a:ln>
          </p:spPr>
          <p:txBody>
            <a:bodyPr wrap="non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t>YES</a:t>
              </a:r>
            </a:p>
          </p:txBody>
        </p:sp>
        <p:sp>
          <p:nvSpPr>
            <p:cNvPr id="424970" name="Line 10"/>
            <p:cNvSpPr>
              <a:spLocks noChangeShapeType="1"/>
            </p:cNvSpPr>
            <p:nvPr/>
          </p:nvSpPr>
          <p:spPr bwMode="auto">
            <a:xfrm>
              <a:off x="1911" y="1320"/>
              <a:ext cx="3824" cy="0"/>
            </a:xfrm>
            <a:prstGeom prst="line">
              <a:avLst/>
            </a:prstGeom>
            <a:noFill/>
            <a:ln w="12700">
              <a:solidFill>
                <a:srgbClr val="000000"/>
              </a:solidFill>
              <a:round/>
              <a:headEnd type="none" w="sm" len="sm"/>
              <a:tailEnd type="stealth" w="med" len="me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24971" name="Freeform 11"/>
            <p:cNvSpPr>
              <a:spLocks/>
            </p:cNvSpPr>
            <p:nvPr/>
          </p:nvSpPr>
          <p:spPr bwMode="auto">
            <a:xfrm>
              <a:off x="5770" y="971"/>
              <a:ext cx="1201" cy="913"/>
            </a:xfrm>
            <a:custGeom>
              <a:avLst/>
              <a:gdLst/>
              <a:ahLst/>
              <a:cxnLst>
                <a:cxn ang="0">
                  <a:pos x="0" y="0"/>
                </a:cxn>
                <a:cxn ang="0">
                  <a:pos x="0" y="912"/>
                </a:cxn>
                <a:cxn ang="0">
                  <a:pos x="1200" y="912"/>
                </a:cxn>
                <a:cxn ang="0">
                  <a:pos x="1200" y="0"/>
                </a:cxn>
                <a:cxn ang="0">
                  <a:pos x="0" y="0"/>
                </a:cxn>
              </a:cxnLst>
              <a:rect l="0" t="0" r="r" b="b"/>
              <a:pathLst>
                <a:path w="1201" h="913">
                  <a:moveTo>
                    <a:pt x="0" y="0"/>
                  </a:moveTo>
                  <a:lnTo>
                    <a:pt x="0" y="912"/>
                  </a:lnTo>
                  <a:lnTo>
                    <a:pt x="1200" y="912"/>
                  </a:lnTo>
                  <a:lnTo>
                    <a:pt x="1200" y="0"/>
                  </a:lnTo>
                  <a:lnTo>
                    <a:pt x="0" y="0"/>
                  </a:lnTo>
                </a:path>
              </a:pathLst>
            </a:custGeom>
            <a:solidFill>
              <a:srgbClr val="FFFF0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6789" name="Rectangle 12"/>
            <p:cNvSpPr>
              <a:spLocks noChangeArrowheads="1"/>
            </p:cNvSpPr>
            <p:nvPr/>
          </p:nvSpPr>
          <p:spPr bwMode="auto">
            <a:xfrm>
              <a:off x="5847" y="993"/>
              <a:ext cx="1076" cy="846"/>
            </a:xfrm>
            <a:prstGeom prst="rect">
              <a:avLst/>
            </a:prstGeom>
            <a:solidFill>
              <a:srgbClr val="FFFF00"/>
            </a:solidFill>
            <a:ln w="9525">
              <a:noFill/>
              <a:miter lim="800000"/>
              <a:headEnd/>
              <a:tailEnd/>
            </a:ln>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dirty="0"/>
                <a:t>GOOD NEWS!</a:t>
              </a:r>
            </a:p>
            <a:p>
              <a:pPr algn="ctr">
                <a:spcBef>
                  <a:spcPct val="0"/>
                </a:spcBef>
                <a:buFontTx/>
                <a:buNone/>
              </a:pPr>
              <a:r>
                <a:rPr lang="en-US" altLang="en-US" sz="1700" dirty="0"/>
                <a:t>SPREAD IT </a:t>
              </a:r>
            </a:p>
            <a:p>
              <a:pPr algn="ctr">
                <a:spcBef>
                  <a:spcPct val="0"/>
                </a:spcBef>
                <a:buFontTx/>
                <a:buNone/>
              </a:pPr>
              <a:r>
                <a:rPr lang="en-US" altLang="en-US" sz="1700" dirty="0"/>
                <a:t>AROUND!</a:t>
              </a:r>
            </a:p>
          </p:txBody>
        </p:sp>
      </p:grpSp>
      <p:grpSp>
        <p:nvGrpSpPr>
          <p:cNvPr id="116742" name="Group 13"/>
          <p:cNvGrpSpPr>
            <a:grpSpLocks/>
          </p:cNvGrpSpPr>
          <p:nvPr/>
        </p:nvGrpSpPr>
        <p:grpSpPr bwMode="auto">
          <a:xfrm>
            <a:off x="408694" y="2030759"/>
            <a:ext cx="2074863" cy="1627581"/>
            <a:chOff x="288" y="1690"/>
            <a:chExt cx="1633" cy="1298"/>
          </a:xfrm>
        </p:grpSpPr>
        <p:sp>
          <p:nvSpPr>
            <p:cNvPr id="116782" name="Rectangle 14"/>
            <p:cNvSpPr>
              <a:spLocks noChangeArrowheads="1"/>
            </p:cNvSpPr>
            <p:nvPr/>
          </p:nvSpPr>
          <p:spPr bwMode="auto">
            <a:xfrm>
              <a:off x="639" y="1690"/>
              <a:ext cx="374" cy="268"/>
            </a:xfrm>
            <a:prstGeom prst="rect">
              <a:avLst/>
            </a:prstGeom>
            <a:solidFill>
              <a:srgbClr val="FF0000"/>
            </a:solidFill>
            <a:ln w="9525">
              <a:solidFill>
                <a:srgbClr val="000000"/>
              </a:solidFill>
              <a:miter lim="800000"/>
              <a:headEnd/>
              <a:tailEnd/>
            </a:ln>
          </p:spPr>
          <p:txBody>
            <a:bodyPr wrap="non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dirty="0">
                  <a:solidFill>
                    <a:schemeClr val="bg1"/>
                  </a:solidFill>
                </a:rPr>
                <a:t>NO</a:t>
              </a:r>
            </a:p>
          </p:txBody>
        </p:sp>
        <p:sp>
          <p:nvSpPr>
            <p:cNvPr id="424976" name="Freeform 16"/>
            <p:cNvSpPr>
              <a:spLocks/>
            </p:cNvSpPr>
            <p:nvPr/>
          </p:nvSpPr>
          <p:spPr bwMode="auto">
            <a:xfrm>
              <a:off x="288" y="1979"/>
              <a:ext cx="1633" cy="1009"/>
            </a:xfrm>
            <a:custGeom>
              <a:avLst/>
              <a:gdLst/>
              <a:ahLst/>
              <a:cxnLst>
                <a:cxn ang="0">
                  <a:pos x="816" y="0"/>
                </a:cxn>
                <a:cxn ang="0">
                  <a:pos x="0" y="504"/>
                </a:cxn>
                <a:cxn ang="0">
                  <a:pos x="816" y="1008"/>
                </a:cxn>
                <a:cxn ang="0">
                  <a:pos x="1632" y="504"/>
                </a:cxn>
                <a:cxn ang="0">
                  <a:pos x="816" y="0"/>
                </a:cxn>
              </a:cxnLst>
              <a:rect l="0" t="0" r="r" b="b"/>
              <a:pathLst>
                <a:path w="1633" h="1009">
                  <a:moveTo>
                    <a:pt x="816" y="0"/>
                  </a:moveTo>
                  <a:lnTo>
                    <a:pt x="0" y="504"/>
                  </a:lnTo>
                  <a:lnTo>
                    <a:pt x="816" y="1008"/>
                  </a:lnTo>
                  <a:lnTo>
                    <a:pt x="1632" y="504"/>
                  </a:lnTo>
                  <a:lnTo>
                    <a:pt x="816" y="0"/>
                  </a:lnTo>
                </a:path>
              </a:pathLst>
            </a:custGeom>
            <a:solidFill>
              <a:srgbClr val="FFFF00"/>
            </a:solidFill>
            <a:ln w="12700" cap="rnd" cmpd="sng">
              <a:solidFill>
                <a:schemeClr val="accent4"/>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6785" name="Rectangle 17"/>
            <p:cNvSpPr>
              <a:spLocks noChangeArrowheads="1"/>
            </p:cNvSpPr>
            <p:nvPr/>
          </p:nvSpPr>
          <p:spPr bwMode="auto">
            <a:xfrm>
              <a:off x="727" y="2248"/>
              <a:ext cx="754" cy="470"/>
            </a:xfrm>
            <a:prstGeom prst="rect">
              <a:avLst/>
            </a:prstGeom>
            <a:solidFill>
              <a:srgbClr val="FFFF00"/>
            </a:solidFill>
            <a:ln w="9525">
              <a:noFill/>
              <a:miter lim="800000"/>
              <a:headEnd/>
              <a:tailEnd/>
            </a:ln>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dirty="0"/>
                <a:t>KNOWS ABOUT </a:t>
              </a:r>
            </a:p>
            <a:p>
              <a:pPr algn="ctr">
                <a:spcBef>
                  <a:spcPct val="0"/>
                </a:spcBef>
                <a:buFontTx/>
                <a:buNone/>
              </a:pPr>
              <a:r>
                <a:rPr lang="en-US" altLang="en-US" sz="1200" dirty="0"/>
                <a:t>REQUIREMENT &amp; </a:t>
              </a:r>
            </a:p>
            <a:p>
              <a:pPr algn="ctr">
                <a:spcBef>
                  <a:spcPct val="0"/>
                </a:spcBef>
                <a:buFontTx/>
                <a:buNone/>
              </a:pPr>
              <a:r>
                <a:rPr lang="en-US" altLang="en-US" sz="1200" dirty="0"/>
                <a:t>STANDARD?</a:t>
              </a:r>
            </a:p>
          </p:txBody>
        </p:sp>
      </p:grpSp>
      <p:grpSp>
        <p:nvGrpSpPr>
          <p:cNvPr id="116743" name="Group 18"/>
          <p:cNvGrpSpPr>
            <a:grpSpLocks/>
          </p:cNvGrpSpPr>
          <p:nvPr/>
        </p:nvGrpSpPr>
        <p:grpSpPr bwMode="auto">
          <a:xfrm>
            <a:off x="683490" y="3711502"/>
            <a:ext cx="1524000" cy="1516530"/>
            <a:chOff x="502" y="3010"/>
            <a:chExt cx="1201" cy="1211"/>
          </a:xfrm>
        </p:grpSpPr>
        <p:sp>
          <p:nvSpPr>
            <p:cNvPr id="116778" name="Rectangle 19"/>
            <p:cNvSpPr>
              <a:spLocks noChangeArrowheads="1"/>
            </p:cNvSpPr>
            <p:nvPr/>
          </p:nvSpPr>
          <p:spPr bwMode="auto">
            <a:xfrm>
              <a:off x="641" y="3010"/>
              <a:ext cx="374" cy="268"/>
            </a:xfrm>
            <a:prstGeom prst="rect">
              <a:avLst/>
            </a:prstGeom>
            <a:solidFill>
              <a:srgbClr val="FF0000"/>
            </a:solidFill>
            <a:ln w="9525">
              <a:solidFill>
                <a:srgbClr val="000000"/>
              </a:solidFill>
              <a:miter lim="800000"/>
              <a:headEnd/>
              <a:tailEnd/>
            </a:ln>
          </p:spPr>
          <p:txBody>
            <a:bodyPr wrap="non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dirty="0">
                  <a:solidFill>
                    <a:schemeClr val="bg1"/>
                  </a:solidFill>
                </a:rPr>
                <a:t>NO</a:t>
              </a:r>
            </a:p>
          </p:txBody>
        </p:sp>
        <p:sp>
          <p:nvSpPr>
            <p:cNvPr id="424980" name="Freeform 20"/>
            <p:cNvSpPr>
              <a:spLocks/>
            </p:cNvSpPr>
            <p:nvPr/>
          </p:nvSpPr>
          <p:spPr bwMode="auto">
            <a:xfrm>
              <a:off x="502" y="3308"/>
              <a:ext cx="1201" cy="913"/>
            </a:xfrm>
            <a:custGeom>
              <a:avLst/>
              <a:gdLst/>
              <a:ahLst/>
              <a:cxnLst>
                <a:cxn ang="0">
                  <a:pos x="0" y="0"/>
                </a:cxn>
                <a:cxn ang="0">
                  <a:pos x="0" y="912"/>
                </a:cxn>
                <a:cxn ang="0">
                  <a:pos x="1200" y="912"/>
                </a:cxn>
                <a:cxn ang="0">
                  <a:pos x="1200" y="0"/>
                </a:cxn>
                <a:cxn ang="0">
                  <a:pos x="0" y="0"/>
                </a:cxn>
              </a:cxnLst>
              <a:rect l="0" t="0" r="r" b="b"/>
              <a:pathLst>
                <a:path w="1201" h="913">
                  <a:moveTo>
                    <a:pt x="0" y="0"/>
                  </a:moveTo>
                  <a:lnTo>
                    <a:pt x="0" y="912"/>
                  </a:lnTo>
                  <a:lnTo>
                    <a:pt x="1200" y="912"/>
                  </a:lnTo>
                  <a:lnTo>
                    <a:pt x="1200" y="0"/>
                  </a:lnTo>
                  <a:lnTo>
                    <a:pt x="0" y="0"/>
                  </a:lnTo>
                </a:path>
              </a:pathLst>
            </a:custGeom>
            <a:solidFill>
              <a:srgbClr val="FFFF0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6780" name="Rectangle 21"/>
            <p:cNvSpPr>
              <a:spLocks noChangeArrowheads="1"/>
            </p:cNvSpPr>
            <p:nvPr/>
          </p:nvSpPr>
          <p:spPr bwMode="auto">
            <a:xfrm>
              <a:off x="564" y="3341"/>
              <a:ext cx="1076" cy="846"/>
            </a:xfrm>
            <a:prstGeom prst="rect">
              <a:avLst/>
            </a:prstGeom>
            <a:solidFill>
              <a:srgbClr val="FFFF00"/>
            </a:solidFill>
            <a:ln w="9525">
              <a:noFill/>
              <a:miter lim="800000"/>
              <a:headEnd/>
              <a:tailEnd/>
            </a:ln>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ROOT CAUSE </a:t>
              </a:r>
            </a:p>
            <a:p>
              <a:pPr>
                <a:spcBef>
                  <a:spcPct val="0"/>
                </a:spcBef>
                <a:buFontTx/>
                <a:buNone/>
              </a:pPr>
              <a:r>
                <a:rPr lang="en-US" altLang="en-US" sz="1400" u="sng" dirty="0"/>
                <a:t>MAY</a:t>
              </a:r>
              <a:r>
                <a:rPr lang="en-US" altLang="en-US" sz="1400" dirty="0"/>
                <a:t> BE:</a:t>
              </a:r>
            </a:p>
            <a:p>
              <a:pPr>
                <a:spcBef>
                  <a:spcPct val="0"/>
                </a:spcBef>
                <a:buFontTx/>
                <a:buNone/>
              </a:pPr>
              <a:r>
                <a:rPr lang="en-US" altLang="en-US" sz="1400" dirty="0"/>
                <a:t>NEVER KNEW</a:t>
              </a:r>
            </a:p>
            <a:p>
              <a:pPr>
                <a:spcBef>
                  <a:spcPct val="0"/>
                </a:spcBef>
                <a:buFontTx/>
                <a:buNone/>
              </a:pPr>
              <a:r>
                <a:rPr lang="en-US" altLang="en-US" sz="1400" dirty="0"/>
                <a:t>IMPLIED TASK</a:t>
              </a:r>
            </a:p>
            <a:p>
              <a:pPr>
                <a:spcBef>
                  <a:spcPct val="0"/>
                </a:spcBef>
                <a:buFontTx/>
                <a:buNone/>
              </a:pPr>
              <a:r>
                <a:rPr lang="en-US" altLang="en-US" sz="1400" dirty="0"/>
                <a:t>FORGOT</a:t>
              </a:r>
            </a:p>
          </p:txBody>
        </p:sp>
      </p:grpSp>
      <p:grpSp>
        <p:nvGrpSpPr>
          <p:cNvPr id="116744" name="Group 23"/>
          <p:cNvGrpSpPr>
            <a:grpSpLocks/>
          </p:cNvGrpSpPr>
          <p:nvPr/>
        </p:nvGrpSpPr>
        <p:grpSpPr bwMode="auto">
          <a:xfrm>
            <a:off x="2249488" y="2481263"/>
            <a:ext cx="2795587" cy="1265237"/>
            <a:chOff x="1771" y="1980"/>
            <a:chExt cx="2202" cy="1009"/>
          </a:xfrm>
        </p:grpSpPr>
        <p:sp>
          <p:nvSpPr>
            <p:cNvPr id="116774" name="Rectangle 24"/>
            <p:cNvSpPr>
              <a:spLocks noChangeArrowheads="1"/>
            </p:cNvSpPr>
            <p:nvPr/>
          </p:nvSpPr>
          <p:spPr bwMode="auto">
            <a:xfrm>
              <a:off x="1771" y="2108"/>
              <a:ext cx="456" cy="264"/>
            </a:xfrm>
            <a:prstGeom prst="rect">
              <a:avLst/>
            </a:prstGeom>
            <a:solidFill>
              <a:srgbClr val="33CC33"/>
            </a:solidFill>
            <a:ln w="9525">
              <a:solidFill>
                <a:srgbClr val="000000"/>
              </a:solidFill>
              <a:miter lim="800000"/>
              <a:headEnd/>
              <a:tailEnd/>
            </a:ln>
          </p:spPr>
          <p:txBody>
            <a:bodyPr wrap="non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t>YES</a:t>
              </a:r>
            </a:p>
          </p:txBody>
        </p:sp>
        <p:sp>
          <p:nvSpPr>
            <p:cNvPr id="424985" name="Freeform 25"/>
            <p:cNvSpPr>
              <a:spLocks/>
            </p:cNvSpPr>
            <p:nvPr/>
          </p:nvSpPr>
          <p:spPr bwMode="auto">
            <a:xfrm>
              <a:off x="2340" y="1980"/>
              <a:ext cx="1633" cy="1009"/>
            </a:xfrm>
            <a:custGeom>
              <a:avLst/>
              <a:gdLst/>
              <a:ahLst/>
              <a:cxnLst>
                <a:cxn ang="0">
                  <a:pos x="816" y="0"/>
                </a:cxn>
                <a:cxn ang="0">
                  <a:pos x="0" y="504"/>
                </a:cxn>
                <a:cxn ang="0">
                  <a:pos x="816" y="1008"/>
                </a:cxn>
                <a:cxn ang="0">
                  <a:pos x="1632" y="504"/>
                </a:cxn>
                <a:cxn ang="0">
                  <a:pos x="816" y="0"/>
                </a:cxn>
              </a:cxnLst>
              <a:rect l="0" t="0" r="r" b="b"/>
              <a:pathLst>
                <a:path w="1633" h="1009">
                  <a:moveTo>
                    <a:pt x="816" y="0"/>
                  </a:moveTo>
                  <a:lnTo>
                    <a:pt x="0" y="504"/>
                  </a:lnTo>
                  <a:lnTo>
                    <a:pt x="816" y="1008"/>
                  </a:lnTo>
                  <a:lnTo>
                    <a:pt x="1632" y="504"/>
                  </a:lnTo>
                  <a:lnTo>
                    <a:pt x="816" y="0"/>
                  </a:lnTo>
                </a:path>
              </a:pathLst>
            </a:custGeom>
            <a:solidFill>
              <a:srgbClr val="FFFF0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6776" name="Rectangle 26"/>
            <p:cNvSpPr>
              <a:spLocks noChangeArrowheads="1"/>
            </p:cNvSpPr>
            <p:nvPr/>
          </p:nvSpPr>
          <p:spPr bwMode="auto">
            <a:xfrm>
              <a:off x="2779" y="2249"/>
              <a:ext cx="754" cy="470"/>
            </a:xfrm>
            <a:prstGeom prst="rect">
              <a:avLst/>
            </a:prstGeom>
            <a:solidFill>
              <a:srgbClr val="FFFF00"/>
            </a:solidFill>
            <a:ln w="9525">
              <a:noFill/>
              <a:miter lim="800000"/>
              <a:headEnd/>
              <a:tailEnd/>
            </a:ln>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a:t>SUFFICIENT</a:t>
              </a:r>
            </a:p>
            <a:p>
              <a:pPr algn="ctr">
                <a:spcBef>
                  <a:spcPct val="0"/>
                </a:spcBef>
                <a:buFontTx/>
                <a:buNone/>
              </a:pPr>
              <a:r>
                <a:rPr lang="en-US" altLang="en-US" sz="1600"/>
                <a:t>RESOURCES?</a:t>
              </a:r>
            </a:p>
          </p:txBody>
        </p:sp>
        <p:sp>
          <p:nvSpPr>
            <p:cNvPr id="424987" name="Line 27"/>
            <p:cNvSpPr>
              <a:spLocks noChangeShapeType="1"/>
            </p:cNvSpPr>
            <p:nvPr/>
          </p:nvSpPr>
          <p:spPr bwMode="auto">
            <a:xfrm>
              <a:off x="1860" y="2483"/>
              <a:ext cx="451" cy="0"/>
            </a:xfrm>
            <a:prstGeom prst="line">
              <a:avLst/>
            </a:prstGeom>
            <a:noFill/>
            <a:ln w="12700">
              <a:solidFill>
                <a:srgbClr val="000000"/>
              </a:solidFill>
              <a:round/>
              <a:headEnd type="none" w="sm" len="sm"/>
              <a:tailEnd type="stealth" w="med" len="me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grpSp>
      <p:grpSp>
        <p:nvGrpSpPr>
          <p:cNvPr id="116745" name="Group 25"/>
          <p:cNvGrpSpPr>
            <a:grpSpLocks/>
          </p:cNvGrpSpPr>
          <p:nvPr/>
        </p:nvGrpSpPr>
        <p:grpSpPr bwMode="auto">
          <a:xfrm>
            <a:off x="2487613" y="3633788"/>
            <a:ext cx="3224212" cy="1938337"/>
            <a:chOff x="1567" y="2289"/>
            <a:chExt cx="2031" cy="1221"/>
          </a:xfrm>
        </p:grpSpPr>
        <p:sp>
          <p:nvSpPr>
            <p:cNvPr id="424989" name="Line 29"/>
            <p:cNvSpPr>
              <a:spLocks noChangeShapeType="1"/>
            </p:cNvSpPr>
            <p:nvPr/>
          </p:nvSpPr>
          <p:spPr bwMode="auto">
            <a:xfrm>
              <a:off x="2592" y="2304"/>
              <a:ext cx="0" cy="192"/>
            </a:xfrm>
            <a:prstGeom prst="line">
              <a:avLst/>
            </a:prstGeom>
            <a:noFill/>
            <a:ln w="12700">
              <a:solidFill>
                <a:srgbClr val="000000"/>
              </a:solidFill>
              <a:round/>
              <a:headEnd type="none" w="sm" len="sm"/>
              <a:tailEnd type="stealth" w="med" len="me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6771" name="Rectangle 30"/>
            <p:cNvSpPr>
              <a:spLocks noChangeArrowheads="1"/>
            </p:cNvSpPr>
            <p:nvPr/>
          </p:nvSpPr>
          <p:spPr bwMode="auto">
            <a:xfrm>
              <a:off x="2092" y="2289"/>
              <a:ext cx="299" cy="211"/>
            </a:xfrm>
            <a:prstGeom prst="rect">
              <a:avLst/>
            </a:prstGeom>
            <a:solidFill>
              <a:srgbClr val="FF0000"/>
            </a:solidFill>
            <a:ln w="9525">
              <a:solidFill>
                <a:srgbClr val="000000"/>
              </a:solidFill>
              <a:miter lim="800000"/>
              <a:headEnd/>
              <a:tailEnd/>
            </a:ln>
          </p:spPr>
          <p:txBody>
            <a:bodyPr wrap="non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bg1"/>
                  </a:solidFill>
                </a:rPr>
                <a:t>NO</a:t>
              </a:r>
            </a:p>
          </p:txBody>
        </p:sp>
        <p:sp>
          <p:nvSpPr>
            <p:cNvPr id="424991" name="Freeform 31"/>
            <p:cNvSpPr>
              <a:spLocks/>
            </p:cNvSpPr>
            <p:nvPr/>
          </p:nvSpPr>
          <p:spPr bwMode="auto">
            <a:xfrm>
              <a:off x="1567" y="2543"/>
              <a:ext cx="2031" cy="967"/>
            </a:xfrm>
            <a:custGeom>
              <a:avLst/>
              <a:gdLst/>
              <a:ahLst/>
              <a:cxnLst>
                <a:cxn ang="0">
                  <a:pos x="0" y="0"/>
                </a:cxn>
                <a:cxn ang="0">
                  <a:pos x="0" y="1224"/>
                </a:cxn>
                <a:cxn ang="0">
                  <a:pos x="2412" y="1224"/>
                </a:cxn>
                <a:cxn ang="0">
                  <a:pos x="2412" y="0"/>
                </a:cxn>
                <a:cxn ang="0">
                  <a:pos x="0" y="0"/>
                </a:cxn>
              </a:cxnLst>
              <a:rect l="0" t="0" r="r" b="b"/>
              <a:pathLst>
                <a:path w="2413" h="1225">
                  <a:moveTo>
                    <a:pt x="0" y="0"/>
                  </a:moveTo>
                  <a:lnTo>
                    <a:pt x="0" y="1224"/>
                  </a:lnTo>
                  <a:lnTo>
                    <a:pt x="2412" y="1224"/>
                  </a:lnTo>
                  <a:lnTo>
                    <a:pt x="2412" y="0"/>
                  </a:lnTo>
                  <a:lnTo>
                    <a:pt x="0" y="0"/>
                  </a:lnTo>
                </a:path>
              </a:pathLst>
            </a:custGeom>
            <a:solidFill>
              <a:srgbClr val="FFFF0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6773" name="Rectangle 32"/>
            <p:cNvSpPr>
              <a:spLocks noChangeArrowheads="1"/>
            </p:cNvSpPr>
            <p:nvPr/>
          </p:nvSpPr>
          <p:spPr bwMode="auto">
            <a:xfrm>
              <a:off x="1619" y="2569"/>
              <a:ext cx="1926" cy="914"/>
            </a:xfrm>
            <a:prstGeom prst="rect">
              <a:avLst/>
            </a:prstGeom>
            <a:solidFill>
              <a:srgbClr val="FFFF00"/>
            </a:solidFill>
            <a:ln w="9525">
              <a:noFill/>
              <a:miter lim="800000"/>
              <a:headEnd/>
              <a:tailEnd/>
            </a:ln>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WHICH RESOURCE IS LACKING?</a:t>
              </a:r>
            </a:p>
            <a:p>
              <a:pPr>
                <a:spcBef>
                  <a:spcPct val="0"/>
                </a:spcBef>
                <a:buFontTx/>
                <a:buNone/>
              </a:pPr>
              <a:r>
                <a:rPr lang="en-US" altLang="en-US" sz="1600"/>
                <a:t>TIME?		MANPOWER?</a:t>
              </a:r>
            </a:p>
            <a:p>
              <a:pPr>
                <a:spcBef>
                  <a:spcPct val="0"/>
                </a:spcBef>
                <a:buFontTx/>
                <a:buNone/>
              </a:pPr>
              <a:r>
                <a:rPr lang="en-US" altLang="en-US" sz="1600"/>
                <a:t>MONEY?	EQUIPMENT?</a:t>
              </a:r>
            </a:p>
            <a:p>
              <a:pPr>
                <a:spcBef>
                  <a:spcPct val="0"/>
                </a:spcBef>
                <a:buFontTx/>
                <a:buNone/>
              </a:pPr>
              <a:r>
                <a:rPr lang="en-US" altLang="en-US" sz="1600"/>
                <a:t>FACILITIES?	KNOWLEDGE?</a:t>
              </a:r>
            </a:p>
          </p:txBody>
        </p:sp>
      </p:grpSp>
      <p:grpSp>
        <p:nvGrpSpPr>
          <p:cNvPr id="116747" name="Group 24"/>
          <p:cNvGrpSpPr>
            <a:grpSpLocks/>
          </p:cNvGrpSpPr>
          <p:nvPr/>
        </p:nvGrpSpPr>
        <p:grpSpPr bwMode="auto">
          <a:xfrm>
            <a:off x="6938963" y="2538413"/>
            <a:ext cx="1887537" cy="2947987"/>
            <a:chOff x="4371" y="1599"/>
            <a:chExt cx="1189" cy="1857"/>
          </a:xfrm>
        </p:grpSpPr>
        <p:sp>
          <p:nvSpPr>
            <p:cNvPr id="424999" name="Line 39"/>
            <p:cNvSpPr>
              <a:spLocks noChangeShapeType="1"/>
            </p:cNvSpPr>
            <p:nvPr/>
          </p:nvSpPr>
          <p:spPr bwMode="auto">
            <a:xfrm>
              <a:off x="4371" y="1960"/>
              <a:ext cx="218" cy="0"/>
            </a:xfrm>
            <a:prstGeom prst="line">
              <a:avLst/>
            </a:prstGeom>
            <a:noFill/>
            <a:ln w="12700">
              <a:solidFill>
                <a:srgbClr val="000000"/>
              </a:solidFill>
              <a:round/>
              <a:headEnd type="none" w="sm" len="sm"/>
              <a:tailEnd type="stealth" w="med" len="me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25000" name="Freeform 40"/>
            <p:cNvSpPr>
              <a:spLocks/>
            </p:cNvSpPr>
            <p:nvPr/>
          </p:nvSpPr>
          <p:spPr bwMode="auto">
            <a:xfrm>
              <a:off x="4599" y="1599"/>
              <a:ext cx="961" cy="721"/>
            </a:xfrm>
            <a:custGeom>
              <a:avLst/>
              <a:gdLst/>
              <a:ahLst/>
              <a:cxnLst>
                <a:cxn ang="0">
                  <a:pos x="0" y="0"/>
                </a:cxn>
                <a:cxn ang="0">
                  <a:pos x="0" y="912"/>
                </a:cxn>
                <a:cxn ang="0">
                  <a:pos x="1200" y="912"/>
                </a:cxn>
                <a:cxn ang="0">
                  <a:pos x="1200" y="0"/>
                </a:cxn>
                <a:cxn ang="0">
                  <a:pos x="0" y="0"/>
                </a:cxn>
              </a:cxnLst>
              <a:rect l="0" t="0" r="r" b="b"/>
              <a:pathLst>
                <a:path w="1201" h="913">
                  <a:moveTo>
                    <a:pt x="0" y="0"/>
                  </a:moveTo>
                  <a:lnTo>
                    <a:pt x="0" y="912"/>
                  </a:lnTo>
                  <a:lnTo>
                    <a:pt x="1200" y="912"/>
                  </a:lnTo>
                  <a:lnTo>
                    <a:pt x="1200" y="0"/>
                  </a:lnTo>
                  <a:lnTo>
                    <a:pt x="0" y="0"/>
                  </a:lnTo>
                </a:path>
              </a:pathLst>
            </a:custGeom>
            <a:solidFill>
              <a:srgbClr val="FFFF0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6761" name="Rectangle 41"/>
            <p:cNvSpPr>
              <a:spLocks noChangeArrowheads="1"/>
            </p:cNvSpPr>
            <p:nvPr/>
          </p:nvSpPr>
          <p:spPr bwMode="auto">
            <a:xfrm>
              <a:off x="4649" y="1625"/>
              <a:ext cx="861" cy="668"/>
            </a:xfrm>
            <a:prstGeom prst="rect">
              <a:avLst/>
            </a:prstGeom>
            <a:solidFill>
              <a:srgbClr val="FFFF00"/>
            </a:solidFill>
            <a:ln w="9525">
              <a:noFill/>
              <a:miter lim="800000"/>
              <a:headEnd/>
              <a:tailEnd/>
            </a:ln>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t>WHAT ARE THE</a:t>
              </a:r>
            </a:p>
            <a:p>
              <a:pPr algn="ctr">
                <a:spcBef>
                  <a:spcPct val="0"/>
                </a:spcBef>
                <a:buFontTx/>
                <a:buNone/>
              </a:pPr>
              <a:r>
                <a:rPr lang="en-US" altLang="en-US" sz="1200"/>
                <a:t>REWARDS</a:t>
              </a:r>
            </a:p>
            <a:p>
              <a:pPr algn="ctr">
                <a:spcBef>
                  <a:spcPct val="0"/>
                </a:spcBef>
                <a:buFontTx/>
                <a:buNone/>
              </a:pPr>
              <a:r>
                <a:rPr lang="en-US" altLang="en-US" sz="1200"/>
                <a:t>FOR MEETING </a:t>
              </a:r>
            </a:p>
            <a:p>
              <a:pPr algn="ctr">
                <a:spcBef>
                  <a:spcPct val="0"/>
                </a:spcBef>
                <a:buFontTx/>
                <a:buNone/>
              </a:pPr>
              <a:r>
                <a:rPr lang="en-US" altLang="en-US" sz="1200"/>
                <a:t>THE STANDARD?</a:t>
              </a:r>
            </a:p>
          </p:txBody>
        </p:sp>
        <p:sp>
          <p:nvSpPr>
            <p:cNvPr id="425002" name="Freeform 42"/>
            <p:cNvSpPr>
              <a:spLocks/>
            </p:cNvSpPr>
            <p:nvPr/>
          </p:nvSpPr>
          <p:spPr bwMode="auto">
            <a:xfrm>
              <a:off x="4599" y="2537"/>
              <a:ext cx="961" cy="721"/>
            </a:xfrm>
            <a:custGeom>
              <a:avLst/>
              <a:gdLst/>
              <a:ahLst/>
              <a:cxnLst>
                <a:cxn ang="0">
                  <a:pos x="0" y="0"/>
                </a:cxn>
                <a:cxn ang="0">
                  <a:pos x="0" y="912"/>
                </a:cxn>
                <a:cxn ang="0">
                  <a:pos x="1200" y="912"/>
                </a:cxn>
                <a:cxn ang="0">
                  <a:pos x="1200" y="0"/>
                </a:cxn>
                <a:cxn ang="0">
                  <a:pos x="0" y="0"/>
                </a:cxn>
              </a:cxnLst>
              <a:rect l="0" t="0" r="r" b="b"/>
              <a:pathLst>
                <a:path w="1201" h="913">
                  <a:moveTo>
                    <a:pt x="0" y="0"/>
                  </a:moveTo>
                  <a:lnTo>
                    <a:pt x="0" y="912"/>
                  </a:lnTo>
                  <a:lnTo>
                    <a:pt x="1200" y="912"/>
                  </a:lnTo>
                  <a:lnTo>
                    <a:pt x="1200" y="0"/>
                  </a:lnTo>
                  <a:lnTo>
                    <a:pt x="0" y="0"/>
                  </a:lnTo>
                </a:path>
              </a:pathLst>
            </a:custGeom>
            <a:solidFill>
              <a:srgbClr val="FFFF0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6763" name="Rectangle 43"/>
            <p:cNvSpPr>
              <a:spLocks noChangeArrowheads="1"/>
            </p:cNvSpPr>
            <p:nvPr/>
          </p:nvSpPr>
          <p:spPr bwMode="auto">
            <a:xfrm>
              <a:off x="4649" y="2563"/>
              <a:ext cx="861" cy="668"/>
            </a:xfrm>
            <a:prstGeom prst="rect">
              <a:avLst/>
            </a:prstGeom>
            <a:solidFill>
              <a:srgbClr val="FFFF00"/>
            </a:solidFill>
            <a:ln w="9525">
              <a:noFill/>
              <a:miter lim="800000"/>
              <a:headEnd/>
              <a:tailEnd/>
            </a:ln>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dirty="0"/>
                <a:t>WHAT ARE THE</a:t>
              </a:r>
            </a:p>
            <a:p>
              <a:pPr algn="ctr">
                <a:spcBef>
                  <a:spcPct val="0"/>
                </a:spcBef>
                <a:buFontTx/>
                <a:buNone/>
              </a:pPr>
              <a:r>
                <a:rPr lang="en-US" altLang="en-US" sz="1200" dirty="0"/>
                <a:t>PENALTIES</a:t>
              </a:r>
            </a:p>
            <a:p>
              <a:pPr algn="ctr">
                <a:spcBef>
                  <a:spcPct val="0"/>
                </a:spcBef>
                <a:buFontTx/>
                <a:buNone/>
              </a:pPr>
              <a:r>
                <a:rPr lang="en-US" altLang="en-US" sz="1200" dirty="0"/>
                <a:t>FOR NOT MEETING</a:t>
              </a:r>
            </a:p>
            <a:p>
              <a:pPr algn="ctr">
                <a:spcBef>
                  <a:spcPct val="0"/>
                </a:spcBef>
                <a:buFontTx/>
                <a:buNone/>
              </a:pPr>
              <a:r>
                <a:rPr lang="en-US" altLang="en-US" sz="1200" dirty="0"/>
                <a:t> THE STANDARD?</a:t>
              </a:r>
            </a:p>
          </p:txBody>
        </p:sp>
        <p:sp>
          <p:nvSpPr>
            <p:cNvPr id="425004" name="Line 44"/>
            <p:cNvSpPr>
              <a:spLocks noChangeShapeType="1"/>
            </p:cNvSpPr>
            <p:nvPr/>
          </p:nvSpPr>
          <p:spPr bwMode="auto">
            <a:xfrm>
              <a:off x="5079" y="2321"/>
              <a:ext cx="0" cy="215"/>
            </a:xfrm>
            <a:prstGeom prst="line">
              <a:avLst/>
            </a:prstGeom>
            <a:noFill/>
            <a:ln w="12700">
              <a:solidFill>
                <a:srgbClr val="000000"/>
              </a:solidFill>
              <a:round/>
              <a:headEnd type="none" w="sm" len="sm"/>
              <a:tailEnd type="stealth" w="med" len="me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25005" name="Line 45"/>
            <p:cNvSpPr>
              <a:spLocks noChangeShapeType="1"/>
            </p:cNvSpPr>
            <p:nvPr/>
          </p:nvSpPr>
          <p:spPr bwMode="auto">
            <a:xfrm>
              <a:off x="5079" y="3251"/>
              <a:ext cx="0" cy="205"/>
            </a:xfrm>
            <a:prstGeom prst="line">
              <a:avLst/>
            </a:prstGeom>
            <a:noFill/>
            <a:ln w="12700">
              <a:solidFill>
                <a:srgbClr val="000000"/>
              </a:solidFill>
              <a:round/>
              <a:headEnd type="none" w="sm" len="sm"/>
              <a:tailEnd type="stealth" w="med" len="me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grpSp>
      <p:grpSp>
        <p:nvGrpSpPr>
          <p:cNvPr id="116749" name="Group 23"/>
          <p:cNvGrpSpPr>
            <a:grpSpLocks/>
          </p:cNvGrpSpPr>
          <p:nvPr/>
        </p:nvGrpSpPr>
        <p:grpSpPr bwMode="auto">
          <a:xfrm>
            <a:off x="355737" y="5240332"/>
            <a:ext cx="6918325" cy="1598613"/>
            <a:chOff x="154" y="3291"/>
            <a:chExt cx="4358" cy="1007"/>
          </a:xfrm>
        </p:grpSpPr>
        <p:sp>
          <p:nvSpPr>
            <p:cNvPr id="425014" name="Line 54"/>
            <p:cNvSpPr>
              <a:spLocks noChangeShapeType="1"/>
            </p:cNvSpPr>
            <p:nvPr/>
          </p:nvSpPr>
          <p:spPr bwMode="auto">
            <a:xfrm flipH="1">
              <a:off x="1923" y="3984"/>
              <a:ext cx="2589" cy="5"/>
            </a:xfrm>
            <a:prstGeom prst="line">
              <a:avLst/>
            </a:prstGeom>
            <a:noFill/>
            <a:ln w="12700">
              <a:solidFill>
                <a:srgbClr val="000000"/>
              </a:solidFill>
              <a:round/>
              <a:headEnd type="none" w="sm" len="sm"/>
              <a:tailEnd type="stealth" w="med" len="me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25010" name="Line 50"/>
            <p:cNvSpPr>
              <a:spLocks noChangeShapeType="1"/>
            </p:cNvSpPr>
            <p:nvPr/>
          </p:nvSpPr>
          <p:spPr bwMode="auto">
            <a:xfrm flipH="1">
              <a:off x="1921" y="3787"/>
              <a:ext cx="317" cy="0"/>
            </a:xfrm>
            <a:prstGeom prst="line">
              <a:avLst/>
            </a:prstGeom>
            <a:noFill/>
            <a:ln w="12700">
              <a:solidFill>
                <a:srgbClr val="000000"/>
              </a:solidFill>
              <a:round/>
              <a:headEnd type="none" w="sm" len="sm"/>
              <a:tailEnd type="stealth" w="med" len="me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25011" name="Freeform 51"/>
            <p:cNvSpPr>
              <a:spLocks/>
            </p:cNvSpPr>
            <p:nvPr/>
          </p:nvSpPr>
          <p:spPr bwMode="auto">
            <a:xfrm>
              <a:off x="154" y="3547"/>
              <a:ext cx="1767" cy="540"/>
            </a:xfrm>
            <a:custGeom>
              <a:avLst/>
              <a:gdLst/>
              <a:ahLst/>
              <a:cxnLst>
                <a:cxn ang="0">
                  <a:pos x="0" y="0"/>
                </a:cxn>
                <a:cxn ang="0">
                  <a:pos x="0" y="684"/>
                </a:cxn>
                <a:cxn ang="0">
                  <a:pos x="2208" y="684"/>
                </a:cxn>
                <a:cxn ang="0">
                  <a:pos x="2208" y="0"/>
                </a:cxn>
                <a:cxn ang="0">
                  <a:pos x="0" y="0"/>
                </a:cxn>
              </a:cxnLst>
              <a:rect l="0" t="0" r="r" b="b"/>
              <a:pathLst>
                <a:path w="2209" h="685">
                  <a:moveTo>
                    <a:pt x="0" y="0"/>
                  </a:moveTo>
                  <a:lnTo>
                    <a:pt x="0" y="684"/>
                  </a:lnTo>
                  <a:lnTo>
                    <a:pt x="2208" y="684"/>
                  </a:lnTo>
                  <a:lnTo>
                    <a:pt x="2208" y="0"/>
                  </a:lnTo>
                  <a:lnTo>
                    <a:pt x="0" y="0"/>
                  </a:lnTo>
                </a:path>
              </a:pathLst>
            </a:custGeom>
            <a:solidFill>
              <a:srgbClr val="FFFF0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6754" name="Rectangle 52"/>
            <p:cNvSpPr>
              <a:spLocks noChangeArrowheads="1"/>
            </p:cNvSpPr>
            <p:nvPr/>
          </p:nvSpPr>
          <p:spPr bwMode="auto">
            <a:xfrm>
              <a:off x="204" y="3573"/>
              <a:ext cx="1667" cy="487"/>
            </a:xfrm>
            <a:prstGeom prst="rect">
              <a:avLst/>
            </a:prstGeom>
            <a:solidFill>
              <a:srgbClr val="FFFF00"/>
            </a:solidFill>
            <a:ln w="9525">
              <a:noFill/>
              <a:miter lim="800000"/>
              <a:headEnd/>
              <a:tailEnd/>
            </a:ln>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a:t>WRITE AN APPROPRIATE</a:t>
              </a:r>
            </a:p>
            <a:p>
              <a:pPr algn="ctr">
                <a:spcBef>
                  <a:spcPct val="0"/>
                </a:spcBef>
                <a:buFontTx/>
                <a:buNone/>
              </a:pPr>
              <a:r>
                <a:rPr lang="en-US" altLang="en-US" sz="1600"/>
                <a:t>ROOT CAUSE AND </a:t>
              </a:r>
            </a:p>
            <a:p>
              <a:pPr algn="ctr">
                <a:spcBef>
                  <a:spcPct val="0"/>
                </a:spcBef>
                <a:buFontTx/>
                <a:buNone/>
              </a:pPr>
              <a:r>
                <a:rPr lang="en-US" altLang="en-US" sz="1600"/>
                <a:t>RECOMMENDATION</a:t>
              </a:r>
            </a:p>
          </p:txBody>
        </p:sp>
        <p:sp>
          <p:nvSpPr>
            <p:cNvPr id="425013" name="Line 53"/>
            <p:cNvSpPr>
              <a:spLocks noChangeShapeType="1"/>
            </p:cNvSpPr>
            <p:nvPr/>
          </p:nvSpPr>
          <p:spPr bwMode="auto">
            <a:xfrm>
              <a:off x="852" y="3291"/>
              <a:ext cx="0" cy="173"/>
            </a:xfrm>
            <a:prstGeom prst="line">
              <a:avLst/>
            </a:prstGeom>
            <a:noFill/>
            <a:ln w="12700">
              <a:solidFill>
                <a:srgbClr val="000000"/>
              </a:solidFill>
              <a:round/>
              <a:headEnd type="none" w="sm" len="sm"/>
              <a:tailEnd type="stealth" w="med" len="me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25015" name="Line 55"/>
            <p:cNvSpPr>
              <a:spLocks noChangeShapeType="1"/>
            </p:cNvSpPr>
            <p:nvPr/>
          </p:nvSpPr>
          <p:spPr bwMode="auto">
            <a:xfrm>
              <a:off x="2231" y="3507"/>
              <a:ext cx="0" cy="287"/>
            </a:xfrm>
            <a:prstGeom prst="line">
              <a:avLst/>
            </a:prstGeom>
            <a:noFill/>
            <a:ln w="12700">
              <a:solidFill>
                <a:srgbClr val="000000"/>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6758" name="Rectangle 56"/>
            <p:cNvSpPr>
              <a:spLocks noChangeArrowheads="1"/>
            </p:cNvSpPr>
            <p:nvPr/>
          </p:nvSpPr>
          <p:spPr bwMode="auto">
            <a:xfrm>
              <a:off x="732" y="4098"/>
              <a:ext cx="440" cy="200"/>
            </a:xfrm>
            <a:prstGeom prst="rect">
              <a:avLst/>
            </a:prstGeom>
            <a:solidFill>
              <a:srgbClr val="FF0000"/>
            </a:solidFill>
            <a:ln w="9525">
              <a:solidFill>
                <a:srgbClr val="000000"/>
              </a:solidFill>
              <a:miter lim="800000"/>
              <a:headEnd/>
              <a:tailEnd/>
            </a:ln>
          </p:spPr>
          <p:txBody>
            <a:bodyPr wrap="non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a:solidFill>
                    <a:schemeClr val="bg1"/>
                  </a:solidFill>
                </a:rPr>
                <a:t>STOP</a:t>
              </a:r>
            </a:p>
          </p:txBody>
        </p:sp>
      </p:grpSp>
      <p:sp>
        <p:nvSpPr>
          <p:cNvPr id="116750" name="Text Box 2050"/>
          <p:cNvSpPr txBox="1">
            <a:spLocks noChangeArrowheads="1"/>
          </p:cNvSpPr>
          <p:nvPr/>
        </p:nvSpPr>
        <p:spPr bwMode="auto">
          <a:xfrm>
            <a:off x="1524000" y="3810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Root Cause Analysis as a Flow Chart</a:t>
            </a:r>
            <a:endParaRPr lang="en-US" altLang="en-US" sz="1800" i="1" dirty="0"/>
          </a:p>
        </p:txBody>
      </p:sp>
      <p:sp>
        <p:nvSpPr>
          <p:cNvPr id="3" name="Line 22">
            <a:extLst>
              <a:ext uri="{FF2B5EF4-FFF2-40B4-BE49-F238E27FC236}">
                <a16:creationId xmlns:a16="http://schemas.microsoft.com/office/drawing/2014/main" id="{587BD7D0-5B5B-DC21-A9A2-DC895C499F03}"/>
              </a:ext>
            </a:extLst>
          </p:cNvPr>
          <p:cNvSpPr>
            <a:spLocks noChangeShapeType="1"/>
          </p:cNvSpPr>
          <p:nvPr/>
        </p:nvSpPr>
        <p:spPr bwMode="auto">
          <a:xfrm>
            <a:off x="1445490" y="2099552"/>
            <a:ext cx="0" cy="274320"/>
          </a:xfrm>
          <a:prstGeom prst="line">
            <a:avLst/>
          </a:prstGeom>
          <a:noFill/>
          <a:ln w="12700">
            <a:solidFill>
              <a:srgbClr val="000000"/>
            </a:solidFill>
            <a:round/>
            <a:headEnd type="none" w="sm" len="sm"/>
            <a:tailEnd type="stealth" w="med" len="me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 name="Line 22">
            <a:extLst>
              <a:ext uri="{FF2B5EF4-FFF2-40B4-BE49-F238E27FC236}">
                <a16:creationId xmlns:a16="http://schemas.microsoft.com/office/drawing/2014/main" id="{9182B6C1-024B-B528-0760-BCBCB41202AC}"/>
              </a:ext>
            </a:extLst>
          </p:cNvPr>
          <p:cNvSpPr>
            <a:spLocks noChangeShapeType="1"/>
          </p:cNvSpPr>
          <p:nvPr/>
        </p:nvSpPr>
        <p:spPr bwMode="auto">
          <a:xfrm>
            <a:off x="1451289" y="3699427"/>
            <a:ext cx="0" cy="274320"/>
          </a:xfrm>
          <a:prstGeom prst="line">
            <a:avLst/>
          </a:prstGeom>
          <a:noFill/>
          <a:ln w="12700">
            <a:solidFill>
              <a:srgbClr val="000000"/>
            </a:solidFill>
            <a:round/>
            <a:headEnd type="none" w="sm" len="sm"/>
            <a:tailEnd type="stealth" w="med" len="me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6748" name="Rectangle 48"/>
          <p:cNvSpPr>
            <a:spLocks noChangeArrowheads="1"/>
          </p:cNvSpPr>
          <p:nvPr/>
        </p:nvSpPr>
        <p:spPr bwMode="auto">
          <a:xfrm>
            <a:off x="7162800" y="5486400"/>
            <a:ext cx="1595438" cy="1136650"/>
          </a:xfrm>
          <a:prstGeom prst="rect">
            <a:avLst/>
          </a:prstGeom>
          <a:solidFill>
            <a:srgbClr val="FFFF00"/>
          </a:solidFill>
          <a:ln w="9525">
            <a:solidFill>
              <a:srgbClr val="000000"/>
            </a:solidFill>
            <a:miter lim="800000"/>
            <a:headEnd/>
            <a:tailEnd/>
          </a:ln>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a:t>WHY DID</a:t>
            </a:r>
          </a:p>
          <a:p>
            <a:pPr algn="ctr">
              <a:spcBef>
                <a:spcPct val="0"/>
              </a:spcBef>
              <a:buFontTx/>
              <a:buNone/>
            </a:pPr>
            <a:r>
              <a:rPr lang="en-US" altLang="en-US" sz="1600"/>
              <a:t>THEY CHOOSE</a:t>
            </a:r>
          </a:p>
          <a:p>
            <a:pPr algn="ctr">
              <a:spcBef>
                <a:spcPct val="0"/>
              </a:spcBef>
              <a:buFontTx/>
              <a:buNone/>
            </a:pPr>
            <a:r>
              <a:rPr lang="en-US" altLang="en-US" sz="1600"/>
              <a:t>NOT TO </a:t>
            </a:r>
          </a:p>
          <a:p>
            <a:pPr algn="ctr">
              <a:spcBef>
                <a:spcPct val="0"/>
              </a:spcBef>
              <a:buFontTx/>
              <a:buNone/>
            </a:pPr>
            <a:r>
              <a:rPr lang="en-US" altLang="en-US" sz="1600"/>
              <a:t>COMPLY?</a:t>
            </a:r>
          </a:p>
        </p:txBody>
      </p:sp>
      <p:grpSp>
        <p:nvGrpSpPr>
          <p:cNvPr id="116746" name="Group 33"/>
          <p:cNvGrpSpPr>
            <a:grpSpLocks/>
          </p:cNvGrpSpPr>
          <p:nvPr/>
        </p:nvGrpSpPr>
        <p:grpSpPr bwMode="auto">
          <a:xfrm>
            <a:off x="4794250" y="2538413"/>
            <a:ext cx="2166938" cy="1144587"/>
            <a:chOff x="3775" y="2026"/>
            <a:chExt cx="1706" cy="913"/>
          </a:xfrm>
        </p:grpSpPr>
        <p:sp>
          <p:nvSpPr>
            <p:cNvPr id="116766" name="Rectangle 34"/>
            <p:cNvSpPr>
              <a:spLocks noChangeArrowheads="1"/>
            </p:cNvSpPr>
            <p:nvPr/>
          </p:nvSpPr>
          <p:spPr bwMode="auto">
            <a:xfrm>
              <a:off x="3775" y="2132"/>
              <a:ext cx="456" cy="265"/>
            </a:xfrm>
            <a:prstGeom prst="rect">
              <a:avLst/>
            </a:prstGeom>
            <a:solidFill>
              <a:srgbClr val="33CC33"/>
            </a:solidFill>
            <a:ln w="9525">
              <a:solidFill>
                <a:srgbClr val="000000"/>
              </a:solidFill>
              <a:miter lim="800000"/>
              <a:headEnd/>
              <a:tailEnd/>
            </a:ln>
          </p:spPr>
          <p:txBody>
            <a:bodyPr wrap="non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t>YES</a:t>
              </a:r>
            </a:p>
          </p:txBody>
        </p:sp>
        <p:sp>
          <p:nvSpPr>
            <p:cNvPr id="424995" name="Line 35"/>
            <p:cNvSpPr>
              <a:spLocks noChangeShapeType="1"/>
            </p:cNvSpPr>
            <p:nvPr/>
          </p:nvSpPr>
          <p:spPr bwMode="auto">
            <a:xfrm>
              <a:off x="3967" y="2483"/>
              <a:ext cx="320" cy="0"/>
            </a:xfrm>
            <a:prstGeom prst="line">
              <a:avLst/>
            </a:prstGeom>
            <a:noFill/>
            <a:ln w="12700">
              <a:solidFill>
                <a:srgbClr val="000000"/>
              </a:solidFill>
              <a:round/>
              <a:headEnd type="none" w="sm" len="sm"/>
              <a:tailEnd type="stealth" w="med" len="me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24996" name="Freeform 36"/>
            <p:cNvSpPr>
              <a:spLocks/>
            </p:cNvSpPr>
            <p:nvPr/>
          </p:nvSpPr>
          <p:spPr bwMode="auto">
            <a:xfrm>
              <a:off x="4280" y="2026"/>
              <a:ext cx="1201" cy="913"/>
            </a:xfrm>
            <a:custGeom>
              <a:avLst/>
              <a:gdLst/>
              <a:ahLst/>
              <a:cxnLst>
                <a:cxn ang="0">
                  <a:pos x="0" y="0"/>
                </a:cxn>
                <a:cxn ang="0">
                  <a:pos x="0" y="912"/>
                </a:cxn>
                <a:cxn ang="0">
                  <a:pos x="1200" y="912"/>
                </a:cxn>
                <a:cxn ang="0">
                  <a:pos x="1200" y="0"/>
                </a:cxn>
                <a:cxn ang="0">
                  <a:pos x="0" y="0"/>
                </a:cxn>
              </a:cxnLst>
              <a:rect l="0" t="0" r="r" b="b"/>
              <a:pathLst>
                <a:path w="1201" h="913">
                  <a:moveTo>
                    <a:pt x="0" y="0"/>
                  </a:moveTo>
                  <a:lnTo>
                    <a:pt x="0" y="912"/>
                  </a:lnTo>
                  <a:lnTo>
                    <a:pt x="1200" y="912"/>
                  </a:lnTo>
                  <a:lnTo>
                    <a:pt x="1200" y="0"/>
                  </a:lnTo>
                  <a:lnTo>
                    <a:pt x="0" y="0"/>
                  </a:lnTo>
                </a:path>
              </a:pathLst>
            </a:custGeom>
            <a:solidFill>
              <a:srgbClr val="FFFF0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6769" name="Rectangle 37"/>
            <p:cNvSpPr>
              <a:spLocks noChangeArrowheads="1"/>
            </p:cNvSpPr>
            <p:nvPr/>
          </p:nvSpPr>
          <p:spPr bwMode="auto">
            <a:xfrm>
              <a:off x="4342" y="2059"/>
              <a:ext cx="1076" cy="846"/>
            </a:xfrm>
            <a:prstGeom prst="rect">
              <a:avLst/>
            </a:prstGeom>
            <a:solidFill>
              <a:srgbClr val="FFFF00"/>
            </a:solidFill>
            <a:ln w="9525">
              <a:noFill/>
              <a:miter lim="800000"/>
              <a:headEnd/>
              <a:tailEnd/>
            </a:ln>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t>THEN THEY</a:t>
              </a:r>
            </a:p>
            <a:p>
              <a:pPr algn="ctr">
                <a:spcBef>
                  <a:spcPct val="0"/>
                </a:spcBef>
                <a:buFontTx/>
                <a:buNone/>
              </a:pPr>
              <a:r>
                <a:rPr lang="en-US" altLang="en-US" sz="1700" u="sng"/>
                <a:t>CHOSE</a:t>
              </a:r>
              <a:r>
                <a:rPr lang="en-US" altLang="en-US" sz="1700"/>
                <a:t> NOT</a:t>
              </a:r>
            </a:p>
            <a:p>
              <a:pPr algn="ctr">
                <a:spcBef>
                  <a:spcPct val="0"/>
                </a:spcBef>
                <a:buFontTx/>
                <a:buNone/>
              </a:pPr>
              <a:r>
                <a:rPr lang="en-US" altLang="en-US" sz="1700"/>
                <a:t>TO COMPLY</a:t>
              </a:r>
            </a:p>
          </p:txBody>
        </p:sp>
      </p:grpSp>
      <p:sp>
        <p:nvSpPr>
          <p:cNvPr id="2" name="TextBox 1"/>
          <p:cNvSpPr txBox="1">
            <a:spLocks noChangeArrowheads="1"/>
          </p:cNvSpPr>
          <p:nvPr/>
        </p:nvSpPr>
        <p:spPr bwMode="auto">
          <a:xfrm rot="-1826291">
            <a:off x="1252707" y="2915213"/>
            <a:ext cx="6697662" cy="8302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4800" dirty="0">
                <a:solidFill>
                  <a:srgbClr val="FF0000"/>
                </a:solidFill>
              </a:rPr>
              <a:t>Try the 5 why analysis</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DE68252-8949-4E62-90CF-6C0035EDB4C0}" type="slidenum">
              <a:rPr lang="en-US" altLang="en-US" sz="1400" smtClean="0"/>
              <a:pPr>
                <a:spcBef>
                  <a:spcPct val="0"/>
                </a:spcBef>
                <a:buFontTx/>
                <a:buNone/>
              </a:pPr>
              <a:t>5</a:t>
            </a:fld>
            <a:endParaRPr lang="en-US" altLang="en-US" sz="1400"/>
          </a:p>
        </p:txBody>
      </p:sp>
      <p:sp>
        <p:nvSpPr>
          <p:cNvPr id="38916" name="Text Box 3"/>
          <p:cNvSpPr txBox="1">
            <a:spLocks noChangeArrowheads="1"/>
          </p:cNvSpPr>
          <p:nvPr/>
        </p:nvSpPr>
        <p:spPr bwMode="auto">
          <a:xfrm>
            <a:off x="457200" y="1671664"/>
            <a:ext cx="82296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ts val="1200"/>
              </a:spcAft>
            </a:pPr>
            <a:r>
              <a:rPr lang="en-US" altLang="en-US" sz="2400" b="0" dirty="0"/>
              <a:t>Army Regulation 1-201, </a:t>
            </a:r>
            <a:r>
              <a:rPr lang="en-US" altLang="en-US" sz="2400" b="0" u="sng" dirty="0"/>
              <a:t>Army Inspection Policy</a:t>
            </a:r>
          </a:p>
          <a:p>
            <a:pPr>
              <a:spcBef>
                <a:spcPct val="0"/>
              </a:spcBef>
              <a:spcAft>
                <a:spcPts val="1200"/>
              </a:spcAft>
            </a:pPr>
            <a:r>
              <a:rPr lang="en-US" altLang="en-US" sz="2400" b="0" dirty="0"/>
              <a:t>Army Regulation 20-1,  </a:t>
            </a:r>
            <a:r>
              <a:rPr lang="en-US" altLang="en-US" sz="2400" b="0" u="sng" dirty="0"/>
              <a:t>IG Activities and Procedures</a:t>
            </a:r>
          </a:p>
          <a:p>
            <a:pPr>
              <a:spcBef>
                <a:spcPct val="0"/>
              </a:spcBef>
              <a:spcAft>
                <a:spcPts val="1200"/>
              </a:spcAft>
            </a:pPr>
            <a:r>
              <a:rPr lang="en-US" altLang="en-US" sz="2400" b="0" u="sng" dirty="0"/>
              <a:t>The Inspections Guide</a:t>
            </a:r>
          </a:p>
          <a:p>
            <a:pPr>
              <a:spcBef>
                <a:spcPct val="0"/>
              </a:spcBef>
              <a:spcAft>
                <a:spcPts val="1200"/>
              </a:spcAft>
            </a:pPr>
            <a:r>
              <a:rPr lang="en-US" altLang="en-US" sz="2400" b="0" u="sng" dirty="0"/>
              <a:t>OIP Guide for Commanders</a:t>
            </a:r>
            <a:r>
              <a:rPr lang="en-US" altLang="en-US" sz="2400" b="0" dirty="0"/>
              <a:t> (Q:)</a:t>
            </a:r>
          </a:p>
          <a:p>
            <a:pPr>
              <a:spcBef>
                <a:spcPct val="0"/>
              </a:spcBef>
              <a:spcAft>
                <a:spcPts val="1200"/>
              </a:spcAft>
            </a:pPr>
            <a:r>
              <a:rPr lang="en-US" altLang="en-US" sz="2400" b="0" dirty="0"/>
              <a:t>Army Regulation 381-10, </a:t>
            </a:r>
            <a:r>
              <a:rPr lang="en-US" altLang="en-US" sz="2400" b="0" u="sng" dirty="0"/>
              <a:t>The Conduct and Oversight of U.S. Army Intelligence Activities</a:t>
            </a:r>
            <a:r>
              <a:rPr lang="en-US" altLang="en-US" sz="2400" b="0" dirty="0"/>
              <a:t> (Q:)</a:t>
            </a:r>
          </a:p>
          <a:p>
            <a:pPr>
              <a:spcBef>
                <a:spcPct val="0"/>
              </a:spcBef>
              <a:spcAft>
                <a:spcPts val="1200"/>
              </a:spcAft>
            </a:pPr>
            <a:r>
              <a:rPr lang="en-US" altLang="en-US" sz="2400" b="0" u="sng" dirty="0"/>
              <a:t>The Intelligence Oversight Guide</a:t>
            </a:r>
            <a:r>
              <a:rPr lang="en-US" altLang="en-US" sz="2400" b="0" dirty="0"/>
              <a:t> (Q:)</a:t>
            </a:r>
          </a:p>
          <a:p>
            <a:pPr>
              <a:spcBef>
                <a:spcPct val="0"/>
              </a:spcBef>
              <a:spcAft>
                <a:spcPts val="1200"/>
              </a:spcAft>
            </a:pPr>
            <a:r>
              <a:rPr lang="en-US" altLang="en-US" sz="2400" b="0" u="sng" dirty="0"/>
              <a:t>Advance Sheets</a:t>
            </a:r>
          </a:p>
          <a:p>
            <a:pPr>
              <a:spcBef>
                <a:spcPct val="0"/>
              </a:spcBef>
              <a:spcAft>
                <a:spcPts val="1200"/>
              </a:spcAft>
            </a:pPr>
            <a:r>
              <a:rPr lang="en-US" altLang="en-US" sz="2400" b="0" u="sng" dirty="0"/>
              <a:t>The IG Reference Guide</a:t>
            </a:r>
            <a:r>
              <a:rPr lang="en-US" altLang="en-US" sz="2400" b="0" dirty="0"/>
              <a:t>, Part 8, </a:t>
            </a:r>
            <a:r>
              <a:rPr lang="en-US" altLang="en-US" sz="2400" b="0" u="sng" dirty="0"/>
              <a:t>Fort Von Steuben</a:t>
            </a:r>
          </a:p>
        </p:txBody>
      </p:sp>
      <p:sp>
        <p:nvSpPr>
          <p:cNvPr id="38917"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References</a:t>
            </a:r>
          </a:p>
        </p:txBody>
      </p:sp>
    </p:spTree>
  </p:cSld>
  <p:clrMapOvr>
    <a:masterClrMapping/>
  </p:clrMapOvr>
  <p:transition>
    <p:pull/>
    <p:sndAc>
      <p:end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CC18D9BF-905E-4C7B-BA89-9479528A52D4}" type="slidenum">
              <a:rPr lang="en-US" altLang="en-US" sz="1400" smtClean="0"/>
              <a:pPr>
                <a:spcBef>
                  <a:spcPct val="0"/>
                </a:spcBef>
                <a:buFontTx/>
                <a:buNone/>
              </a:pPr>
              <a:t>50</a:t>
            </a:fld>
            <a:endParaRPr lang="en-US" altLang="en-US" sz="1400"/>
          </a:p>
        </p:txBody>
      </p:sp>
      <p:sp>
        <p:nvSpPr>
          <p:cNvPr id="122883" name="Rectangle 6"/>
          <p:cNvSpPr>
            <a:spLocks noGrp="1" noChangeArrowheads="1"/>
          </p:cNvSpPr>
          <p:nvPr>
            <p:ph type="body" idx="1"/>
          </p:nvPr>
        </p:nvSpPr>
        <p:spPr>
          <a:xfrm>
            <a:off x="419100" y="1828800"/>
            <a:ext cx="8305800" cy="2667000"/>
          </a:xfrm>
        </p:spPr>
        <p:txBody>
          <a:bodyPr lIns="72731" tIns="36366" rIns="72731" bIns="36366"/>
          <a:lstStyle/>
          <a:p>
            <a:pPr marL="0" indent="0" algn="ctr" eaLnBrk="1" hangingPunct="1">
              <a:lnSpc>
                <a:spcPct val="90000"/>
              </a:lnSpc>
              <a:buNone/>
            </a:pPr>
            <a:r>
              <a:rPr lang="en-US" altLang="en-US" sz="2400" dirty="0"/>
              <a:t>During morning formation, drivers were informed of requirement to conduct Preventive Maintenance Checks and Services (PMCS).</a:t>
            </a:r>
          </a:p>
          <a:p>
            <a:pPr marL="0" indent="0" algn="ctr" eaLnBrk="1" hangingPunct="1">
              <a:lnSpc>
                <a:spcPct val="90000"/>
              </a:lnSpc>
              <a:buNone/>
            </a:pPr>
            <a:r>
              <a:rPr lang="en-US" altLang="en-US" sz="2400" dirty="0"/>
              <a:t>Despite knowing the standard, they are not conducting PMCS to standard. The drivers say </a:t>
            </a:r>
            <a:r>
              <a:rPr lang="en-US" altLang="en-US" sz="2400" u="sng" dirty="0"/>
              <a:t>they haven’t been taught how</a:t>
            </a:r>
            <a:r>
              <a:rPr lang="en-US" altLang="en-US" sz="2400" dirty="0"/>
              <a:t> to conduct PMCS.</a:t>
            </a:r>
          </a:p>
          <a:p>
            <a:pPr marL="0" indent="0" eaLnBrk="1" hangingPunct="1">
              <a:lnSpc>
                <a:spcPct val="90000"/>
              </a:lnSpc>
              <a:buNone/>
            </a:pPr>
            <a:endParaRPr lang="en-US" altLang="en-US" sz="1600" dirty="0"/>
          </a:p>
        </p:txBody>
      </p:sp>
      <p:sp>
        <p:nvSpPr>
          <p:cNvPr id="122884" name="Text Box 2050"/>
          <p:cNvSpPr txBox="1">
            <a:spLocks noChangeArrowheads="1"/>
          </p:cNvSpPr>
          <p:nvPr/>
        </p:nvSpPr>
        <p:spPr bwMode="auto">
          <a:xfrm>
            <a:off x="1524000" y="381000"/>
            <a:ext cx="670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Root Cause</a:t>
            </a:r>
          </a:p>
          <a:p>
            <a:pPr algn="ctr">
              <a:spcBef>
                <a:spcPct val="0"/>
              </a:spcBef>
              <a:buFontTx/>
              <a:buNone/>
            </a:pPr>
            <a:r>
              <a:rPr lang="en-US" altLang="en-US" sz="2800" i="1" dirty="0"/>
              <a:t>Case Study 1</a:t>
            </a:r>
            <a:endParaRPr lang="en-US" altLang="en-US" sz="1800" i="1" dirty="0"/>
          </a:p>
        </p:txBody>
      </p:sp>
      <p:pic>
        <p:nvPicPr>
          <p:cNvPr id="1228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4337" y="4038600"/>
            <a:ext cx="3235325"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p:sndAc>
      <p:end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7F0B1F8-3F60-4345-BE74-0A9EB7FB7EBF}" type="slidenum">
              <a:rPr lang="en-US" altLang="en-US" sz="1400" smtClean="0"/>
              <a:pPr>
                <a:spcBef>
                  <a:spcPct val="0"/>
                </a:spcBef>
                <a:buFontTx/>
                <a:buNone/>
              </a:pPr>
              <a:t>51</a:t>
            </a:fld>
            <a:endParaRPr lang="en-US" altLang="en-US" sz="1400"/>
          </a:p>
        </p:txBody>
      </p:sp>
      <p:sp>
        <p:nvSpPr>
          <p:cNvPr id="124931" name="Text Box 4"/>
          <p:cNvSpPr txBox="1">
            <a:spLocks noChangeArrowheads="1"/>
          </p:cNvSpPr>
          <p:nvPr/>
        </p:nvSpPr>
        <p:spPr bwMode="auto">
          <a:xfrm>
            <a:off x="391026" y="2895600"/>
            <a:ext cx="8590547" cy="326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87000"/>
              </a:lnSpc>
              <a:spcBef>
                <a:spcPct val="30000"/>
              </a:spcBef>
              <a:buFont typeface="Times New Roman" panose="02020603050405020304" pitchFamily="18" charset="0"/>
              <a:buChar char="•"/>
            </a:pPr>
            <a:r>
              <a:rPr lang="en-US" altLang="en-US" sz="2500" dirty="0">
                <a:solidFill>
                  <a:schemeClr val="tx2"/>
                </a:solidFill>
              </a:rPr>
              <a:t>  What is the standard (BLUF)?</a:t>
            </a:r>
          </a:p>
          <a:p>
            <a:pPr>
              <a:lnSpc>
                <a:spcPct val="87000"/>
              </a:lnSpc>
              <a:spcBef>
                <a:spcPct val="30000"/>
              </a:spcBef>
              <a:buFont typeface="Wingdings" panose="05000000000000000000" pitchFamily="2" charset="2"/>
              <a:buNone/>
            </a:pPr>
            <a:r>
              <a:rPr lang="en-US" altLang="en-US" sz="2500" dirty="0">
                <a:solidFill>
                  <a:schemeClr val="tx2"/>
                </a:solidFill>
              </a:rPr>
              <a:t>  		</a:t>
            </a:r>
            <a:r>
              <a:rPr lang="en-US" altLang="en-US" sz="2100" dirty="0">
                <a:solidFill>
                  <a:schemeClr val="tx2"/>
                </a:solidFill>
              </a:rPr>
              <a:t>Perform PMCS on their respective vehicles.</a:t>
            </a:r>
          </a:p>
          <a:p>
            <a:pPr>
              <a:lnSpc>
                <a:spcPct val="87000"/>
              </a:lnSpc>
              <a:spcBef>
                <a:spcPct val="30000"/>
              </a:spcBef>
              <a:buFont typeface="Wingdings" panose="05000000000000000000" pitchFamily="2" charset="2"/>
              <a:buNone/>
            </a:pPr>
            <a:endParaRPr lang="en-US" altLang="en-US" sz="2100" dirty="0">
              <a:solidFill>
                <a:schemeClr val="tx2"/>
              </a:solidFill>
            </a:endParaRPr>
          </a:p>
          <a:p>
            <a:pPr>
              <a:lnSpc>
                <a:spcPct val="87000"/>
              </a:lnSpc>
              <a:spcBef>
                <a:spcPct val="30000"/>
              </a:spcBef>
            </a:pPr>
            <a:r>
              <a:rPr lang="en-US" altLang="en-US" sz="2500" dirty="0">
                <a:solidFill>
                  <a:schemeClr val="tx2"/>
                </a:solidFill>
              </a:rPr>
              <a:t>  Root Cause:</a:t>
            </a:r>
          </a:p>
          <a:p>
            <a:pPr lvl="1">
              <a:lnSpc>
                <a:spcPct val="87000"/>
              </a:lnSpc>
              <a:spcBef>
                <a:spcPct val="30000"/>
              </a:spcBef>
            </a:pPr>
            <a:r>
              <a:rPr lang="en-US" altLang="en-US" sz="2100" dirty="0">
                <a:solidFill>
                  <a:schemeClr val="tx2"/>
                </a:solidFill>
              </a:rPr>
              <a:t>Can’t Comply. Drivers are non-compliant because they </a:t>
            </a:r>
            <a:r>
              <a:rPr lang="en-US" altLang="en-US" sz="2100" u="sng" dirty="0">
                <a:solidFill>
                  <a:schemeClr val="tx2"/>
                </a:solidFill>
              </a:rPr>
              <a:t>don’t know how </a:t>
            </a:r>
            <a:r>
              <a:rPr lang="en-US" altLang="en-US" sz="2100" dirty="0">
                <a:solidFill>
                  <a:schemeClr val="tx2"/>
                </a:solidFill>
              </a:rPr>
              <a:t>to conduct PMCS.  </a:t>
            </a:r>
          </a:p>
          <a:p>
            <a:pPr>
              <a:lnSpc>
                <a:spcPct val="87000"/>
              </a:lnSpc>
              <a:spcBef>
                <a:spcPct val="30000"/>
              </a:spcBef>
              <a:buFontTx/>
              <a:buNone/>
            </a:pPr>
            <a:r>
              <a:rPr lang="en-US" altLang="en-US" sz="2500" dirty="0">
                <a:solidFill>
                  <a:schemeClr val="tx2"/>
                </a:solidFill>
              </a:rPr>
              <a:t>  </a:t>
            </a:r>
          </a:p>
          <a:p>
            <a:pPr>
              <a:lnSpc>
                <a:spcPct val="87000"/>
              </a:lnSpc>
              <a:spcBef>
                <a:spcPct val="30000"/>
              </a:spcBef>
              <a:buFont typeface="Times New Roman" panose="02020603050405020304" pitchFamily="18" charset="0"/>
              <a:buNone/>
            </a:pPr>
            <a:endParaRPr lang="en-US" altLang="en-US" sz="2500" dirty="0"/>
          </a:p>
        </p:txBody>
      </p:sp>
      <p:sp>
        <p:nvSpPr>
          <p:cNvPr id="433157" name="AutoShape 5"/>
          <p:cNvSpPr>
            <a:spLocks noChangeArrowheads="1"/>
          </p:cNvSpPr>
          <p:nvPr/>
        </p:nvSpPr>
        <p:spPr bwMode="auto">
          <a:xfrm>
            <a:off x="1066800" y="3342140"/>
            <a:ext cx="762000" cy="379413"/>
          </a:xfrm>
          <a:prstGeom prst="rightArrow">
            <a:avLst>
              <a:gd name="adj1" fmla="val 50000"/>
              <a:gd name="adj2" fmla="val 50209"/>
            </a:avLst>
          </a:prstGeom>
          <a:solidFill>
            <a:srgbClr val="FF0000"/>
          </a:solidFill>
          <a:ln w="12700">
            <a:solidFill>
              <a:schemeClr val="tx1"/>
            </a:solid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24933" name="Rectangle 18"/>
          <p:cNvSpPr>
            <a:spLocks noGrp="1" noChangeArrowheads="1"/>
          </p:cNvSpPr>
          <p:nvPr>
            <p:ph type="body" idx="1"/>
          </p:nvPr>
        </p:nvSpPr>
        <p:spPr>
          <a:xfrm>
            <a:off x="533400" y="1760538"/>
            <a:ext cx="8305800" cy="1752600"/>
          </a:xfrm>
        </p:spPr>
        <p:txBody>
          <a:bodyPr lIns="72731" tIns="36366" rIns="72731" bIns="36366"/>
          <a:lstStyle/>
          <a:p>
            <a:pPr marL="0" indent="0" eaLnBrk="1" hangingPunct="1">
              <a:buNone/>
            </a:pPr>
            <a:r>
              <a:rPr lang="en-US" altLang="en-US" sz="2000" dirty="0"/>
              <a:t>Drivers know they are supposed to conduct PMCS but haven’t been taught how to execute.</a:t>
            </a:r>
          </a:p>
        </p:txBody>
      </p:sp>
      <p:sp>
        <p:nvSpPr>
          <p:cNvPr id="124934" name="Text Box 2050"/>
          <p:cNvSpPr txBox="1">
            <a:spLocks noChangeArrowheads="1"/>
          </p:cNvSpPr>
          <p:nvPr/>
        </p:nvSpPr>
        <p:spPr bwMode="auto">
          <a:xfrm>
            <a:off x="1524000" y="381000"/>
            <a:ext cx="670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Root Cause</a:t>
            </a:r>
          </a:p>
          <a:p>
            <a:pPr algn="ctr">
              <a:spcBef>
                <a:spcPct val="0"/>
              </a:spcBef>
              <a:buFontTx/>
              <a:buNone/>
            </a:pPr>
            <a:r>
              <a:rPr lang="en-US" altLang="en-US" sz="2800" i="1" dirty="0"/>
              <a:t>Case Study 1</a:t>
            </a:r>
            <a:endParaRPr lang="en-US" altLang="en-US" sz="1800" i="1" dirty="0"/>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31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49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49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7F0B1F8-3F60-4345-BE74-0A9EB7FB7EBF}" type="slidenum">
              <a:rPr lang="en-US" altLang="en-US" sz="1400" smtClean="0"/>
              <a:pPr>
                <a:spcBef>
                  <a:spcPct val="0"/>
                </a:spcBef>
                <a:buFontTx/>
                <a:buNone/>
              </a:pPr>
              <a:t>52</a:t>
            </a:fld>
            <a:endParaRPr lang="en-US" altLang="en-US" sz="1400"/>
          </a:p>
        </p:txBody>
      </p:sp>
      <p:sp>
        <p:nvSpPr>
          <p:cNvPr id="124931" name="Text Box 4"/>
          <p:cNvSpPr txBox="1">
            <a:spLocks noChangeArrowheads="1"/>
          </p:cNvSpPr>
          <p:nvPr/>
        </p:nvSpPr>
        <p:spPr bwMode="auto">
          <a:xfrm>
            <a:off x="391026" y="3150514"/>
            <a:ext cx="8590547" cy="20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87000"/>
              </a:lnSpc>
              <a:spcBef>
                <a:spcPct val="30000"/>
              </a:spcBef>
              <a:buFont typeface="Times New Roman" panose="02020603050405020304" pitchFamily="18" charset="0"/>
              <a:buChar char="•"/>
            </a:pPr>
            <a:r>
              <a:rPr lang="en-US" altLang="en-US" sz="2500" dirty="0">
                <a:solidFill>
                  <a:schemeClr val="tx2"/>
                </a:solidFill>
              </a:rPr>
              <a:t>  What is the standard?</a:t>
            </a:r>
          </a:p>
          <a:p>
            <a:pPr>
              <a:lnSpc>
                <a:spcPct val="87000"/>
              </a:lnSpc>
              <a:spcBef>
                <a:spcPct val="30000"/>
              </a:spcBef>
              <a:buFont typeface="Wingdings" panose="05000000000000000000" pitchFamily="2" charset="2"/>
              <a:buNone/>
            </a:pPr>
            <a:r>
              <a:rPr lang="en-US" altLang="en-US" sz="2500" dirty="0">
                <a:solidFill>
                  <a:schemeClr val="tx2"/>
                </a:solidFill>
              </a:rPr>
              <a:t>  		</a:t>
            </a:r>
            <a:r>
              <a:rPr lang="en-US" altLang="en-US" sz="2100" dirty="0">
                <a:solidFill>
                  <a:schemeClr val="tx2"/>
                </a:solidFill>
              </a:rPr>
              <a:t>Perform PMCS on their vehicles.</a:t>
            </a:r>
          </a:p>
          <a:p>
            <a:pPr>
              <a:lnSpc>
                <a:spcPct val="87000"/>
              </a:lnSpc>
              <a:spcBef>
                <a:spcPct val="30000"/>
              </a:spcBef>
              <a:buFont typeface="Wingdings" panose="05000000000000000000" pitchFamily="2" charset="2"/>
              <a:buNone/>
            </a:pPr>
            <a:endParaRPr lang="en-US" altLang="en-US" sz="2100" dirty="0">
              <a:solidFill>
                <a:schemeClr val="tx2"/>
              </a:solidFill>
            </a:endParaRPr>
          </a:p>
          <a:p>
            <a:pPr>
              <a:lnSpc>
                <a:spcPct val="87000"/>
              </a:lnSpc>
              <a:spcBef>
                <a:spcPct val="30000"/>
              </a:spcBef>
            </a:pPr>
            <a:r>
              <a:rPr lang="en-US" altLang="en-US" sz="2500" dirty="0">
                <a:solidFill>
                  <a:schemeClr val="tx2"/>
                </a:solidFill>
              </a:rPr>
              <a:t>  Root Cause:</a:t>
            </a:r>
          </a:p>
          <a:p>
            <a:pPr lvl="1">
              <a:lnSpc>
                <a:spcPct val="87000"/>
              </a:lnSpc>
              <a:spcBef>
                <a:spcPct val="30000"/>
              </a:spcBef>
            </a:pPr>
            <a:r>
              <a:rPr lang="en-US" altLang="en-US" sz="2100" dirty="0">
                <a:solidFill>
                  <a:schemeClr val="tx2"/>
                </a:solidFill>
              </a:rPr>
              <a:t>Won’t Comply. Drivers are non-compliant due to </a:t>
            </a:r>
            <a:r>
              <a:rPr lang="en-US" altLang="en-US" sz="2100" u="sng" dirty="0">
                <a:solidFill>
                  <a:schemeClr val="tx2"/>
                </a:solidFill>
              </a:rPr>
              <a:t>no penalty</a:t>
            </a:r>
            <a:r>
              <a:rPr lang="en-US" altLang="en-US" sz="2100" dirty="0">
                <a:solidFill>
                  <a:schemeClr val="tx2"/>
                </a:solidFill>
              </a:rPr>
              <a:t>.</a:t>
            </a:r>
            <a:endParaRPr lang="en-US" altLang="en-US" sz="2500" dirty="0"/>
          </a:p>
        </p:txBody>
      </p:sp>
      <p:sp>
        <p:nvSpPr>
          <p:cNvPr id="433157" name="AutoShape 5"/>
          <p:cNvSpPr>
            <a:spLocks noChangeArrowheads="1"/>
          </p:cNvSpPr>
          <p:nvPr/>
        </p:nvSpPr>
        <p:spPr bwMode="auto">
          <a:xfrm>
            <a:off x="1066800" y="3581400"/>
            <a:ext cx="762000" cy="379413"/>
          </a:xfrm>
          <a:prstGeom prst="rightArrow">
            <a:avLst>
              <a:gd name="adj1" fmla="val 50000"/>
              <a:gd name="adj2" fmla="val 50209"/>
            </a:avLst>
          </a:prstGeom>
          <a:solidFill>
            <a:srgbClr val="FF0000"/>
          </a:solidFill>
          <a:ln w="12700">
            <a:solidFill>
              <a:schemeClr val="tx1"/>
            </a:solid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24933" name="Rectangle 18"/>
          <p:cNvSpPr>
            <a:spLocks noGrp="1" noChangeArrowheads="1"/>
          </p:cNvSpPr>
          <p:nvPr>
            <p:ph type="body" idx="1"/>
          </p:nvPr>
        </p:nvSpPr>
        <p:spPr>
          <a:xfrm>
            <a:off x="533400" y="1760538"/>
            <a:ext cx="8305800" cy="1287462"/>
          </a:xfrm>
        </p:spPr>
        <p:txBody>
          <a:bodyPr lIns="72731" tIns="36366" rIns="72731" bIns="36366"/>
          <a:lstStyle/>
          <a:p>
            <a:pPr marL="0" indent="0" eaLnBrk="1" hangingPunct="1">
              <a:buNone/>
            </a:pPr>
            <a:r>
              <a:rPr lang="en-US" altLang="en-US" sz="2000" dirty="0"/>
              <a:t>What if… The drivers (junior Soldiers) know how to conduct PMCS but there are no NCOs in the motor pool to enforce the standard.  Thus, the drivers take advantage of the free time to play Minecraft. </a:t>
            </a:r>
          </a:p>
        </p:txBody>
      </p:sp>
      <p:sp>
        <p:nvSpPr>
          <p:cNvPr id="124934" name="Text Box 2050"/>
          <p:cNvSpPr txBox="1">
            <a:spLocks noChangeArrowheads="1"/>
          </p:cNvSpPr>
          <p:nvPr/>
        </p:nvSpPr>
        <p:spPr bwMode="auto">
          <a:xfrm>
            <a:off x="1524000" y="381000"/>
            <a:ext cx="670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Root Cause</a:t>
            </a:r>
          </a:p>
          <a:p>
            <a:pPr algn="ctr">
              <a:spcBef>
                <a:spcPct val="0"/>
              </a:spcBef>
              <a:buFontTx/>
              <a:buNone/>
            </a:pPr>
            <a:r>
              <a:rPr lang="en-US" altLang="en-US" sz="2800" i="1" dirty="0"/>
              <a:t>Case Study 1b</a:t>
            </a:r>
            <a:endParaRPr lang="en-US" altLang="en-US" sz="1800" i="1" dirty="0"/>
          </a:p>
        </p:txBody>
      </p:sp>
    </p:spTree>
    <p:extLst>
      <p:ext uri="{BB962C8B-B14F-4D97-AF65-F5344CB8AC3E}">
        <p14:creationId xmlns:p14="http://schemas.microsoft.com/office/powerpoint/2010/main" val="2173155547"/>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31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49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49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D3FF6DA-41E2-4110-A616-56F9BBBEA6F9}" type="slidenum">
              <a:rPr lang="en-US" altLang="en-US" sz="1400" smtClean="0"/>
              <a:pPr>
                <a:spcBef>
                  <a:spcPct val="0"/>
                </a:spcBef>
                <a:buFontTx/>
                <a:buNone/>
              </a:pPr>
              <a:t>53</a:t>
            </a:fld>
            <a:endParaRPr lang="en-US" altLang="en-US" sz="1400"/>
          </a:p>
        </p:txBody>
      </p:sp>
      <p:pic>
        <p:nvPicPr>
          <p:cNvPr id="118787" name="Picture 4" descr="TOW BF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242" y="3802063"/>
            <a:ext cx="3211513"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6"/>
          <p:cNvSpPr>
            <a:spLocks noGrp="1" noChangeArrowheads="1"/>
          </p:cNvSpPr>
          <p:nvPr>
            <p:ph type="body" idx="1"/>
          </p:nvPr>
        </p:nvSpPr>
        <p:spPr>
          <a:xfrm>
            <a:off x="506412" y="1839913"/>
            <a:ext cx="8131175" cy="1520825"/>
          </a:xfrm>
        </p:spPr>
        <p:txBody>
          <a:bodyPr lIns="72731" tIns="36366" rIns="72731" bIns="36366"/>
          <a:lstStyle/>
          <a:p>
            <a:pPr marL="0" indent="0" algn="ctr" eaLnBrk="1" hangingPunct="1">
              <a:buNone/>
            </a:pPr>
            <a:r>
              <a:rPr lang="en-US" altLang="en-US" sz="2400" dirty="0"/>
              <a:t>Twenty percent of an infantry battalion’s vehicle fleet is suffering from Class II oil leaks.</a:t>
            </a:r>
          </a:p>
          <a:p>
            <a:pPr marL="0" indent="0" algn="ctr" eaLnBrk="1" hangingPunct="1">
              <a:buNone/>
            </a:pPr>
            <a:r>
              <a:rPr lang="en-US" altLang="en-US" sz="2400" dirty="0"/>
              <a:t>The drivers say they were trained to tighten the bolts, wipe off the spot, and keep an eye on the leak.</a:t>
            </a:r>
          </a:p>
          <a:p>
            <a:pPr eaLnBrk="1" hangingPunct="1"/>
            <a:endParaRPr lang="en-US" altLang="en-US" sz="2400" dirty="0"/>
          </a:p>
        </p:txBody>
      </p:sp>
      <p:sp>
        <p:nvSpPr>
          <p:cNvPr id="118789" name="Text Box 2050"/>
          <p:cNvSpPr txBox="1">
            <a:spLocks noChangeArrowheads="1"/>
          </p:cNvSpPr>
          <p:nvPr/>
        </p:nvSpPr>
        <p:spPr bwMode="auto">
          <a:xfrm>
            <a:off x="1524000" y="381000"/>
            <a:ext cx="670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Root Cause</a:t>
            </a:r>
          </a:p>
          <a:p>
            <a:pPr algn="ctr">
              <a:spcBef>
                <a:spcPct val="0"/>
              </a:spcBef>
              <a:buFontTx/>
              <a:buNone/>
            </a:pPr>
            <a:r>
              <a:rPr lang="en-US" altLang="en-US" sz="2800" i="1" dirty="0"/>
              <a:t>Case Study 2</a:t>
            </a:r>
            <a:endParaRPr lang="en-US" altLang="en-US" sz="1800" i="1" dirty="0"/>
          </a:p>
        </p:txBody>
      </p:sp>
    </p:spTree>
  </p:cSld>
  <p:clrMapOvr>
    <a:masterClrMapping/>
  </p:clrMapOvr>
  <p:transition>
    <p:pull/>
    <p:sndAc>
      <p:end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AA068F93-82D6-440D-9F8F-08A74163B049}" type="slidenum">
              <a:rPr lang="en-US" altLang="en-US" sz="1400" smtClean="0"/>
              <a:pPr>
                <a:spcBef>
                  <a:spcPct val="0"/>
                </a:spcBef>
                <a:buFontTx/>
                <a:buNone/>
              </a:pPr>
              <a:t>54</a:t>
            </a:fld>
            <a:endParaRPr lang="en-US" altLang="en-US" sz="1400"/>
          </a:p>
        </p:txBody>
      </p:sp>
      <p:sp>
        <p:nvSpPr>
          <p:cNvPr id="120837" name="Rectangle 1031"/>
          <p:cNvSpPr>
            <a:spLocks noGrp="1" noChangeArrowheads="1"/>
          </p:cNvSpPr>
          <p:nvPr>
            <p:ph type="body" idx="1"/>
          </p:nvPr>
        </p:nvSpPr>
        <p:spPr>
          <a:xfrm>
            <a:off x="596900" y="1849437"/>
            <a:ext cx="8089900" cy="1235075"/>
          </a:xfrm>
        </p:spPr>
        <p:txBody>
          <a:bodyPr lIns="72731" tIns="36366" rIns="72731" bIns="36366"/>
          <a:lstStyle/>
          <a:p>
            <a:pPr marL="0" indent="0" eaLnBrk="1" hangingPunct="1">
              <a:lnSpc>
                <a:spcPct val="90000"/>
              </a:lnSpc>
              <a:buNone/>
            </a:pPr>
            <a:r>
              <a:rPr lang="en-US" altLang="en-US" sz="2000" dirty="0"/>
              <a:t>Twenty percent of an infantry battalion’s vehicle fleet is suffering from Class II oil leaks. The drivers are trained to tighten the bolts, wipe off the spot, and keep an eye on the leak.</a:t>
            </a:r>
          </a:p>
        </p:txBody>
      </p:sp>
      <p:sp>
        <p:nvSpPr>
          <p:cNvPr id="120838" name="Text Box 2050"/>
          <p:cNvSpPr txBox="1">
            <a:spLocks noChangeArrowheads="1"/>
          </p:cNvSpPr>
          <p:nvPr/>
        </p:nvSpPr>
        <p:spPr bwMode="auto">
          <a:xfrm>
            <a:off x="1524000" y="381000"/>
            <a:ext cx="670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Root Cause</a:t>
            </a:r>
          </a:p>
          <a:p>
            <a:pPr algn="ctr">
              <a:spcBef>
                <a:spcPct val="0"/>
              </a:spcBef>
              <a:buFontTx/>
              <a:buNone/>
            </a:pPr>
            <a:r>
              <a:rPr lang="en-US" altLang="en-US" sz="2800" i="1" dirty="0"/>
              <a:t>Case Study 2</a:t>
            </a:r>
            <a:endParaRPr lang="en-US" altLang="en-US" sz="1800" i="1" dirty="0"/>
          </a:p>
        </p:txBody>
      </p:sp>
      <p:sp>
        <p:nvSpPr>
          <p:cNvPr id="2" name="Text Box 4">
            <a:extLst>
              <a:ext uri="{FF2B5EF4-FFF2-40B4-BE49-F238E27FC236}">
                <a16:creationId xmlns:a16="http://schemas.microsoft.com/office/drawing/2014/main" id="{19F345D4-E182-0691-0295-4697C2FA97BA}"/>
              </a:ext>
            </a:extLst>
          </p:cNvPr>
          <p:cNvSpPr txBox="1">
            <a:spLocks noChangeArrowheads="1"/>
          </p:cNvSpPr>
          <p:nvPr/>
        </p:nvSpPr>
        <p:spPr bwMode="auto">
          <a:xfrm>
            <a:off x="391026" y="2895600"/>
            <a:ext cx="8590547" cy="264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87000"/>
              </a:lnSpc>
              <a:spcBef>
                <a:spcPct val="30000"/>
              </a:spcBef>
              <a:buFont typeface="Times New Roman" panose="02020603050405020304" pitchFamily="18" charset="0"/>
              <a:buChar char="•"/>
            </a:pPr>
            <a:r>
              <a:rPr lang="en-US" altLang="en-US" sz="2500" dirty="0">
                <a:solidFill>
                  <a:schemeClr val="tx2"/>
                </a:solidFill>
              </a:rPr>
              <a:t>  What is the standard (BLUF)?</a:t>
            </a:r>
          </a:p>
          <a:p>
            <a:pPr>
              <a:lnSpc>
                <a:spcPct val="87000"/>
              </a:lnSpc>
              <a:spcBef>
                <a:spcPct val="30000"/>
              </a:spcBef>
              <a:buFont typeface="Wingdings" panose="05000000000000000000" pitchFamily="2" charset="2"/>
              <a:buNone/>
            </a:pPr>
            <a:r>
              <a:rPr lang="en-US" altLang="en-US" sz="2500" dirty="0">
                <a:solidFill>
                  <a:schemeClr val="tx2"/>
                </a:solidFill>
              </a:rPr>
              <a:t>  		</a:t>
            </a:r>
            <a:r>
              <a:rPr lang="en-US" altLang="en-US" sz="2100" dirty="0">
                <a:solidFill>
                  <a:schemeClr val="tx2"/>
                </a:solidFill>
              </a:rPr>
              <a:t>Tighten, wipe, and observe.</a:t>
            </a:r>
          </a:p>
          <a:p>
            <a:pPr>
              <a:lnSpc>
                <a:spcPct val="87000"/>
              </a:lnSpc>
              <a:spcBef>
                <a:spcPct val="30000"/>
              </a:spcBef>
              <a:buFont typeface="Wingdings" panose="05000000000000000000" pitchFamily="2" charset="2"/>
              <a:buNone/>
            </a:pPr>
            <a:endParaRPr lang="en-US" altLang="en-US" sz="2100" dirty="0">
              <a:solidFill>
                <a:schemeClr val="tx2"/>
              </a:solidFill>
            </a:endParaRPr>
          </a:p>
          <a:p>
            <a:pPr>
              <a:lnSpc>
                <a:spcPct val="87000"/>
              </a:lnSpc>
              <a:spcBef>
                <a:spcPct val="30000"/>
              </a:spcBef>
            </a:pPr>
            <a:r>
              <a:rPr lang="en-US" altLang="en-US" sz="2500" dirty="0">
                <a:solidFill>
                  <a:schemeClr val="tx2"/>
                </a:solidFill>
              </a:rPr>
              <a:t>  Root Cause:</a:t>
            </a:r>
          </a:p>
          <a:p>
            <a:pPr lvl="1">
              <a:lnSpc>
                <a:spcPct val="87000"/>
              </a:lnSpc>
              <a:spcBef>
                <a:spcPct val="30000"/>
              </a:spcBef>
            </a:pPr>
            <a:r>
              <a:rPr lang="en-US" altLang="en-US" sz="2100" dirty="0">
                <a:solidFill>
                  <a:schemeClr val="tx2"/>
                </a:solidFill>
              </a:rPr>
              <a:t>Not Applicable.  Drivers are compliant with the standard.  Thus, non-compliance is not the cause of the vehicles’ oil leaks = good news story!</a:t>
            </a:r>
            <a:endParaRPr lang="en-US" altLang="en-US" sz="2500" dirty="0"/>
          </a:p>
        </p:txBody>
      </p:sp>
      <p:sp>
        <p:nvSpPr>
          <p:cNvPr id="3" name="AutoShape 5">
            <a:extLst>
              <a:ext uri="{FF2B5EF4-FFF2-40B4-BE49-F238E27FC236}">
                <a16:creationId xmlns:a16="http://schemas.microsoft.com/office/drawing/2014/main" id="{A2061195-B9FF-23BC-D1E2-6960A27F2B21}"/>
              </a:ext>
            </a:extLst>
          </p:cNvPr>
          <p:cNvSpPr>
            <a:spLocks noChangeArrowheads="1"/>
          </p:cNvSpPr>
          <p:nvPr/>
        </p:nvSpPr>
        <p:spPr bwMode="auto">
          <a:xfrm>
            <a:off x="1143000" y="3394076"/>
            <a:ext cx="762000" cy="379413"/>
          </a:xfrm>
          <a:prstGeom prst="rightArrow">
            <a:avLst>
              <a:gd name="adj1" fmla="val 50000"/>
              <a:gd name="adj2" fmla="val 50209"/>
            </a:avLst>
          </a:prstGeom>
          <a:solidFill>
            <a:srgbClr val="FF0000"/>
          </a:solidFill>
          <a:ln w="12700">
            <a:solidFill>
              <a:schemeClr val="tx1"/>
            </a:solid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237D127-9F59-4E0C-BF03-03795766A960}" type="slidenum">
              <a:rPr lang="en-US" altLang="en-US" sz="1400" smtClean="0"/>
              <a:pPr>
                <a:spcBef>
                  <a:spcPct val="0"/>
                </a:spcBef>
                <a:buFontTx/>
                <a:buNone/>
              </a:pPr>
              <a:t>55</a:t>
            </a:fld>
            <a:endParaRPr lang="en-US" altLang="en-US" sz="1400"/>
          </a:p>
        </p:txBody>
      </p:sp>
      <p:sp>
        <p:nvSpPr>
          <p:cNvPr id="131075" name="Rectangle 2"/>
          <p:cNvSpPr>
            <a:spLocks noGrp="1" noChangeArrowheads="1"/>
          </p:cNvSpPr>
          <p:nvPr>
            <p:ph type="body" idx="1"/>
          </p:nvPr>
        </p:nvSpPr>
        <p:spPr>
          <a:xfrm>
            <a:off x="228600" y="1752600"/>
            <a:ext cx="8610600" cy="3581400"/>
          </a:xfrm>
        </p:spPr>
        <p:txBody>
          <a:bodyPr lIns="72731" tIns="36366" rIns="72731" bIns="36366"/>
          <a:lstStyle/>
          <a:p>
            <a:pPr marL="341313" indent="-341313" defTabSz="1090613" eaLnBrk="1" hangingPunct="1">
              <a:lnSpc>
                <a:spcPct val="90000"/>
              </a:lnSpc>
              <a:spcAft>
                <a:spcPct val="50000"/>
              </a:spcAft>
            </a:pPr>
            <a:r>
              <a:rPr lang="en-US" altLang="en-US" sz="2400" dirty="0">
                <a:solidFill>
                  <a:srgbClr val="0000FF"/>
                </a:solidFill>
              </a:rPr>
              <a:t>General Inspection:</a:t>
            </a:r>
            <a:r>
              <a:rPr lang="en-US" altLang="en-US" sz="2400" dirty="0"/>
              <a:t> Broad in scope, oriented on units, and designed to look at all aspects of the organization.  (Once called compliance inspections)</a:t>
            </a:r>
          </a:p>
          <a:p>
            <a:pPr marL="341313" indent="-341313" defTabSz="1090613" eaLnBrk="1" hangingPunct="1">
              <a:lnSpc>
                <a:spcPct val="90000"/>
              </a:lnSpc>
              <a:spcAft>
                <a:spcPct val="50000"/>
              </a:spcAft>
            </a:pPr>
            <a:r>
              <a:rPr lang="en-US" altLang="en-US" sz="2400" dirty="0">
                <a:solidFill>
                  <a:srgbClr val="0000FF"/>
                </a:solidFill>
              </a:rPr>
              <a:t>Special Inspection:</a:t>
            </a:r>
            <a:r>
              <a:rPr lang="en-US" altLang="en-US" sz="2400" dirty="0"/>
              <a:t> Focused on specific functions, programs, procedures, problems, or issues; also look at groups of related problems or procedures. The special inspection facilitates the systemic approach to an inspection and is the </a:t>
            </a:r>
            <a:r>
              <a:rPr lang="en-US" altLang="en-US" sz="2400" dirty="0">
                <a:solidFill>
                  <a:srgbClr val="0000FF"/>
                </a:solidFill>
              </a:rPr>
              <a:t>preferred type of IG Inspection.</a:t>
            </a:r>
          </a:p>
          <a:p>
            <a:pPr marL="341313" indent="-341313" defTabSz="1090613" eaLnBrk="1" hangingPunct="1">
              <a:lnSpc>
                <a:spcPct val="90000"/>
              </a:lnSpc>
              <a:spcAft>
                <a:spcPct val="50000"/>
              </a:spcAft>
            </a:pPr>
            <a:r>
              <a:rPr lang="en-US" altLang="en-US" sz="2400" dirty="0">
                <a:solidFill>
                  <a:srgbClr val="0000FF"/>
                </a:solidFill>
              </a:rPr>
              <a:t>Follow-up Inspection:</a:t>
            </a:r>
            <a:r>
              <a:rPr lang="en-US" altLang="en-US" sz="2400" dirty="0"/>
              <a:t> These inspections review the effectiveness of corrective actions taken as a result of a previous inspection.</a:t>
            </a:r>
          </a:p>
        </p:txBody>
      </p:sp>
      <p:sp>
        <p:nvSpPr>
          <p:cNvPr id="131076" name="Text Box 3"/>
          <p:cNvSpPr txBox="1">
            <a:spLocks noChangeArrowheads="1"/>
          </p:cNvSpPr>
          <p:nvPr/>
        </p:nvSpPr>
        <p:spPr bwMode="auto">
          <a:xfrm>
            <a:off x="2974669" y="6059487"/>
            <a:ext cx="6010886"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2-3, pages 2-3-2 to 2-3-3)</a:t>
            </a:r>
          </a:p>
        </p:txBody>
      </p:sp>
      <p:sp>
        <p:nvSpPr>
          <p:cNvPr id="131077"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Types of Inspections</a:t>
            </a:r>
            <a:endParaRPr lang="en-US" altLang="en-US" sz="1800" i="1" dirty="0"/>
          </a:p>
        </p:txBody>
      </p:sp>
    </p:spTree>
  </p:cSld>
  <p:clrMapOvr>
    <a:masterClrMapping/>
  </p:clrMapOvr>
  <p:transition>
    <p:pull/>
    <p:sndAc>
      <p:end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70C5CB-B2BD-0124-70A2-3E7A3DF02449}"/>
              </a:ext>
            </a:extLst>
          </p:cNvPr>
          <p:cNvPicPr>
            <a:picLocks noChangeAspect="1"/>
          </p:cNvPicPr>
          <p:nvPr/>
        </p:nvPicPr>
        <p:blipFill>
          <a:blip r:embed="rId3"/>
          <a:stretch>
            <a:fillRect/>
          </a:stretch>
        </p:blipFill>
        <p:spPr>
          <a:xfrm>
            <a:off x="477116" y="214497"/>
            <a:ext cx="8189767" cy="5462218"/>
          </a:xfrm>
          <a:prstGeom prst="rect">
            <a:avLst/>
          </a:prstGeom>
        </p:spPr>
      </p:pic>
      <p:sp>
        <p:nvSpPr>
          <p:cNvPr id="1331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1DE5A15F-4E70-418C-9234-C19B5E856DB9}" type="slidenum">
              <a:rPr lang="en-US" altLang="en-US" sz="1400" smtClean="0"/>
              <a:pPr>
                <a:spcBef>
                  <a:spcPct val="0"/>
                </a:spcBef>
                <a:buFontTx/>
                <a:buNone/>
              </a:pPr>
              <a:t>56</a:t>
            </a:fld>
            <a:endParaRPr lang="en-US" altLang="en-US" sz="1400"/>
          </a:p>
        </p:txBody>
      </p:sp>
      <p:grpSp>
        <p:nvGrpSpPr>
          <p:cNvPr id="133123" name="Group 2"/>
          <p:cNvGrpSpPr>
            <a:grpSpLocks/>
          </p:cNvGrpSpPr>
          <p:nvPr/>
        </p:nvGrpSpPr>
        <p:grpSpPr bwMode="auto">
          <a:xfrm>
            <a:off x="1703388" y="1473200"/>
            <a:ext cx="5967412" cy="2052638"/>
            <a:chOff x="1341" y="1176"/>
            <a:chExt cx="4699" cy="1637"/>
          </a:xfrm>
        </p:grpSpPr>
        <p:sp>
          <p:nvSpPr>
            <p:cNvPr id="443395" name="Freeform 3"/>
            <p:cNvSpPr>
              <a:spLocks/>
            </p:cNvSpPr>
            <p:nvPr/>
          </p:nvSpPr>
          <p:spPr bwMode="auto">
            <a:xfrm>
              <a:off x="1341" y="1176"/>
              <a:ext cx="4699" cy="1637"/>
            </a:xfrm>
            <a:custGeom>
              <a:avLst/>
              <a:gdLst/>
              <a:ahLst/>
              <a:cxnLst>
                <a:cxn ang="0">
                  <a:pos x="141" y="1345"/>
                </a:cxn>
                <a:cxn ang="0">
                  <a:pos x="295" y="1129"/>
                </a:cxn>
                <a:cxn ang="0">
                  <a:pos x="539" y="840"/>
                </a:cxn>
                <a:cxn ang="0">
                  <a:pos x="780" y="612"/>
                </a:cxn>
                <a:cxn ang="0">
                  <a:pos x="1047" y="415"/>
                </a:cxn>
                <a:cxn ang="0">
                  <a:pos x="1361" y="242"/>
                </a:cxn>
                <a:cxn ang="0">
                  <a:pos x="1702" y="111"/>
                </a:cxn>
                <a:cxn ang="0">
                  <a:pos x="2083" y="29"/>
                </a:cxn>
                <a:cxn ang="0">
                  <a:pos x="2400" y="0"/>
                </a:cxn>
                <a:cxn ang="0">
                  <a:pos x="2676" y="25"/>
                </a:cxn>
                <a:cxn ang="0">
                  <a:pos x="2916" y="76"/>
                </a:cxn>
                <a:cxn ang="0">
                  <a:pos x="3202" y="170"/>
                </a:cxn>
                <a:cxn ang="0">
                  <a:pos x="3411" y="266"/>
                </a:cxn>
                <a:cxn ang="0">
                  <a:pos x="3608" y="372"/>
                </a:cxn>
                <a:cxn ang="0">
                  <a:pos x="3819" y="513"/>
                </a:cxn>
                <a:cxn ang="0">
                  <a:pos x="4061" y="718"/>
                </a:cxn>
                <a:cxn ang="0">
                  <a:pos x="4289" y="956"/>
                </a:cxn>
                <a:cxn ang="0">
                  <a:pos x="4478" y="1199"/>
                </a:cxn>
                <a:cxn ang="0">
                  <a:pos x="4698" y="1601"/>
                </a:cxn>
                <a:cxn ang="0">
                  <a:pos x="4601" y="1476"/>
                </a:cxn>
                <a:cxn ang="0">
                  <a:pos x="4453" y="1342"/>
                </a:cxn>
                <a:cxn ang="0">
                  <a:pos x="4263" y="1257"/>
                </a:cxn>
                <a:cxn ang="0">
                  <a:pos x="4042" y="1227"/>
                </a:cxn>
                <a:cxn ang="0">
                  <a:pos x="3823" y="1271"/>
                </a:cxn>
                <a:cxn ang="0">
                  <a:pos x="3684" y="1342"/>
                </a:cxn>
                <a:cxn ang="0">
                  <a:pos x="3563" y="1436"/>
                </a:cxn>
                <a:cxn ang="0">
                  <a:pos x="3458" y="1487"/>
                </a:cxn>
                <a:cxn ang="0">
                  <a:pos x="3296" y="1342"/>
                </a:cxn>
                <a:cxn ang="0">
                  <a:pos x="3138" y="1266"/>
                </a:cxn>
                <a:cxn ang="0">
                  <a:pos x="2961" y="1227"/>
                </a:cxn>
                <a:cxn ang="0">
                  <a:pos x="2786" y="1238"/>
                </a:cxn>
                <a:cxn ang="0">
                  <a:pos x="2621" y="1293"/>
                </a:cxn>
                <a:cxn ang="0">
                  <a:pos x="2488" y="1370"/>
                </a:cxn>
                <a:cxn ang="0">
                  <a:pos x="2370" y="1476"/>
                </a:cxn>
                <a:cxn ang="0">
                  <a:pos x="2266" y="1416"/>
                </a:cxn>
                <a:cxn ang="0">
                  <a:pos x="2097" y="1298"/>
                </a:cxn>
                <a:cxn ang="0">
                  <a:pos x="1910" y="1236"/>
                </a:cxn>
                <a:cxn ang="0">
                  <a:pos x="1751" y="1227"/>
                </a:cxn>
                <a:cxn ang="0">
                  <a:pos x="1552" y="1270"/>
                </a:cxn>
                <a:cxn ang="0">
                  <a:pos x="1377" y="1364"/>
                </a:cxn>
                <a:cxn ang="0">
                  <a:pos x="1246" y="1480"/>
                </a:cxn>
                <a:cxn ang="0">
                  <a:pos x="1141" y="1413"/>
                </a:cxn>
                <a:cxn ang="0">
                  <a:pos x="991" y="1306"/>
                </a:cxn>
                <a:cxn ang="0">
                  <a:pos x="765" y="1232"/>
                </a:cxn>
                <a:cxn ang="0">
                  <a:pos x="554" y="1236"/>
                </a:cxn>
                <a:cxn ang="0">
                  <a:pos x="347" y="1303"/>
                </a:cxn>
                <a:cxn ang="0">
                  <a:pos x="170" y="1435"/>
                </a:cxn>
                <a:cxn ang="0">
                  <a:pos x="39" y="1542"/>
                </a:cxn>
              </a:cxnLst>
              <a:rect l="0" t="0" r="r" b="b"/>
              <a:pathLst>
                <a:path w="4699" h="1637">
                  <a:moveTo>
                    <a:pt x="39" y="1542"/>
                  </a:moveTo>
                  <a:lnTo>
                    <a:pt x="69" y="1476"/>
                  </a:lnTo>
                  <a:lnTo>
                    <a:pt x="105" y="1404"/>
                  </a:lnTo>
                  <a:lnTo>
                    <a:pt x="141" y="1345"/>
                  </a:lnTo>
                  <a:lnTo>
                    <a:pt x="166" y="1307"/>
                  </a:lnTo>
                  <a:lnTo>
                    <a:pt x="194" y="1266"/>
                  </a:lnTo>
                  <a:lnTo>
                    <a:pt x="234" y="1200"/>
                  </a:lnTo>
                  <a:lnTo>
                    <a:pt x="295" y="1129"/>
                  </a:lnTo>
                  <a:lnTo>
                    <a:pt x="362" y="1033"/>
                  </a:lnTo>
                  <a:lnTo>
                    <a:pt x="434" y="952"/>
                  </a:lnTo>
                  <a:lnTo>
                    <a:pt x="477" y="900"/>
                  </a:lnTo>
                  <a:lnTo>
                    <a:pt x="539" y="840"/>
                  </a:lnTo>
                  <a:lnTo>
                    <a:pt x="602" y="772"/>
                  </a:lnTo>
                  <a:lnTo>
                    <a:pt x="661" y="718"/>
                  </a:lnTo>
                  <a:lnTo>
                    <a:pt x="726" y="664"/>
                  </a:lnTo>
                  <a:lnTo>
                    <a:pt x="780" y="612"/>
                  </a:lnTo>
                  <a:lnTo>
                    <a:pt x="841" y="569"/>
                  </a:lnTo>
                  <a:lnTo>
                    <a:pt x="911" y="514"/>
                  </a:lnTo>
                  <a:lnTo>
                    <a:pt x="970" y="470"/>
                  </a:lnTo>
                  <a:lnTo>
                    <a:pt x="1047" y="415"/>
                  </a:lnTo>
                  <a:lnTo>
                    <a:pt x="1137" y="363"/>
                  </a:lnTo>
                  <a:lnTo>
                    <a:pt x="1210" y="320"/>
                  </a:lnTo>
                  <a:lnTo>
                    <a:pt x="1281" y="281"/>
                  </a:lnTo>
                  <a:lnTo>
                    <a:pt x="1361" y="242"/>
                  </a:lnTo>
                  <a:lnTo>
                    <a:pt x="1455" y="199"/>
                  </a:lnTo>
                  <a:lnTo>
                    <a:pt x="1535" y="166"/>
                  </a:lnTo>
                  <a:lnTo>
                    <a:pt x="1628" y="134"/>
                  </a:lnTo>
                  <a:lnTo>
                    <a:pt x="1702" y="111"/>
                  </a:lnTo>
                  <a:lnTo>
                    <a:pt x="1782" y="89"/>
                  </a:lnTo>
                  <a:lnTo>
                    <a:pt x="1886" y="63"/>
                  </a:lnTo>
                  <a:lnTo>
                    <a:pt x="1987" y="44"/>
                  </a:lnTo>
                  <a:lnTo>
                    <a:pt x="2083" y="29"/>
                  </a:lnTo>
                  <a:lnTo>
                    <a:pt x="2177" y="16"/>
                  </a:lnTo>
                  <a:lnTo>
                    <a:pt x="2261" y="5"/>
                  </a:lnTo>
                  <a:lnTo>
                    <a:pt x="2325" y="0"/>
                  </a:lnTo>
                  <a:lnTo>
                    <a:pt x="2400" y="0"/>
                  </a:lnTo>
                  <a:lnTo>
                    <a:pt x="2456" y="5"/>
                  </a:lnTo>
                  <a:lnTo>
                    <a:pt x="2518" y="11"/>
                  </a:lnTo>
                  <a:lnTo>
                    <a:pt x="2602" y="18"/>
                  </a:lnTo>
                  <a:lnTo>
                    <a:pt x="2676" y="25"/>
                  </a:lnTo>
                  <a:lnTo>
                    <a:pt x="2746" y="37"/>
                  </a:lnTo>
                  <a:lnTo>
                    <a:pt x="2803" y="48"/>
                  </a:lnTo>
                  <a:lnTo>
                    <a:pt x="2852" y="60"/>
                  </a:lnTo>
                  <a:lnTo>
                    <a:pt x="2916" y="76"/>
                  </a:lnTo>
                  <a:lnTo>
                    <a:pt x="2986" y="96"/>
                  </a:lnTo>
                  <a:lnTo>
                    <a:pt x="3066" y="120"/>
                  </a:lnTo>
                  <a:lnTo>
                    <a:pt x="3144" y="147"/>
                  </a:lnTo>
                  <a:lnTo>
                    <a:pt x="3202" y="170"/>
                  </a:lnTo>
                  <a:lnTo>
                    <a:pt x="3257" y="194"/>
                  </a:lnTo>
                  <a:lnTo>
                    <a:pt x="3302" y="214"/>
                  </a:lnTo>
                  <a:lnTo>
                    <a:pt x="3358" y="241"/>
                  </a:lnTo>
                  <a:lnTo>
                    <a:pt x="3411" y="266"/>
                  </a:lnTo>
                  <a:lnTo>
                    <a:pt x="3466" y="294"/>
                  </a:lnTo>
                  <a:lnTo>
                    <a:pt x="3514" y="320"/>
                  </a:lnTo>
                  <a:lnTo>
                    <a:pt x="3562" y="347"/>
                  </a:lnTo>
                  <a:lnTo>
                    <a:pt x="3608" y="372"/>
                  </a:lnTo>
                  <a:lnTo>
                    <a:pt x="3661" y="404"/>
                  </a:lnTo>
                  <a:lnTo>
                    <a:pt x="3702" y="432"/>
                  </a:lnTo>
                  <a:lnTo>
                    <a:pt x="3761" y="474"/>
                  </a:lnTo>
                  <a:lnTo>
                    <a:pt x="3819" y="513"/>
                  </a:lnTo>
                  <a:lnTo>
                    <a:pt x="3882" y="560"/>
                  </a:lnTo>
                  <a:lnTo>
                    <a:pt x="3936" y="603"/>
                  </a:lnTo>
                  <a:lnTo>
                    <a:pt x="4012" y="671"/>
                  </a:lnTo>
                  <a:lnTo>
                    <a:pt x="4061" y="718"/>
                  </a:lnTo>
                  <a:lnTo>
                    <a:pt x="4102" y="755"/>
                  </a:lnTo>
                  <a:lnTo>
                    <a:pt x="4157" y="813"/>
                  </a:lnTo>
                  <a:lnTo>
                    <a:pt x="4201" y="865"/>
                  </a:lnTo>
                  <a:lnTo>
                    <a:pt x="4289" y="956"/>
                  </a:lnTo>
                  <a:lnTo>
                    <a:pt x="4329" y="1005"/>
                  </a:lnTo>
                  <a:lnTo>
                    <a:pt x="4378" y="1062"/>
                  </a:lnTo>
                  <a:lnTo>
                    <a:pt x="4427" y="1128"/>
                  </a:lnTo>
                  <a:lnTo>
                    <a:pt x="4478" y="1199"/>
                  </a:lnTo>
                  <a:lnTo>
                    <a:pt x="4554" y="1321"/>
                  </a:lnTo>
                  <a:lnTo>
                    <a:pt x="4618" y="1425"/>
                  </a:lnTo>
                  <a:lnTo>
                    <a:pt x="4662" y="1492"/>
                  </a:lnTo>
                  <a:lnTo>
                    <a:pt x="4698" y="1601"/>
                  </a:lnTo>
                  <a:lnTo>
                    <a:pt x="4669" y="1565"/>
                  </a:lnTo>
                  <a:lnTo>
                    <a:pt x="4646" y="1531"/>
                  </a:lnTo>
                  <a:lnTo>
                    <a:pt x="4624" y="1504"/>
                  </a:lnTo>
                  <a:lnTo>
                    <a:pt x="4601" y="1476"/>
                  </a:lnTo>
                  <a:lnTo>
                    <a:pt x="4564" y="1437"/>
                  </a:lnTo>
                  <a:lnTo>
                    <a:pt x="4529" y="1406"/>
                  </a:lnTo>
                  <a:lnTo>
                    <a:pt x="4494" y="1374"/>
                  </a:lnTo>
                  <a:lnTo>
                    <a:pt x="4453" y="1342"/>
                  </a:lnTo>
                  <a:lnTo>
                    <a:pt x="4408" y="1318"/>
                  </a:lnTo>
                  <a:lnTo>
                    <a:pt x="4367" y="1297"/>
                  </a:lnTo>
                  <a:lnTo>
                    <a:pt x="4318" y="1275"/>
                  </a:lnTo>
                  <a:lnTo>
                    <a:pt x="4263" y="1257"/>
                  </a:lnTo>
                  <a:lnTo>
                    <a:pt x="4213" y="1243"/>
                  </a:lnTo>
                  <a:lnTo>
                    <a:pt x="4152" y="1231"/>
                  </a:lnTo>
                  <a:lnTo>
                    <a:pt x="4103" y="1227"/>
                  </a:lnTo>
                  <a:lnTo>
                    <a:pt x="4042" y="1227"/>
                  </a:lnTo>
                  <a:lnTo>
                    <a:pt x="3979" y="1232"/>
                  </a:lnTo>
                  <a:lnTo>
                    <a:pt x="3911" y="1246"/>
                  </a:lnTo>
                  <a:lnTo>
                    <a:pt x="3868" y="1255"/>
                  </a:lnTo>
                  <a:lnTo>
                    <a:pt x="3823" y="1271"/>
                  </a:lnTo>
                  <a:lnTo>
                    <a:pt x="3792" y="1285"/>
                  </a:lnTo>
                  <a:lnTo>
                    <a:pt x="3748" y="1302"/>
                  </a:lnTo>
                  <a:lnTo>
                    <a:pt x="3709" y="1325"/>
                  </a:lnTo>
                  <a:lnTo>
                    <a:pt x="3684" y="1342"/>
                  </a:lnTo>
                  <a:lnTo>
                    <a:pt x="3663" y="1360"/>
                  </a:lnTo>
                  <a:lnTo>
                    <a:pt x="3633" y="1380"/>
                  </a:lnTo>
                  <a:lnTo>
                    <a:pt x="3598" y="1406"/>
                  </a:lnTo>
                  <a:lnTo>
                    <a:pt x="3563" y="1436"/>
                  </a:lnTo>
                  <a:lnTo>
                    <a:pt x="3539" y="1460"/>
                  </a:lnTo>
                  <a:lnTo>
                    <a:pt x="3513" y="1488"/>
                  </a:lnTo>
                  <a:lnTo>
                    <a:pt x="3487" y="1516"/>
                  </a:lnTo>
                  <a:lnTo>
                    <a:pt x="3458" y="1487"/>
                  </a:lnTo>
                  <a:lnTo>
                    <a:pt x="3424" y="1449"/>
                  </a:lnTo>
                  <a:lnTo>
                    <a:pt x="3382" y="1408"/>
                  </a:lnTo>
                  <a:lnTo>
                    <a:pt x="3339" y="1374"/>
                  </a:lnTo>
                  <a:lnTo>
                    <a:pt x="3296" y="1342"/>
                  </a:lnTo>
                  <a:lnTo>
                    <a:pt x="3267" y="1326"/>
                  </a:lnTo>
                  <a:lnTo>
                    <a:pt x="3236" y="1307"/>
                  </a:lnTo>
                  <a:lnTo>
                    <a:pt x="3189" y="1287"/>
                  </a:lnTo>
                  <a:lnTo>
                    <a:pt x="3138" y="1266"/>
                  </a:lnTo>
                  <a:lnTo>
                    <a:pt x="3090" y="1250"/>
                  </a:lnTo>
                  <a:lnTo>
                    <a:pt x="3043" y="1238"/>
                  </a:lnTo>
                  <a:lnTo>
                    <a:pt x="3000" y="1232"/>
                  </a:lnTo>
                  <a:lnTo>
                    <a:pt x="2961" y="1227"/>
                  </a:lnTo>
                  <a:lnTo>
                    <a:pt x="2920" y="1227"/>
                  </a:lnTo>
                  <a:lnTo>
                    <a:pt x="2887" y="1227"/>
                  </a:lnTo>
                  <a:lnTo>
                    <a:pt x="2832" y="1232"/>
                  </a:lnTo>
                  <a:lnTo>
                    <a:pt x="2786" y="1238"/>
                  </a:lnTo>
                  <a:lnTo>
                    <a:pt x="2746" y="1247"/>
                  </a:lnTo>
                  <a:lnTo>
                    <a:pt x="2703" y="1259"/>
                  </a:lnTo>
                  <a:lnTo>
                    <a:pt x="2666" y="1271"/>
                  </a:lnTo>
                  <a:lnTo>
                    <a:pt x="2621" y="1293"/>
                  </a:lnTo>
                  <a:lnTo>
                    <a:pt x="2585" y="1307"/>
                  </a:lnTo>
                  <a:lnTo>
                    <a:pt x="2557" y="1322"/>
                  </a:lnTo>
                  <a:lnTo>
                    <a:pt x="2528" y="1342"/>
                  </a:lnTo>
                  <a:lnTo>
                    <a:pt x="2488" y="1370"/>
                  </a:lnTo>
                  <a:lnTo>
                    <a:pt x="2453" y="1397"/>
                  </a:lnTo>
                  <a:lnTo>
                    <a:pt x="2422" y="1423"/>
                  </a:lnTo>
                  <a:lnTo>
                    <a:pt x="2397" y="1449"/>
                  </a:lnTo>
                  <a:lnTo>
                    <a:pt x="2370" y="1476"/>
                  </a:lnTo>
                  <a:lnTo>
                    <a:pt x="2342" y="1516"/>
                  </a:lnTo>
                  <a:lnTo>
                    <a:pt x="2325" y="1480"/>
                  </a:lnTo>
                  <a:lnTo>
                    <a:pt x="2302" y="1447"/>
                  </a:lnTo>
                  <a:lnTo>
                    <a:pt x="2266" y="1416"/>
                  </a:lnTo>
                  <a:lnTo>
                    <a:pt x="2231" y="1388"/>
                  </a:lnTo>
                  <a:lnTo>
                    <a:pt x="2186" y="1350"/>
                  </a:lnTo>
                  <a:lnTo>
                    <a:pt x="2137" y="1321"/>
                  </a:lnTo>
                  <a:lnTo>
                    <a:pt x="2097" y="1298"/>
                  </a:lnTo>
                  <a:lnTo>
                    <a:pt x="2057" y="1283"/>
                  </a:lnTo>
                  <a:lnTo>
                    <a:pt x="2007" y="1262"/>
                  </a:lnTo>
                  <a:lnTo>
                    <a:pt x="1956" y="1247"/>
                  </a:lnTo>
                  <a:lnTo>
                    <a:pt x="1910" y="1236"/>
                  </a:lnTo>
                  <a:lnTo>
                    <a:pt x="1867" y="1231"/>
                  </a:lnTo>
                  <a:lnTo>
                    <a:pt x="1826" y="1227"/>
                  </a:lnTo>
                  <a:lnTo>
                    <a:pt x="1788" y="1227"/>
                  </a:lnTo>
                  <a:lnTo>
                    <a:pt x="1751" y="1227"/>
                  </a:lnTo>
                  <a:lnTo>
                    <a:pt x="1702" y="1232"/>
                  </a:lnTo>
                  <a:lnTo>
                    <a:pt x="1652" y="1242"/>
                  </a:lnTo>
                  <a:lnTo>
                    <a:pt x="1601" y="1254"/>
                  </a:lnTo>
                  <a:lnTo>
                    <a:pt x="1552" y="1270"/>
                  </a:lnTo>
                  <a:lnTo>
                    <a:pt x="1499" y="1290"/>
                  </a:lnTo>
                  <a:lnTo>
                    <a:pt x="1455" y="1313"/>
                  </a:lnTo>
                  <a:lnTo>
                    <a:pt x="1412" y="1338"/>
                  </a:lnTo>
                  <a:lnTo>
                    <a:pt x="1377" y="1364"/>
                  </a:lnTo>
                  <a:lnTo>
                    <a:pt x="1335" y="1399"/>
                  </a:lnTo>
                  <a:lnTo>
                    <a:pt x="1301" y="1425"/>
                  </a:lnTo>
                  <a:lnTo>
                    <a:pt x="1274" y="1451"/>
                  </a:lnTo>
                  <a:lnTo>
                    <a:pt x="1246" y="1480"/>
                  </a:lnTo>
                  <a:lnTo>
                    <a:pt x="1217" y="1518"/>
                  </a:lnTo>
                  <a:lnTo>
                    <a:pt x="1192" y="1475"/>
                  </a:lnTo>
                  <a:lnTo>
                    <a:pt x="1170" y="1445"/>
                  </a:lnTo>
                  <a:lnTo>
                    <a:pt x="1141" y="1413"/>
                  </a:lnTo>
                  <a:lnTo>
                    <a:pt x="1102" y="1381"/>
                  </a:lnTo>
                  <a:lnTo>
                    <a:pt x="1067" y="1354"/>
                  </a:lnTo>
                  <a:lnTo>
                    <a:pt x="1030" y="1330"/>
                  </a:lnTo>
                  <a:lnTo>
                    <a:pt x="991" y="1306"/>
                  </a:lnTo>
                  <a:lnTo>
                    <a:pt x="939" y="1283"/>
                  </a:lnTo>
                  <a:lnTo>
                    <a:pt x="887" y="1264"/>
                  </a:lnTo>
                  <a:lnTo>
                    <a:pt x="820" y="1242"/>
                  </a:lnTo>
                  <a:lnTo>
                    <a:pt x="765" y="1232"/>
                  </a:lnTo>
                  <a:lnTo>
                    <a:pt x="699" y="1226"/>
                  </a:lnTo>
                  <a:lnTo>
                    <a:pt x="657" y="1227"/>
                  </a:lnTo>
                  <a:lnTo>
                    <a:pt x="609" y="1228"/>
                  </a:lnTo>
                  <a:lnTo>
                    <a:pt x="554" y="1236"/>
                  </a:lnTo>
                  <a:lnTo>
                    <a:pt x="507" y="1246"/>
                  </a:lnTo>
                  <a:lnTo>
                    <a:pt x="452" y="1262"/>
                  </a:lnTo>
                  <a:lnTo>
                    <a:pt x="396" y="1285"/>
                  </a:lnTo>
                  <a:lnTo>
                    <a:pt x="347" y="1303"/>
                  </a:lnTo>
                  <a:lnTo>
                    <a:pt x="306" y="1326"/>
                  </a:lnTo>
                  <a:lnTo>
                    <a:pt x="264" y="1354"/>
                  </a:lnTo>
                  <a:lnTo>
                    <a:pt x="209" y="1399"/>
                  </a:lnTo>
                  <a:lnTo>
                    <a:pt x="170" y="1435"/>
                  </a:lnTo>
                  <a:lnTo>
                    <a:pt x="131" y="1471"/>
                  </a:lnTo>
                  <a:lnTo>
                    <a:pt x="84" y="1533"/>
                  </a:lnTo>
                  <a:lnTo>
                    <a:pt x="0" y="1636"/>
                  </a:lnTo>
                  <a:lnTo>
                    <a:pt x="39" y="1542"/>
                  </a:lnTo>
                </a:path>
              </a:pathLst>
            </a:custGeom>
            <a:no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43396" name="Arc 4"/>
            <p:cNvSpPr>
              <a:spLocks/>
            </p:cNvSpPr>
            <p:nvPr/>
          </p:nvSpPr>
          <p:spPr bwMode="auto">
            <a:xfrm>
              <a:off x="2564" y="1190"/>
              <a:ext cx="1110" cy="1503"/>
            </a:xfrm>
            <a:custGeom>
              <a:avLst/>
              <a:gdLst>
                <a:gd name="G0" fmla="+- 21600 0 0"/>
                <a:gd name="G1" fmla="+- 21596 0 0"/>
                <a:gd name="G2" fmla="+- 21600 0 0"/>
                <a:gd name="T0" fmla="*/ 0 w 21600"/>
                <a:gd name="T1" fmla="*/ 21596 h 21596"/>
                <a:gd name="T2" fmla="*/ 21211 w 21600"/>
                <a:gd name="T3" fmla="*/ 0 h 21596"/>
                <a:gd name="T4" fmla="*/ 21600 w 21600"/>
                <a:gd name="T5" fmla="*/ 21596 h 21596"/>
              </a:gdLst>
              <a:ahLst/>
              <a:cxnLst>
                <a:cxn ang="0">
                  <a:pos x="T0" y="T1"/>
                </a:cxn>
                <a:cxn ang="0">
                  <a:pos x="T2" y="T3"/>
                </a:cxn>
                <a:cxn ang="0">
                  <a:pos x="T4" y="T5"/>
                </a:cxn>
              </a:cxnLst>
              <a:rect l="0" t="0" r="r" b="b"/>
              <a:pathLst>
                <a:path w="21600" h="21596" fill="none" extrusionOk="0">
                  <a:moveTo>
                    <a:pt x="0" y="21596"/>
                  </a:moveTo>
                  <a:cubicBezTo>
                    <a:pt x="0" y="9818"/>
                    <a:pt x="9435" y="211"/>
                    <a:pt x="21210" y="-1"/>
                  </a:cubicBezTo>
                </a:path>
                <a:path w="21600" h="21596" stroke="0" extrusionOk="0">
                  <a:moveTo>
                    <a:pt x="0" y="21596"/>
                  </a:moveTo>
                  <a:cubicBezTo>
                    <a:pt x="0" y="9818"/>
                    <a:pt x="9435" y="211"/>
                    <a:pt x="21210" y="-1"/>
                  </a:cubicBezTo>
                  <a:lnTo>
                    <a:pt x="21600" y="21596"/>
                  </a:lnTo>
                  <a:close/>
                </a:path>
              </a:pathLst>
            </a:custGeom>
            <a:noFill/>
            <a:ln w="9525" cap="rnd">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43397" name="Arc 5"/>
            <p:cNvSpPr>
              <a:spLocks/>
            </p:cNvSpPr>
            <p:nvPr/>
          </p:nvSpPr>
          <p:spPr bwMode="auto">
            <a:xfrm>
              <a:off x="3659" y="1190"/>
              <a:ext cx="1176" cy="15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43398" name="Line 6"/>
            <p:cNvSpPr>
              <a:spLocks noChangeShapeType="1"/>
            </p:cNvSpPr>
            <p:nvPr/>
          </p:nvSpPr>
          <p:spPr bwMode="auto">
            <a:xfrm>
              <a:off x="3675" y="1206"/>
              <a:ext cx="16" cy="1470"/>
            </a:xfrm>
            <a:prstGeom prst="line">
              <a:avLst/>
            </a:prstGeom>
            <a:noFill/>
            <a:ln w="9525">
              <a:no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grpSp>
      <p:sp>
        <p:nvSpPr>
          <p:cNvPr id="133126" name="Rectangle 10"/>
          <p:cNvSpPr>
            <a:spLocks noChangeArrowheads="1"/>
          </p:cNvSpPr>
          <p:nvPr/>
        </p:nvSpPr>
        <p:spPr bwMode="auto">
          <a:xfrm>
            <a:off x="369168" y="2499519"/>
            <a:ext cx="22558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500" dirty="0">
                <a:solidFill>
                  <a:srgbClr val="0000FF"/>
                </a:solidFill>
              </a:rPr>
              <a:t>COMMAND</a:t>
            </a:r>
          </a:p>
          <a:p>
            <a:pPr algn="ctr">
              <a:spcBef>
                <a:spcPct val="0"/>
              </a:spcBef>
              <a:buFontTx/>
              <a:buNone/>
            </a:pPr>
            <a:r>
              <a:rPr lang="en-US" altLang="en-US" sz="2500" dirty="0">
                <a:solidFill>
                  <a:srgbClr val="0000FF"/>
                </a:solidFill>
              </a:rPr>
              <a:t>INSPECTION</a:t>
            </a:r>
          </a:p>
        </p:txBody>
      </p:sp>
      <p:sp>
        <p:nvSpPr>
          <p:cNvPr id="133127" name="Rectangle 11"/>
          <p:cNvSpPr>
            <a:spLocks noChangeArrowheads="1"/>
          </p:cNvSpPr>
          <p:nvPr/>
        </p:nvSpPr>
        <p:spPr bwMode="auto">
          <a:xfrm>
            <a:off x="3384072" y="2499519"/>
            <a:ext cx="2225675" cy="817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500" dirty="0">
                <a:solidFill>
                  <a:srgbClr val="0000FF"/>
                </a:solidFill>
              </a:rPr>
              <a:t>STAFF</a:t>
            </a:r>
          </a:p>
          <a:p>
            <a:pPr algn="ctr">
              <a:spcBef>
                <a:spcPct val="0"/>
              </a:spcBef>
              <a:buFontTx/>
              <a:buNone/>
            </a:pPr>
            <a:r>
              <a:rPr lang="en-US" altLang="en-US" sz="2500" dirty="0">
                <a:solidFill>
                  <a:srgbClr val="0000FF"/>
                </a:solidFill>
              </a:rPr>
              <a:t>INSPECTION</a:t>
            </a:r>
          </a:p>
        </p:txBody>
      </p:sp>
      <p:sp>
        <p:nvSpPr>
          <p:cNvPr id="133128" name="Rectangle 12"/>
          <p:cNvSpPr>
            <a:spLocks noChangeArrowheads="1"/>
          </p:cNvSpPr>
          <p:nvPr/>
        </p:nvSpPr>
        <p:spPr bwMode="auto">
          <a:xfrm>
            <a:off x="6392863" y="2475707"/>
            <a:ext cx="229393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500" dirty="0">
                <a:solidFill>
                  <a:srgbClr val="0000FF"/>
                </a:solidFill>
              </a:rPr>
              <a:t>IG INSPECTION</a:t>
            </a:r>
          </a:p>
        </p:txBody>
      </p:sp>
      <p:sp>
        <p:nvSpPr>
          <p:cNvPr id="133129" name="Text Box 13"/>
          <p:cNvSpPr txBox="1">
            <a:spLocks noChangeArrowheads="1"/>
          </p:cNvSpPr>
          <p:nvPr/>
        </p:nvSpPr>
        <p:spPr bwMode="auto">
          <a:xfrm>
            <a:off x="557710" y="3410493"/>
            <a:ext cx="167481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75000"/>
              </a:lnSpc>
              <a:spcBef>
                <a:spcPct val="0"/>
              </a:spcBef>
              <a:buFontTx/>
              <a:buNone/>
            </a:pPr>
            <a:r>
              <a:rPr lang="en-US" altLang="en-US" sz="2500" dirty="0"/>
              <a:t>General</a:t>
            </a:r>
          </a:p>
          <a:p>
            <a:pPr algn="ctr">
              <a:lnSpc>
                <a:spcPct val="75000"/>
              </a:lnSpc>
              <a:spcBef>
                <a:spcPct val="0"/>
              </a:spcBef>
              <a:buFontTx/>
              <a:buNone/>
            </a:pPr>
            <a:endParaRPr lang="en-US" altLang="en-US" sz="2500" dirty="0"/>
          </a:p>
          <a:p>
            <a:pPr algn="ctr">
              <a:lnSpc>
                <a:spcPct val="75000"/>
              </a:lnSpc>
              <a:spcBef>
                <a:spcPct val="0"/>
              </a:spcBef>
              <a:buFontTx/>
              <a:buNone/>
            </a:pPr>
            <a:r>
              <a:rPr lang="en-US" altLang="en-US" sz="2500" dirty="0"/>
              <a:t>Special</a:t>
            </a:r>
          </a:p>
          <a:p>
            <a:pPr algn="ctr">
              <a:lnSpc>
                <a:spcPct val="75000"/>
              </a:lnSpc>
              <a:spcBef>
                <a:spcPct val="0"/>
              </a:spcBef>
              <a:buFontTx/>
              <a:buNone/>
            </a:pPr>
            <a:endParaRPr lang="en-US" altLang="en-US" sz="2500" dirty="0"/>
          </a:p>
          <a:p>
            <a:pPr algn="ctr">
              <a:lnSpc>
                <a:spcPct val="75000"/>
              </a:lnSpc>
              <a:spcBef>
                <a:spcPct val="0"/>
              </a:spcBef>
              <a:buFontTx/>
              <a:buNone/>
            </a:pPr>
            <a:r>
              <a:rPr lang="en-US" altLang="en-US" sz="2500" dirty="0"/>
              <a:t>Follow-up</a:t>
            </a:r>
          </a:p>
          <a:p>
            <a:pPr algn="ctr">
              <a:lnSpc>
                <a:spcPct val="75000"/>
              </a:lnSpc>
              <a:spcBef>
                <a:spcPct val="0"/>
              </a:spcBef>
              <a:buFontTx/>
              <a:buNone/>
            </a:pPr>
            <a:endParaRPr lang="en-US" altLang="en-US" sz="2500" dirty="0"/>
          </a:p>
          <a:p>
            <a:pPr algn="ctr">
              <a:lnSpc>
                <a:spcPct val="75000"/>
              </a:lnSpc>
              <a:spcBef>
                <a:spcPct val="0"/>
              </a:spcBef>
              <a:buFontTx/>
              <a:buNone/>
            </a:pPr>
            <a:endParaRPr lang="en-US" altLang="en-US" sz="2500" dirty="0"/>
          </a:p>
        </p:txBody>
      </p:sp>
      <p:sp>
        <p:nvSpPr>
          <p:cNvPr id="133130" name="Text Box 14"/>
          <p:cNvSpPr txBox="1">
            <a:spLocks noChangeArrowheads="1"/>
          </p:cNvSpPr>
          <p:nvPr/>
        </p:nvSpPr>
        <p:spPr bwMode="auto">
          <a:xfrm>
            <a:off x="6663170" y="3375370"/>
            <a:ext cx="1761326" cy="153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75000"/>
              </a:lnSpc>
              <a:spcBef>
                <a:spcPct val="0"/>
              </a:spcBef>
              <a:buFontTx/>
              <a:buNone/>
            </a:pPr>
            <a:r>
              <a:rPr lang="en-US" altLang="en-US" sz="2500" dirty="0"/>
              <a:t>Special</a:t>
            </a:r>
          </a:p>
          <a:p>
            <a:pPr algn="ctr">
              <a:lnSpc>
                <a:spcPct val="75000"/>
              </a:lnSpc>
              <a:spcBef>
                <a:spcPct val="0"/>
              </a:spcBef>
              <a:buFontTx/>
              <a:buNone/>
            </a:pPr>
            <a:endParaRPr lang="en-US" altLang="en-US" sz="2500" dirty="0"/>
          </a:p>
          <a:p>
            <a:pPr algn="ctr">
              <a:lnSpc>
                <a:spcPct val="75000"/>
              </a:lnSpc>
              <a:spcBef>
                <a:spcPct val="0"/>
              </a:spcBef>
              <a:buFontTx/>
              <a:buNone/>
            </a:pPr>
            <a:r>
              <a:rPr lang="en-US" altLang="en-US" sz="2500" dirty="0"/>
              <a:t>Follow–up</a:t>
            </a:r>
          </a:p>
          <a:p>
            <a:pPr algn="ctr">
              <a:lnSpc>
                <a:spcPct val="75000"/>
              </a:lnSpc>
              <a:spcBef>
                <a:spcPct val="0"/>
              </a:spcBef>
              <a:buFontTx/>
              <a:buNone/>
            </a:pPr>
            <a:endParaRPr lang="en-US" altLang="en-US" sz="2500" dirty="0"/>
          </a:p>
          <a:p>
            <a:pPr algn="ctr">
              <a:lnSpc>
                <a:spcPct val="75000"/>
              </a:lnSpc>
              <a:spcBef>
                <a:spcPct val="0"/>
              </a:spcBef>
              <a:buFontTx/>
              <a:buNone/>
            </a:pPr>
            <a:r>
              <a:rPr lang="en-US" altLang="en-US" sz="2500" dirty="0"/>
              <a:t>General</a:t>
            </a:r>
          </a:p>
        </p:txBody>
      </p:sp>
      <p:sp>
        <p:nvSpPr>
          <p:cNvPr id="133131" name="Text Box 15"/>
          <p:cNvSpPr txBox="1">
            <a:spLocks noChangeArrowheads="1"/>
          </p:cNvSpPr>
          <p:nvPr/>
        </p:nvSpPr>
        <p:spPr bwMode="auto">
          <a:xfrm>
            <a:off x="3414198" y="3391564"/>
            <a:ext cx="1979613" cy="152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75000"/>
              </a:lnSpc>
              <a:spcBef>
                <a:spcPct val="0"/>
              </a:spcBef>
              <a:buFontTx/>
              <a:buNone/>
            </a:pPr>
            <a:r>
              <a:rPr lang="en-US" altLang="en-US" sz="2500" dirty="0"/>
              <a:t>General</a:t>
            </a:r>
          </a:p>
          <a:p>
            <a:pPr algn="ctr">
              <a:lnSpc>
                <a:spcPct val="75000"/>
              </a:lnSpc>
              <a:spcBef>
                <a:spcPct val="0"/>
              </a:spcBef>
              <a:buFontTx/>
              <a:buNone/>
            </a:pPr>
            <a:endParaRPr lang="en-US" altLang="en-US" sz="2500" dirty="0"/>
          </a:p>
          <a:p>
            <a:pPr algn="ctr">
              <a:lnSpc>
                <a:spcPct val="75000"/>
              </a:lnSpc>
              <a:spcBef>
                <a:spcPct val="0"/>
              </a:spcBef>
              <a:buFontTx/>
              <a:buNone/>
            </a:pPr>
            <a:r>
              <a:rPr lang="en-US" altLang="en-US" sz="2500" dirty="0"/>
              <a:t>Special</a:t>
            </a:r>
          </a:p>
          <a:p>
            <a:pPr algn="ctr">
              <a:lnSpc>
                <a:spcPct val="75000"/>
              </a:lnSpc>
              <a:spcBef>
                <a:spcPct val="0"/>
              </a:spcBef>
              <a:buFontTx/>
              <a:buNone/>
            </a:pPr>
            <a:endParaRPr lang="en-US" altLang="en-US" sz="2500" dirty="0"/>
          </a:p>
          <a:p>
            <a:pPr algn="ctr">
              <a:lnSpc>
                <a:spcPct val="75000"/>
              </a:lnSpc>
              <a:spcBef>
                <a:spcPct val="0"/>
              </a:spcBef>
              <a:buFontTx/>
              <a:buNone/>
            </a:pPr>
            <a:r>
              <a:rPr lang="en-US" altLang="en-US" sz="2500" dirty="0"/>
              <a:t>Follow-up</a:t>
            </a:r>
          </a:p>
        </p:txBody>
      </p:sp>
      <p:sp>
        <p:nvSpPr>
          <p:cNvPr id="133132" name="Text Box 16"/>
          <p:cNvSpPr txBox="1">
            <a:spLocks noChangeArrowheads="1"/>
          </p:cNvSpPr>
          <p:nvPr/>
        </p:nvSpPr>
        <p:spPr bwMode="auto">
          <a:xfrm>
            <a:off x="685800" y="5410200"/>
            <a:ext cx="8201025" cy="727075"/>
          </a:xfrm>
          <a:prstGeom prst="rect">
            <a:avLst/>
          </a:prstGeom>
          <a:solidFill>
            <a:srgbClr val="FFFF00"/>
          </a:solidFill>
          <a:ln>
            <a:noFill/>
          </a:ln>
          <a:effectLst>
            <a:outerShdw dist="107763" dir="2700000" algn="ctr" rotWithShape="0">
              <a:srgbClr val="969696"/>
            </a:outerShdw>
          </a:effectLst>
          <a:extLs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2400" dirty="0">
                <a:solidFill>
                  <a:srgbClr val="0000FF"/>
                </a:solidFill>
              </a:rPr>
              <a:t>All three inspection categories can contain the three types of inspections.</a:t>
            </a:r>
            <a:endParaRPr lang="en-US" altLang="en-US" sz="2400" u="sng" dirty="0">
              <a:solidFill>
                <a:srgbClr val="0000FF"/>
              </a:solidFill>
            </a:endParaRPr>
          </a:p>
        </p:txBody>
      </p:sp>
    </p:spTree>
  </p:cSld>
  <p:clrMapOvr>
    <a:masterClrMapping/>
  </p:clrMapOvr>
  <p:transition>
    <p:pull/>
    <p:sndAc>
      <p:end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EA6BD99-DDA4-4B5B-AB7A-BA12CB2B1C1C}" type="slidenum">
              <a:rPr lang="en-US" altLang="en-US" sz="1400" smtClean="0"/>
              <a:pPr>
                <a:spcBef>
                  <a:spcPct val="0"/>
                </a:spcBef>
                <a:buFontTx/>
                <a:buNone/>
              </a:pPr>
              <a:t>57</a:t>
            </a:fld>
            <a:endParaRPr lang="en-US" altLang="en-US" sz="1400"/>
          </a:p>
        </p:txBody>
      </p:sp>
      <p:graphicFrame>
        <p:nvGraphicFramePr>
          <p:cNvPr id="135171" name="Object 2"/>
          <p:cNvGraphicFramePr>
            <a:graphicFrameLocks noChangeAspect="1"/>
          </p:cNvGraphicFramePr>
          <p:nvPr/>
        </p:nvGraphicFramePr>
        <p:xfrm>
          <a:off x="4244975" y="5024438"/>
          <a:ext cx="4665663" cy="1254125"/>
        </p:xfrm>
        <a:graphic>
          <a:graphicData uri="http://schemas.openxmlformats.org/presentationml/2006/ole">
            <mc:AlternateContent xmlns:mc="http://schemas.openxmlformats.org/markup-compatibility/2006">
              <mc:Choice xmlns:v="urn:schemas-microsoft-com:vml" Requires="v">
                <p:oleObj name="Clip" r:id="rId3" imgW="3047619" imgH="1196190" progId="MS_ClipArt_Gallery.2">
                  <p:embed/>
                </p:oleObj>
              </mc:Choice>
              <mc:Fallback>
                <p:oleObj name="Clip" r:id="rId3" imgW="3047619" imgH="1196190" progId="MS_ClipArt_Gallery.2">
                  <p:embed/>
                  <p:pic>
                    <p:nvPicPr>
                      <p:cNvPr id="13517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975" y="5024438"/>
                        <a:ext cx="466566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0724" name="Text Box 4"/>
          <p:cNvSpPr txBox="1">
            <a:spLocks noChangeArrowheads="1"/>
          </p:cNvSpPr>
          <p:nvPr/>
        </p:nvSpPr>
        <p:spPr bwMode="auto">
          <a:xfrm>
            <a:off x="466725" y="1774508"/>
            <a:ext cx="8210550" cy="3626222"/>
          </a:xfrm>
          <a:prstGeom prst="rect">
            <a:avLst/>
          </a:prstGeom>
          <a:noFill/>
          <a:ln w="12700">
            <a:noFill/>
            <a:miter lim="800000"/>
            <a:headEnd/>
            <a:tailEnd/>
          </a:ln>
          <a:effectLst/>
        </p:spPr>
        <p:txBody>
          <a:bodyPr lIns="71974" tIns="35356" rIns="71974" bIns="35356">
            <a:spAutoFit/>
          </a:bodyPr>
          <a:lstStyle/>
          <a:p>
            <a:pPr defTabSz="727075">
              <a:spcBef>
                <a:spcPct val="50000"/>
              </a:spcBef>
              <a:defRPr/>
            </a:pPr>
            <a:r>
              <a:rPr lang="en-US" sz="2400" b="1" dirty="0">
                <a:solidFill>
                  <a:srgbClr val="FF0000"/>
                </a:solidFill>
                <a:latin typeface="Arial" charset="0"/>
              </a:rPr>
              <a:t>The battalion is the lowest level </a:t>
            </a:r>
            <a:r>
              <a:rPr lang="en-US" altLang="en-US" sz="2400" b="1" dirty="0">
                <a:solidFill>
                  <a:srgbClr val="FF0000"/>
                </a:solidFill>
                <a:latin typeface="Arial" charset="0"/>
              </a:rPr>
              <a:t>organization in which a commander has a staff to perform internal inspections on subordinate units as part of an OIP.</a:t>
            </a:r>
          </a:p>
          <a:p>
            <a:pPr marL="342900" indent="-342900" defTabSz="727075">
              <a:spcBef>
                <a:spcPct val="50000"/>
              </a:spcBef>
              <a:buFont typeface="Arial" panose="020B0604020202020204" pitchFamily="34" charset="0"/>
              <a:buChar char="•"/>
              <a:defRPr/>
            </a:pPr>
            <a:r>
              <a:rPr lang="en-US" b="1" dirty="0">
                <a:solidFill>
                  <a:schemeClr val="tx2"/>
                </a:solidFill>
                <a:latin typeface="Arial" charset="0"/>
              </a:rPr>
              <a:t>The Battalion OIP normally includes Command Inspections (</a:t>
            </a:r>
            <a:r>
              <a:rPr lang="en-US" b="1" dirty="0">
                <a:solidFill>
                  <a:srgbClr val="0000FF"/>
                </a:solidFill>
                <a:latin typeface="Arial" charset="0"/>
              </a:rPr>
              <a:t>Initial and Subsequent</a:t>
            </a:r>
            <a:r>
              <a:rPr lang="en-US" b="1" dirty="0">
                <a:solidFill>
                  <a:schemeClr val="tx2"/>
                </a:solidFill>
                <a:latin typeface="Arial" charset="0"/>
              </a:rPr>
              <a:t>) and Staff Inspections</a:t>
            </a:r>
          </a:p>
          <a:p>
            <a:pPr marL="342900" indent="-342900" defTabSz="727075">
              <a:spcBef>
                <a:spcPct val="50000"/>
              </a:spcBef>
              <a:buFont typeface="Arial" panose="020B0604020202020204" pitchFamily="34" charset="0"/>
              <a:buChar char="•"/>
              <a:defRPr/>
            </a:pPr>
            <a:r>
              <a:rPr lang="en-US" b="1" dirty="0">
                <a:solidFill>
                  <a:schemeClr val="tx2"/>
                </a:solidFill>
                <a:latin typeface="Arial" charset="0"/>
              </a:rPr>
              <a:t>The Battalion OIP focuses on areas that immediately impact readiness and reinforce goals and standards</a:t>
            </a:r>
          </a:p>
          <a:p>
            <a:pPr marL="342900" indent="-342900" defTabSz="727075">
              <a:spcBef>
                <a:spcPct val="50000"/>
              </a:spcBef>
              <a:buFont typeface="Arial" panose="020B0604020202020204" pitchFamily="34" charset="0"/>
              <a:buChar char="•"/>
              <a:defRPr/>
            </a:pPr>
            <a:r>
              <a:rPr lang="en-US" b="1" dirty="0">
                <a:solidFill>
                  <a:srgbClr val="0000FF"/>
                </a:solidFill>
                <a:latin typeface="Arial" charset="0"/>
              </a:rPr>
              <a:t>Teaching, training, and mentoring is a goal </a:t>
            </a:r>
            <a:r>
              <a:rPr lang="en-US" b="1" dirty="0">
                <a:solidFill>
                  <a:schemeClr val="tx2"/>
                </a:solidFill>
                <a:latin typeface="Arial" charset="0"/>
              </a:rPr>
              <a:t>of company-level Command Inspections</a:t>
            </a:r>
          </a:p>
          <a:p>
            <a:pPr defTabSz="727075">
              <a:spcBef>
                <a:spcPct val="50000"/>
              </a:spcBef>
              <a:defRPr/>
            </a:pPr>
            <a:endParaRPr lang="en-US" sz="1600" b="1" i="1" dirty="0">
              <a:latin typeface="Tempus Sans ITC" pitchFamily="82" charset="0"/>
            </a:endParaRPr>
          </a:p>
        </p:txBody>
      </p:sp>
      <p:sp>
        <p:nvSpPr>
          <p:cNvPr id="135173" name="Text Box 8"/>
          <p:cNvSpPr txBox="1">
            <a:spLocks noChangeArrowheads="1"/>
          </p:cNvSpPr>
          <p:nvPr/>
        </p:nvSpPr>
        <p:spPr bwMode="auto">
          <a:xfrm>
            <a:off x="5440315" y="5802313"/>
            <a:ext cx="2274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800" u="sng" dirty="0">
                <a:solidFill>
                  <a:srgbClr val="00B050"/>
                </a:solidFill>
              </a:rPr>
              <a:t>AR 1-201</a:t>
            </a:r>
            <a:r>
              <a:rPr lang="en-US" altLang="en-US" sz="1800" dirty="0">
                <a:solidFill>
                  <a:srgbClr val="00B050"/>
                </a:solidFill>
              </a:rPr>
              <a:t> (para 3-2)</a:t>
            </a:r>
          </a:p>
        </p:txBody>
      </p:sp>
      <p:sp>
        <p:nvSpPr>
          <p:cNvPr id="135174"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OIP: Battalion</a:t>
            </a:r>
            <a:endParaRPr lang="en-US" altLang="en-US" sz="1800" i="1"/>
          </a:p>
        </p:txBody>
      </p:sp>
      <p:grpSp>
        <p:nvGrpSpPr>
          <p:cNvPr id="135175" name="Group 7"/>
          <p:cNvGrpSpPr>
            <a:grpSpLocks/>
          </p:cNvGrpSpPr>
          <p:nvPr/>
        </p:nvGrpSpPr>
        <p:grpSpPr bwMode="auto">
          <a:xfrm>
            <a:off x="7924800" y="247650"/>
            <a:ext cx="1052513" cy="903288"/>
            <a:chOff x="7543799" y="925512"/>
            <a:chExt cx="1052513" cy="903288"/>
          </a:xfrm>
        </p:grpSpPr>
        <p:sp>
          <p:nvSpPr>
            <p:cNvPr id="12"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35177"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a:t>ELO</a:t>
              </a:r>
            </a:p>
            <a:p>
              <a:pPr algn="ctr">
                <a:spcBef>
                  <a:spcPct val="0"/>
                </a:spcBef>
                <a:buFontTx/>
                <a:buNone/>
              </a:pPr>
              <a:r>
                <a:rPr lang="en-US" altLang="en-US" sz="1100"/>
                <a:t>8</a:t>
              </a:r>
            </a:p>
          </p:txBody>
        </p:sp>
      </p:grpSp>
    </p:spTree>
  </p:cSld>
  <p:clrMapOvr>
    <a:masterClrMapping/>
  </p:clrMapOvr>
  <p:transition>
    <p:pull/>
    <p:sndAc>
      <p:end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B49FFA4-0688-4938-9BA3-B239746F1931}" type="slidenum">
              <a:rPr lang="en-US" altLang="en-US" sz="1400" smtClean="0"/>
              <a:pPr>
                <a:spcBef>
                  <a:spcPct val="0"/>
                </a:spcBef>
                <a:buFontTx/>
                <a:buNone/>
              </a:pPr>
              <a:t>58</a:t>
            </a:fld>
            <a:endParaRPr lang="en-US" altLang="en-US" sz="1400"/>
          </a:p>
        </p:txBody>
      </p:sp>
      <p:sp>
        <p:nvSpPr>
          <p:cNvPr id="137219" name="Text Box 2"/>
          <p:cNvSpPr txBox="1">
            <a:spLocks noChangeArrowheads="1"/>
          </p:cNvSpPr>
          <p:nvPr/>
        </p:nvSpPr>
        <p:spPr bwMode="auto">
          <a:xfrm>
            <a:off x="304800" y="1715726"/>
            <a:ext cx="8432007" cy="438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spcAft>
                <a:spcPts val="1200"/>
              </a:spcAft>
            </a:pPr>
            <a:r>
              <a:rPr lang="en-US" altLang="en-US" sz="2400" dirty="0">
                <a:solidFill>
                  <a:schemeClr val="tx2"/>
                </a:solidFill>
              </a:rPr>
              <a:t>At a minimum, the Brigade OIP:</a:t>
            </a:r>
          </a:p>
          <a:p>
            <a:pPr marL="1085850" lvl="1" indent="-342900">
              <a:spcBef>
                <a:spcPct val="0"/>
              </a:spcBef>
              <a:spcAft>
                <a:spcPts val="1200"/>
              </a:spcAft>
              <a:buFont typeface="Wingdings" panose="05000000000000000000" pitchFamily="2" charset="2"/>
              <a:buChar char="Ø"/>
            </a:pPr>
            <a:r>
              <a:rPr lang="en-US" altLang="en-US" sz="2400" dirty="0">
                <a:solidFill>
                  <a:schemeClr val="tx2"/>
                </a:solidFill>
              </a:rPr>
              <a:t>Will include guidance on Command Inspections, Staff Inspections, and SAVs</a:t>
            </a:r>
          </a:p>
          <a:p>
            <a:pPr marL="1085850" lvl="1" indent="-342900">
              <a:spcBef>
                <a:spcPct val="0"/>
              </a:spcBef>
              <a:spcAft>
                <a:spcPts val="1200"/>
              </a:spcAft>
              <a:buFont typeface="Wingdings" panose="05000000000000000000" pitchFamily="2" charset="2"/>
              <a:buChar char="Ø"/>
            </a:pPr>
            <a:r>
              <a:rPr lang="en-US" altLang="en-US" sz="2400" dirty="0">
                <a:solidFill>
                  <a:schemeClr val="tx2"/>
                </a:solidFill>
              </a:rPr>
              <a:t>Should include inspections of the brigade headquarters company</a:t>
            </a:r>
          </a:p>
          <a:p>
            <a:pPr marL="1085850" lvl="1" indent="-342900">
              <a:spcBef>
                <a:spcPct val="0"/>
              </a:spcBef>
              <a:spcAft>
                <a:spcPts val="1200"/>
              </a:spcAft>
              <a:buFont typeface="Wingdings" panose="05000000000000000000" pitchFamily="2" charset="2"/>
              <a:buChar char="Ø"/>
            </a:pPr>
            <a:r>
              <a:rPr lang="en-US" altLang="en-US" sz="2400" dirty="0">
                <a:solidFill>
                  <a:schemeClr val="tx2"/>
                </a:solidFill>
              </a:rPr>
              <a:t>Should focus on units and functional areas</a:t>
            </a:r>
          </a:p>
          <a:p>
            <a:pPr marL="342900" indent="-342900">
              <a:spcBef>
                <a:spcPct val="0"/>
              </a:spcBef>
              <a:spcAft>
                <a:spcPct val="100000"/>
              </a:spcAft>
            </a:pPr>
            <a:r>
              <a:rPr lang="en-US" altLang="en-US" sz="2400" dirty="0">
                <a:solidFill>
                  <a:schemeClr val="tx2"/>
                </a:solidFill>
              </a:rPr>
              <a:t>The Brigade OIP must </a:t>
            </a:r>
            <a:r>
              <a:rPr lang="en-US" altLang="en-US" sz="2400" u="sng" dirty="0">
                <a:solidFill>
                  <a:srgbClr val="0000FF"/>
                </a:solidFill>
              </a:rPr>
              <a:t>complement</a:t>
            </a:r>
            <a:r>
              <a:rPr lang="en-US" altLang="en-US" sz="2400" dirty="0">
                <a:solidFill>
                  <a:schemeClr val="tx2"/>
                </a:solidFill>
              </a:rPr>
              <a:t> the battalion commanders’ programs and avoid redundancy</a:t>
            </a:r>
          </a:p>
          <a:p>
            <a:pPr marL="342900" indent="-342900">
              <a:spcBef>
                <a:spcPct val="0"/>
              </a:spcBef>
              <a:spcAft>
                <a:spcPct val="100000"/>
              </a:spcAft>
            </a:pPr>
            <a:endParaRPr lang="en-US" altLang="en-US" sz="2400" dirty="0">
              <a:solidFill>
                <a:schemeClr val="tx2"/>
              </a:solidFill>
            </a:endParaRPr>
          </a:p>
        </p:txBody>
      </p:sp>
      <p:pic>
        <p:nvPicPr>
          <p:cNvPr id="137220" name="Picture 3"/>
          <p:cNvPicPr>
            <a:picLocks noChangeArrowheads="1"/>
          </p:cNvPicPr>
          <p:nvPr/>
        </p:nvPicPr>
        <p:blipFill>
          <a:blip r:embed="rId3">
            <a:extLst>
              <a:ext uri="{28A0092B-C50C-407E-A947-70E740481C1C}">
                <a14:useLocalDpi xmlns:a14="http://schemas.microsoft.com/office/drawing/2010/main" val="0"/>
              </a:ext>
            </a:extLst>
          </a:blip>
          <a:srcRect t="14510"/>
          <a:stretch>
            <a:fillRect/>
          </a:stretch>
        </p:blipFill>
        <p:spPr bwMode="auto">
          <a:xfrm>
            <a:off x="6231731" y="5105400"/>
            <a:ext cx="27765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OIP: Brigade</a:t>
            </a:r>
            <a:endParaRPr lang="en-US" altLang="en-US" sz="1800" i="1"/>
          </a:p>
        </p:txBody>
      </p:sp>
    </p:spTree>
  </p:cSld>
  <p:clrMapOvr>
    <a:masterClrMapping/>
  </p:clrMapOvr>
  <p:transition>
    <p:pull/>
    <p:sndAc>
      <p:end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4613275"/>
            <a:ext cx="1779588"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0E413724-7885-44A8-8A37-0D464BB43FB8}" type="slidenum">
              <a:rPr lang="en-US" altLang="en-US" sz="1400" smtClean="0"/>
              <a:pPr>
                <a:spcBef>
                  <a:spcPct val="0"/>
                </a:spcBef>
                <a:buFontTx/>
                <a:buNone/>
              </a:pPr>
              <a:t>59</a:t>
            </a:fld>
            <a:endParaRPr lang="en-US" altLang="en-US" sz="1400"/>
          </a:p>
        </p:txBody>
      </p:sp>
      <p:sp>
        <p:nvSpPr>
          <p:cNvPr id="139268" name="Text Box 2"/>
          <p:cNvSpPr txBox="1">
            <a:spLocks noChangeArrowheads="1"/>
          </p:cNvSpPr>
          <p:nvPr/>
        </p:nvSpPr>
        <p:spPr bwMode="auto">
          <a:xfrm>
            <a:off x="457200" y="1676400"/>
            <a:ext cx="8616950" cy="385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363538"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spcAft>
                <a:spcPct val="45000"/>
              </a:spcAft>
            </a:pPr>
            <a:r>
              <a:rPr lang="en-US" altLang="en-US" sz="2400" dirty="0">
                <a:solidFill>
                  <a:schemeClr val="tx2"/>
                </a:solidFill>
              </a:rPr>
              <a:t>The Division OIP consists primarily of </a:t>
            </a:r>
            <a:r>
              <a:rPr lang="en-US" altLang="en-US" sz="2400" dirty="0">
                <a:solidFill>
                  <a:srgbClr val="0000FF"/>
                </a:solidFill>
              </a:rPr>
              <a:t>Staff Inspections, SAVs, and IG Inspections</a:t>
            </a:r>
          </a:p>
          <a:p>
            <a:pPr marL="342900" indent="-342900" eaLnBrk="1" hangingPunct="1">
              <a:spcBef>
                <a:spcPct val="0"/>
              </a:spcBef>
              <a:spcAft>
                <a:spcPts val="600"/>
              </a:spcAft>
            </a:pPr>
            <a:r>
              <a:rPr lang="en-US" altLang="en-US" sz="2400" dirty="0">
                <a:solidFill>
                  <a:schemeClr val="tx2"/>
                </a:solidFill>
              </a:rPr>
              <a:t>At a minimum, the Division OIP must:</a:t>
            </a:r>
          </a:p>
          <a:p>
            <a:pPr marL="706438" lvl="1" indent="-342900" eaLnBrk="1" hangingPunct="1">
              <a:spcBef>
                <a:spcPct val="0"/>
              </a:spcBef>
              <a:spcAft>
                <a:spcPts val="600"/>
              </a:spcAft>
              <a:buFont typeface="Wingdings" panose="05000000000000000000" pitchFamily="2" charset="2"/>
              <a:buChar char="Ø"/>
            </a:pPr>
            <a:r>
              <a:rPr lang="en-US" altLang="en-US" sz="2000" dirty="0">
                <a:solidFill>
                  <a:schemeClr val="tx2"/>
                </a:solidFill>
              </a:rPr>
              <a:t> </a:t>
            </a:r>
            <a:r>
              <a:rPr lang="en-US" altLang="en-US" sz="2000" dirty="0">
                <a:solidFill>
                  <a:srgbClr val="0000FF"/>
                </a:solidFill>
              </a:rPr>
              <a:t>Establish a plan</a:t>
            </a:r>
            <a:r>
              <a:rPr lang="en-US" altLang="en-US" sz="2000" dirty="0">
                <a:solidFill>
                  <a:schemeClr val="tx2"/>
                </a:solidFill>
              </a:rPr>
              <a:t> to check the OIP’s effectiveness (</a:t>
            </a:r>
            <a:r>
              <a:rPr lang="en-US" altLang="en-US" sz="2000" dirty="0">
                <a:solidFill>
                  <a:srgbClr val="0000FF"/>
                </a:solidFill>
              </a:rPr>
              <a:t>an IG role</a:t>
            </a:r>
            <a:r>
              <a:rPr lang="en-US" altLang="en-US" sz="2000" dirty="0">
                <a:solidFill>
                  <a:schemeClr val="tx2"/>
                </a:solidFill>
              </a:rPr>
              <a:t>)</a:t>
            </a:r>
          </a:p>
          <a:p>
            <a:pPr marL="706438" lvl="1" indent="-342900" eaLnBrk="1" hangingPunct="1">
              <a:spcBef>
                <a:spcPct val="0"/>
              </a:spcBef>
              <a:spcAft>
                <a:spcPts val="600"/>
              </a:spcAft>
              <a:buFont typeface="Wingdings" panose="05000000000000000000" pitchFamily="2" charset="2"/>
              <a:buChar char="Ø"/>
            </a:pPr>
            <a:r>
              <a:rPr lang="en-US" altLang="en-US" sz="2000" dirty="0">
                <a:solidFill>
                  <a:schemeClr val="tx2"/>
                </a:solidFill>
              </a:rPr>
              <a:t> Protect subordinate commanders from being </a:t>
            </a:r>
            <a:r>
              <a:rPr lang="en-US" altLang="en-US" sz="2000" dirty="0">
                <a:solidFill>
                  <a:srgbClr val="0000FF"/>
                </a:solidFill>
              </a:rPr>
              <a:t>over-inspected</a:t>
            </a:r>
          </a:p>
          <a:p>
            <a:pPr marL="706438" lvl="1" indent="-342900" eaLnBrk="1" hangingPunct="1">
              <a:spcBef>
                <a:spcPct val="0"/>
              </a:spcBef>
              <a:spcAft>
                <a:spcPts val="600"/>
              </a:spcAft>
              <a:buFont typeface="Wingdings" panose="05000000000000000000" pitchFamily="2" charset="2"/>
              <a:buChar char="Ø"/>
            </a:pPr>
            <a:r>
              <a:rPr lang="en-US" altLang="en-US" sz="2000" dirty="0">
                <a:solidFill>
                  <a:schemeClr val="tx2"/>
                </a:solidFill>
              </a:rPr>
              <a:t> </a:t>
            </a:r>
            <a:r>
              <a:rPr lang="en-US" altLang="en-US" sz="2000" dirty="0">
                <a:solidFill>
                  <a:srgbClr val="FF0000"/>
                </a:solidFill>
              </a:rPr>
              <a:t>Incorporate Intelligence Oversight Inspections</a:t>
            </a:r>
          </a:p>
          <a:p>
            <a:pPr marL="706438" lvl="1" indent="-342900" eaLnBrk="1" hangingPunct="1">
              <a:spcBef>
                <a:spcPct val="0"/>
              </a:spcBef>
              <a:spcAft>
                <a:spcPts val="600"/>
              </a:spcAft>
              <a:buFont typeface="Wingdings" panose="05000000000000000000" pitchFamily="2" charset="2"/>
              <a:buChar char="Ø"/>
            </a:pPr>
            <a:r>
              <a:rPr lang="en-US" altLang="en-US" sz="2000" dirty="0">
                <a:solidFill>
                  <a:schemeClr val="tx2"/>
                </a:solidFill>
              </a:rPr>
              <a:t> Disseminate lessons learned</a:t>
            </a:r>
          </a:p>
          <a:p>
            <a:pPr lvl="1" eaLnBrk="1" hangingPunct="1">
              <a:spcBef>
                <a:spcPct val="0"/>
              </a:spcBef>
              <a:buFontTx/>
              <a:buChar char="•"/>
            </a:pPr>
            <a:endParaRPr lang="en-US" altLang="en-US" sz="1800" dirty="0">
              <a:solidFill>
                <a:schemeClr val="tx2"/>
              </a:solidFill>
            </a:endParaRPr>
          </a:p>
          <a:p>
            <a:pPr lvl="1" eaLnBrk="1" hangingPunct="1">
              <a:spcBef>
                <a:spcPct val="0"/>
              </a:spcBef>
              <a:buFontTx/>
              <a:buChar char="•"/>
            </a:pPr>
            <a:endParaRPr lang="en-US" altLang="en-US" sz="2000" dirty="0">
              <a:solidFill>
                <a:schemeClr val="tx2"/>
              </a:solidFill>
            </a:endParaRPr>
          </a:p>
          <a:p>
            <a:pPr lvl="1" eaLnBrk="1" hangingPunct="1">
              <a:spcBef>
                <a:spcPct val="0"/>
              </a:spcBef>
              <a:buFontTx/>
              <a:buChar char="•"/>
            </a:pPr>
            <a:r>
              <a:rPr lang="en-US" altLang="en-US" sz="2000" dirty="0">
                <a:solidFill>
                  <a:schemeClr val="tx2"/>
                </a:solidFill>
              </a:rPr>
              <a:t> </a:t>
            </a:r>
          </a:p>
        </p:txBody>
      </p:sp>
      <p:pic>
        <p:nvPicPr>
          <p:cNvPr id="139269" name="Picture 5" descr="1st CAV Pa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648200"/>
            <a:ext cx="131445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4" descr="100th ID Pa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724400"/>
            <a:ext cx="147478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1" name="Picture 7" descr="3rd ID Pat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724400"/>
            <a:ext cx="13652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2" name="Picture 5" descr="1st ID Pat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724400"/>
            <a:ext cx="11557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56" name="Rectangle 20"/>
          <p:cNvSpPr>
            <a:spLocks noChangeArrowheads="1"/>
          </p:cNvSpPr>
          <p:nvPr/>
        </p:nvSpPr>
        <p:spPr bwMode="auto">
          <a:xfrm>
            <a:off x="69850" y="2668588"/>
            <a:ext cx="9144000" cy="0"/>
          </a:xfrm>
          <a:prstGeom prst="rect">
            <a:avLst/>
          </a:prstGeom>
          <a:noFill/>
          <a:ln w="76200">
            <a:noFill/>
            <a:miter lim="800000"/>
            <a:headEnd/>
            <a:tailEnd/>
          </a:ln>
          <a:effectLst/>
        </p:spPr>
        <p:txBody>
          <a:bodyPr>
            <a:spAutoFit/>
          </a:bodyPr>
          <a:lstStyle/>
          <a:p>
            <a:pPr algn="ctr" eaLnBrk="1" hangingPunct="1">
              <a:defRPr/>
            </a:pPr>
            <a:endParaRPr lang="en-US">
              <a:effectLst>
                <a:outerShdw blurRad="38100" dist="38100" dir="2700000" algn="tl">
                  <a:srgbClr val="000000">
                    <a:alpha val="43137"/>
                  </a:srgbClr>
                </a:outerShdw>
              </a:effectLst>
              <a:latin typeface="Arial" charset="0"/>
            </a:endParaRPr>
          </a:p>
        </p:txBody>
      </p:sp>
      <p:pic>
        <p:nvPicPr>
          <p:cNvPr id="139274" name="Picture 2" descr="2nd ID Patc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3650" y="4572000"/>
            <a:ext cx="15303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5" name="Picture 4" descr="29th ID Patc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5181600"/>
            <a:ext cx="1143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6" name="Picture 3" descr="4th ID Pat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4800600"/>
            <a:ext cx="1404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7"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OIP: Division</a:t>
            </a:r>
            <a:endParaRPr lang="en-US" altLang="en-US" sz="1800" i="1"/>
          </a:p>
        </p:txBody>
      </p:sp>
    </p:spTree>
  </p:cSld>
  <p:clrMapOvr>
    <a:masterClrMapping/>
  </p:clrMapOvr>
  <p:transition>
    <p:pull/>
    <p:sndAc>
      <p:end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solidFill>
                  <a:srgbClr val="000000"/>
                </a:solidFill>
              </a:rPr>
              <a:t>U.S. Army Inspector General School   </a:t>
            </a:r>
            <a:fld id="{4358684E-431D-4C68-9D67-747F3A673A0E}" type="slidenum">
              <a:rPr lang="en-US" altLang="en-US" sz="1400" smtClean="0">
                <a:solidFill>
                  <a:srgbClr val="000000"/>
                </a:solidFill>
              </a:rPr>
              <a:pPr>
                <a:spcBef>
                  <a:spcPct val="0"/>
                </a:spcBef>
                <a:buFontTx/>
                <a:buNone/>
              </a:pPr>
              <a:t>6</a:t>
            </a:fld>
            <a:endParaRPr lang="en-US" altLang="en-US" sz="1400" dirty="0">
              <a:solidFill>
                <a:srgbClr val="000000"/>
              </a:solidFill>
            </a:endParaRPr>
          </a:p>
        </p:txBody>
      </p:sp>
      <p:sp>
        <p:nvSpPr>
          <p:cNvPr id="4100" name="Rectangle 3"/>
          <p:cNvSpPr>
            <a:spLocks noGrp="1" noChangeArrowheads="1"/>
          </p:cNvSpPr>
          <p:nvPr>
            <p:ph type="body" idx="1"/>
          </p:nvPr>
        </p:nvSpPr>
        <p:spPr>
          <a:xfrm>
            <a:off x="304800" y="1764311"/>
            <a:ext cx="8686800" cy="4495800"/>
          </a:xfrm>
        </p:spPr>
        <p:txBody>
          <a:bodyPr/>
          <a:lstStyle/>
          <a:p>
            <a:pPr>
              <a:spcBef>
                <a:spcPts val="0"/>
              </a:spcBef>
              <a:spcAft>
                <a:spcPts val="1800"/>
              </a:spcAft>
              <a:defRPr/>
            </a:pPr>
            <a:r>
              <a:rPr lang="en-US" sz="2400" u="sng" dirty="0"/>
              <a:t>Action:</a:t>
            </a:r>
            <a:r>
              <a:rPr lang="en-US" sz="2400" dirty="0"/>
              <a:t> Resolve a systemic issue in a functional area.</a:t>
            </a:r>
          </a:p>
          <a:p>
            <a:pPr>
              <a:spcBef>
                <a:spcPts val="0"/>
              </a:spcBef>
              <a:spcAft>
                <a:spcPts val="1800"/>
              </a:spcAft>
              <a:defRPr/>
            </a:pPr>
            <a:r>
              <a:rPr lang="en-US" sz="2400" u="sng" dirty="0"/>
              <a:t>Conditions:</a:t>
            </a:r>
            <a:r>
              <a:rPr lang="en-US" sz="2400" dirty="0"/>
              <a:t> Given Army Regulation (AR) 1-201, AR 20-1, </a:t>
            </a:r>
            <a:r>
              <a:rPr lang="en-US" sz="2400" u="sng" dirty="0"/>
              <a:t>The Inspections Guide</a:t>
            </a:r>
            <a:r>
              <a:rPr lang="en-US" sz="2400" dirty="0"/>
              <a:t>, Part 8 of </a:t>
            </a:r>
            <a:r>
              <a:rPr lang="en-US" sz="2400" u="sng" dirty="0"/>
              <a:t>The Inspector General Reference Guide</a:t>
            </a:r>
            <a:r>
              <a:rPr lang="en-US" sz="2400" dirty="0"/>
              <a:t>, classroom handouts, classroom instruction, and an inspection topic.</a:t>
            </a:r>
          </a:p>
          <a:p>
            <a:pPr>
              <a:spcBef>
                <a:spcPts val="0"/>
              </a:spcBef>
              <a:spcAft>
                <a:spcPts val="1800"/>
              </a:spcAft>
              <a:defRPr/>
            </a:pPr>
            <a:r>
              <a:rPr lang="en-US" sz="2400" u="sng" dirty="0"/>
              <a:t>Standard:</a:t>
            </a:r>
            <a:r>
              <a:rPr lang="en-US" sz="2400" dirty="0"/>
              <a:t> Apply the 17 steps of the three-phased Inspector General Inspections Process, write a Findings Sections that accurately reflects the information gathered during the inspection, and describe the Organizational Inspection Program (OIP). </a:t>
            </a:r>
          </a:p>
          <a:p>
            <a:pPr eaLnBrk="1" hangingPunct="1">
              <a:spcBef>
                <a:spcPts val="0"/>
              </a:spcBef>
              <a:spcAft>
                <a:spcPts val="1800"/>
              </a:spcAft>
              <a:defRPr/>
            </a:pPr>
            <a:endParaRPr lang="en-US" altLang="en-US" sz="2400" dirty="0"/>
          </a:p>
        </p:txBody>
      </p:sp>
      <p:sp>
        <p:nvSpPr>
          <p:cNvPr id="22532" name="Text Box 2050"/>
          <p:cNvSpPr txBox="1">
            <a:spLocks noChangeArrowheads="1"/>
          </p:cNvSpPr>
          <p:nvPr/>
        </p:nvSpPr>
        <p:spPr bwMode="auto">
          <a:xfrm>
            <a:off x="1524000" y="3810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Inspection’s Terminal Learning Objective (TLO)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1432416-4F13-486B-81F0-5484DC94D87A}" type="slidenum">
              <a:rPr lang="en-US" altLang="en-US" sz="1400" smtClean="0"/>
              <a:pPr>
                <a:spcBef>
                  <a:spcPct val="0"/>
                </a:spcBef>
                <a:buFontTx/>
                <a:buNone/>
              </a:pPr>
              <a:t>60</a:t>
            </a:fld>
            <a:endParaRPr lang="en-US" altLang="en-US" sz="1400"/>
          </a:p>
        </p:txBody>
      </p:sp>
      <p:sp>
        <p:nvSpPr>
          <p:cNvPr id="451586" name="Text Box 2"/>
          <p:cNvSpPr txBox="1">
            <a:spLocks noChangeArrowheads="1"/>
          </p:cNvSpPr>
          <p:nvPr/>
        </p:nvSpPr>
        <p:spPr bwMode="auto">
          <a:xfrm>
            <a:off x="457200" y="2057400"/>
            <a:ext cx="8458200" cy="3033752"/>
          </a:xfrm>
          <a:prstGeom prst="rect">
            <a:avLst/>
          </a:prstGeom>
          <a:noFill/>
          <a:ln w="12700">
            <a:noFill/>
            <a:miter lim="800000"/>
            <a:headEnd/>
            <a:tailEnd/>
          </a:ln>
          <a:effectLst/>
        </p:spPr>
        <p:txBody>
          <a:bodyPr lIns="71974" tIns="35356" rIns="71974" bIns="35356">
            <a:spAutoFit/>
          </a:bodyPr>
          <a:lstStyle/>
          <a:p>
            <a:pPr marL="342900" indent="-342900" defTabSz="727075">
              <a:spcBef>
                <a:spcPct val="50000"/>
              </a:spcBef>
              <a:spcAft>
                <a:spcPct val="35000"/>
              </a:spcAft>
              <a:buFont typeface="Arial" panose="020B0604020202020204" pitchFamily="34" charset="0"/>
              <a:buChar char="•"/>
              <a:defRPr/>
            </a:pPr>
            <a:r>
              <a:rPr lang="en-US" sz="2500" b="1" dirty="0">
                <a:solidFill>
                  <a:schemeClr val="tx2"/>
                </a:solidFill>
                <a:latin typeface="Arial" charset="0"/>
              </a:rPr>
              <a:t>Your unit or command’s OIP will normally exist in the form of a local regulation or memorandum.</a:t>
            </a:r>
          </a:p>
          <a:p>
            <a:pPr marL="342900" indent="-342900" defTabSz="727075">
              <a:spcBef>
                <a:spcPct val="50000"/>
              </a:spcBef>
              <a:spcAft>
                <a:spcPct val="35000"/>
              </a:spcAft>
              <a:buFont typeface="Arial" panose="020B0604020202020204" pitchFamily="34" charset="0"/>
              <a:buChar char="•"/>
              <a:defRPr/>
            </a:pPr>
            <a:r>
              <a:rPr lang="en-US" sz="2500" b="1" dirty="0">
                <a:solidFill>
                  <a:schemeClr val="tx2"/>
                </a:solidFill>
                <a:latin typeface="Arial" charset="0"/>
              </a:rPr>
              <a:t>The OIP document should list responsibilities                             for staff members and subordinate commanders and designate an overall </a:t>
            </a:r>
            <a:r>
              <a:rPr lang="en-US" sz="2500" b="1" u="sng" dirty="0">
                <a:solidFill>
                  <a:srgbClr val="0000FF"/>
                </a:solidFill>
                <a:effectLst>
                  <a:outerShdw blurRad="38100" dist="38100" dir="2700000" algn="tl">
                    <a:srgbClr val="C0C0C0"/>
                  </a:outerShdw>
                </a:effectLst>
                <a:latin typeface="Arial" charset="0"/>
              </a:rPr>
              <a:t>OIP Coordinator</a:t>
            </a:r>
            <a:r>
              <a:rPr lang="en-US" sz="2500" b="1" dirty="0">
                <a:solidFill>
                  <a:schemeClr val="tx2"/>
                </a:solidFill>
                <a:latin typeface="Arial" charset="0"/>
              </a:rPr>
              <a:t>.</a:t>
            </a:r>
          </a:p>
          <a:p>
            <a:pPr marL="342900" indent="-342900" defTabSz="727075">
              <a:spcBef>
                <a:spcPct val="50000"/>
              </a:spcBef>
              <a:spcAft>
                <a:spcPct val="35000"/>
              </a:spcAft>
              <a:buFont typeface="Arial" panose="020B0604020202020204" pitchFamily="34" charset="0"/>
              <a:buChar char="•"/>
              <a:defRPr/>
            </a:pPr>
            <a:endParaRPr lang="en-US" sz="2500" b="1" dirty="0">
              <a:solidFill>
                <a:schemeClr val="tx2"/>
              </a:solidFill>
              <a:latin typeface="Arial" charset="0"/>
            </a:endParaRPr>
          </a:p>
        </p:txBody>
      </p:sp>
      <p:sp>
        <p:nvSpPr>
          <p:cNvPr id="141316" name="Rectangle 5"/>
          <p:cNvSpPr>
            <a:spLocks noChangeArrowheads="1"/>
          </p:cNvSpPr>
          <p:nvPr/>
        </p:nvSpPr>
        <p:spPr bwMode="auto">
          <a:xfrm>
            <a:off x="5029201" y="5962689"/>
            <a:ext cx="38862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u="sng" dirty="0">
                <a:solidFill>
                  <a:srgbClr val="00B050"/>
                </a:solidFill>
              </a:rPr>
              <a:t>The Inspections Guide</a:t>
            </a:r>
            <a:r>
              <a:rPr lang="en-US" altLang="en-US" sz="1800" dirty="0">
                <a:solidFill>
                  <a:srgbClr val="00B050"/>
                </a:solidFill>
              </a:rPr>
              <a:t> (Chapter 5)</a:t>
            </a:r>
          </a:p>
        </p:txBody>
      </p:sp>
      <p:sp>
        <p:nvSpPr>
          <p:cNvPr id="141317"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Developing an OIP</a:t>
            </a:r>
            <a:endParaRPr lang="en-US" altLang="en-US" sz="1800" i="1"/>
          </a:p>
        </p:txBody>
      </p:sp>
    </p:spTree>
  </p:cSld>
  <p:clrMapOvr>
    <a:masterClrMapping/>
  </p:clrMapOvr>
  <p:transition>
    <p:pull/>
    <p:sndAc>
      <p:end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3A81915-E076-4703-BEA4-8437BB525E16}" type="slidenum">
              <a:rPr lang="en-US" altLang="en-US" sz="1400" smtClean="0"/>
              <a:pPr>
                <a:spcBef>
                  <a:spcPct val="0"/>
                </a:spcBef>
                <a:buFontTx/>
                <a:buNone/>
              </a:pPr>
              <a:t>61</a:t>
            </a:fld>
            <a:endParaRPr lang="en-US" altLang="en-US" sz="1400"/>
          </a:p>
        </p:txBody>
      </p:sp>
      <p:sp>
        <p:nvSpPr>
          <p:cNvPr id="474114" name="Text Box 2"/>
          <p:cNvSpPr txBox="1">
            <a:spLocks noChangeArrowheads="1"/>
          </p:cNvSpPr>
          <p:nvPr/>
        </p:nvSpPr>
        <p:spPr bwMode="auto">
          <a:xfrm>
            <a:off x="533400" y="2216150"/>
            <a:ext cx="8382000" cy="2745211"/>
          </a:xfrm>
          <a:prstGeom prst="rect">
            <a:avLst/>
          </a:prstGeom>
          <a:noFill/>
          <a:ln w="12700">
            <a:noFill/>
            <a:miter lim="800000"/>
            <a:headEnd/>
            <a:tailEnd/>
          </a:ln>
          <a:effectLst/>
        </p:spPr>
        <p:txBody>
          <a:bodyPr wrap="square" lIns="71974" tIns="35356" rIns="71974" bIns="35356">
            <a:spAutoFit/>
          </a:bodyPr>
          <a:lstStyle/>
          <a:p>
            <a:pPr marL="342900" indent="-342900" defTabSz="727075">
              <a:spcBef>
                <a:spcPct val="50000"/>
              </a:spcBef>
              <a:spcAft>
                <a:spcPct val="45000"/>
              </a:spcAft>
              <a:buFont typeface="Arial" panose="020B0604020202020204" pitchFamily="34" charset="0"/>
              <a:buChar char="•"/>
              <a:defRPr/>
            </a:pPr>
            <a:r>
              <a:rPr lang="en-US" sz="2500" b="1" dirty="0">
                <a:solidFill>
                  <a:schemeClr val="tx2"/>
                </a:solidFill>
                <a:latin typeface="Arial" charset="0"/>
              </a:rPr>
              <a:t>The OIP memo should articulate the commander’s overall inspection guidance. </a:t>
            </a:r>
          </a:p>
          <a:p>
            <a:pPr marL="342900" indent="-342900" defTabSz="727075">
              <a:spcBef>
                <a:spcPct val="50000"/>
              </a:spcBef>
              <a:spcAft>
                <a:spcPct val="45000"/>
              </a:spcAft>
              <a:buFont typeface="Arial" panose="020B0604020202020204" pitchFamily="34" charset="0"/>
              <a:buChar char="•"/>
              <a:defRPr/>
            </a:pPr>
            <a:r>
              <a:rPr lang="en-US" sz="2500" b="1" dirty="0">
                <a:solidFill>
                  <a:schemeClr val="tx2"/>
                </a:solidFill>
                <a:latin typeface="Arial" charset="0"/>
              </a:rPr>
              <a:t>The OIP document should address the relevant categories of inspections </a:t>
            </a:r>
            <a:r>
              <a:rPr lang="en-US" sz="2500" b="1" dirty="0">
                <a:solidFill>
                  <a:srgbClr val="0000FF"/>
                </a:solidFill>
                <a:effectLst>
                  <a:outerShdw blurRad="38100" dist="38100" dir="2700000" algn="tl">
                    <a:srgbClr val="C0C0C0"/>
                  </a:outerShdw>
                </a:effectLst>
                <a:latin typeface="Arial" charset="0"/>
              </a:rPr>
              <a:t>(Command, Staff, and IG)</a:t>
            </a:r>
            <a:r>
              <a:rPr lang="en-US" sz="2500" b="1" dirty="0">
                <a:solidFill>
                  <a:schemeClr val="tx2"/>
                </a:solidFill>
                <a:latin typeface="Arial" charset="0"/>
              </a:rPr>
              <a:t> –  as they pertain to the command – by frequency, focus, and so on.  </a:t>
            </a:r>
          </a:p>
        </p:txBody>
      </p:sp>
      <p:sp>
        <p:nvSpPr>
          <p:cNvPr id="143364"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Developing an OIP</a:t>
            </a:r>
            <a:endParaRPr lang="en-US" altLang="en-US" sz="1800" i="1"/>
          </a:p>
        </p:txBody>
      </p:sp>
    </p:spTree>
  </p:cSld>
  <p:clrMapOvr>
    <a:masterClrMapping/>
  </p:clrMapOvr>
  <p:transition>
    <p:pull/>
    <p:sndAc>
      <p:end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0A9A624-0886-483F-A1CE-65955DEC1CDE}" type="slidenum">
              <a:rPr lang="en-US" altLang="en-US" sz="1400" smtClean="0"/>
              <a:pPr>
                <a:spcBef>
                  <a:spcPct val="0"/>
                </a:spcBef>
                <a:buFontTx/>
                <a:buNone/>
              </a:pPr>
              <a:t>62</a:t>
            </a:fld>
            <a:endParaRPr lang="en-US" altLang="en-US" sz="1400"/>
          </a:p>
        </p:txBody>
      </p:sp>
      <p:sp>
        <p:nvSpPr>
          <p:cNvPr id="145411" name="Text Box 2"/>
          <p:cNvSpPr txBox="1">
            <a:spLocks noChangeArrowheads="1"/>
          </p:cNvSpPr>
          <p:nvPr/>
        </p:nvSpPr>
        <p:spPr bwMode="auto">
          <a:xfrm>
            <a:off x="609600" y="2063750"/>
            <a:ext cx="830580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50000"/>
              </a:spcBef>
              <a:spcAft>
                <a:spcPct val="30000"/>
              </a:spcAft>
            </a:pPr>
            <a:r>
              <a:rPr lang="en-US" altLang="en-US" sz="2500" dirty="0">
                <a:solidFill>
                  <a:schemeClr val="tx2"/>
                </a:solidFill>
              </a:rPr>
              <a:t>The OIP document should address </a:t>
            </a:r>
            <a:r>
              <a:rPr lang="en-US" altLang="en-US" sz="2500" dirty="0">
                <a:solidFill>
                  <a:srgbClr val="0000FF"/>
                </a:solidFill>
              </a:rPr>
              <a:t>Intelligence Oversight</a:t>
            </a:r>
            <a:r>
              <a:rPr lang="en-US" altLang="en-US" sz="2500" dirty="0">
                <a:solidFill>
                  <a:schemeClr val="tx2"/>
                </a:solidFill>
              </a:rPr>
              <a:t> within the unit or command.</a:t>
            </a:r>
          </a:p>
          <a:p>
            <a:pPr marL="342900" indent="-342900">
              <a:spcBef>
                <a:spcPct val="50000"/>
              </a:spcBef>
              <a:spcAft>
                <a:spcPct val="30000"/>
              </a:spcAft>
            </a:pPr>
            <a:r>
              <a:rPr lang="en-US" altLang="en-US" sz="2500" dirty="0">
                <a:solidFill>
                  <a:schemeClr val="tx2"/>
                </a:solidFill>
              </a:rPr>
              <a:t>The OIP document must capture </a:t>
            </a:r>
            <a:r>
              <a:rPr lang="en-US" altLang="en-US" sz="2500" u="sng" dirty="0">
                <a:solidFill>
                  <a:srgbClr val="0000FF"/>
                </a:solidFill>
              </a:rPr>
              <a:t>all inspections</a:t>
            </a:r>
            <a:r>
              <a:rPr lang="en-US" altLang="en-US" sz="2500" dirty="0">
                <a:solidFill>
                  <a:schemeClr val="tx2"/>
                </a:solidFill>
              </a:rPr>
              <a:t> that affect the command and then prioritize them – or eliminate some of them!</a:t>
            </a:r>
          </a:p>
          <a:p>
            <a:pPr marL="342900" indent="-342900">
              <a:spcBef>
                <a:spcPct val="50000"/>
              </a:spcBef>
              <a:spcAft>
                <a:spcPct val="30000"/>
              </a:spcAft>
            </a:pPr>
            <a:r>
              <a:rPr lang="en-US" altLang="en-US" sz="2500" dirty="0">
                <a:solidFill>
                  <a:schemeClr val="tx2"/>
                </a:solidFill>
              </a:rPr>
              <a:t>The OIP document should establish the scope and standards for the different types of inspections.</a:t>
            </a:r>
          </a:p>
        </p:txBody>
      </p:sp>
      <p:sp>
        <p:nvSpPr>
          <p:cNvPr id="145412"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Developing an OIP</a:t>
            </a:r>
            <a:endParaRPr lang="en-US" altLang="en-US" sz="1800" i="1"/>
          </a:p>
        </p:txBody>
      </p:sp>
    </p:spTree>
  </p:cSld>
  <p:clrMapOvr>
    <a:masterClrMapping/>
  </p:clrMapOvr>
  <p:transition>
    <p:pull/>
    <p:sndAc>
      <p:end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3E75298-3BFE-4784-ABB9-45ADD7C06C11}" type="slidenum">
              <a:rPr lang="en-US" altLang="en-US" sz="1400" smtClean="0"/>
              <a:pPr>
                <a:spcBef>
                  <a:spcPct val="0"/>
                </a:spcBef>
                <a:buFontTx/>
                <a:buNone/>
              </a:pPr>
              <a:t>63</a:t>
            </a:fld>
            <a:endParaRPr lang="en-US" altLang="en-US" sz="1400"/>
          </a:p>
        </p:txBody>
      </p:sp>
      <p:sp>
        <p:nvSpPr>
          <p:cNvPr id="147459" name="Rectangle 2"/>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147460" name="Rectangle 3"/>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147461" name="Rectangle 5"/>
          <p:cNvSpPr>
            <a:spLocks noChangeArrowheads="1"/>
          </p:cNvSpPr>
          <p:nvPr/>
        </p:nvSpPr>
        <p:spPr bwMode="auto">
          <a:xfrm>
            <a:off x="5029200" y="5977617"/>
            <a:ext cx="4072054"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u="sng" dirty="0">
                <a:solidFill>
                  <a:srgbClr val="00B050"/>
                </a:solidFill>
              </a:rPr>
              <a:t>The Inspections Guide</a:t>
            </a:r>
            <a:r>
              <a:rPr lang="en-US" altLang="en-US" sz="1800" dirty="0">
                <a:solidFill>
                  <a:srgbClr val="00B050"/>
                </a:solidFill>
              </a:rPr>
              <a:t> (Section 3-4)</a:t>
            </a:r>
          </a:p>
        </p:txBody>
      </p:sp>
      <p:pic>
        <p:nvPicPr>
          <p:cNvPr id="1474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81200"/>
            <a:ext cx="5508625"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3" name="Text Box 2050"/>
          <p:cNvSpPr txBox="1">
            <a:spLocks noChangeArrowheads="1"/>
          </p:cNvSpPr>
          <p:nvPr/>
        </p:nvSpPr>
        <p:spPr bwMode="auto">
          <a:xfrm>
            <a:off x="1524000" y="3810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The IG Inspection Selection Process:</a:t>
            </a:r>
            <a:endParaRPr lang="en-US" altLang="en-US" sz="1800" i="1" dirty="0"/>
          </a:p>
        </p:txBody>
      </p:sp>
    </p:spTree>
  </p:cSld>
  <p:clrMapOvr>
    <a:masterClrMapping/>
  </p:clrMapOvr>
  <p:transition>
    <p:pull/>
    <p:sndAc>
      <p:end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3533E53-4D85-499A-A9AE-4DD9589EF1DE}" type="slidenum">
              <a:rPr lang="en-US" altLang="en-US" sz="1400" smtClean="0"/>
              <a:pPr>
                <a:spcBef>
                  <a:spcPct val="0"/>
                </a:spcBef>
                <a:buFontTx/>
                <a:buNone/>
              </a:pPr>
              <a:t>64</a:t>
            </a:fld>
            <a:endParaRPr lang="en-US" altLang="en-US" sz="1400"/>
          </a:p>
        </p:txBody>
      </p:sp>
      <p:sp>
        <p:nvSpPr>
          <p:cNvPr id="149507" name="Rectangle 2"/>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149508" name="Rectangle 3"/>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149509" name="AutoShape 5"/>
          <p:cNvSpPr>
            <a:spLocks noChangeArrowheads="1"/>
          </p:cNvSpPr>
          <p:nvPr/>
        </p:nvSpPr>
        <p:spPr bwMode="auto">
          <a:xfrm rot="-401444">
            <a:off x="3130464" y="1305699"/>
            <a:ext cx="2876161" cy="1424847"/>
          </a:xfrm>
          <a:prstGeom prst="notchedRightArrow">
            <a:avLst>
              <a:gd name="adj1" fmla="val 50000"/>
              <a:gd name="adj2" fmla="val 32232"/>
            </a:avLst>
          </a:prstGeom>
          <a:solidFill>
            <a:srgbClr val="FF0000"/>
          </a:solidFill>
          <a:ln w="12700">
            <a:solidFill>
              <a:schemeClr val="hlink"/>
            </a:solidFill>
            <a:miter lim="800000"/>
            <a:headEnd type="none" w="sm" len="sm"/>
            <a:tailEnd type="none" w="sm" len="sm"/>
          </a:ln>
        </p:spPr>
        <p:txBody>
          <a:bodyPr wrap="none" lIns="72731" tIns="36366" rIns="72731" bIns="3636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b="0" dirty="0">
                <a:solidFill>
                  <a:srgbClr val="FFFFFF"/>
                </a:solidFill>
                <a:latin typeface="Arial Black" panose="020B0A04020102020204" pitchFamily="34" charset="0"/>
              </a:rPr>
              <a:t>1. DETERMINE </a:t>
            </a:r>
          </a:p>
          <a:p>
            <a:pPr algn="ctr">
              <a:spcBef>
                <a:spcPct val="0"/>
              </a:spcBef>
              <a:buFontTx/>
              <a:buNone/>
            </a:pPr>
            <a:r>
              <a:rPr lang="en-US" altLang="en-US" sz="1700" b="0" dirty="0">
                <a:solidFill>
                  <a:srgbClr val="FFFFFF"/>
                </a:solidFill>
                <a:latin typeface="Arial Black" panose="020B0A04020102020204" pitchFamily="34" charset="0"/>
              </a:rPr>
              <a:t>   THE COMMANDER’S  </a:t>
            </a:r>
          </a:p>
          <a:p>
            <a:pPr algn="ctr">
              <a:spcBef>
                <a:spcPct val="0"/>
              </a:spcBef>
              <a:buFontTx/>
              <a:buNone/>
            </a:pPr>
            <a:r>
              <a:rPr lang="en-US" altLang="en-US" sz="1700" b="0" dirty="0">
                <a:solidFill>
                  <a:srgbClr val="FFFFFF"/>
                </a:solidFill>
                <a:latin typeface="Arial Black" panose="020B0A04020102020204" pitchFamily="34" charset="0"/>
              </a:rPr>
              <a:t>PRIORITIES</a:t>
            </a:r>
          </a:p>
        </p:txBody>
      </p:sp>
      <p:sp>
        <p:nvSpPr>
          <p:cNvPr id="149510" name="Text Box 6"/>
          <p:cNvSpPr txBox="1">
            <a:spLocks noChangeArrowheads="1"/>
          </p:cNvSpPr>
          <p:nvPr/>
        </p:nvSpPr>
        <p:spPr bwMode="auto">
          <a:xfrm>
            <a:off x="3954463" y="2932113"/>
            <a:ext cx="452596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50000"/>
              </a:spcBef>
              <a:buFontTx/>
              <a:buNone/>
            </a:pPr>
            <a:endParaRPr lang="en-US" altLang="en-US" sz="2900" b="0"/>
          </a:p>
        </p:txBody>
      </p:sp>
      <p:sp>
        <p:nvSpPr>
          <p:cNvPr id="149511" name="Text Box 7"/>
          <p:cNvSpPr txBox="1">
            <a:spLocks noChangeArrowheads="1"/>
          </p:cNvSpPr>
          <p:nvPr/>
        </p:nvSpPr>
        <p:spPr bwMode="auto">
          <a:xfrm>
            <a:off x="228600" y="2590800"/>
            <a:ext cx="8839200" cy="439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lnSpc>
                <a:spcPct val="87000"/>
              </a:lnSpc>
              <a:spcBef>
                <a:spcPct val="50000"/>
              </a:spcBef>
            </a:pPr>
            <a:r>
              <a:rPr lang="en-US" altLang="en-US" sz="2400" dirty="0"/>
              <a:t>The IG must </a:t>
            </a:r>
            <a:r>
              <a:rPr lang="en-US" altLang="en-US" sz="2400" u="sng" dirty="0"/>
              <a:t>know the Command / Commander</a:t>
            </a:r>
            <a:r>
              <a:rPr lang="en-US" altLang="en-US" sz="2400" dirty="0"/>
              <a:t>:</a:t>
            </a:r>
            <a:endParaRPr lang="en-US" altLang="en-US" sz="2400" u="sng" dirty="0"/>
          </a:p>
          <a:p>
            <a:pPr marL="803275" lvl="1" indent="-346075">
              <a:lnSpc>
                <a:spcPct val="87000"/>
              </a:lnSpc>
              <a:spcBef>
                <a:spcPct val="50000"/>
              </a:spcBef>
              <a:buFont typeface="Wingdings" panose="05000000000000000000" pitchFamily="2" charset="2"/>
              <a:buChar char="Ø"/>
              <a:tabLst>
                <a:tab pos="803275" algn="l"/>
              </a:tabLst>
            </a:pPr>
            <a:r>
              <a:rPr lang="en-US" altLang="en-US" sz="2000" dirty="0"/>
              <a:t>Attend relevant staff meetings and listen in on key topics </a:t>
            </a:r>
          </a:p>
          <a:p>
            <a:pPr marL="803275" lvl="1" indent="-346075">
              <a:lnSpc>
                <a:spcPct val="87000"/>
              </a:lnSpc>
              <a:spcBef>
                <a:spcPct val="50000"/>
              </a:spcBef>
              <a:buFont typeface="Wingdings" panose="05000000000000000000" pitchFamily="2" charset="2"/>
              <a:buChar char="Ø"/>
              <a:tabLst>
                <a:tab pos="803275" algn="l"/>
              </a:tabLst>
            </a:pPr>
            <a:r>
              <a:rPr lang="en-US" altLang="en-US" sz="2000" dirty="0"/>
              <a:t>Keep up with the </a:t>
            </a:r>
            <a:r>
              <a:rPr lang="en-US" altLang="en-US" sz="2000" u="sng" dirty="0"/>
              <a:t>commander’s philosophy and vision</a:t>
            </a:r>
          </a:p>
          <a:p>
            <a:pPr marL="803275" lvl="1" indent="-346075">
              <a:lnSpc>
                <a:spcPct val="87000"/>
              </a:lnSpc>
              <a:spcBef>
                <a:spcPct val="50000"/>
              </a:spcBef>
              <a:buFont typeface="Wingdings" panose="05000000000000000000" pitchFamily="2" charset="2"/>
              <a:buChar char="Ø"/>
              <a:tabLst>
                <a:tab pos="803275" algn="l"/>
              </a:tabLst>
            </a:pPr>
            <a:r>
              <a:rPr lang="en-US" altLang="en-US" sz="2000" dirty="0"/>
              <a:t>Review Command Policies and Goals, Annual Training Guidance</a:t>
            </a:r>
          </a:p>
          <a:p>
            <a:pPr marL="803275" lvl="1" indent="-346075">
              <a:lnSpc>
                <a:spcPct val="87000"/>
              </a:lnSpc>
              <a:spcBef>
                <a:spcPct val="50000"/>
              </a:spcBef>
              <a:buFont typeface="Wingdings" panose="05000000000000000000" pitchFamily="2" charset="2"/>
              <a:buChar char="Ø"/>
              <a:tabLst>
                <a:tab pos="803275" algn="l"/>
              </a:tabLst>
            </a:pPr>
            <a:r>
              <a:rPr lang="en-US" altLang="en-US" sz="2000" dirty="0"/>
              <a:t>Study pertinent issues in Unit Status Reports or Strategic Readiness System (SRS)	</a:t>
            </a:r>
          </a:p>
          <a:p>
            <a:pPr marL="342900" indent="-342900">
              <a:lnSpc>
                <a:spcPct val="87000"/>
              </a:lnSpc>
              <a:spcBef>
                <a:spcPct val="50000"/>
              </a:spcBef>
            </a:pPr>
            <a:r>
              <a:rPr lang="en-US" altLang="en-US" sz="2400" dirty="0"/>
              <a:t>Be a </a:t>
            </a:r>
            <a:r>
              <a:rPr lang="en-US" altLang="en-US" sz="2400" u="sng" dirty="0"/>
              <a:t>visible and participating </a:t>
            </a:r>
            <a:r>
              <a:rPr lang="en-US" altLang="en-US" sz="2400" dirty="0"/>
              <a:t>member of the command</a:t>
            </a:r>
          </a:p>
          <a:p>
            <a:pPr marL="342900" indent="-342900">
              <a:lnSpc>
                <a:spcPct val="87000"/>
              </a:lnSpc>
              <a:spcBef>
                <a:spcPct val="50000"/>
              </a:spcBef>
            </a:pPr>
            <a:r>
              <a:rPr lang="en-US" altLang="en-US" sz="2400" dirty="0"/>
              <a:t>Review the IG Database for trends</a:t>
            </a:r>
          </a:p>
          <a:p>
            <a:pPr marL="342900" indent="-342900">
              <a:lnSpc>
                <a:spcPct val="87000"/>
              </a:lnSpc>
              <a:spcBef>
                <a:spcPct val="50000"/>
              </a:spcBef>
            </a:pPr>
            <a:r>
              <a:rPr lang="en-US" altLang="en-US" sz="2400" dirty="0"/>
              <a:t>Review DAIG and higher HQ’s inspection priorities</a:t>
            </a:r>
          </a:p>
          <a:p>
            <a:pPr marL="342900" indent="-342900">
              <a:lnSpc>
                <a:spcPct val="87000"/>
              </a:lnSpc>
              <a:spcBef>
                <a:spcPct val="50000"/>
              </a:spcBef>
            </a:pPr>
            <a:endParaRPr lang="en-US" altLang="en-US" sz="2400" dirty="0"/>
          </a:p>
        </p:txBody>
      </p:sp>
      <p:sp>
        <p:nvSpPr>
          <p:cNvPr id="2" name="Text Box 2050">
            <a:extLst>
              <a:ext uri="{FF2B5EF4-FFF2-40B4-BE49-F238E27FC236}">
                <a16:creationId xmlns:a16="http://schemas.microsoft.com/office/drawing/2014/main" id="{046AACA4-6484-CEBC-9339-541EF8B17981}"/>
              </a:ext>
            </a:extLst>
          </p:cNvPr>
          <p:cNvSpPr txBox="1">
            <a:spLocks noChangeArrowheads="1"/>
          </p:cNvSpPr>
          <p:nvPr/>
        </p:nvSpPr>
        <p:spPr bwMode="auto">
          <a:xfrm>
            <a:off x="1524000" y="3810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dirty="0">
                <a:solidFill>
                  <a:srgbClr val="0000FF"/>
                </a:solidFill>
              </a:rPr>
              <a:t>The IG Inspection Selection Process: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Determine your commander’s priorities.</a:t>
            </a:r>
            <a:endParaRPr kumimoji="0" lang="en-US" altLang="en-US" sz="12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pull/>
    <p:sndAc>
      <p:end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BC5FB26-E202-4BF4-8C18-D09B0C6789DF}" type="slidenum">
              <a:rPr lang="en-US" altLang="en-US" sz="1400" smtClean="0"/>
              <a:pPr>
                <a:spcBef>
                  <a:spcPct val="0"/>
                </a:spcBef>
                <a:buFontTx/>
                <a:buNone/>
              </a:pPr>
              <a:t>65</a:t>
            </a:fld>
            <a:endParaRPr lang="en-US" altLang="en-US" sz="1400"/>
          </a:p>
        </p:txBody>
      </p:sp>
      <p:sp>
        <p:nvSpPr>
          <p:cNvPr id="153603" name="Rectangle 2"/>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153604" name="Rectangle 3"/>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153605" name="Rectangle 4"/>
          <p:cNvSpPr>
            <a:spLocks noChangeArrowheads="1"/>
          </p:cNvSpPr>
          <p:nvPr/>
        </p:nvSpPr>
        <p:spPr bwMode="auto">
          <a:xfrm>
            <a:off x="3736975" y="895350"/>
            <a:ext cx="21145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153606" name="Text Box 5"/>
          <p:cNvSpPr txBox="1">
            <a:spLocks noChangeArrowheads="1"/>
          </p:cNvSpPr>
          <p:nvPr/>
        </p:nvSpPr>
        <p:spPr bwMode="auto">
          <a:xfrm>
            <a:off x="152400" y="2951163"/>
            <a:ext cx="6232525"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127000"/>
              </a:lnSpc>
              <a:spcBef>
                <a:spcPct val="50000"/>
              </a:spcBef>
            </a:pPr>
            <a:r>
              <a:rPr lang="en-US" altLang="en-US" sz="2500" dirty="0"/>
              <a:t>  Impact on Unit Readiness</a:t>
            </a:r>
          </a:p>
          <a:p>
            <a:pPr>
              <a:lnSpc>
                <a:spcPct val="127000"/>
              </a:lnSpc>
              <a:spcBef>
                <a:spcPct val="50000"/>
              </a:spcBef>
            </a:pPr>
            <a:r>
              <a:rPr lang="en-US" altLang="en-US" sz="2500" dirty="0"/>
              <a:t>  Value to the Command</a:t>
            </a:r>
          </a:p>
          <a:p>
            <a:pPr>
              <a:lnSpc>
                <a:spcPct val="127000"/>
              </a:lnSpc>
              <a:spcBef>
                <a:spcPct val="50000"/>
              </a:spcBef>
            </a:pPr>
            <a:r>
              <a:rPr lang="en-US" altLang="en-US" sz="2500" dirty="0"/>
              <a:t>  Priority to the Commander</a:t>
            </a:r>
          </a:p>
        </p:txBody>
      </p:sp>
      <p:sp>
        <p:nvSpPr>
          <p:cNvPr id="461832" name="Rectangle 8"/>
          <p:cNvSpPr>
            <a:spLocks noChangeArrowheads="1"/>
          </p:cNvSpPr>
          <p:nvPr/>
        </p:nvSpPr>
        <p:spPr bwMode="auto">
          <a:xfrm>
            <a:off x="0" y="1325563"/>
            <a:ext cx="9144000" cy="0"/>
          </a:xfrm>
          <a:prstGeom prst="rect">
            <a:avLst/>
          </a:prstGeom>
          <a:noFill/>
          <a:ln w="76200">
            <a:noFill/>
            <a:miter lim="800000"/>
            <a:headEnd/>
            <a:tailEnd/>
          </a:ln>
          <a:effectLst/>
        </p:spPr>
        <p:txBody>
          <a:bodyPr>
            <a:spAutoFit/>
          </a:bodyPr>
          <a:lstStyle/>
          <a:p>
            <a:pPr algn="ctr" eaLnBrk="1" hangingPunct="1">
              <a:defRPr/>
            </a:pPr>
            <a:endParaRPr lang="en-US">
              <a:effectLst>
                <a:outerShdw blurRad="38100" dist="38100" dir="2700000" algn="tl">
                  <a:srgbClr val="000000">
                    <a:alpha val="43137"/>
                  </a:srgbClr>
                </a:outerShdw>
              </a:effectLst>
              <a:latin typeface="Arial" charset="0"/>
            </a:endParaRPr>
          </a:p>
        </p:txBody>
      </p:sp>
      <p:pic>
        <p:nvPicPr>
          <p:cNvPr id="1536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14600"/>
            <a:ext cx="39433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0" name="TextBox 1"/>
          <p:cNvSpPr txBox="1">
            <a:spLocks noChangeArrowheads="1"/>
          </p:cNvSpPr>
          <p:nvPr/>
        </p:nvSpPr>
        <p:spPr bwMode="auto">
          <a:xfrm>
            <a:off x="5172317" y="5187215"/>
            <a:ext cx="31999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i="1" dirty="0"/>
              <a:t>Interesting, but does it matter?</a:t>
            </a:r>
          </a:p>
        </p:txBody>
      </p:sp>
      <p:sp>
        <p:nvSpPr>
          <p:cNvPr id="2" name="AutoShape 1030">
            <a:extLst>
              <a:ext uri="{FF2B5EF4-FFF2-40B4-BE49-F238E27FC236}">
                <a16:creationId xmlns:a16="http://schemas.microsoft.com/office/drawing/2014/main" id="{F3F73042-71E3-8893-C93F-AE0F27FE5A28}"/>
              </a:ext>
            </a:extLst>
          </p:cNvPr>
          <p:cNvSpPr>
            <a:spLocks noChangeArrowheads="1"/>
          </p:cNvSpPr>
          <p:nvPr/>
        </p:nvSpPr>
        <p:spPr bwMode="auto">
          <a:xfrm>
            <a:off x="914400" y="1692276"/>
            <a:ext cx="2544762" cy="892175"/>
          </a:xfrm>
          <a:prstGeom prst="downArrow">
            <a:avLst>
              <a:gd name="adj1" fmla="val 50000"/>
              <a:gd name="adj2" fmla="val 50093"/>
            </a:avLst>
          </a:prstGeom>
          <a:solidFill>
            <a:schemeClr val="tx2"/>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endParaRPr lang="en-US" altLang="en-US" sz="400" b="0" dirty="0">
              <a:solidFill>
                <a:srgbClr val="FFFFFF"/>
              </a:solidFill>
              <a:latin typeface="Arial Black" panose="020B0A04020102020204" pitchFamily="34" charset="0"/>
            </a:endParaRPr>
          </a:p>
          <a:p>
            <a:pPr algn="ctr">
              <a:spcBef>
                <a:spcPct val="50000"/>
              </a:spcBef>
              <a:buFontTx/>
              <a:buNone/>
            </a:pPr>
            <a:r>
              <a:rPr lang="en-US" altLang="en-US" sz="1400" b="0" dirty="0">
                <a:solidFill>
                  <a:srgbClr val="FFFFFF"/>
                </a:solidFill>
                <a:latin typeface="Arial Black" panose="020B0A04020102020204" pitchFamily="34" charset="0"/>
              </a:rPr>
              <a:t>2. ANALYZE </a:t>
            </a:r>
          </a:p>
          <a:p>
            <a:pPr algn="ctr">
              <a:spcBef>
                <a:spcPct val="50000"/>
              </a:spcBef>
              <a:buFontTx/>
              <a:buNone/>
            </a:pPr>
            <a:r>
              <a:rPr lang="en-US" altLang="en-US" sz="1400" b="0" dirty="0">
                <a:solidFill>
                  <a:srgbClr val="FFFFFF"/>
                </a:solidFill>
                <a:latin typeface="Arial Black" panose="020B0A04020102020204" pitchFamily="34" charset="0"/>
              </a:rPr>
              <a:t>INFORMATION</a:t>
            </a:r>
          </a:p>
        </p:txBody>
      </p:sp>
      <p:sp>
        <p:nvSpPr>
          <p:cNvPr id="3" name="Text Box 2050">
            <a:extLst>
              <a:ext uri="{FF2B5EF4-FFF2-40B4-BE49-F238E27FC236}">
                <a16:creationId xmlns:a16="http://schemas.microsoft.com/office/drawing/2014/main" id="{EF0A7EDB-6248-23B2-AFA6-86350101B760}"/>
              </a:ext>
            </a:extLst>
          </p:cNvPr>
          <p:cNvSpPr txBox="1">
            <a:spLocks noChangeArrowheads="1"/>
          </p:cNvSpPr>
          <p:nvPr/>
        </p:nvSpPr>
        <p:spPr bwMode="auto">
          <a:xfrm>
            <a:off x="1524000" y="381000"/>
            <a:ext cx="6705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dirty="0">
                <a:solidFill>
                  <a:srgbClr val="0000FF"/>
                </a:solidFill>
              </a:rPr>
              <a:t>The IG Inspection Selection Process: </a:t>
            </a:r>
            <a:r>
              <a:rPr lang="en-US" altLang="en-US" sz="2800" i="1" dirty="0"/>
              <a:t>Analyze information for...</a:t>
            </a:r>
          </a:p>
        </p:txBody>
      </p:sp>
    </p:spTree>
  </p:cSld>
  <p:clrMapOvr>
    <a:masterClrMapping/>
  </p:clrMapOvr>
  <p:transition>
    <p:pull/>
    <p:sndAc>
      <p:end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944DDBD-1EDD-4553-82C4-4C779BC1AE69}" type="slidenum">
              <a:rPr lang="en-US" altLang="en-US" sz="1400" smtClean="0"/>
              <a:pPr>
                <a:spcBef>
                  <a:spcPct val="0"/>
                </a:spcBef>
                <a:buFontTx/>
                <a:buNone/>
              </a:pPr>
              <a:t>66</a:t>
            </a:fld>
            <a:endParaRPr lang="en-US" altLang="en-US" sz="1400"/>
          </a:p>
        </p:txBody>
      </p:sp>
      <p:sp>
        <p:nvSpPr>
          <p:cNvPr id="155651" name="Text Box 2"/>
          <p:cNvSpPr txBox="1">
            <a:spLocks noChangeArrowheads="1"/>
          </p:cNvSpPr>
          <p:nvPr/>
        </p:nvSpPr>
        <p:spPr bwMode="auto">
          <a:xfrm>
            <a:off x="457200" y="1724045"/>
            <a:ext cx="8518525" cy="215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lnSpc>
                <a:spcPct val="87000"/>
              </a:lnSpc>
              <a:spcBef>
                <a:spcPct val="50000"/>
              </a:spcBef>
            </a:pPr>
            <a:r>
              <a:rPr lang="en-US" altLang="en-US" sz="2500" dirty="0"/>
              <a:t>List the inspection topics by priority</a:t>
            </a:r>
          </a:p>
          <a:p>
            <a:pPr marL="342900" indent="-342900">
              <a:lnSpc>
                <a:spcPct val="87000"/>
              </a:lnSpc>
              <a:spcBef>
                <a:spcPct val="50000"/>
              </a:spcBef>
            </a:pPr>
            <a:r>
              <a:rPr lang="en-US" altLang="en-US" sz="2500" dirty="0"/>
              <a:t>Recommend developing at least four key inspection topics for the fiscal year (one topic per quarter)</a:t>
            </a:r>
          </a:p>
          <a:p>
            <a:pPr marL="342900" indent="-342900">
              <a:lnSpc>
                <a:spcPct val="87000"/>
              </a:lnSpc>
              <a:spcBef>
                <a:spcPct val="50000"/>
              </a:spcBef>
            </a:pPr>
            <a:r>
              <a:rPr lang="en-US" altLang="en-US" sz="2500" dirty="0"/>
              <a:t>Explain to the commander how and why these inspections will contribute to unit readiness </a:t>
            </a:r>
          </a:p>
        </p:txBody>
      </p:sp>
      <p:sp>
        <p:nvSpPr>
          <p:cNvPr id="463876" name="Rectangle 4"/>
          <p:cNvSpPr>
            <a:spLocks noChangeArrowheads="1"/>
          </p:cNvSpPr>
          <p:nvPr/>
        </p:nvSpPr>
        <p:spPr bwMode="auto">
          <a:xfrm>
            <a:off x="2209800" y="4749758"/>
            <a:ext cx="4724400" cy="1371600"/>
          </a:xfrm>
          <a:prstGeom prst="rect">
            <a:avLst/>
          </a:prstGeom>
          <a:solidFill>
            <a:srgbClr val="FFFF00"/>
          </a:solidFill>
          <a:ln w="12700">
            <a:solidFill>
              <a:schemeClr val="tx1"/>
            </a:solidFill>
            <a:miter lim="800000"/>
            <a:headEnd/>
            <a:tailEnd/>
          </a:ln>
          <a:effectLst/>
        </p:spPr>
        <p:txBody>
          <a:bodyPr wrap="none" lIns="87127" tIns="45457" rIns="87127" bIns="45457" anchor="ctr"/>
          <a:lstStyle/>
          <a:p>
            <a:pPr defTabSz="866775">
              <a:defRPr/>
            </a:pPr>
            <a:r>
              <a:rPr lang="en-US" sz="1900" dirty="0">
                <a:effectLst>
                  <a:outerShdw blurRad="38100" dist="38100" dir="2700000" algn="tl">
                    <a:srgbClr val="FFFFFF"/>
                  </a:outerShdw>
                </a:effectLst>
                <a:latin typeface="Arial" charset="0"/>
              </a:rPr>
              <a:t>1.  OIP (1</a:t>
            </a:r>
            <a:r>
              <a:rPr lang="en-US" sz="1900" baseline="30000" dirty="0">
                <a:effectLst>
                  <a:outerShdw blurRad="38100" dist="38100" dir="2700000" algn="tl">
                    <a:srgbClr val="FFFFFF"/>
                  </a:outerShdw>
                </a:effectLst>
                <a:latin typeface="Arial" charset="0"/>
              </a:rPr>
              <a:t>st</a:t>
            </a:r>
            <a:r>
              <a:rPr lang="en-US" sz="1900" dirty="0">
                <a:effectLst>
                  <a:outerShdw blurRad="38100" dist="38100" dir="2700000" algn="tl">
                    <a:srgbClr val="FFFFFF"/>
                  </a:outerShdw>
                </a:effectLst>
                <a:latin typeface="Arial" charset="0"/>
              </a:rPr>
              <a:t> Quarter)</a:t>
            </a:r>
          </a:p>
          <a:p>
            <a:pPr defTabSz="866775">
              <a:defRPr/>
            </a:pPr>
            <a:r>
              <a:rPr lang="en-US" sz="1900" dirty="0">
                <a:effectLst>
                  <a:outerShdw blurRad="38100" dist="38100" dir="2700000" algn="tl">
                    <a:srgbClr val="FFFFFF"/>
                  </a:outerShdw>
                </a:effectLst>
                <a:latin typeface="Arial" charset="0"/>
              </a:rPr>
              <a:t>2.  Risk Management (RM) (2</a:t>
            </a:r>
            <a:r>
              <a:rPr lang="en-US" sz="1900" baseline="30000" dirty="0">
                <a:effectLst>
                  <a:outerShdw blurRad="38100" dist="38100" dir="2700000" algn="tl">
                    <a:srgbClr val="FFFFFF"/>
                  </a:outerShdw>
                </a:effectLst>
                <a:latin typeface="Arial" charset="0"/>
              </a:rPr>
              <a:t>nd</a:t>
            </a:r>
            <a:r>
              <a:rPr lang="en-US" sz="1900" dirty="0">
                <a:effectLst>
                  <a:outerShdw blurRad="38100" dist="38100" dir="2700000" algn="tl">
                    <a:srgbClr val="FFFFFF"/>
                  </a:outerShdw>
                </a:effectLst>
                <a:latin typeface="Arial" charset="0"/>
              </a:rPr>
              <a:t> Quarter)</a:t>
            </a:r>
          </a:p>
          <a:p>
            <a:pPr defTabSz="866775">
              <a:defRPr/>
            </a:pPr>
            <a:r>
              <a:rPr lang="en-US" sz="1900" dirty="0">
                <a:effectLst>
                  <a:outerShdw blurRad="38100" dist="38100" dir="2700000" algn="tl">
                    <a:srgbClr val="FFFFFF"/>
                  </a:outerShdw>
                </a:effectLst>
                <a:latin typeface="Arial" charset="0"/>
              </a:rPr>
              <a:t>3.  Force Protection (3</a:t>
            </a:r>
            <a:r>
              <a:rPr lang="en-US" sz="1900" baseline="30000" dirty="0">
                <a:effectLst>
                  <a:outerShdw blurRad="38100" dist="38100" dir="2700000" algn="tl">
                    <a:srgbClr val="FFFFFF"/>
                  </a:outerShdw>
                </a:effectLst>
                <a:latin typeface="Arial" charset="0"/>
              </a:rPr>
              <a:t>rd</a:t>
            </a:r>
            <a:r>
              <a:rPr lang="en-US" sz="1900" dirty="0">
                <a:effectLst>
                  <a:outerShdw blurRad="38100" dist="38100" dir="2700000" algn="tl">
                    <a:srgbClr val="FFFFFF"/>
                  </a:outerShdw>
                </a:effectLst>
                <a:latin typeface="Arial" charset="0"/>
              </a:rPr>
              <a:t> Quarter)</a:t>
            </a:r>
          </a:p>
          <a:p>
            <a:pPr defTabSz="866775">
              <a:defRPr/>
            </a:pPr>
            <a:r>
              <a:rPr lang="en-US" sz="1900" dirty="0">
                <a:effectLst>
                  <a:outerShdw blurRad="38100" dist="38100" dir="2700000" algn="tl">
                    <a:srgbClr val="FFFFFF"/>
                  </a:outerShdw>
                </a:effectLst>
                <a:latin typeface="Arial" charset="0"/>
              </a:rPr>
              <a:t>4.  Property Accountability (4</a:t>
            </a:r>
            <a:r>
              <a:rPr lang="en-US" sz="1900" baseline="30000" dirty="0">
                <a:effectLst>
                  <a:outerShdw blurRad="38100" dist="38100" dir="2700000" algn="tl">
                    <a:srgbClr val="FFFFFF"/>
                  </a:outerShdw>
                </a:effectLst>
                <a:latin typeface="Arial" charset="0"/>
              </a:rPr>
              <a:t>th</a:t>
            </a:r>
            <a:r>
              <a:rPr lang="en-US" sz="1900" dirty="0">
                <a:effectLst>
                  <a:outerShdw blurRad="38100" dist="38100" dir="2700000" algn="tl">
                    <a:srgbClr val="FFFFFF"/>
                  </a:outerShdw>
                </a:effectLst>
                <a:latin typeface="Arial" charset="0"/>
              </a:rPr>
              <a:t> Quarter) </a:t>
            </a:r>
          </a:p>
        </p:txBody>
      </p:sp>
      <p:sp>
        <p:nvSpPr>
          <p:cNvPr id="155653" name="Rectangle 5"/>
          <p:cNvSpPr>
            <a:spLocks noChangeArrowheads="1"/>
          </p:cNvSpPr>
          <p:nvPr/>
        </p:nvSpPr>
        <p:spPr bwMode="auto">
          <a:xfrm>
            <a:off x="3859252" y="3962400"/>
            <a:ext cx="1425496" cy="32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u="sng" dirty="0">
                <a:solidFill>
                  <a:srgbClr val="0000FF"/>
                </a:solidFill>
              </a:rPr>
              <a:t>For example:</a:t>
            </a:r>
            <a:endParaRPr lang="en-US" altLang="en-US" sz="1600" dirty="0">
              <a:solidFill>
                <a:srgbClr val="0000FF"/>
              </a:solidFill>
            </a:endParaRPr>
          </a:p>
        </p:txBody>
      </p:sp>
      <p:sp>
        <p:nvSpPr>
          <p:cNvPr id="2" name="Rectangle 1194">
            <a:extLst>
              <a:ext uri="{FF2B5EF4-FFF2-40B4-BE49-F238E27FC236}">
                <a16:creationId xmlns:a16="http://schemas.microsoft.com/office/drawing/2014/main" id="{1809D329-5E55-8B9A-E768-8A3FC59EC4C1}"/>
              </a:ext>
            </a:extLst>
          </p:cNvPr>
          <p:cNvSpPr>
            <a:spLocks noChangeArrowheads="1"/>
          </p:cNvSpPr>
          <p:nvPr/>
        </p:nvSpPr>
        <p:spPr bwMode="auto">
          <a:xfrm>
            <a:off x="2209800" y="4282574"/>
            <a:ext cx="4724400" cy="473075"/>
          </a:xfrm>
          <a:prstGeom prst="rect">
            <a:avLst/>
          </a:prstGeom>
          <a:solidFill>
            <a:srgbClr val="0000FF"/>
          </a:solidFill>
          <a:ln w="12700">
            <a:solidFill>
              <a:schemeClr val="tx1"/>
            </a:solidFill>
            <a:miter lim="800000"/>
            <a:headEnd/>
            <a:tailEnd/>
          </a:ln>
          <a:effectLst/>
        </p:spPr>
        <p:txBody>
          <a:bodyPr wrap="none" lIns="87127" tIns="45457" rIns="87127" bIns="45457" anchor="ctr"/>
          <a:lstStyle/>
          <a:p>
            <a:pPr algn="ctr" defTabSz="866775">
              <a:defRPr/>
            </a:pPr>
            <a:r>
              <a:rPr lang="en-US" sz="1800" b="1" dirty="0">
                <a:solidFill>
                  <a:srgbClr val="FFFF66"/>
                </a:solidFill>
                <a:effectLst>
                  <a:outerShdw blurRad="38100" dist="38100" dir="2700000" algn="tl">
                    <a:srgbClr val="000000"/>
                  </a:outerShdw>
                </a:effectLst>
                <a:latin typeface="Arial" charset="0"/>
              </a:rPr>
              <a:t>3. DEVELOP THE LIST</a:t>
            </a:r>
          </a:p>
        </p:txBody>
      </p:sp>
      <p:sp>
        <p:nvSpPr>
          <p:cNvPr id="3" name="Text Box 2050">
            <a:extLst>
              <a:ext uri="{FF2B5EF4-FFF2-40B4-BE49-F238E27FC236}">
                <a16:creationId xmlns:a16="http://schemas.microsoft.com/office/drawing/2014/main" id="{693E54F9-4192-3509-A544-DACA8AC6790A}"/>
              </a:ext>
            </a:extLst>
          </p:cNvPr>
          <p:cNvSpPr txBox="1">
            <a:spLocks noChangeArrowheads="1"/>
          </p:cNvSpPr>
          <p:nvPr/>
        </p:nvSpPr>
        <p:spPr bwMode="auto">
          <a:xfrm>
            <a:off x="1524000" y="381000"/>
            <a:ext cx="6705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dirty="0">
                <a:solidFill>
                  <a:srgbClr val="0000FF"/>
                </a:solidFill>
              </a:rPr>
              <a:t>The IG Inspection Selection Process: </a:t>
            </a:r>
            <a:r>
              <a:rPr lang="en-US" altLang="en-US" sz="2800" i="1" dirty="0"/>
              <a:t>Develop a Prioritized List</a:t>
            </a:r>
          </a:p>
        </p:txBody>
      </p:sp>
      <p:sp>
        <p:nvSpPr>
          <p:cNvPr id="4" name="Speech Bubble: Oval 3">
            <a:extLst>
              <a:ext uri="{FF2B5EF4-FFF2-40B4-BE49-F238E27FC236}">
                <a16:creationId xmlns:a16="http://schemas.microsoft.com/office/drawing/2014/main" id="{46E0915B-FD2D-60CF-9441-BDD54A6C6D2C}"/>
              </a:ext>
            </a:extLst>
          </p:cNvPr>
          <p:cNvSpPr/>
          <p:nvPr/>
        </p:nvSpPr>
        <p:spPr bwMode="auto">
          <a:xfrm>
            <a:off x="0" y="4453071"/>
            <a:ext cx="2133599" cy="762000"/>
          </a:xfrm>
          <a:prstGeom prst="wedgeEllipseCallout">
            <a:avLst>
              <a:gd name="adj1" fmla="val 56137"/>
              <a:gd name="adj2" fmla="val 23834"/>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5" name="TextBox 4">
            <a:extLst>
              <a:ext uri="{FF2B5EF4-FFF2-40B4-BE49-F238E27FC236}">
                <a16:creationId xmlns:a16="http://schemas.microsoft.com/office/drawing/2014/main" id="{C3604CC9-2303-CCB2-4AFD-453D7A374EA5}"/>
              </a:ext>
            </a:extLst>
          </p:cNvPr>
          <p:cNvSpPr txBox="1"/>
          <p:nvPr/>
        </p:nvSpPr>
        <p:spPr>
          <a:xfrm>
            <a:off x="66109" y="4453071"/>
            <a:ext cx="2001382" cy="646331"/>
          </a:xfrm>
          <a:prstGeom prst="rect">
            <a:avLst/>
          </a:prstGeom>
          <a:noFill/>
          <a:ln>
            <a:noFill/>
          </a:ln>
        </p:spPr>
        <p:txBody>
          <a:bodyPr wrap="none" rtlCol="0">
            <a:spAutoFit/>
          </a:bodyPr>
          <a:lstStyle/>
          <a:p>
            <a:pPr algn="ctr"/>
            <a:r>
              <a:rPr lang="en-US" b="1" dirty="0">
                <a:solidFill>
                  <a:srgbClr val="FF0000"/>
                </a:solidFill>
              </a:rPr>
              <a:t>FYSA: PE </a:t>
            </a:r>
          </a:p>
          <a:p>
            <a:pPr algn="ctr"/>
            <a:r>
              <a:rPr lang="en-US" b="1" dirty="0">
                <a:solidFill>
                  <a:srgbClr val="FF0000"/>
                </a:solidFill>
              </a:rPr>
              <a:t>Inspection Topic</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5" presetClass="emph" presetSubtype="0" nodeType="withEffect">
                                  <p:stCondLst>
                                    <p:cond delay="0"/>
                                  </p:stCondLst>
                                  <p:iterate type="lt">
                                    <p:tmAbs val="25"/>
                                  </p:iterate>
                                  <p:childTnLst>
                                    <p:set>
                                      <p:cBhvr override="childStyle">
                                        <p:cTn id="10" dur="indefinite"/>
                                        <p:tgtEl>
                                          <p:spTgt spid="463876">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6944DDBD-1EDD-4553-82C4-4C779BC1AE69}" type="slidenum">
              <a:rPr lang="en-US" altLang="en-US" sz="1400" smtClean="0"/>
              <a:pPr>
                <a:spcBef>
                  <a:spcPct val="0"/>
                </a:spcBef>
                <a:buFontTx/>
                <a:buNone/>
              </a:pPr>
              <a:t>67</a:t>
            </a:fld>
            <a:endParaRPr lang="en-US" altLang="en-US" sz="1400"/>
          </a:p>
        </p:txBody>
      </p:sp>
      <p:sp>
        <p:nvSpPr>
          <p:cNvPr id="155651" name="Text Box 2"/>
          <p:cNvSpPr txBox="1">
            <a:spLocks noChangeArrowheads="1"/>
          </p:cNvSpPr>
          <p:nvPr/>
        </p:nvSpPr>
        <p:spPr bwMode="auto">
          <a:xfrm>
            <a:off x="418306" y="1989084"/>
            <a:ext cx="8518525" cy="148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87000"/>
              </a:lnSpc>
              <a:spcBef>
                <a:spcPct val="50000"/>
              </a:spcBef>
            </a:pPr>
            <a:r>
              <a:rPr lang="en-US" altLang="en-US" sz="2500" dirty="0"/>
              <a:t>  Present the topics to your commander for approval</a:t>
            </a:r>
          </a:p>
          <a:p>
            <a:pPr>
              <a:lnSpc>
                <a:spcPct val="87000"/>
              </a:lnSpc>
              <a:spcBef>
                <a:spcPct val="50000"/>
              </a:spcBef>
            </a:pPr>
            <a:r>
              <a:rPr lang="en-US" altLang="en-US" sz="2500" dirty="0"/>
              <a:t>  Schedule the inspections</a:t>
            </a:r>
          </a:p>
          <a:p>
            <a:pPr>
              <a:lnSpc>
                <a:spcPct val="87000"/>
              </a:lnSpc>
              <a:spcBef>
                <a:spcPct val="50000"/>
              </a:spcBef>
            </a:pPr>
            <a:r>
              <a:rPr lang="en-US" altLang="en-US" sz="2500" dirty="0"/>
              <a:t>  Notify the command </a:t>
            </a:r>
          </a:p>
        </p:txBody>
      </p:sp>
      <p:sp>
        <p:nvSpPr>
          <p:cNvPr id="155654" name="Text Box 2050"/>
          <p:cNvSpPr txBox="1">
            <a:spLocks noChangeArrowheads="1"/>
          </p:cNvSpPr>
          <p:nvPr/>
        </p:nvSpPr>
        <p:spPr bwMode="auto">
          <a:xfrm>
            <a:off x="1524000" y="381000"/>
            <a:ext cx="6705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dirty="0">
                <a:solidFill>
                  <a:srgbClr val="0000FF"/>
                </a:solidFill>
              </a:rPr>
              <a:t>The IG Inspection Selection Process: </a:t>
            </a:r>
            <a:r>
              <a:rPr lang="en-US" altLang="en-US" sz="2800" i="1" dirty="0"/>
              <a:t>Gain Approval and Plan</a:t>
            </a:r>
          </a:p>
        </p:txBody>
      </p:sp>
      <p:grpSp>
        <p:nvGrpSpPr>
          <p:cNvPr id="2" name="Group 1034">
            <a:extLst>
              <a:ext uri="{FF2B5EF4-FFF2-40B4-BE49-F238E27FC236}">
                <a16:creationId xmlns:a16="http://schemas.microsoft.com/office/drawing/2014/main" id="{B43EF7F5-824F-0876-18E5-49E3EA03D6E2}"/>
              </a:ext>
            </a:extLst>
          </p:cNvPr>
          <p:cNvGrpSpPr>
            <a:grpSpLocks/>
          </p:cNvGrpSpPr>
          <p:nvPr/>
        </p:nvGrpSpPr>
        <p:grpSpPr bwMode="auto">
          <a:xfrm>
            <a:off x="4419600" y="3612202"/>
            <a:ext cx="3429000" cy="2559997"/>
            <a:chOff x="346" y="2883"/>
            <a:chExt cx="2029" cy="1361"/>
          </a:xfrm>
        </p:grpSpPr>
        <p:sp>
          <p:nvSpPr>
            <p:cNvPr id="3" name="Rectangle 1035">
              <a:extLst>
                <a:ext uri="{FF2B5EF4-FFF2-40B4-BE49-F238E27FC236}">
                  <a16:creationId xmlns:a16="http://schemas.microsoft.com/office/drawing/2014/main" id="{292EEE68-3AD6-8983-74E7-BF1FD28A2AF3}"/>
                </a:ext>
              </a:extLst>
            </p:cNvPr>
            <p:cNvSpPr>
              <a:spLocks noChangeArrowheads="1"/>
            </p:cNvSpPr>
            <p:nvPr/>
          </p:nvSpPr>
          <p:spPr bwMode="auto">
            <a:xfrm>
              <a:off x="422" y="3941"/>
              <a:ext cx="119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4" name="Freeform 1036">
              <a:extLst>
                <a:ext uri="{FF2B5EF4-FFF2-40B4-BE49-F238E27FC236}">
                  <a16:creationId xmlns:a16="http://schemas.microsoft.com/office/drawing/2014/main" id="{4B95733F-D960-0B6D-BF85-A73269D4CC08}"/>
                </a:ext>
              </a:extLst>
            </p:cNvPr>
            <p:cNvSpPr>
              <a:spLocks/>
            </p:cNvSpPr>
            <p:nvPr/>
          </p:nvSpPr>
          <p:spPr bwMode="auto">
            <a:xfrm>
              <a:off x="456" y="2982"/>
              <a:ext cx="1919" cy="1195"/>
            </a:xfrm>
            <a:custGeom>
              <a:avLst/>
              <a:gdLst/>
              <a:ahLst/>
              <a:cxnLst>
                <a:cxn ang="0">
                  <a:pos x="0" y="0"/>
                </a:cxn>
                <a:cxn ang="0">
                  <a:pos x="2398" y="0"/>
                </a:cxn>
                <a:cxn ang="0">
                  <a:pos x="2398" y="1513"/>
                </a:cxn>
                <a:cxn ang="0">
                  <a:pos x="0" y="1513"/>
                </a:cxn>
                <a:cxn ang="0">
                  <a:pos x="0" y="0"/>
                </a:cxn>
              </a:cxnLst>
              <a:rect l="0" t="0" r="r" b="b"/>
              <a:pathLst>
                <a:path w="2399" h="1514">
                  <a:moveTo>
                    <a:pt x="0" y="0"/>
                  </a:moveTo>
                  <a:lnTo>
                    <a:pt x="2398" y="0"/>
                  </a:lnTo>
                  <a:lnTo>
                    <a:pt x="2398" y="1513"/>
                  </a:lnTo>
                  <a:lnTo>
                    <a:pt x="0" y="1513"/>
                  </a:lnTo>
                  <a:lnTo>
                    <a:pt x="0" y="0"/>
                  </a:lnTo>
                </a:path>
              </a:pathLst>
            </a:custGeom>
            <a:solidFill>
              <a:srgbClr val="8080A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 name="Line 1037">
              <a:extLst>
                <a:ext uri="{FF2B5EF4-FFF2-40B4-BE49-F238E27FC236}">
                  <a16:creationId xmlns:a16="http://schemas.microsoft.com/office/drawing/2014/main" id="{471B57A3-C22F-7E4F-AF05-CB52CA9CA3C1}"/>
                </a:ext>
              </a:extLst>
            </p:cNvPr>
            <p:cNvSpPr>
              <a:spLocks noChangeShapeType="1"/>
            </p:cNvSpPr>
            <p:nvPr/>
          </p:nvSpPr>
          <p:spPr bwMode="auto">
            <a:xfrm>
              <a:off x="462" y="3686"/>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6" name="Line 1038">
              <a:extLst>
                <a:ext uri="{FF2B5EF4-FFF2-40B4-BE49-F238E27FC236}">
                  <a16:creationId xmlns:a16="http://schemas.microsoft.com/office/drawing/2014/main" id="{65FE7588-2B67-B686-386C-296DC6608F41}"/>
                </a:ext>
              </a:extLst>
            </p:cNvPr>
            <p:cNvSpPr>
              <a:spLocks noChangeShapeType="1"/>
            </p:cNvSpPr>
            <p:nvPr/>
          </p:nvSpPr>
          <p:spPr bwMode="auto">
            <a:xfrm>
              <a:off x="462" y="3846"/>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7" name="Line 1039">
              <a:extLst>
                <a:ext uri="{FF2B5EF4-FFF2-40B4-BE49-F238E27FC236}">
                  <a16:creationId xmlns:a16="http://schemas.microsoft.com/office/drawing/2014/main" id="{F879CDB1-5B01-C9BE-45E2-0CA84DB33AC8}"/>
                </a:ext>
              </a:extLst>
            </p:cNvPr>
            <p:cNvSpPr>
              <a:spLocks noChangeShapeType="1"/>
            </p:cNvSpPr>
            <p:nvPr/>
          </p:nvSpPr>
          <p:spPr bwMode="auto">
            <a:xfrm>
              <a:off x="462" y="3523"/>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8" name="Line 1040">
              <a:extLst>
                <a:ext uri="{FF2B5EF4-FFF2-40B4-BE49-F238E27FC236}">
                  <a16:creationId xmlns:a16="http://schemas.microsoft.com/office/drawing/2014/main" id="{A66D9889-1AC0-B04B-E7EF-67C8942A192B}"/>
                </a:ext>
              </a:extLst>
            </p:cNvPr>
            <p:cNvSpPr>
              <a:spLocks noChangeShapeType="1"/>
            </p:cNvSpPr>
            <p:nvPr/>
          </p:nvSpPr>
          <p:spPr bwMode="auto">
            <a:xfrm>
              <a:off x="462" y="4007"/>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9" name="Line 1041">
              <a:extLst>
                <a:ext uri="{FF2B5EF4-FFF2-40B4-BE49-F238E27FC236}">
                  <a16:creationId xmlns:a16="http://schemas.microsoft.com/office/drawing/2014/main" id="{0A106505-D15D-BDAA-254B-E716B77A0982}"/>
                </a:ext>
              </a:extLst>
            </p:cNvPr>
            <p:cNvSpPr>
              <a:spLocks noChangeShapeType="1"/>
            </p:cNvSpPr>
            <p:nvPr/>
          </p:nvSpPr>
          <p:spPr bwMode="auto">
            <a:xfrm>
              <a:off x="462" y="3356"/>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0" name="Line 1042">
              <a:extLst>
                <a:ext uri="{FF2B5EF4-FFF2-40B4-BE49-F238E27FC236}">
                  <a16:creationId xmlns:a16="http://schemas.microsoft.com/office/drawing/2014/main" id="{680B5ED5-1C6B-3415-88A9-85F81B5DA0E0}"/>
                </a:ext>
              </a:extLst>
            </p:cNvPr>
            <p:cNvSpPr>
              <a:spLocks noChangeShapeType="1"/>
            </p:cNvSpPr>
            <p:nvPr/>
          </p:nvSpPr>
          <p:spPr bwMode="auto">
            <a:xfrm>
              <a:off x="462" y="3186"/>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 name="Line 1043">
              <a:extLst>
                <a:ext uri="{FF2B5EF4-FFF2-40B4-BE49-F238E27FC236}">
                  <a16:creationId xmlns:a16="http://schemas.microsoft.com/office/drawing/2014/main" id="{9C0B29C4-5181-A41D-F00D-E3B6B0DD8993}"/>
                </a:ext>
              </a:extLst>
            </p:cNvPr>
            <p:cNvSpPr>
              <a:spLocks noChangeShapeType="1"/>
            </p:cNvSpPr>
            <p:nvPr/>
          </p:nvSpPr>
          <p:spPr bwMode="auto">
            <a:xfrm>
              <a:off x="462" y="3174"/>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2" name="Line 1044">
              <a:extLst>
                <a:ext uri="{FF2B5EF4-FFF2-40B4-BE49-F238E27FC236}">
                  <a16:creationId xmlns:a16="http://schemas.microsoft.com/office/drawing/2014/main" id="{B825671D-4693-B543-DF0A-71F29E87B7AE}"/>
                </a:ext>
              </a:extLst>
            </p:cNvPr>
            <p:cNvSpPr>
              <a:spLocks noChangeShapeType="1"/>
            </p:cNvSpPr>
            <p:nvPr/>
          </p:nvSpPr>
          <p:spPr bwMode="auto">
            <a:xfrm flipV="1">
              <a:off x="728" y="3189"/>
              <a:ext cx="0" cy="982"/>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3" name="Line 1045">
              <a:extLst>
                <a:ext uri="{FF2B5EF4-FFF2-40B4-BE49-F238E27FC236}">
                  <a16:creationId xmlns:a16="http://schemas.microsoft.com/office/drawing/2014/main" id="{78C0DC76-8A83-6BF4-2069-4DD8B8091A67}"/>
                </a:ext>
              </a:extLst>
            </p:cNvPr>
            <p:cNvSpPr>
              <a:spLocks noChangeShapeType="1"/>
            </p:cNvSpPr>
            <p:nvPr/>
          </p:nvSpPr>
          <p:spPr bwMode="auto">
            <a:xfrm flipV="1">
              <a:off x="1278" y="3189"/>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4" name="Line 1046">
              <a:extLst>
                <a:ext uri="{FF2B5EF4-FFF2-40B4-BE49-F238E27FC236}">
                  <a16:creationId xmlns:a16="http://schemas.microsoft.com/office/drawing/2014/main" id="{8660699F-C735-A43F-784C-935F6639E42F}"/>
                </a:ext>
              </a:extLst>
            </p:cNvPr>
            <p:cNvSpPr>
              <a:spLocks noChangeShapeType="1"/>
            </p:cNvSpPr>
            <p:nvPr/>
          </p:nvSpPr>
          <p:spPr bwMode="auto">
            <a:xfrm>
              <a:off x="1005" y="3193"/>
              <a:ext cx="0" cy="982"/>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 name="Line 1047">
              <a:extLst>
                <a:ext uri="{FF2B5EF4-FFF2-40B4-BE49-F238E27FC236}">
                  <a16:creationId xmlns:a16="http://schemas.microsoft.com/office/drawing/2014/main" id="{29D4876A-18CF-CD53-40C3-211B82C802F6}"/>
                </a:ext>
              </a:extLst>
            </p:cNvPr>
            <p:cNvSpPr>
              <a:spLocks noChangeShapeType="1"/>
            </p:cNvSpPr>
            <p:nvPr/>
          </p:nvSpPr>
          <p:spPr bwMode="auto">
            <a:xfrm flipV="1">
              <a:off x="1552" y="3189"/>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6" name="Line 1048">
              <a:extLst>
                <a:ext uri="{FF2B5EF4-FFF2-40B4-BE49-F238E27FC236}">
                  <a16:creationId xmlns:a16="http://schemas.microsoft.com/office/drawing/2014/main" id="{D92ECBCA-7D6B-66F1-EC00-A5F5661A6C4C}"/>
                </a:ext>
              </a:extLst>
            </p:cNvPr>
            <p:cNvSpPr>
              <a:spLocks noChangeShapeType="1"/>
            </p:cNvSpPr>
            <p:nvPr/>
          </p:nvSpPr>
          <p:spPr bwMode="auto">
            <a:xfrm flipV="1">
              <a:off x="2099" y="3189"/>
              <a:ext cx="0" cy="982"/>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7" name="Line 1049">
              <a:extLst>
                <a:ext uri="{FF2B5EF4-FFF2-40B4-BE49-F238E27FC236}">
                  <a16:creationId xmlns:a16="http://schemas.microsoft.com/office/drawing/2014/main" id="{9CD793AB-073A-DDF1-BEFE-E74EF2C36B73}"/>
                </a:ext>
              </a:extLst>
            </p:cNvPr>
            <p:cNvSpPr>
              <a:spLocks noChangeShapeType="1"/>
            </p:cNvSpPr>
            <p:nvPr/>
          </p:nvSpPr>
          <p:spPr bwMode="auto">
            <a:xfrm>
              <a:off x="1826" y="3193"/>
              <a:ext cx="0" cy="98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8" name="Freeform 1050">
              <a:extLst>
                <a:ext uri="{FF2B5EF4-FFF2-40B4-BE49-F238E27FC236}">
                  <a16:creationId xmlns:a16="http://schemas.microsoft.com/office/drawing/2014/main" id="{60C048CF-8FB0-D727-8F57-BAD5FCF87C80}"/>
                </a:ext>
              </a:extLst>
            </p:cNvPr>
            <p:cNvSpPr>
              <a:spLocks/>
            </p:cNvSpPr>
            <p:nvPr/>
          </p:nvSpPr>
          <p:spPr bwMode="auto">
            <a:xfrm>
              <a:off x="438" y="2966"/>
              <a:ext cx="1919" cy="1197"/>
            </a:xfrm>
            <a:custGeom>
              <a:avLst/>
              <a:gdLst/>
              <a:ahLst/>
              <a:cxnLst>
                <a:cxn ang="0">
                  <a:pos x="0" y="0"/>
                </a:cxn>
                <a:cxn ang="0">
                  <a:pos x="2398" y="0"/>
                </a:cxn>
                <a:cxn ang="0">
                  <a:pos x="2398" y="1515"/>
                </a:cxn>
                <a:cxn ang="0">
                  <a:pos x="0" y="1515"/>
                </a:cxn>
                <a:cxn ang="0">
                  <a:pos x="0" y="0"/>
                </a:cxn>
              </a:cxnLst>
              <a:rect l="0" t="0" r="r" b="b"/>
              <a:pathLst>
                <a:path w="2399" h="1516">
                  <a:moveTo>
                    <a:pt x="0" y="0"/>
                  </a:moveTo>
                  <a:lnTo>
                    <a:pt x="2398" y="0"/>
                  </a:lnTo>
                  <a:lnTo>
                    <a:pt x="2398" y="1515"/>
                  </a:lnTo>
                  <a:lnTo>
                    <a:pt x="0" y="1515"/>
                  </a:lnTo>
                  <a:lnTo>
                    <a:pt x="0" y="0"/>
                  </a:lnTo>
                </a:path>
              </a:pathLst>
            </a:custGeom>
            <a:solidFill>
              <a:srgbClr val="A0A0C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9" name="Line 1051">
              <a:extLst>
                <a:ext uri="{FF2B5EF4-FFF2-40B4-BE49-F238E27FC236}">
                  <a16:creationId xmlns:a16="http://schemas.microsoft.com/office/drawing/2014/main" id="{AF0F3240-4037-8C4D-8F4D-8080B381BCF4}"/>
                </a:ext>
              </a:extLst>
            </p:cNvPr>
            <p:cNvSpPr>
              <a:spLocks noChangeShapeType="1"/>
            </p:cNvSpPr>
            <p:nvPr/>
          </p:nvSpPr>
          <p:spPr bwMode="auto">
            <a:xfrm>
              <a:off x="444" y="3670"/>
              <a:ext cx="1909"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0" name="Line 1052">
              <a:extLst>
                <a:ext uri="{FF2B5EF4-FFF2-40B4-BE49-F238E27FC236}">
                  <a16:creationId xmlns:a16="http://schemas.microsoft.com/office/drawing/2014/main" id="{EBEC1DF1-3345-F276-011F-A22C73C62779}"/>
                </a:ext>
              </a:extLst>
            </p:cNvPr>
            <p:cNvSpPr>
              <a:spLocks noChangeShapeType="1"/>
            </p:cNvSpPr>
            <p:nvPr/>
          </p:nvSpPr>
          <p:spPr bwMode="auto">
            <a:xfrm>
              <a:off x="444" y="3831"/>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1" name="Line 1053">
              <a:extLst>
                <a:ext uri="{FF2B5EF4-FFF2-40B4-BE49-F238E27FC236}">
                  <a16:creationId xmlns:a16="http://schemas.microsoft.com/office/drawing/2014/main" id="{5F703CF1-AC24-2153-A239-56175EF9889C}"/>
                </a:ext>
              </a:extLst>
            </p:cNvPr>
            <p:cNvSpPr>
              <a:spLocks noChangeShapeType="1"/>
            </p:cNvSpPr>
            <p:nvPr/>
          </p:nvSpPr>
          <p:spPr bwMode="auto">
            <a:xfrm>
              <a:off x="444" y="3508"/>
              <a:ext cx="1909"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2" name="Line 1054">
              <a:extLst>
                <a:ext uri="{FF2B5EF4-FFF2-40B4-BE49-F238E27FC236}">
                  <a16:creationId xmlns:a16="http://schemas.microsoft.com/office/drawing/2014/main" id="{4F400C7E-21C0-5A9F-5FCE-DB4F390EC900}"/>
                </a:ext>
              </a:extLst>
            </p:cNvPr>
            <p:cNvSpPr>
              <a:spLocks noChangeShapeType="1"/>
            </p:cNvSpPr>
            <p:nvPr/>
          </p:nvSpPr>
          <p:spPr bwMode="auto">
            <a:xfrm>
              <a:off x="444" y="3992"/>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3" name="Line 1055">
              <a:extLst>
                <a:ext uri="{FF2B5EF4-FFF2-40B4-BE49-F238E27FC236}">
                  <a16:creationId xmlns:a16="http://schemas.microsoft.com/office/drawing/2014/main" id="{ABF96C78-00B7-82A6-938E-2ECB31A31DD2}"/>
                </a:ext>
              </a:extLst>
            </p:cNvPr>
            <p:cNvSpPr>
              <a:spLocks noChangeShapeType="1"/>
            </p:cNvSpPr>
            <p:nvPr/>
          </p:nvSpPr>
          <p:spPr bwMode="auto">
            <a:xfrm>
              <a:off x="444" y="3340"/>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4" name="Line 1056">
              <a:extLst>
                <a:ext uri="{FF2B5EF4-FFF2-40B4-BE49-F238E27FC236}">
                  <a16:creationId xmlns:a16="http://schemas.microsoft.com/office/drawing/2014/main" id="{71014B6D-3029-57FB-8AC5-2A3857D0CDDB}"/>
                </a:ext>
              </a:extLst>
            </p:cNvPr>
            <p:cNvSpPr>
              <a:spLocks noChangeShapeType="1"/>
            </p:cNvSpPr>
            <p:nvPr/>
          </p:nvSpPr>
          <p:spPr bwMode="auto">
            <a:xfrm>
              <a:off x="444" y="3171"/>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5" name="Line 1057">
              <a:extLst>
                <a:ext uri="{FF2B5EF4-FFF2-40B4-BE49-F238E27FC236}">
                  <a16:creationId xmlns:a16="http://schemas.microsoft.com/office/drawing/2014/main" id="{E2A395AF-DED4-5BAE-074E-13D6C422D86B}"/>
                </a:ext>
              </a:extLst>
            </p:cNvPr>
            <p:cNvSpPr>
              <a:spLocks noChangeShapeType="1"/>
            </p:cNvSpPr>
            <p:nvPr/>
          </p:nvSpPr>
          <p:spPr bwMode="auto">
            <a:xfrm>
              <a:off x="444" y="3159"/>
              <a:ext cx="1909"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6" name="Line 1058">
              <a:extLst>
                <a:ext uri="{FF2B5EF4-FFF2-40B4-BE49-F238E27FC236}">
                  <a16:creationId xmlns:a16="http://schemas.microsoft.com/office/drawing/2014/main" id="{CE0D8A78-6130-1D26-A7C7-2494A3CB2253}"/>
                </a:ext>
              </a:extLst>
            </p:cNvPr>
            <p:cNvSpPr>
              <a:spLocks noChangeShapeType="1"/>
            </p:cNvSpPr>
            <p:nvPr/>
          </p:nvSpPr>
          <p:spPr bwMode="auto">
            <a:xfrm>
              <a:off x="710" y="3178"/>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7" name="Line 1059">
              <a:extLst>
                <a:ext uri="{FF2B5EF4-FFF2-40B4-BE49-F238E27FC236}">
                  <a16:creationId xmlns:a16="http://schemas.microsoft.com/office/drawing/2014/main" id="{837E5B64-93C6-DEF9-865E-8FF6699B548C}"/>
                </a:ext>
              </a:extLst>
            </p:cNvPr>
            <p:cNvSpPr>
              <a:spLocks noChangeShapeType="1"/>
            </p:cNvSpPr>
            <p:nvPr/>
          </p:nvSpPr>
          <p:spPr bwMode="auto">
            <a:xfrm>
              <a:off x="1259" y="3178"/>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8" name="Line 1060">
              <a:extLst>
                <a:ext uri="{FF2B5EF4-FFF2-40B4-BE49-F238E27FC236}">
                  <a16:creationId xmlns:a16="http://schemas.microsoft.com/office/drawing/2014/main" id="{8A932B5C-3C14-81C8-FE88-ACB790676461}"/>
                </a:ext>
              </a:extLst>
            </p:cNvPr>
            <p:cNvSpPr>
              <a:spLocks noChangeShapeType="1"/>
            </p:cNvSpPr>
            <p:nvPr/>
          </p:nvSpPr>
          <p:spPr bwMode="auto">
            <a:xfrm>
              <a:off x="986" y="3178"/>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9" name="Line 1061">
              <a:extLst>
                <a:ext uri="{FF2B5EF4-FFF2-40B4-BE49-F238E27FC236}">
                  <a16:creationId xmlns:a16="http://schemas.microsoft.com/office/drawing/2014/main" id="{0244322D-8632-B9F6-DB58-440E15820F98}"/>
                </a:ext>
              </a:extLst>
            </p:cNvPr>
            <p:cNvSpPr>
              <a:spLocks noChangeShapeType="1"/>
            </p:cNvSpPr>
            <p:nvPr/>
          </p:nvSpPr>
          <p:spPr bwMode="auto">
            <a:xfrm flipV="1">
              <a:off x="1534" y="3174"/>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0" name="Line 1062">
              <a:extLst>
                <a:ext uri="{FF2B5EF4-FFF2-40B4-BE49-F238E27FC236}">
                  <a16:creationId xmlns:a16="http://schemas.microsoft.com/office/drawing/2014/main" id="{2751FD8E-ACFC-F271-BD78-5AC9CE9D2ED2}"/>
                </a:ext>
              </a:extLst>
            </p:cNvPr>
            <p:cNvSpPr>
              <a:spLocks noChangeShapeType="1"/>
            </p:cNvSpPr>
            <p:nvPr/>
          </p:nvSpPr>
          <p:spPr bwMode="auto">
            <a:xfrm>
              <a:off x="2081" y="3178"/>
              <a:ext cx="0" cy="982"/>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1" name="Line 1063">
              <a:extLst>
                <a:ext uri="{FF2B5EF4-FFF2-40B4-BE49-F238E27FC236}">
                  <a16:creationId xmlns:a16="http://schemas.microsoft.com/office/drawing/2014/main" id="{787A0F4B-0A3C-3D0C-935C-37F835FD42ED}"/>
                </a:ext>
              </a:extLst>
            </p:cNvPr>
            <p:cNvSpPr>
              <a:spLocks noChangeShapeType="1"/>
            </p:cNvSpPr>
            <p:nvPr/>
          </p:nvSpPr>
          <p:spPr bwMode="auto">
            <a:xfrm>
              <a:off x="1807" y="3178"/>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2" name="Freeform 1064">
              <a:extLst>
                <a:ext uri="{FF2B5EF4-FFF2-40B4-BE49-F238E27FC236}">
                  <a16:creationId xmlns:a16="http://schemas.microsoft.com/office/drawing/2014/main" id="{3A666C9C-2A09-5C29-41FB-EBCA9208B577}"/>
                </a:ext>
              </a:extLst>
            </p:cNvPr>
            <p:cNvSpPr>
              <a:spLocks/>
            </p:cNvSpPr>
            <p:nvPr/>
          </p:nvSpPr>
          <p:spPr bwMode="auto">
            <a:xfrm>
              <a:off x="419" y="2951"/>
              <a:ext cx="1922" cy="1197"/>
            </a:xfrm>
            <a:custGeom>
              <a:avLst/>
              <a:gdLst/>
              <a:ahLst/>
              <a:cxnLst>
                <a:cxn ang="0">
                  <a:pos x="0" y="0"/>
                </a:cxn>
                <a:cxn ang="0">
                  <a:pos x="2401" y="0"/>
                </a:cxn>
                <a:cxn ang="0">
                  <a:pos x="2401" y="1515"/>
                </a:cxn>
                <a:cxn ang="0">
                  <a:pos x="0" y="1515"/>
                </a:cxn>
                <a:cxn ang="0">
                  <a:pos x="0" y="0"/>
                </a:cxn>
              </a:cxnLst>
              <a:rect l="0" t="0" r="r" b="b"/>
              <a:pathLst>
                <a:path w="2402" h="1516">
                  <a:moveTo>
                    <a:pt x="0" y="0"/>
                  </a:moveTo>
                  <a:lnTo>
                    <a:pt x="2401" y="0"/>
                  </a:lnTo>
                  <a:lnTo>
                    <a:pt x="2401" y="1515"/>
                  </a:lnTo>
                  <a:lnTo>
                    <a:pt x="0" y="1515"/>
                  </a:lnTo>
                  <a:lnTo>
                    <a:pt x="0" y="0"/>
                  </a:lnTo>
                </a:path>
              </a:pathLst>
            </a:custGeom>
            <a:solidFill>
              <a:srgbClr val="C0C0E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3" name="Line 1065">
              <a:extLst>
                <a:ext uri="{FF2B5EF4-FFF2-40B4-BE49-F238E27FC236}">
                  <a16:creationId xmlns:a16="http://schemas.microsoft.com/office/drawing/2014/main" id="{0DDEADFF-CA68-99CB-B73E-5CFE2B688110}"/>
                </a:ext>
              </a:extLst>
            </p:cNvPr>
            <p:cNvSpPr>
              <a:spLocks noChangeShapeType="1"/>
            </p:cNvSpPr>
            <p:nvPr/>
          </p:nvSpPr>
          <p:spPr bwMode="auto">
            <a:xfrm>
              <a:off x="426" y="3655"/>
              <a:ext cx="1910"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4" name="Line 1066">
              <a:extLst>
                <a:ext uri="{FF2B5EF4-FFF2-40B4-BE49-F238E27FC236}">
                  <a16:creationId xmlns:a16="http://schemas.microsoft.com/office/drawing/2014/main" id="{2DD51425-1E6C-E542-F0DF-EED401C667A0}"/>
                </a:ext>
              </a:extLst>
            </p:cNvPr>
            <p:cNvSpPr>
              <a:spLocks noChangeShapeType="1"/>
            </p:cNvSpPr>
            <p:nvPr/>
          </p:nvSpPr>
          <p:spPr bwMode="auto">
            <a:xfrm>
              <a:off x="426" y="3816"/>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5" name="Line 1067">
              <a:extLst>
                <a:ext uri="{FF2B5EF4-FFF2-40B4-BE49-F238E27FC236}">
                  <a16:creationId xmlns:a16="http://schemas.microsoft.com/office/drawing/2014/main" id="{9EA42C6F-D667-09DF-B559-4C3DC863F6CD}"/>
                </a:ext>
              </a:extLst>
            </p:cNvPr>
            <p:cNvSpPr>
              <a:spLocks noChangeShapeType="1"/>
            </p:cNvSpPr>
            <p:nvPr/>
          </p:nvSpPr>
          <p:spPr bwMode="auto">
            <a:xfrm>
              <a:off x="426" y="3493"/>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6" name="Line 1068">
              <a:extLst>
                <a:ext uri="{FF2B5EF4-FFF2-40B4-BE49-F238E27FC236}">
                  <a16:creationId xmlns:a16="http://schemas.microsoft.com/office/drawing/2014/main" id="{C15C74E4-EA71-EB86-455F-D4EE84645630}"/>
                </a:ext>
              </a:extLst>
            </p:cNvPr>
            <p:cNvSpPr>
              <a:spLocks noChangeShapeType="1"/>
            </p:cNvSpPr>
            <p:nvPr/>
          </p:nvSpPr>
          <p:spPr bwMode="auto">
            <a:xfrm>
              <a:off x="426" y="3976"/>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7" name="Line 1069">
              <a:extLst>
                <a:ext uri="{FF2B5EF4-FFF2-40B4-BE49-F238E27FC236}">
                  <a16:creationId xmlns:a16="http://schemas.microsoft.com/office/drawing/2014/main" id="{9032D6CB-8E07-1382-EBE7-1AEC87A5A30D}"/>
                </a:ext>
              </a:extLst>
            </p:cNvPr>
            <p:cNvSpPr>
              <a:spLocks noChangeShapeType="1"/>
            </p:cNvSpPr>
            <p:nvPr/>
          </p:nvSpPr>
          <p:spPr bwMode="auto">
            <a:xfrm>
              <a:off x="426" y="3325"/>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8" name="Line 1070">
              <a:extLst>
                <a:ext uri="{FF2B5EF4-FFF2-40B4-BE49-F238E27FC236}">
                  <a16:creationId xmlns:a16="http://schemas.microsoft.com/office/drawing/2014/main" id="{C9B4BC8E-FF8A-5C93-0B7E-C935629500A0}"/>
                </a:ext>
              </a:extLst>
            </p:cNvPr>
            <p:cNvSpPr>
              <a:spLocks noChangeShapeType="1"/>
            </p:cNvSpPr>
            <p:nvPr/>
          </p:nvSpPr>
          <p:spPr bwMode="auto">
            <a:xfrm>
              <a:off x="426" y="3156"/>
              <a:ext cx="1914"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9" name="Line 1071">
              <a:extLst>
                <a:ext uri="{FF2B5EF4-FFF2-40B4-BE49-F238E27FC236}">
                  <a16:creationId xmlns:a16="http://schemas.microsoft.com/office/drawing/2014/main" id="{6FA779DA-2228-B6CD-9028-9E5B496CB33F}"/>
                </a:ext>
              </a:extLst>
            </p:cNvPr>
            <p:cNvSpPr>
              <a:spLocks noChangeShapeType="1"/>
            </p:cNvSpPr>
            <p:nvPr/>
          </p:nvSpPr>
          <p:spPr bwMode="auto">
            <a:xfrm>
              <a:off x="426" y="3143"/>
              <a:ext cx="1914"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0" name="Line 1072">
              <a:extLst>
                <a:ext uri="{FF2B5EF4-FFF2-40B4-BE49-F238E27FC236}">
                  <a16:creationId xmlns:a16="http://schemas.microsoft.com/office/drawing/2014/main" id="{9CBCD0D6-5105-BDFE-B90D-903E473BDDB8}"/>
                </a:ext>
              </a:extLst>
            </p:cNvPr>
            <p:cNvSpPr>
              <a:spLocks noChangeShapeType="1"/>
            </p:cNvSpPr>
            <p:nvPr/>
          </p:nvSpPr>
          <p:spPr bwMode="auto">
            <a:xfrm flipV="1">
              <a:off x="692" y="3159"/>
              <a:ext cx="0" cy="982"/>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1" name="Line 1073">
              <a:extLst>
                <a:ext uri="{FF2B5EF4-FFF2-40B4-BE49-F238E27FC236}">
                  <a16:creationId xmlns:a16="http://schemas.microsoft.com/office/drawing/2014/main" id="{8C7A6666-9E23-5C77-1D17-38461DE24281}"/>
                </a:ext>
              </a:extLst>
            </p:cNvPr>
            <p:cNvSpPr>
              <a:spLocks noChangeShapeType="1"/>
            </p:cNvSpPr>
            <p:nvPr/>
          </p:nvSpPr>
          <p:spPr bwMode="auto">
            <a:xfrm flipV="1">
              <a:off x="1242" y="3159"/>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2" name="Line 1074">
              <a:extLst>
                <a:ext uri="{FF2B5EF4-FFF2-40B4-BE49-F238E27FC236}">
                  <a16:creationId xmlns:a16="http://schemas.microsoft.com/office/drawing/2014/main" id="{0E1FFD27-8B0B-ED6D-D4C7-37581118E0FF}"/>
                </a:ext>
              </a:extLst>
            </p:cNvPr>
            <p:cNvSpPr>
              <a:spLocks noChangeShapeType="1"/>
            </p:cNvSpPr>
            <p:nvPr/>
          </p:nvSpPr>
          <p:spPr bwMode="auto">
            <a:xfrm flipV="1">
              <a:off x="968" y="3159"/>
              <a:ext cx="0" cy="982"/>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3" name="Line 1075">
              <a:extLst>
                <a:ext uri="{FF2B5EF4-FFF2-40B4-BE49-F238E27FC236}">
                  <a16:creationId xmlns:a16="http://schemas.microsoft.com/office/drawing/2014/main" id="{4375BFF8-A9F4-4A07-DA5F-1FDCEE02F95B}"/>
                </a:ext>
              </a:extLst>
            </p:cNvPr>
            <p:cNvSpPr>
              <a:spLocks noChangeShapeType="1"/>
            </p:cNvSpPr>
            <p:nvPr/>
          </p:nvSpPr>
          <p:spPr bwMode="auto">
            <a:xfrm flipV="1">
              <a:off x="1516" y="3159"/>
              <a:ext cx="0" cy="984"/>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4" name="Line 1076">
              <a:extLst>
                <a:ext uri="{FF2B5EF4-FFF2-40B4-BE49-F238E27FC236}">
                  <a16:creationId xmlns:a16="http://schemas.microsoft.com/office/drawing/2014/main" id="{4CB5E06C-BF8E-0D77-8E06-B1DF215B1163}"/>
                </a:ext>
              </a:extLst>
            </p:cNvPr>
            <p:cNvSpPr>
              <a:spLocks noChangeShapeType="1"/>
            </p:cNvSpPr>
            <p:nvPr/>
          </p:nvSpPr>
          <p:spPr bwMode="auto">
            <a:xfrm flipV="1">
              <a:off x="2063" y="3159"/>
              <a:ext cx="0" cy="984"/>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5" name="Line 1077">
              <a:extLst>
                <a:ext uri="{FF2B5EF4-FFF2-40B4-BE49-F238E27FC236}">
                  <a16:creationId xmlns:a16="http://schemas.microsoft.com/office/drawing/2014/main" id="{0AF58E9D-A44D-379F-D046-1EA2F9018E9F}"/>
                </a:ext>
              </a:extLst>
            </p:cNvPr>
            <p:cNvSpPr>
              <a:spLocks noChangeShapeType="1"/>
            </p:cNvSpPr>
            <p:nvPr/>
          </p:nvSpPr>
          <p:spPr bwMode="auto">
            <a:xfrm flipV="1">
              <a:off x="1789" y="3159"/>
              <a:ext cx="0" cy="984"/>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 name="Freeform 1078">
              <a:extLst>
                <a:ext uri="{FF2B5EF4-FFF2-40B4-BE49-F238E27FC236}">
                  <a16:creationId xmlns:a16="http://schemas.microsoft.com/office/drawing/2014/main" id="{4C50731C-EE26-FF1C-7ED4-C12CB0F4CE60}"/>
                </a:ext>
              </a:extLst>
            </p:cNvPr>
            <p:cNvSpPr>
              <a:spLocks/>
            </p:cNvSpPr>
            <p:nvPr/>
          </p:nvSpPr>
          <p:spPr bwMode="auto">
            <a:xfrm>
              <a:off x="401" y="2935"/>
              <a:ext cx="1921" cy="1197"/>
            </a:xfrm>
            <a:custGeom>
              <a:avLst/>
              <a:gdLst/>
              <a:ahLst/>
              <a:cxnLst>
                <a:cxn ang="0">
                  <a:pos x="0" y="0"/>
                </a:cxn>
                <a:cxn ang="0">
                  <a:pos x="2401" y="0"/>
                </a:cxn>
                <a:cxn ang="0">
                  <a:pos x="2401" y="1515"/>
                </a:cxn>
                <a:cxn ang="0">
                  <a:pos x="0" y="1515"/>
                </a:cxn>
                <a:cxn ang="0">
                  <a:pos x="0" y="0"/>
                </a:cxn>
              </a:cxnLst>
              <a:rect l="0" t="0" r="r" b="b"/>
              <a:pathLst>
                <a:path w="2402" h="1516">
                  <a:moveTo>
                    <a:pt x="0" y="0"/>
                  </a:moveTo>
                  <a:lnTo>
                    <a:pt x="2401" y="0"/>
                  </a:lnTo>
                  <a:lnTo>
                    <a:pt x="2401" y="1515"/>
                  </a:lnTo>
                  <a:lnTo>
                    <a:pt x="0" y="1515"/>
                  </a:lnTo>
                  <a:lnTo>
                    <a:pt x="0" y="0"/>
                  </a:lnTo>
                </a:path>
              </a:pathLst>
            </a:custGeom>
            <a:solidFill>
              <a:srgbClr val="C0C0E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7" name="Line 1079">
              <a:extLst>
                <a:ext uri="{FF2B5EF4-FFF2-40B4-BE49-F238E27FC236}">
                  <a16:creationId xmlns:a16="http://schemas.microsoft.com/office/drawing/2014/main" id="{E3984252-57B2-2F38-9D4C-DCFFDC08EB8C}"/>
                </a:ext>
              </a:extLst>
            </p:cNvPr>
            <p:cNvSpPr>
              <a:spLocks noChangeShapeType="1"/>
            </p:cNvSpPr>
            <p:nvPr/>
          </p:nvSpPr>
          <p:spPr bwMode="auto">
            <a:xfrm>
              <a:off x="406" y="3639"/>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8" name="Line 1080">
              <a:extLst>
                <a:ext uri="{FF2B5EF4-FFF2-40B4-BE49-F238E27FC236}">
                  <a16:creationId xmlns:a16="http://schemas.microsoft.com/office/drawing/2014/main" id="{F53203C4-EDA3-7B6F-42DD-12E287BED293}"/>
                </a:ext>
              </a:extLst>
            </p:cNvPr>
            <p:cNvSpPr>
              <a:spLocks noChangeShapeType="1"/>
            </p:cNvSpPr>
            <p:nvPr/>
          </p:nvSpPr>
          <p:spPr bwMode="auto">
            <a:xfrm>
              <a:off x="406" y="3801"/>
              <a:ext cx="1915"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9" name="Line 1081">
              <a:extLst>
                <a:ext uri="{FF2B5EF4-FFF2-40B4-BE49-F238E27FC236}">
                  <a16:creationId xmlns:a16="http://schemas.microsoft.com/office/drawing/2014/main" id="{E07879DC-4AEF-7387-A941-238D4FB6B130}"/>
                </a:ext>
              </a:extLst>
            </p:cNvPr>
            <p:cNvSpPr>
              <a:spLocks noChangeShapeType="1"/>
            </p:cNvSpPr>
            <p:nvPr/>
          </p:nvSpPr>
          <p:spPr bwMode="auto">
            <a:xfrm>
              <a:off x="406" y="3477"/>
              <a:ext cx="1915"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0" name="Line 1082">
              <a:extLst>
                <a:ext uri="{FF2B5EF4-FFF2-40B4-BE49-F238E27FC236}">
                  <a16:creationId xmlns:a16="http://schemas.microsoft.com/office/drawing/2014/main" id="{EA9586A3-885E-0CC2-E843-D9C2EAE2E108}"/>
                </a:ext>
              </a:extLst>
            </p:cNvPr>
            <p:cNvSpPr>
              <a:spLocks noChangeShapeType="1"/>
            </p:cNvSpPr>
            <p:nvPr/>
          </p:nvSpPr>
          <p:spPr bwMode="auto">
            <a:xfrm>
              <a:off x="406" y="3963"/>
              <a:ext cx="1915"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1" name="Line 1083">
              <a:extLst>
                <a:ext uri="{FF2B5EF4-FFF2-40B4-BE49-F238E27FC236}">
                  <a16:creationId xmlns:a16="http://schemas.microsoft.com/office/drawing/2014/main" id="{3596EBF7-DB5E-BCE1-32FB-D4244F5D9F0A}"/>
                </a:ext>
              </a:extLst>
            </p:cNvPr>
            <p:cNvSpPr>
              <a:spLocks noChangeShapeType="1"/>
            </p:cNvSpPr>
            <p:nvPr/>
          </p:nvSpPr>
          <p:spPr bwMode="auto">
            <a:xfrm>
              <a:off x="406" y="3312"/>
              <a:ext cx="1915"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2" name="Line 1084">
              <a:extLst>
                <a:ext uri="{FF2B5EF4-FFF2-40B4-BE49-F238E27FC236}">
                  <a16:creationId xmlns:a16="http://schemas.microsoft.com/office/drawing/2014/main" id="{1453998C-EBD0-2CB9-DE91-5DB03216FF18}"/>
                </a:ext>
              </a:extLst>
            </p:cNvPr>
            <p:cNvSpPr>
              <a:spLocks noChangeShapeType="1"/>
            </p:cNvSpPr>
            <p:nvPr/>
          </p:nvSpPr>
          <p:spPr bwMode="auto">
            <a:xfrm>
              <a:off x="406" y="3141"/>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3" name="Line 1085">
              <a:extLst>
                <a:ext uri="{FF2B5EF4-FFF2-40B4-BE49-F238E27FC236}">
                  <a16:creationId xmlns:a16="http://schemas.microsoft.com/office/drawing/2014/main" id="{59403170-7444-0637-E652-185D7616C1AF}"/>
                </a:ext>
              </a:extLst>
            </p:cNvPr>
            <p:cNvSpPr>
              <a:spLocks noChangeShapeType="1"/>
            </p:cNvSpPr>
            <p:nvPr/>
          </p:nvSpPr>
          <p:spPr bwMode="auto">
            <a:xfrm>
              <a:off x="406" y="3128"/>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4" name="Line 1086">
              <a:extLst>
                <a:ext uri="{FF2B5EF4-FFF2-40B4-BE49-F238E27FC236}">
                  <a16:creationId xmlns:a16="http://schemas.microsoft.com/office/drawing/2014/main" id="{4B605CD6-3E3E-40D6-0B24-529525B27C14}"/>
                </a:ext>
              </a:extLst>
            </p:cNvPr>
            <p:cNvSpPr>
              <a:spLocks noChangeShapeType="1"/>
            </p:cNvSpPr>
            <p:nvPr/>
          </p:nvSpPr>
          <p:spPr bwMode="auto">
            <a:xfrm>
              <a:off x="676" y="3147"/>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5" name="Line 1087">
              <a:extLst>
                <a:ext uri="{FF2B5EF4-FFF2-40B4-BE49-F238E27FC236}">
                  <a16:creationId xmlns:a16="http://schemas.microsoft.com/office/drawing/2014/main" id="{DBA5EAA5-05EE-2412-672C-F979255EFCE8}"/>
                </a:ext>
              </a:extLst>
            </p:cNvPr>
            <p:cNvSpPr>
              <a:spLocks noChangeShapeType="1"/>
            </p:cNvSpPr>
            <p:nvPr/>
          </p:nvSpPr>
          <p:spPr bwMode="auto">
            <a:xfrm>
              <a:off x="1223" y="3147"/>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6" name="Line 1088">
              <a:extLst>
                <a:ext uri="{FF2B5EF4-FFF2-40B4-BE49-F238E27FC236}">
                  <a16:creationId xmlns:a16="http://schemas.microsoft.com/office/drawing/2014/main" id="{B7A90EC8-6682-626F-E8AB-B41C46D312D1}"/>
                </a:ext>
              </a:extLst>
            </p:cNvPr>
            <p:cNvSpPr>
              <a:spLocks noChangeShapeType="1"/>
            </p:cNvSpPr>
            <p:nvPr/>
          </p:nvSpPr>
          <p:spPr bwMode="auto">
            <a:xfrm>
              <a:off x="950" y="3147"/>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7" name="Line 1089">
              <a:extLst>
                <a:ext uri="{FF2B5EF4-FFF2-40B4-BE49-F238E27FC236}">
                  <a16:creationId xmlns:a16="http://schemas.microsoft.com/office/drawing/2014/main" id="{75846FEE-7C01-9979-15AA-979F1F2F6824}"/>
                </a:ext>
              </a:extLst>
            </p:cNvPr>
            <p:cNvSpPr>
              <a:spLocks noChangeShapeType="1"/>
            </p:cNvSpPr>
            <p:nvPr/>
          </p:nvSpPr>
          <p:spPr bwMode="auto">
            <a:xfrm>
              <a:off x="1498" y="3147"/>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8" name="Line 1090">
              <a:extLst>
                <a:ext uri="{FF2B5EF4-FFF2-40B4-BE49-F238E27FC236}">
                  <a16:creationId xmlns:a16="http://schemas.microsoft.com/office/drawing/2014/main" id="{2D581FC0-9F35-B816-8193-354BC0E19DF6}"/>
                </a:ext>
              </a:extLst>
            </p:cNvPr>
            <p:cNvSpPr>
              <a:spLocks noChangeShapeType="1"/>
            </p:cNvSpPr>
            <p:nvPr/>
          </p:nvSpPr>
          <p:spPr bwMode="auto">
            <a:xfrm flipV="1">
              <a:off x="2046" y="3143"/>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9" name="Line 1091">
              <a:extLst>
                <a:ext uri="{FF2B5EF4-FFF2-40B4-BE49-F238E27FC236}">
                  <a16:creationId xmlns:a16="http://schemas.microsoft.com/office/drawing/2014/main" id="{DB7ABC06-919A-D953-859E-BEC516421FD8}"/>
                </a:ext>
              </a:extLst>
            </p:cNvPr>
            <p:cNvSpPr>
              <a:spLocks noChangeShapeType="1"/>
            </p:cNvSpPr>
            <p:nvPr/>
          </p:nvSpPr>
          <p:spPr bwMode="auto">
            <a:xfrm>
              <a:off x="1771" y="3147"/>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60" name="Freeform 1092">
              <a:extLst>
                <a:ext uri="{FF2B5EF4-FFF2-40B4-BE49-F238E27FC236}">
                  <a16:creationId xmlns:a16="http://schemas.microsoft.com/office/drawing/2014/main" id="{24B94429-7CFB-0F0E-F15A-98E88F54B7E3}"/>
                </a:ext>
              </a:extLst>
            </p:cNvPr>
            <p:cNvSpPr>
              <a:spLocks/>
            </p:cNvSpPr>
            <p:nvPr/>
          </p:nvSpPr>
          <p:spPr bwMode="auto">
            <a:xfrm>
              <a:off x="382" y="2920"/>
              <a:ext cx="1922" cy="1197"/>
            </a:xfrm>
            <a:custGeom>
              <a:avLst/>
              <a:gdLst/>
              <a:ahLst/>
              <a:cxnLst>
                <a:cxn ang="0">
                  <a:pos x="0" y="0"/>
                </a:cxn>
                <a:cxn ang="0">
                  <a:pos x="2401" y="0"/>
                </a:cxn>
                <a:cxn ang="0">
                  <a:pos x="2401" y="1515"/>
                </a:cxn>
                <a:cxn ang="0">
                  <a:pos x="0" y="1515"/>
                </a:cxn>
                <a:cxn ang="0">
                  <a:pos x="0" y="0"/>
                </a:cxn>
              </a:cxnLst>
              <a:rect l="0" t="0" r="r" b="b"/>
              <a:pathLst>
                <a:path w="2402" h="1516">
                  <a:moveTo>
                    <a:pt x="0" y="0"/>
                  </a:moveTo>
                  <a:lnTo>
                    <a:pt x="2401" y="0"/>
                  </a:lnTo>
                  <a:lnTo>
                    <a:pt x="2401" y="1515"/>
                  </a:lnTo>
                  <a:lnTo>
                    <a:pt x="0" y="1515"/>
                  </a:lnTo>
                  <a:lnTo>
                    <a:pt x="0" y="0"/>
                  </a:lnTo>
                </a:path>
              </a:pathLst>
            </a:custGeom>
            <a:solidFill>
              <a:srgbClr val="E0E0FF"/>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61" name="Line 1093">
              <a:extLst>
                <a:ext uri="{FF2B5EF4-FFF2-40B4-BE49-F238E27FC236}">
                  <a16:creationId xmlns:a16="http://schemas.microsoft.com/office/drawing/2014/main" id="{10ADDD14-623A-F0BA-2BCE-54A7D8FDC87B}"/>
                </a:ext>
              </a:extLst>
            </p:cNvPr>
            <p:cNvSpPr>
              <a:spLocks noChangeShapeType="1"/>
            </p:cNvSpPr>
            <p:nvPr/>
          </p:nvSpPr>
          <p:spPr bwMode="auto">
            <a:xfrm>
              <a:off x="389" y="3624"/>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62" name="Line 1094">
              <a:extLst>
                <a:ext uri="{FF2B5EF4-FFF2-40B4-BE49-F238E27FC236}">
                  <a16:creationId xmlns:a16="http://schemas.microsoft.com/office/drawing/2014/main" id="{65995A1E-1685-F5EA-52D5-E8B33B2DD2C2}"/>
                </a:ext>
              </a:extLst>
            </p:cNvPr>
            <p:cNvSpPr>
              <a:spLocks noChangeShapeType="1"/>
            </p:cNvSpPr>
            <p:nvPr/>
          </p:nvSpPr>
          <p:spPr bwMode="auto">
            <a:xfrm>
              <a:off x="389" y="3785"/>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63" name="Line 1095">
              <a:extLst>
                <a:ext uri="{FF2B5EF4-FFF2-40B4-BE49-F238E27FC236}">
                  <a16:creationId xmlns:a16="http://schemas.microsoft.com/office/drawing/2014/main" id="{A7E2EC73-35C6-6305-7210-EF0813EEE31F}"/>
                </a:ext>
              </a:extLst>
            </p:cNvPr>
            <p:cNvSpPr>
              <a:spLocks noChangeShapeType="1"/>
            </p:cNvSpPr>
            <p:nvPr/>
          </p:nvSpPr>
          <p:spPr bwMode="auto">
            <a:xfrm>
              <a:off x="389" y="3461"/>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48" name="Line 1096">
              <a:extLst>
                <a:ext uri="{FF2B5EF4-FFF2-40B4-BE49-F238E27FC236}">
                  <a16:creationId xmlns:a16="http://schemas.microsoft.com/office/drawing/2014/main" id="{03B47581-6109-CC1E-7743-B1F42E35F329}"/>
                </a:ext>
              </a:extLst>
            </p:cNvPr>
            <p:cNvSpPr>
              <a:spLocks noChangeShapeType="1"/>
            </p:cNvSpPr>
            <p:nvPr/>
          </p:nvSpPr>
          <p:spPr bwMode="auto">
            <a:xfrm>
              <a:off x="389" y="3947"/>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49" name="Line 1097">
              <a:extLst>
                <a:ext uri="{FF2B5EF4-FFF2-40B4-BE49-F238E27FC236}">
                  <a16:creationId xmlns:a16="http://schemas.microsoft.com/office/drawing/2014/main" id="{898488C8-522A-4033-300A-429A1F171483}"/>
                </a:ext>
              </a:extLst>
            </p:cNvPr>
            <p:cNvSpPr>
              <a:spLocks noChangeShapeType="1"/>
            </p:cNvSpPr>
            <p:nvPr/>
          </p:nvSpPr>
          <p:spPr bwMode="auto">
            <a:xfrm>
              <a:off x="389" y="3296"/>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52" name="Line 1098">
              <a:extLst>
                <a:ext uri="{FF2B5EF4-FFF2-40B4-BE49-F238E27FC236}">
                  <a16:creationId xmlns:a16="http://schemas.microsoft.com/office/drawing/2014/main" id="{4D404FEE-C522-8B12-13E4-159890926A74}"/>
                </a:ext>
              </a:extLst>
            </p:cNvPr>
            <p:cNvSpPr>
              <a:spLocks noChangeShapeType="1"/>
            </p:cNvSpPr>
            <p:nvPr/>
          </p:nvSpPr>
          <p:spPr bwMode="auto">
            <a:xfrm>
              <a:off x="389" y="3125"/>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55" name="Line 1099">
              <a:extLst>
                <a:ext uri="{FF2B5EF4-FFF2-40B4-BE49-F238E27FC236}">
                  <a16:creationId xmlns:a16="http://schemas.microsoft.com/office/drawing/2014/main" id="{8BBEEC0A-4EAA-D368-67A5-096A988267DA}"/>
                </a:ext>
              </a:extLst>
            </p:cNvPr>
            <p:cNvSpPr>
              <a:spLocks noChangeShapeType="1"/>
            </p:cNvSpPr>
            <p:nvPr/>
          </p:nvSpPr>
          <p:spPr bwMode="auto">
            <a:xfrm>
              <a:off x="389" y="3112"/>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56" name="Line 1100">
              <a:extLst>
                <a:ext uri="{FF2B5EF4-FFF2-40B4-BE49-F238E27FC236}">
                  <a16:creationId xmlns:a16="http://schemas.microsoft.com/office/drawing/2014/main" id="{FA43801E-2B36-82BA-9179-06D514CB4179}"/>
                </a:ext>
              </a:extLst>
            </p:cNvPr>
            <p:cNvSpPr>
              <a:spLocks noChangeShapeType="1"/>
            </p:cNvSpPr>
            <p:nvPr/>
          </p:nvSpPr>
          <p:spPr bwMode="auto">
            <a:xfrm>
              <a:off x="658" y="3131"/>
              <a:ext cx="0" cy="984"/>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57" name="Line 1101">
              <a:extLst>
                <a:ext uri="{FF2B5EF4-FFF2-40B4-BE49-F238E27FC236}">
                  <a16:creationId xmlns:a16="http://schemas.microsoft.com/office/drawing/2014/main" id="{C7EE4638-C7A0-839B-4163-C86523601571}"/>
                </a:ext>
              </a:extLst>
            </p:cNvPr>
            <p:cNvSpPr>
              <a:spLocks noChangeShapeType="1"/>
            </p:cNvSpPr>
            <p:nvPr/>
          </p:nvSpPr>
          <p:spPr bwMode="auto">
            <a:xfrm flipV="1">
              <a:off x="1205" y="3127"/>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58" name="Line 1102">
              <a:extLst>
                <a:ext uri="{FF2B5EF4-FFF2-40B4-BE49-F238E27FC236}">
                  <a16:creationId xmlns:a16="http://schemas.microsoft.com/office/drawing/2014/main" id="{1BADF607-BF95-F601-7664-83EC5139F14A}"/>
                </a:ext>
              </a:extLst>
            </p:cNvPr>
            <p:cNvSpPr>
              <a:spLocks noChangeShapeType="1"/>
            </p:cNvSpPr>
            <p:nvPr/>
          </p:nvSpPr>
          <p:spPr bwMode="auto">
            <a:xfrm>
              <a:off x="932" y="3131"/>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59" name="Line 1103">
              <a:extLst>
                <a:ext uri="{FF2B5EF4-FFF2-40B4-BE49-F238E27FC236}">
                  <a16:creationId xmlns:a16="http://schemas.microsoft.com/office/drawing/2014/main" id="{6EA2CF60-8360-E848-7C91-B517DC702C52}"/>
                </a:ext>
              </a:extLst>
            </p:cNvPr>
            <p:cNvSpPr>
              <a:spLocks noChangeShapeType="1"/>
            </p:cNvSpPr>
            <p:nvPr/>
          </p:nvSpPr>
          <p:spPr bwMode="auto">
            <a:xfrm>
              <a:off x="1478" y="3131"/>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60" name="Line 1104">
              <a:extLst>
                <a:ext uri="{FF2B5EF4-FFF2-40B4-BE49-F238E27FC236}">
                  <a16:creationId xmlns:a16="http://schemas.microsoft.com/office/drawing/2014/main" id="{A2B464B9-659A-9301-1161-08CFC9AED15B}"/>
                </a:ext>
              </a:extLst>
            </p:cNvPr>
            <p:cNvSpPr>
              <a:spLocks noChangeShapeType="1"/>
            </p:cNvSpPr>
            <p:nvPr/>
          </p:nvSpPr>
          <p:spPr bwMode="auto">
            <a:xfrm>
              <a:off x="2029" y="3131"/>
              <a:ext cx="0" cy="984"/>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61" name="Line 1105">
              <a:extLst>
                <a:ext uri="{FF2B5EF4-FFF2-40B4-BE49-F238E27FC236}">
                  <a16:creationId xmlns:a16="http://schemas.microsoft.com/office/drawing/2014/main" id="{E5DF08F4-107E-D8DE-2E72-B5154BE4083E}"/>
                </a:ext>
              </a:extLst>
            </p:cNvPr>
            <p:cNvSpPr>
              <a:spLocks noChangeShapeType="1"/>
            </p:cNvSpPr>
            <p:nvPr/>
          </p:nvSpPr>
          <p:spPr bwMode="auto">
            <a:xfrm>
              <a:off x="1752" y="3131"/>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62" name="Freeform 1106">
              <a:extLst>
                <a:ext uri="{FF2B5EF4-FFF2-40B4-BE49-F238E27FC236}">
                  <a16:creationId xmlns:a16="http://schemas.microsoft.com/office/drawing/2014/main" id="{4814B5CA-C23F-7FA4-FF2D-E55BC7F97B66}"/>
                </a:ext>
              </a:extLst>
            </p:cNvPr>
            <p:cNvSpPr>
              <a:spLocks/>
            </p:cNvSpPr>
            <p:nvPr/>
          </p:nvSpPr>
          <p:spPr bwMode="auto">
            <a:xfrm>
              <a:off x="364" y="2905"/>
              <a:ext cx="1921" cy="1196"/>
            </a:xfrm>
            <a:custGeom>
              <a:avLst/>
              <a:gdLst/>
              <a:ahLst/>
              <a:cxnLst>
                <a:cxn ang="0">
                  <a:pos x="0" y="0"/>
                </a:cxn>
                <a:cxn ang="0">
                  <a:pos x="2401" y="0"/>
                </a:cxn>
                <a:cxn ang="0">
                  <a:pos x="2401" y="1515"/>
                </a:cxn>
                <a:cxn ang="0">
                  <a:pos x="0" y="1515"/>
                </a:cxn>
                <a:cxn ang="0">
                  <a:pos x="0" y="0"/>
                </a:cxn>
              </a:cxnLst>
              <a:rect l="0" t="0" r="r" b="b"/>
              <a:pathLst>
                <a:path w="2402" h="1516">
                  <a:moveTo>
                    <a:pt x="0" y="0"/>
                  </a:moveTo>
                  <a:lnTo>
                    <a:pt x="2401" y="0"/>
                  </a:lnTo>
                  <a:lnTo>
                    <a:pt x="2401" y="1515"/>
                  </a:lnTo>
                  <a:lnTo>
                    <a:pt x="0" y="1515"/>
                  </a:lnTo>
                  <a:lnTo>
                    <a:pt x="0" y="0"/>
                  </a:lnTo>
                </a:path>
              </a:pathLst>
            </a:custGeom>
            <a:solidFill>
              <a:srgbClr val="E0E0FF"/>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63" name="Line 1107">
              <a:extLst>
                <a:ext uri="{FF2B5EF4-FFF2-40B4-BE49-F238E27FC236}">
                  <a16:creationId xmlns:a16="http://schemas.microsoft.com/office/drawing/2014/main" id="{8EA50000-DFC1-C8C2-116F-53E6705D8992}"/>
                </a:ext>
              </a:extLst>
            </p:cNvPr>
            <p:cNvSpPr>
              <a:spLocks noChangeShapeType="1"/>
            </p:cNvSpPr>
            <p:nvPr/>
          </p:nvSpPr>
          <p:spPr bwMode="auto">
            <a:xfrm>
              <a:off x="370" y="3609"/>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64" name="Line 1108">
              <a:extLst>
                <a:ext uri="{FF2B5EF4-FFF2-40B4-BE49-F238E27FC236}">
                  <a16:creationId xmlns:a16="http://schemas.microsoft.com/office/drawing/2014/main" id="{5B44143E-265D-7E6B-2D78-D7E3F5569B08}"/>
                </a:ext>
              </a:extLst>
            </p:cNvPr>
            <p:cNvSpPr>
              <a:spLocks noChangeShapeType="1"/>
            </p:cNvSpPr>
            <p:nvPr/>
          </p:nvSpPr>
          <p:spPr bwMode="auto">
            <a:xfrm>
              <a:off x="370" y="3770"/>
              <a:ext cx="1914"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65" name="Line 1109">
              <a:extLst>
                <a:ext uri="{FF2B5EF4-FFF2-40B4-BE49-F238E27FC236}">
                  <a16:creationId xmlns:a16="http://schemas.microsoft.com/office/drawing/2014/main" id="{DF1D9772-81B8-2DBF-F18E-26E327A99210}"/>
                </a:ext>
              </a:extLst>
            </p:cNvPr>
            <p:cNvSpPr>
              <a:spLocks noChangeShapeType="1"/>
            </p:cNvSpPr>
            <p:nvPr/>
          </p:nvSpPr>
          <p:spPr bwMode="auto">
            <a:xfrm>
              <a:off x="370" y="3446"/>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66" name="Line 1110">
              <a:extLst>
                <a:ext uri="{FF2B5EF4-FFF2-40B4-BE49-F238E27FC236}">
                  <a16:creationId xmlns:a16="http://schemas.microsoft.com/office/drawing/2014/main" id="{F73DB91E-7094-3A89-43CB-D4BFCAFF7B56}"/>
                </a:ext>
              </a:extLst>
            </p:cNvPr>
            <p:cNvSpPr>
              <a:spLocks noChangeShapeType="1"/>
            </p:cNvSpPr>
            <p:nvPr/>
          </p:nvSpPr>
          <p:spPr bwMode="auto">
            <a:xfrm>
              <a:off x="370" y="3932"/>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67" name="Line 1111">
              <a:extLst>
                <a:ext uri="{FF2B5EF4-FFF2-40B4-BE49-F238E27FC236}">
                  <a16:creationId xmlns:a16="http://schemas.microsoft.com/office/drawing/2014/main" id="{4DF78836-E047-94FD-D93F-D7DC8B4F11E4}"/>
                </a:ext>
              </a:extLst>
            </p:cNvPr>
            <p:cNvSpPr>
              <a:spLocks noChangeShapeType="1"/>
            </p:cNvSpPr>
            <p:nvPr/>
          </p:nvSpPr>
          <p:spPr bwMode="auto">
            <a:xfrm>
              <a:off x="370" y="3281"/>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68" name="Line 1112">
              <a:extLst>
                <a:ext uri="{FF2B5EF4-FFF2-40B4-BE49-F238E27FC236}">
                  <a16:creationId xmlns:a16="http://schemas.microsoft.com/office/drawing/2014/main" id="{02BB3B5B-0B4D-905D-3739-5559999C39A8}"/>
                </a:ext>
              </a:extLst>
            </p:cNvPr>
            <p:cNvSpPr>
              <a:spLocks noChangeShapeType="1"/>
            </p:cNvSpPr>
            <p:nvPr/>
          </p:nvSpPr>
          <p:spPr bwMode="auto">
            <a:xfrm>
              <a:off x="370" y="3111"/>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69" name="Line 1113">
              <a:extLst>
                <a:ext uri="{FF2B5EF4-FFF2-40B4-BE49-F238E27FC236}">
                  <a16:creationId xmlns:a16="http://schemas.microsoft.com/office/drawing/2014/main" id="{2F459FCA-CE55-5ECD-968E-AED567E876B7}"/>
                </a:ext>
              </a:extLst>
            </p:cNvPr>
            <p:cNvSpPr>
              <a:spLocks noChangeShapeType="1"/>
            </p:cNvSpPr>
            <p:nvPr/>
          </p:nvSpPr>
          <p:spPr bwMode="auto">
            <a:xfrm>
              <a:off x="370" y="3100"/>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70" name="Line 1114">
              <a:extLst>
                <a:ext uri="{FF2B5EF4-FFF2-40B4-BE49-F238E27FC236}">
                  <a16:creationId xmlns:a16="http://schemas.microsoft.com/office/drawing/2014/main" id="{5E8DE437-6702-AE6B-84B2-FD970C9D2627}"/>
                </a:ext>
              </a:extLst>
            </p:cNvPr>
            <p:cNvSpPr>
              <a:spLocks noChangeShapeType="1"/>
            </p:cNvSpPr>
            <p:nvPr/>
          </p:nvSpPr>
          <p:spPr bwMode="auto">
            <a:xfrm flipV="1">
              <a:off x="640" y="3112"/>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71" name="Line 1115">
              <a:extLst>
                <a:ext uri="{FF2B5EF4-FFF2-40B4-BE49-F238E27FC236}">
                  <a16:creationId xmlns:a16="http://schemas.microsoft.com/office/drawing/2014/main" id="{939745DC-3953-676E-CD1D-D7283A0A3C4F}"/>
                </a:ext>
              </a:extLst>
            </p:cNvPr>
            <p:cNvSpPr>
              <a:spLocks noChangeShapeType="1"/>
            </p:cNvSpPr>
            <p:nvPr/>
          </p:nvSpPr>
          <p:spPr bwMode="auto">
            <a:xfrm flipV="1">
              <a:off x="1186" y="3112"/>
              <a:ext cx="0" cy="984"/>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72" name="Line 1116">
              <a:extLst>
                <a:ext uri="{FF2B5EF4-FFF2-40B4-BE49-F238E27FC236}">
                  <a16:creationId xmlns:a16="http://schemas.microsoft.com/office/drawing/2014/main" id="{83520B63-A9DE-99F9-B834-F3BC56E33F2C}"/>
                </a:ext>
              </a:extLst>
            </p:cNvPr>
            <p:cNvSpPr>
              <a:spLocks noChangeShapeType="1"/>
            </p:cNvSpPr>
            <p:nvPr/>
          </p:nvSpPr>
          <p:spPr bwMode="auto">
            <a:xfrm flipV="1">
              <a:off x="913" y="3112"/>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73" name="Line 1117">
              <a:extLst>
                <a:ext uri="{FF2B5EF4-FFF2-40B4-BE49-F238E27FC236}">
                  <a16:creationId xmlns:a16="http://schemas.microsoft.com/office/drawing/2014/main" id="{88B4D7C9-774A-5C9B-B11A-52C6F51D6E93}"/>
                </a:ext>
              </a:extLst>
            </p:cNvPr>
            <p:cNvSpPr>
              <a:spLocks noChangeShapeType="1"/>
            </p:cNvSpPr>
            <p:nvPr/>
          </p:nvSpPr>
          <p:spPr bwMode="auto">
            <a:xfrm flipV="1">
              <a:off x="1461" y="3112"/>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74" name="Line 1118">
              <a:extLst>
                <a:ext uri="{FF2B5EF4-FFF2-40B4-BE49-F238E27FC236}">
                  <a16:creationId xmlns:a16="http://schemas.microsoft.com/office/drawing/2014/main" id="{6DCBBF67-5324-8342-832F-3AC51928B974}"/>
                </a:ext>
              </a:extLst>
            </p:cNvPr>
            <p:cNvSpPr>
              <a:spLocks noChangeShapeType="1"/>
            </p:cNvSpPr>
            <p:nvPr/>
          </p:nvSpPr>
          <p:spPr bwMode="auto">
            <a:xfrm flipV="1">
              <a:off x="2011" y="3112"/>
              <a:ext cx="0" cy="984"/>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75" name="Line 1119">
              <a:extLst>
                <a:ext uri="{FF2B5EF4-FFF2-40B4-BE49-F238E27FC236}">
                  <a16:creationId xmlns:a16="http://schemas.microsoft.com/office/drawing/2014/main" id="{5B36AE3B-2C6D-E7B1-9784-0EA92C22F9DD}"/>
                </a:ext>
              </a:extLst>
            </p:cNvPr>
            <p:cNvSpPr>
              <a:spLocks noChangeShapeType="1"/>
            </p:cNvSpPr>
            <p:nvPr/>
          </p:nvSpPr>
          <p:spPr bwMode="auto">
            <a:xfrm flipV="1">
              <a:off x="1733" y="3112"/>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76" name="Line 1120">
              <a:extLst>
                <a:ext uri="{FF2B5EF4-FFF2-40B4-BE49-F238E27FC236}">
                  <a16:creationId xmlns:a16="http://schemas.microsoft.com/office/drawing/2014/main" id="{49FDD646-62BC-05AD-56A9-5205C52EC788}"/>
                </a:ext>
              </a:extLst>
            </p:cNvPr>
            <p:cNvSpPr>
              <a:spLocks noChangeShapeType="1"/>
            </p:cNvSpPr>
            <p:nvPr/>
          </p:nvSpPr>
          <p:spPr bwMode="auto">
            <a:xfrm flipV="1">
              <a:off x="2265" y="3100"/>
              <a:ext cx="0" cy="98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77" name="Freeform 1121">
              <a:extLst>
                <a:ext uri="{FF2B5EF4-FFF2-40B4-BE49-F238E27FC236}">
                  <a16:creationId xmlns:a16="http://schemas.microsoft.com/office/drawing/2014/main" id="{C84D627C-6BB8-F38B-7D12-7744CBEA32AC}"/>
                </a:ext>
              </a:extLst>
            </p:cNvPr>
            <p:cNvSpPr>
              <a:spLocks/>
            </p:cNvSpPr>
            <p:nvPr/>
          </p:nvSpPr>
          <p:spPr bwMode="auto">
            <a:xfrm>
              <a:off x="346" y="2890"/>
              <a:ext cx="1921" cy="1196"/>
            </a:xfrm>
            <a:custGeom>
              <a:avLst/>
              <a:gdLst/>
              <a:ahLst/>
              <a:cxnLst>
                <a:cxn ang="0">
                  <a:pos x="0" y="0"/>
                </a:cxn>
                <a:cxn ang="0">
                  <a:pos x="2401" y="0"/>
                </a:cxn>
                <a:cxn ang="0">
                  <a:pos x="2401" y="1515"/>
                </a:cxn>
                <a:cxn ang="0">
                  <a:pos x="0" y="1515"/>
                </a:cxn>
                <a:cxn ang="0">
                  <a:pos x="0" y="0"/>
                </a:cxn>
              </a:cxnLst>
              <a:rect l="0" t="0" r="r" b="b"/>
              <a:pathLst>
                <a:path w="2402" h="1516">
                  <a:moveTo>
                    <a:pt x="0" y="0"/>
                  </a:moveTo>
                  <a:lnTo>
                    <a:pt x="2401" y="0"/>
                  </a:lnTo>
                  <a:lnTo>
                    <a:pt x="2401" y="1515"/>
                  </a:lnTo>
                  <a:lnTo>
                    <a:pt x="0" y="1515"/>
                  </a:lnTo>
                  <a:lnTo>
                    <a:pt x="0" y="0"/>
                  </a:lnTo>
                </a:path>
              </a:pathLst>
            </a:custGeom>
            <a:solidFill>
              <a:srgbClr val="FFFFFF"/>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78" name="Freeform 1122">
              <a:extLst>
                <a:ext uri="{FF2B5EF4-FFF2-40B4-BE49-F238E27FC236}">
                  <a16:creationId xmlns:a16="http://schemas.microsoft.com/office/drawing/2014/main" id="{C7096DD0-F9B8-317F-45F8-5C45BCD18F5A}"/>
                </a:ext>
              </a:extLst>
            </p:cNvPr>
            <p:cNvSpPr>
              <a:spLocks/>
            </p:cNvSpPr>
            <p:nvPr/>
          </p:nvSpPr>
          <p:spPr bwMode="auto">
            <a:xfrm>
              <a:off x="346" y="3096"/>
              <a:ext cx="1921" cy="168"/>
            </a:xfrm>
            <a:custGeom>
              <a:avLst/>
              <a:gdLst/>
              <a:ahLst/>
              <a:cxnLst>
                <a:cxn ang="0">
                  <a:pos x="0" y="0"/>
                </a:cxn>
                <a:cxn ang="0">
                  <a:pos x="2401" y="0"/>
                </a:cxn>
                <a:cxn ang="0">
                  <a:pos x="2401" y="211"/>
                </a:cxn>
                <a:cxn ang="0">
                  <a:pos x="0" y="211"/>
                </a:cxn>
                <a:cxn ang="0">
                  <a:pos x="0" y="0"/>
                </a:cxn>
              </a:cxnLst>
              <a:rect l="0" t="0" r="r" b="b"/>
              <a:pathLst>
                <a:path w="2402" h="212">
                  <a:moveTo>
                    <a:pt x="0" y="0"/>
                  </a:moveTo>
                  <a:lnTo>
                    <a:pt x="2401" y="0"/>
                  </a:lnTo>
                  <a:lnTo>
                    <a:pt x="2401" y="211"/>
                  </a:lnTo>
                  <a:lnTo>
                    <a:pt x="0" y="211"/>
                  </a:lnTo>
                  <a:lnTo>
                    <a:pt x="0" y="0"/>
                  </a:lnTo>
                </a:path>
              </a:pathLst>
            </a:custGeom>
            <a:solidFill>
              <a:srgbClr val="E0E0FF"/>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79" name="Line 1123">
              <a:extLst>
                <a:ext uri="{FF2B5EF4-FFF2-40B4-BE49-F238E27FC236}">
                  <a16:creationId xmlns:a16="http://schemas.microsoft.com/office/drawing/2014/main" id="{863B29F3-3DF0-EE05-3B32-C2867DBF83C4}"/>
                </a:ext>
              </a:extLst>
            </p:cNvPr>
            <p:cNvSpPr>
              <a:spLocks noChangeShapeType="1"/>
            </p:cNvSpPr>
            <p:nvPr/>
          </p:nvSpPr>
          <p:spPr bwMode="auto">
            <a:xfrm>
              <a:off x="353" y="3594"/>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80" name="Line 1124">
              <a:extLst>
                <a:ext uri="{FF2B5EF4-FFF2-40B4-BE49-F238E27FC236}">
                  <a16:creationId xmlns:a16="http://schemas.microsoft.com/office/drawing/2014/main" id="{C89D0ACD-048D-FD1A-FFC1-5ED208DE5D16}"/>
                </a:ext>
              </a:extLst>
            </p:cNvPr>
            <p:cNvSpPr>
              <a:spLocks noChangeShapeType="1"/>
            </p:cNvSpPr>
            <p:nvPr/>
          </p:nvSpPr>
          <p:spPr bwMode="auto">
            <a:xfrm>
              <a:off x="353" y="3755"/>
              <a:ext cx="1910"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81" name="Line 1125">
              <a:extLst>
                <a:ext uri="{FF2B5EF4-FFF2-40B4-BE49-F238E27FC236}">
                  <a16:creationId xmlns:a16="http://schemas.microsoft.com/office/drawing/2014/main" id="{B3599BDD-93B3-D04E-FD34-F031DFB90BD6}"/>
                </a:ext>
              </a:extLst>
            </p:cNvPr>
            <p:cNvSpPr>
              <a:spLocks noChangeShapeType="1"/>
            </p:cNvSpPr>
            <p:nvPr/>
          </p:nvSpPr>
          <p:spPr bwMode="auto">
            <a:xfrm>
              <a:off x="353" y="3431"/>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82" name="Line 1126">
              <a:extLst>
                <a:ext uri="{FF2B5EF4-FFF2-40B4-BE49-F238E27FC236}">
                  <a16:creationId xmlns:a16="http://schemas.microsoft.com/office/drawing/2014/main" id="{D78D8ED8-DB65-6067-5D2D-AE4BE6A6B77C}"/>
                </a:ext>
              </a:extLst>
            </p:cNvPr>
            <p:cNvSpPr>
              <a:spLocks noChangeShapeType="1"/>
            </p:cNvSpPr>
            <p:nvPr/>
          </p:nvSpPr>
          <p:spPr bwMode="auto">
            <a:xfrm>
              <a:off x="353" y="3917"/>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83" name="Line 1127">
              <a:extLst>
                <a:ext uri="{FF2B5EF4-FFF2-40B4-BE49-F238E27FC236}">
                  <a16:creationId xmlns:a16="http://schemas.microsoft.com/office/drawing/2014/main" id="{65CAF3D1-789C-040B-2244-98406A3A2CDC}"/>
                </a:ext>
              </a:extLst>
            </p:cNvPr>
            <p:cNvSpPr>
              <a:spLocks noChangeShapeType="1"/>
            </p:cNvSpPr>
            <p:nvPr/>
          </p:nvSpPr>
          <p:spPr bwMode="auto">
            <a:xfrm>
              <a:off x="353" y="3266"/>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84" name="Line 1128">
              <a:extLst>
                <a:ext uri="{FF2B5EF4-FFF2-40B4-BE49-F238E27FC236}">
                  <a16:creationId xmlns:a16="http://schemas.microsoft.com/office/drawing/2014/main" id="{E78BD1BF-8A36-5870-B3C8-BA77A0A988C2}"/>
                </a:ext>
              </a:extLst>
            </p:cNvPr>
            <p:cNvSpPr>
              <a:spLocks noChangeShapeType="1"/>
            </p:cNvSpPr>
            <p:nvPr/>
          </p:nvSpPr>
          <p:spPr bwMode="auto">
            <a:xfrm>
              <a:off x="353" y="3096"/>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85" name="Line 1129">
              <a:extLst>
                <a:ext uri="{FF2B5EF4-FFF2-40B4-BE49-F238E27FC236}">
                  <a16:creationId xmlns:a16="http://schemas.microsoft.com/office/drawing/2014/main" id="{11C31EA8-858A-1DEC-0C77-DC5BCBBF94B7}"/>
                </a:ext>
              </a:extLst>
            </p:cNvPr>
            <p:cNvSpPr>
              <a:spLocks noChangeShapeType="1"/>
            </p:cNvSpPr>
            <p:nvPr/>
          </p:nvSpPr>
          <p:spPr bwMode="auto">
            <a:xfrm>
              <a:off x="353" y="3084"/>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86" name="Line 1130">
              <a:extLst>
                <a:ext uri="{FF2B5EF4-FFF2-40B4-BE49-F238E27FC236}">
                  <a16:creationId xmlns:a16="http://schemas.microsoft.com/office/drawing/2014/main" id="{DAC6B92E-492D-2E1F-A904-79CF28701E68}"/>
                </a:ext>
              </a:extLst>
            </p:cNvPr>
            <p:cNvSpPr>
              <a:spLocks noChangeShapeType="1"/>
            </p:cNvSpPr>
            <p:nvPr/>
          </p:nvSpPr>
          <p:spPr bwMode="auto">
            <a:xfrm>
              <a:off x="621" y="3104"/>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87" name="Line 1131">
              <a:extLst>
                <a:ext uri="{FF2B5EF4-FFF2-40B4-BE49-F238E27FC236}">
                  <a16:creationId xmlns:a16="http://schemas.microsoft.com/office/drawing/2014/main" id="{FA5DF1DE-FA87-B15D-A967-B1AF192C2EC7}"/>
                </a:ext>
              </a:extLst>
            </p:cNvPr>
            <p:cNvSpPr>
              <a:spLocks noChangeShapeType="1"/>
            </p:cNvSpPr>
            <p:nvPr/>
          </p:nvSpPr>
          <p:spPr bwMode="auto">
            <a:xfrm>
              <a:off x="1169" y="3104"/>
              <a:ext cx="0" cy="98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88" name="Line 1132">
              <a:extLst>
                <a:ext uri="{FF2B5EF4-FFF2-40B4-BE49-F238E27FC236}">
                  <a16:creationId xmlns:a16="http://schemas.microsoft.com/office/drawing/2014/main" id="{D3CCE119-99BE-62F6-C236-64AA57F455A3}"/>
                </a:ext>
              </a:extLst>
            </p:cNvPr>
            <p:cNvSpPr>
              <a:spLocks noChangeShapeType="1"/>
            </p:cNvSpPr>
            <p:nvPr/>
          </p:nvSpPr>
          <p:spPr bwMode="auto">
            <a:xfrm>
              <a:off x="894" y="3104"/>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89" name="Line 1133">
              <a:extLst>
                <a:ext uri="{FF2B5EF4-FFF2-40B4-BE49-F238E27FC236}">
                  <a16:creationId xmlns:a16="http://schemas.microsoft.com/office/drawing/2014/main" id="{C7F5BB96-AB18-2ADB-91B5-E31945607258}"/>
                </a:ext>
              </a:extLst>
            </p:cNvPr>
            <p:cNvSpPr>
              <a:spLocks noChangeShapeType="1"/>
            </p:cNvSpPr>
            <p:nvPr/>
          </p:nvSpPr>
          <p:spPr bwMode="auto">
            <a:xfrm>
              <a:off x="1442" y="3104"/>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90" name="Line 1134">
              <a:extLst>
                <a:ext uri="{FF2B5EF4-FFF2-40B4-BE49-F238E27FC236}">
                  <a16:creationId xmlns:a16="http://schemas.microsoft.com/office/drawing/2014/main" id="{5A49A8DE-430A-466E-8B21-212E3E120B47}"/>
                </a:ext>
              </a:extLst>
            </p:cNvPr>
            <p:cNvSpPr>
              <a:spLocks noChangeShapeType="1"/>
            </p:cNvSpPr>
            <p:nvPr/>
          </p:nvSpPr>
          <p:spPr bwMode="auto">
            <a:xfrm>
              <a:off x="1993" y="3104"/>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91" name="Line 1135">
              <a:extLst>
                <a:ext uri="{FF2B5EF4-FFF2-40B4-BE49-F238E27FC236}">
                  <a16:creationId xmlns:a16="http://schemas.microsoft.com/office/drawing/2014/main" id="{FFEADB09-EEF2-74C1-6012-5B0F496A9751}"/>
                </a:ext>
              </a:extLst>
            </p:cNvPr>
            <p:cNvSpPr>
              <a:spLocks noChangeShapeType="1"/>
            </p:cNvSpPr>
            <p:nvPr/>
          </p:nvSpPr>
          <p:spPr bwMode="auto">
            <a:xfrm>
              <a:off x="1716" y="3104"/>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92" name="Freeform 1136">
              <a:extLst>
                <a:ext uri="{FF2B5EF4-FFF2-40B4-BE49-F238E27FC236}">
                  <a16:creationId xmlns:a16="http://schemas.microsoft.com/office/drawing/2014/main" id="{AF9E2D96-B4D2-EC68-B4EB-60166E24C662}"/>
                </a:ext>
              </a:extLst>
            </p:cNvPr>
            <p:cNvSpPr>
              <a:spLocks/>
            </p:cNvSpPr>
            <p:nvPr/>
          </p:nvSpPr>
          <p:spPr bwMode="auto">
            <a:xfrm>
              <a:off x="1194" y="3274"/>
              <a:ext cx="33" cy="75"/>
            </a:xfrm>
            <a:custGeom>
              <a:avLst/>
              <a:gdLst/>
              <a:ahLst/>
              <a:cxnLst>
                <a:cxn ang="0">
                  <a:pos x="15" y="94"/>
                </a:cxn>
                <a:cxn ang="0">
                  <a:pos x="41" y="94"/>
                </a:cxn>
                <a:cxn ang="0">
                  <a:pos x="41" y="0"/>
                </a:cxn>
                <a:cxn ang="0">
                  <a:pos x="5" y="0"/>
                </a:cxn>
                <a:cxn ang="0">
                  <a:pos x="0" y="20"/>
                </a:cxn>
                <a:cxn ang="0">
                  <a:pos x="15" y="20"/>
                </a:cxn>
                <a:cxn ang="0">
                  <a:pos x="15" y="94"/>
                </a:cxn>
              </a:cxnLst>
              <a:rect l="0" t="0" r="r" b="b"/>
              <a:pathLst>
                <a:path w="42" h="95">
                  <a:moveTo>
                    <a:pt x="15" y="94"/>
                  </a:moveTo>
                  <a:lnTo>
                    <a:pt x="41" y="94"/>
                  </a:lnTo>
                  <a:lnTo>
                    <a:pt x="41" y="0"/>
                  </a:lnTo>
                  <a:lnTo>
                    <a:pt x="5" y="0"/>
                  </a:lnTo>
                  <a:lnTo>
                    <a:pt x="0" y="20"/>
                  </a:lnTo>
                  <a:lnTo>
                    <a:pt x="15" y="20"/>
                  </a:lnTo>
                  <a:lnTo>
                    <a:pt x="15" y="94"/>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93" name="Freeform 1137">
              <a:extLst>
                <a:ext uri="{FF2B5EF4-FFF2-40B4-BE49-F238E27FC236}">
                  <a16:creationId xmlns:a16="http://schemas.microsoft.com/office/drawing/2014/main" id="{A696ED3B-7046-C551-FF37-349C41692E11}"/>
                </a:ext>
              </a:extLst>
            </p:cNvPr>
            <p:cNvSpPr>
              <a:spLocks/>
            </p:cNvSpPr>
            <p:nvPr/>
          </p:nvSpPr>
          <p:spPr bwMode="auto">
            <a:xfrm>
              <a:off x="1468" y="3274"/>
              <a:ext cx="54" cy="75"/>
            </a:xfrm>
            <a:custGeom>
              <a:avLst/>
              <a:gdLst/>
              <a:ahLst/>
              <a:cxnLst>
                <a:cxn ang="0">
                  <a:pos x="0" y="29"/>
                </a:cxn>
                <a:cxn ang="0">
                  <a:pos x="26" y="29"/>
                </a:cxn>
                <a:cxn ang="0">
                  <a:pos x="26" y="20"/>
                </a:cxn>
                <a:cxn ang="0">
                  <a:pos x="40" y="20"/>
                </a:cxn>
                <a:cxn ang="0">
                  <a:pos x="40" y="34"/>
                </a:cxn>
                <a:cxn ang="0">
                  <a:pos x="0" y="78"/>
                </a:cxn>
                <a:cxn ang="0">
                  <a:pos x="0" y="94"/>
                </a:cxn>
                <a:cxn ang="0">
                  <a:pos x="67" y="94"/>
                </a:cxn>
                <a:cxn ang="0">
                  <a:pos x="67" y="78"/>
                </a:cxn>
                <a:cxn ang="0">
                  <a:pos x="28" y="78"/>
                </a:cxn>
                <a:cxn ang="0">
                  <a:pos x="67" y="39"/>
                </a:cxn>
                <a:cxn ang="0">
                  <a:pos x="67" y="12"/>
                </a:cxn>
                <a:cxn ang="0">
                  <a:pos x="47" y="0"/>
                </a:cxn>
                <a:cxn ang="0">
                  <a:pos x="20" y="0"/>
                </a:cxn>
                <a:cxn ang="0">
                  <a:pos x="0" y="12"/>
                </a:cxn>
                <a:cxn ang="0">
                  <a:pos x="0" y="29"/>
                </a:cxn>
              </a:cxnLst>
              <a:rect l="0" t="0" r="r" b="b"/>
              <a:pathLst>
                <a:path w="68" h="95">
                  <a:moveTo>
                    <a:pt x="0" y="29"/>
                  </a:moveTo>
                  <a:lnTo>
                    <a:pt x="26" y="29"/>
                  </a:lnTo>
                  <a:lnTo>
                    <a:pt x="26" y="20"/>
                  </a:lnTo>
                  <a:lnTo>
                    <a:pt x="40" y="20"/>
                  </a:lnTo>
                  <a:lnTo>
                    <a:pt x="40" y="34"/>
                  </a:lnTo>
                  <a:lnTo>
                    <a:pt x="0" y="78"/>
                  </a:lnTo>
                  <a:lnTo>
                    <a:pt x="0" y="94"/>
                  </a:lnTo>
                  <a:lnTo>
                    <a:pt x="67" y="94"/>
                  </a:lnTo>
                  <a:lnTo>
                    <a:pt x="67" y="78"/>
                  </a:lnTo>
                  <a:lnTo>
                    <a:pt x="28" y="78"/>
                  </a:lnTo>
                  <a:lnTo>
                    <a:pt x="67" y="39"/>
                  </a:lnTo>
                  <a:lnTo>
                    <a:pt x="67" y="12"/>
                  </a:lnTo>
                  <a:lnTo>
                    <a:pt x="47" y="0"/>
                  </a:lnTo>
                  <a:lnTo>
                    <a:pt x="20" y="0"/>
                  </a:lnTo>
                  <a:lnTo>
                    <a:pt x="0" y="12"/>
                  </a:lnTo>
                  <a:lnTo>
                    <a:pt x="0" y="29"/>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94" name="Freeform 1138">
              <a:extLst>
                <a:ext uri="{FF2B5EF4-FFF2-40B4-BE49-F238E27FC236}">
                  <a16:creationId xmlns:a16="http://schemas.microsoft.com/office/drawing/2014/main" id="{78392871-A31C-572E-0547-33CB1A7DE5FC}"/>
                </a:ext>
              </a:extLst>
            </p:cNvPr>
            <p:cNvSpPr>
              <a:spLocks/>
            </p:cNvSpPr>
            <p:nvPr/>
          </p:nvSpPr>
          <p:spPr bwMode="auto">
            <a:xfrm>
              <a:off x="1742" y="3274"/>
              <a:ext cx="56" cy="75"/>
            </a:xfrm>
            <a:custGeom>
              <a:avLst/>
              <a:gdLst/>
              <a:ahLst/>
              <a:cxnLst>
                <a:cxn ang="0">
                  <a:pos x="20" y="0"/>
                </a:cxn>
                <a:cxn ang="0">
                  <a:pos x="49" y="0"/>
                </a:cxn>
                <a:cxn ang="0">
                  <a:pos x="69" y="12"/>
                </a:cxn>
                <a:cxn ang="0">
                  <a:pos x="69" y="39"/>
                </a:cxn>
                <a:cxn ang="0">
                  <a:pos x="59" y="48"/>
                </a:cxn>
                <a:cxn ang="0">
                  <a:pos x="69" y="56"/>
                </a:cxn>
                <a:cxn ang="0">
                  <a:pos x="69" y="82"/>
                </a:cxn>
                <a:cxn ang="0">
                  <a:pos x="49" y="94"/>
                </a:cxn>
                <a:cxn ang="0">
                  <a:pos x="20" y="94"/>
                </a:cxn>
                <a:cxn ang="0">
                  <a:pos x="0" y="82"/>
                </a:cxn>
                <a:cxn ang="0">
                  <a:pos x="0" y="68"/>
                </a:cxn>
                <a:cxn ang="0">
                  <a:pos x="26" y="68"/>
                </a:cxn>
                <a:cxn ang="0">
                  <a:pos x="26" y="78"/>
                </a:cxn>
                <a:cxn ang="0">
                  <a:pos x="43" y="78"/>
                </a:cxn>
                <a:cxn ang="0">
                  <a:pos x="43" y="56"/>
                </a:cxn>
                <a:cxn ang="0">
                  <a:pos x="26" y="56"/>
                </a:cxn>
                <a:cxn ang="0">
                  <a:pos x="26" y="39"/>
                </a:cxn>
                <a:cxn ang="0">
                  <a:pos x="43" y="39"/>
                </a:cxn>
                <a:cxn ang="0">
                  <a:pos x="43" y="17"/>
                </a:cxn>
                <a:cxn ang="0">
                  <a:pos x="26" y="17"/>
                </a:cxn>
                <a:cxn ang="0">
                  <a:pos x="26" y="27"/>
                </a:cxn>
                <a:cxn ang="0">
                  <a:pos x="0" y="27"/>
                </a:cxn>
                <a:cxn ang="0">
                  <a:pos x="0" y="12"/>
                </a:cxn>
                <a:cxn ang="0">
                  <a:pos x="20" y="0"/>
                </a:cxn>
              </a:cxnLst>
              <a:rect l="0" t="0" r="r" b="b"/>
              <a:pathLst>
                <a:path w="70" h="95">
                  <a:moveTo>
                    <a:pt x="20" y="0"/>
                  </a:moveTo>
                  <a:lnTo>
                    <a:pt x="49" y="0"/>
                  </a:lnTo>
                  <a:lnTo>
                    <a:pt x="69" y="12"/>
                  </a:lnTo>
                  <a:lnTo>
                    <a:pt x="69" y="39"/>
                  </a:lnTo>
                  <a:lnTo>
                    <a:pt x="59" y="48"/>
                  </a:lnTo>
                  <a:lnTo>
                    <a:pt x="69" y="56"/>
                  </a:lnTo>
                  <a:lnTo>
                    <a:pt x="69" y="82"/>
                  </a:lnTo>
                  <a:lnTo>
                    <a:pt x="49" y="94"/>
                  </a:lnTo>
                  <a:lnTo>
                    <a:pt x="20" y="94"/>
                  </a:lnTo>
                  <a:lnTo>
                    <a:pt x="0" y="82"/>
                  </a:lnTo>
                  <a:lnTo>
                    <a:pt x="0" y="68"/>
                  </a:lnTo>
                  <a:lnTo>
                    <a:pt x="26" y="68"/>
                  </a:lnTo>
                  <a:lnTo>
                    <a:pt x="26" y="78"/>
                  </a:lnTo>
                  <a:lnTo>
                    <a:pt x="43" y="78"/>
                  </a:lnTo>
                  <a:lnTo>
                    <a:pt x="43" y="56"/>
                  </a:lnTo>
                  <a:lnTo>
                    <a:pt x="26" y="56"/>
                  </a:lnTo>
                  <a:lnTo>
                    <a:pt x="26" y="39"/>
                  </a:lnTo>
                  <a:lnTo>
                    <a:pt x="43" y="39"/>
                  </a:lnTo>
                  <a:lnTo>
                    <a:pt x="43" y="17"/>
                  </a:lnTo>
                  <a:lnTo>
                    <a:pt x="26" y="17"/>
                  </a:lnTo>
                  <a:lnTo>
                    <a:pt x="26" y="27"/>
                  </a:lnTo>
                  <a:lnTo>
                    <a:pt x="0" y="27"/>
                  </a:lnTo>
                  <a:lnTo>
                    <a:pt x="0" y="12"/>
                  </a:lnTo>
                  <a:lnTo>
                    <a:pt x="2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95" name="Freeform 1139">
              <a:extLst>
                <a:ext uri="{FF2B5EF4-FFF2-40B4-BE49-F238E27FC236}">
                  <a16:creationId xmlns:a16="http://schemas.microsoft.com/office/drawing/2014/main" id="{3C08E442-9284-2DEC-1667-6C41234CF9A5}"/>
                </a:ext>
              </a:extLst>
            </p:cNvPr>
            <p:cNvSpPr>
              <a:spLocks/>
            </p:cNvSpPr>
            <p:nvPr/>
          </p:nvSpPr>
          <p:spPr bwMode="auto">
            <a:xfrm>
              <a:off x="2022" y="3274"/>
              <a:ext cx="59" cy="75"/>
            </a:xfrm>
            <a:custGeom>
              <a:avLst/>
              <a:gdLst/>
              <a:ahLst/>
              <a:cxnLst>
                <a:cxn ang="0">
                  <a:pos x="40" y="0"/>
                </a:cxn>
                <a:cxn ang="0">
                  <a:pos x="66" y="0"/>
                </a:cxn>
                <a:cxn ang="0">
                  <a:pos x="66" y="56"/>
                </a:cxn>
                <a:cxn ang="0">
                  <a:pos x="72" y="56"/>
                </a:cxn>
                <a:cxn ang="0">
                  <a:pos x="72" y="78"/>
                </a:cxn>
                <a:cxn ang="0">
                  <a:pos x="66" y="78"/>
                </a:cxn>
                <a:cxn ang="0">
                  <a:pos x="66" y="94"/>
                </a:cxn>
                <a:cxn ang="0">
                  <a:pos x="40" y="94"/>
                </a:cxn>
                <a:cxn ang="0">
                  <a:pos x="40" y="78"/>
                </a:cxn>
                <a:cxn ang="0">
                  <a:pos x="40" y="56"/>
                </a:cxn>
                <a:cxn ang="0">
                  <a:pos x="28" y="56"/>
                </a:cxn>
                <a:cxn ang="0">
                  <a:pos x="40" y="37"/>
                </a:cxn>
                <a:cxn ang="0">
                  <a:pos x="40" y="56"/>
                </a:cxn>
                <a:cxn ang="0">
                  <a:pos x="40" y="78"/>
                </a:cxn>
                <a:cxn ang="0">
                  <a:pos x="0" y="78"/>
                </a:cxn>
                <a:cxn ang="0">
                  <a:pos x="0" y="56"/>
                </a:cxn>
                <a:cxn ang="0">
                  <a:pos x="40" y="0"/>
                </a:cxn>
              </a:cxnLst>
              <a:rect l="0" t="0" r="r" b="b"/>
              <a:pathLst>
                <a:path w="73" h="95">
                  <a:moveTo>
                    <a:pt x="40" y="0"/>
                  </a:moveTo>
                  <a:lnTo>
                    <a:pt x="66" y="0"/>
                  </a:lnTo>
                  <a:lnTo>
                    <a:pt x="66" y="56"/>
                  </a:lnTo>
                  <a:lnTo>
                    <a:pt x="72" y="56"/>
                  </a:lnTo>
                  <a:lnTo>
                    <a:pt x="72" y="78"/>
                  </a:lnTo>
                  <a:lnTo>
                    <a:pt x="66" y="78"/>
                  </a:lnTo>
                  <a:lnTo>
                    <a:pt x="66" y="94"/>
                  </a:lnTo>
                  <a:lnTo>
                    <a:pt x="40" y="94"/>
                  </a:lnTo>
                  <a:lnTo>
                    <a:pt x="40" y="78"/>
                  </a:lnTo>
                  <a:lnTo>
                    <a:pt x="40" y="56"/>
                  </a:lnTo>
                  <a:lnTo>
                    <a:pt x="28" y="56"/>
                  </a:lnTo>
                  <a:lnTo>
                    <a:pt x="40" y="37"/>
                  </a:lnTo>
                  <a:lnTo>
                    <a:pt x="40" y="56"/>
                  </a:lnTo>
                  <a:lnTo>
                    <a:pt x="40" y="78"/>
                  </a:lnTo>
                  <a:lnTo>
                    <a:pt x="0" y="78"/>
                  </a:lnTo>
                  <a:lnTo>
                    <a:pt x="0" y="56"/>
                  </a:lnTo>
                  <a:lnTo>
                    <a:pt x="4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96" name="Freeform 1140">
              <a:extLst>
                <a:ext uri="{FF2B5EF4-FFF2-40B4-BE49-F238E27FC236}">
                  <a16:creationId xmlns:a16="http://schemas.microsoft.com/office/drawing/2014/main" id="{922F4614-3ADC-E21C-3EB3-7B1B467BB4CB}"/>
                </a:ext>
              </a:extLst>
            </p:cNvPr>
            <p:cNvSpPr>
              <a:spLocks/>
            </p:cNvSpPr>
            <p:nvPr/>
          </p:nvSpPr>
          <p:spPr bwMode="auto">
            <a:xfrm>
              <a:off x="366" y="3445"/>
              <a:ext cx="57" cy="77"/>
            </a:xfrm>
            <a:custGeom>
              <a:avLst/>
              <a:gdLst/>
              <a:ahLst/>
              <a:cxnLst>
                <a:cxn ang="0">
                  <a:pos x="0" y="0"/>
                </a:cxn>
                <a:cxn ang="0">
                  <a:pos x="67" y="0"/>
                </a:cxn>
                <a:cxn ang="0">
                  <a:pos x="67" y="19"/>
                </a:cxn>
                <a:cxn ang="0">
                  <a:pos x="26" y="19"/>
                </a:cxn>
                <a:cxn ang="0">
                  <a:pos x="26" y="34"/>
                </a:cxn>
                <a:cxn ang="0">
                  <a:pos x="50" y="34"/>
                </a:cxn>
                <a:cxn ang="0">
                  <a:pos x="70" y="48"/>
                </a:cxn>
                <a:cxn ang="0">
                  <a:pos x="70" y="82"/>
                </a:cxn>
                <a:cxn ang="0">
                  <a:pos x="50" y="96"/>
                </a:cxn>
                <a:cxn ang="0">
                  <a:pos x="20" y="96"/>
                </a:cxn>
                <a:cxn ang="0">
                  <a:pos x="0" y="82"/>
                </a:cxn>
                <a:cxn ang="0">
                  <a:pos x="0" y="64"/>
                </a:cxn>
                <a:cxn ang="0">
                  <a:pos x="26" y="64"/>
                </a:cxn>
                <a:cxn ang="0">
                  <a:pos x="26" y="79"/>
                </a:cxn>
                <a:cxn ang="0">
                  <a:pos x="43" y="79"/>
                </a:cxn>
                <a:cxn ang="0">
                  <a:pos x="43" y="50"/>
                </a:cxn>
                <a:cxn ang="0">
                  <a:pos x="20" y="50"/>
                </a:cxn>
                <a:cxn ang="0">
                  <a:pos x="0" y="36"/>
                </a:cxn>
                <a:cxn ang="0">
                  <a:pos x="0" y="0"/>
                </a:cxn>
              </a:cxnLst>
              <a:rect l="0" t="0" r="r" b="b"/>
              <a:pathLst>
                <a:path w="71" h="97">
                  <a:moveTo>
                    <a:pt x="0" y="0"/>
                  </a:moveTo>
                  <a:lnTo>
                    <a:pt x="67" y="0"/>
                  </a:lnTo>
                  <a:lnTo>
                    <a:pt x="67" y="19"/>
                  </a:lnTo>
                  <a:lnTo>
                    <a:pt x="26" y="19"/>
                  </a:lnTo>
                  <a:lnTo>
                    <a:pt x="26" y="34"/>
                  </a:lnTo>
                  <a:lnTo>
                    <a:pt x="50" y="34"/>
                  </a:lnTo>
                  <a:lnTo>
                    <a:pt x="70" y="48"/>
                  </a:lnTo>
                  <a:lnTo>
                    <a:pt x="70" y="82"/>
                  </a:lnTo>
                  <a:lnTo>
                    <a:pt x="50" y="96"/>
                  </a:lnTo>
                  <a:lnTo>
                    <a:pt x="20" y="96"/>
                  </a:lnTo>
                  <a:lnTo>
                    <a:pt x="0" y="82"/>
                  </a:lnTo>
                  <a:lnTo>
                    <a:pt x="0" y="64"/>
                  </a:lnTo>
                  <a:lnTo>
                    <a:pt x="26" y="64"/>
                  </a:lnTo>
                  <a:lnTo>
                    <a:pt x="26" y="79"/>
                  </a:lnTo>
                  <a:lnTo>
                    <a:pt x="43" y="79"/>
                  </a:lnTo>
                  <a:lnTo>
                    <a:pt x="43" y="50"/>
                  </a:lnTo>
                  <a:lnTo>
                    <a:pt x="20" y="50"/>
                  </a:lnTo>
                  <a:lnTo>
                    <a:pt x="0" y="36"/>
                  </a:lnTo>
                  <a:lnTo>
                    <a:pt x="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97" name="Freeform 1141">
              <a:extLst>
                <a:ext uri="{FF2B5EF4-FFF2-40B4-BE49-F238E27FC236}">
                  <a16:creationId xmlns:a16="http://schemas.microsoft.com/office/drawing/2014/main" id="{2495B9D5-958F-9C16-B731-D26161556EB7}"/>
                </a:ext>
              </a:extLst>
            </p:cNvPr>
            <p:cNvSpPr>
              <a:spLocks/>
            </p:cNvSpPr>
            <p:nvPr/>
          </p:nvSpPr>
          <p:spPr bwMode="auto">
            <a:xfrm>
              <a:off x="647" y="3445"/>
              <a:ext cx="52" cy="77"/>
            </a:xfrm>
            <a:custGeom>
              <a:avLst/>
              <a:gdLst/>
              <a:ahLst/>
              <a:cxnLst>
                <a:cxn ang="0">
                  <a:pos x="20" y="0"/>
                </a:cxn>
                <a:cxn ang="0">
                  <a:pos x="45" y="0"/>
                </a:cxn>
                <a:cxn ang="0">
                  <a:pos x="64" y="11"/>
                </a:cxn>
                <a:cxn ang="0">
                  <a:pos x="64" y="29"/>
                </a:cxn>
                <a:cxn ang="0">
                  <a:pos x="41" y="29"/>
                </a:cxn>
                <a:cxn ang="0">
                  <a:pos x="41" y="19"/>
                </a:cxn>
                <a:cxn ang="0">
                  <a:pos x="27" y="19"/>
                </a:cxn>
                <a:cxn ang="0">
                  <a:pos x="27" y="36"/>
                </a:cxn>
                <a:cxn ang="0">
                  <a:pos x="27" y="55"/>
                </a:cxn>
                <a:cxn ang="0">
                  <a:pos x="41" y="55"/>
                </a:cxn>
                <a:cxn ang="0">
                  <a:pos x="41" y="79"/>
                </a:cxn>
                <a:cxn ang="0">
                  <a:pos x="27" y="79"/>
                </a:cxn>
                <a:cxn ang="0">
                  <a:pos x="27" y="55"/>
                </a:cxn>
                <a:cxn ang="0">
                  <a:pos x="27" y="36"/>
                </a:cxn>
                <a:cxn ang="0">
                  <a:pos x="45" y="36"/>
                </a:cxn>
                <a:cxn ang="0">
                  <a:pos x="64" y="48"/>
                </a:cxn>
                <a:cxn ang="0">
                  <a:pos x="64" y="85"/>
                </a:cxn>
                <a:cxn ang="0">
                  <a:pos x="45" y="96"/>
                </a:cxn>
                <a:cxn ang="0">
                  <a:pos x="20" y="96"/>
                </a:cxn>
                <a:cxn ang="0">
                  <a:pos x="0" y="85"/>
                </a:cxn>
                <a:cxn ang="0">
                  <a:pos x="0" y="11"/>
                </a:cxn>
                <a:cxn ang="0">
                  <a:pos x="20" y="0"/>
                </a:cxn>
              </a:cxnLst>
              <a:rect l="0" t="0" r="r" b="b"/>
              <a:pathLst>
                <a:path w="65" h="97">
                  <a:moveTo>
                    <a:pt x="20" y="0"/>
                  </a:moveTo>
                  <a:lnTo>
                    <a:pt x="45" y="0"/>
                  </a:lnTo>
                  <a:lnTo>
                    <a:pt x="64" y="11"/>
                  </a:lnTo>
                  <a:lnTo>
                    <a:pt x="64" y="29"/>
                  </a:lnTo>
                  <a:lnTo>
                    <a:pt x="41" y="29"/>
                  </a:lnTo>
                  <a:lnTo>
                    <a:pt x="41" y="19"/>
                  </a:lnTo>
                  <a:lnTo>
                    <a:pt x="27" y="19"/>
                  </a:lnTo>
                  <a:lnTo>
                    <a:pt x="27" y="36"/>
                  </a:lnTo>
                  <a:lnTo>
                    <a:pt x="27" y="55"/>
                  </a:lnTo>
                  <a:lnTo>
                    <a:pt x="41" y="55"/>
                  </a:lnTo>
                  <a:lnTo>
                    <a:pt x="41" y="79"/>
                  </a:lnTo>
                  <a:lnTo>
                    <a:pt x="27" y="79"/>
                  </a:lnTo>
                  <a:lnTo>
                    <a:pt x="27" y="55"/>
                  </a:lnTo>
                  <a:lnTo>
                    <a:pt x="27" y="36"/>
                  </a:lnTo>
                  <a:lnTo>
                    <a:pt x="45" y="36"/>
                  </a:lnTo>
                  <a:lnTo>
                    <a:pt x="64" y="48"/>
                  </a:lnTo>
                  <a:lnTo>
                    <a:pt x="64" y="85"/>
                  </a:lnTo>
                  <a:lnTo>
                    <a:pt x="45" y="96"/>
                  </a:lnTo>
                  <a:lnTo>
                    <a:pt x="20" y="96"/>
                  </a:lnTo>
                  <a:lnTo>
                    <a:pt x="0" y="85"/>
                  </a:lnTo>
                  <a:lnTo>
                    <a:pt x="0" y="11"/>
                  </a:lnTo>
                  <a:lnTo>
                    <a:pt x="2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98" name="Freeform 1142">
              <a:extLst>
                <a:ext uri="{FF2B5EF4-FFF2-40B4-BE49-F238E27FC236}">
                  <a16:creationId xmlns:a16="http://schemas.microsoft.com/office/drawing/2014/main" id="{151BA7D9-292D-3671-CAB2-8DB149C2198D}"/>
                </a:ext>
              </a:extLst>
            </p:cNvPr>
            <p:cNvSpPr>
              <a:spLocks/>
            </p:cNvSpPr>
            <p:nvPr/>
          </p:nvSpPr>
          <p:spPr bwMode="auto">
            <a:xfrm>
              <a:off x="916" y="3445"/>
              <a:ext cx="56" cy="77"/>
            </a:xfrm>
            <a:custGeom>
              <a:avLst/>
              <a:gdLst/>
              <a:ahLst/>
              <a:cxnLst>
                <a:cxn ang="0">
                  <a:pos x="0" y="0"/>
                </a:cxn>
                <a:cxn ang="0">
                  <a:pos x="69" y="0"/>
                </a:cxn>
                <a:cxn ang="0">
                  <a:pos x="69" y="19"/>
                </a:cxn>
                <a:cxn ang="0">
                  <a:pos x="29" y="96"/>
                </a:cxn>
                <a:cxn ang="0">
                  <a:pos x="0" y="96"/>
                </a:cxn>
                <a:cxn ang="0">
                  <a:pos x="40" y="19"/>
                </a:cxn>
                <a:cxn ang="0">
                  <a:pos x="0" y="19"/>
                </a:cxn>
                <a:cxn ang="0">
                  <a:pos x="0" y="0"/>
                </a:cxn>
              </a:cxnLst>
              <a:rect l="0" t="0" r="r" b="b"/>
              <a:pathLst>
                <a:path w="70" h="97">
                  <a:moveTo>
                    <a:pt x="0" y="0"/>
                  </a:moveTo>
                  <a:lnTo>
                    <a:pt x="69" y="0"/>
                  </a:lnTo>
                  <a:lnTo>
                    <a:pt x="69" y="19"/>
                  </a:lnTo>
                  <a:lnTo>
                    <a:pt x="29" y="96"/>
                  </a:lnTo>
                  <a:lnTo>
                    <a:pt x="0" y="96"/>
                  </a:lnTo>
                  <a:lnTo>
                    <a:pt x="40" y="19"/>
                  </a:lnTo>
                  <a:lnTo>
                    <a:pt x="0" y="19"/>
                  </a:lnTo>
                  <a:lnTo>
                    <a:pt x="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699" name="Freeform 1143">
              <a:extLst>
                <a:ext uri="{FF2B5EF4-FFF2-40B4-BE49-F238E27FC236}">
                  <a16:creationId xmlns:a16="http://schemas.microsoft.com/office/drawing/2014/main" id="{A24108C5-C546-696F-2A2E-9DFD28083EB5}"/>
                </a:ext>
              </a:extLst>
            </p:cNvPr>
            <p:cNvSpPr>
              <a:spLocks/>
            </p:cNvSpPr>
            <p:nvPr/>
          </p:nvSpPr>
          <p:spPr bwMode="auto">
            <a:xfrm>
              <a:off x="1193" y="3445"/>
              <a:ext cx="53" cy="77"/>
            </a:xfrm>
            <a:custGeom>
              <a:avLst/>
              <a:gdLst/>
              <a:ahLst/>
              <a:cxnLst>
                <a:cxn ang="0">
                  <a:pos x="14" y="0"/>
                </a:cxn>
                <a:cxn ang="0">
                  <a:pos x="51" y="0"/>
                </a:cxn>
                <a:cxn ang="0">
                  <a:pos x="66" y="11"/>
                </a:cxn>
                <a:cxn ang="0">
                  <a:pos x="66" y="38"/>
                </a:cxn>
                <a:cxn ang="0">
                  <a:pos x="58" y="48"/>
                </a:cxn>
                <a:cxn ang="0">
                  <a:pos x="66" y="57"/>
                </a:cxn>
                <a:cxn ang="0">
                  <a:pos x="66" y="59"/>
                </a:cxn>
                <a:cxn ang="0">
                  <a:pos x="40" y="59"/>
                </a:cxn>
                <a:cxn ang="0">
                  <a:pos x="40" y="34"/>
                </a:cxn>
                <a:cxn ang="0">
                  <a:pos x="40" y="14"/>
                </a:cxn>
                <a:cxn ang="0">
                  <a:pos x="26" y="14"/>
                </a:cxn>
                <a:cxn ang="0">
                  <a:pos x="26" y="34"/>
                </a:cxn>
                <a:cxn ang="0">
                  <a:pos x="40" y="34"/>
                </a:cxn>
                <a:cxn ang="0">
                  <a:pos x="40" y="79"/>
                </a:cxn>
                <a:cxn ang="0">
                  <a:pos x="26" y="79"/>
                </a:cxn>
                <a:cxn ang="0">
                  <a:pos x="26" y="59"/>
                </a:cxn>
                <a:cxn ang="0">
                  <a:pos x="40" y="59"/>
                </a:cxn>
                <a:cxn ang="0">
                  <a:pos x="66" y="59"/>
                </a:cxn>
                <a:cxn ang="0">
                  <a:pos x="66" y="85"/>
                </a:cxn>
                <a:cxn ang="0">
                  <a:pos x="51" y="96"/>
                </a:cxn>
                <a:cxn ang="0">
                  <a:pos x="14" y="96"/>
                </a:cxn>
                <a:cxn ang="0">
                  <a:pos x="0" y="85"/>
                </a:cxn>
                <a:cxn ang="0">
                  <a:pos x="0" y="57"/>
                </a:cxn>
                <a:cxn ang="0">
                  <a:pos x="7" y="48"/>
                </a:cxn>
                <a:cxn ang="0">
                  <a:pos x="0" y="38"/>
                </a:cxn>
                <a:cxn ang="0">
                  <a:pos x="0" y="11"/>
                </a:cxn>
                <a:cxn ang="0">
                  <a:pos x="14" y="0"/>
                </a:cxn>
              </a:cxnLst>
              <a:rect l="0" t="0" r="r" b="b"/>
              <a:pathLst>
                <a:path w="67" h="97">
                  <a:moveTo>
                    <a:pt x="14" y="0"/>
                  </a:moveTo>
                  <a:lnTo>
                    <a:pt x="51" y="0"/>
                  </a:lnTo>
                  <a:lnTo>
                    <a:pt x="66" y="11"/>
                  </a:lnTo>
                  <a:lnTo>
                    <a:pt x="66" y="38"/>
                  </a:lnTo>
                  <a:lnTo>
                    <a:pt x="58" y="48"/>
                  </a:lnTo>
                  <a:lnTo>
                    <a:pt x="66" y="57"/>
                  </a:lnTo>
                  <a:lnTo>
                    <a:pt x="66" y="59"/>
                  </a:lnTo>
                  <a:lnTo>
                    <a:pt x="40" y="59"/>
                  </a:lnTo>
                  <a:lnTo>
                    <a:pt x="40" y="34"/>
                  </a:lnTo>
                  <a:lnTo>
                    <a:pt x="40" y="14"/>
                  </a:lnTo>
                  <a:lnTo>
                    <a:pt x="26" y="14"/>
                  </a:lnTo>
                  <a:lnTo>
                    <a:pt x="26" y="34"/>
                  </a:lnTo>
                  <a:lnTo>
                    <a:pt x="40" y="34"/>
                  </a:lnTo>
                  <a:lnTo>
                    <a:pt x="40" y="79"/>
                  </a:lnTo>
                  <a:lnTo>
                    <a:pt x="26" y="79"/>
                  </a:lnTo>
                  <a:lnTo>
                    <a:pt x="26" y="59"/>
                  </a:lnTo>
                  <a:lnTo>
                    <a:pt x="40" y="59"/>
                  </a:lnTo>
                  <a:lnTo>
                    <a:pt x="66" y="59"/>
                  </a:lnTo>
                  <a:lnTo>
                    <a:pt x="66" y="85"/>
                  </a:lnTo>
                  <a:lnTo>
                    <a:pt x="51" y="96"/>
                  </a:lnTo>
                  <a:lnTo>
                    <a:pt x="14" y="96"/>
                  </a:lnTo>
                  <a:lnTo>
                    <a:pt x="0" y="85"/>
                  </a:lnTo>
                  <a:lnTo>
                    <a:pt x="0" y="57"/>
                  </a:lnTo>
                  <a:lnTo>
                    <a:pt x="7" y="48"/>
                  </a:lnTo>
                  <a:lnTo>
                    <a:pt x="0" y="38"/>
                  </a:lnTo>
                  <a:lnTo>
                    <a:pt x="0" y="11"/>
                  </a:lnTo>
                  <a:lnTo>
                    <a:pt x="14"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700" name="Freeform 1144">
              <a:extLst>
                <a:ext uri="{FF2B5EF4-FFF2-40B4-BE49-F238E27FC236}">
                  <a16:creationId xmlns:a16="http://schemas.microsoft.com/office/drawing/2014/main" id="{D08F16FC-DED3-C68A-607E-B9D067751B66}"/>
                </a:ext>
              </a:extLst>
            </p:cNvPr>
            <p:cNvSpPr>
              <a:spLocks/>
            </p:cNvSpPr>
            <p:nvPr/>
          </p:nvSpPr>
          <p:spPr bwMode="auto">
            <a:xfrm>
              <a:off x="1466" y="3445"/>
              <a:ext cx="55" cy="77"/>
            </a:xfrm>
            <a:custGeom>
              <a:avLst/>
              <a:gdLst/>
              <a:ahLst/>
              <a:cxnLst>
                <a:cxn ang="0">
                  <a:pos x="47" y="0"/>
                </a:cxn>
                <a:cxn ang="0">
                  <a:pos x="67" y="11"/>
                </a:cxn>
                <a:cxn ang="0">
                  <a:pos x="67" y="85"/>
                </a:cxn>
                <a:cxn ang="0">
                  <a:pos x="47" y="96"/>
                </a:cxn>
                <a:cxn ang="0">
                  <a:pos x="21" y="96"/>
                </a:cxn>
                <a:cxn ang="0">
                  <a:pos x="0" y="85"/>
                </a:cxn>
                <a:cxn ang="0">
                  <a:pos x="0" y="67"/>
                </a:cxn>
                <a:cxn ang="0">
                  <a:pos x="27" y="67"/>
                </a:cxn>
                <a:cxn ang="0">
                  <a:pos x="27" y="76"/>
                </a:cxn>
                <a:cxn ang="0">
                  <a:pos x="41" y="76"/>
                </a:cxn>
                <a:cxn ang="0">
                  <a:pos x="41" y="59"/>
                </a:cxn>
                <a:cxn ang="0">
                  <a:pos x="41" y="40"/>
                </a:cxn>
                <a:cxn ang="0">
                  <a:pos x="27" y="40"/>
                </a:cxn>
                <a:cxn ang="0">
                  <a:pos x="27" y="16"/>
                </a:cxn>
                <a:cxn ang="0">
                  <a:pos x="41" y="16"/>
                </a:cxn>
                <a:cxn ang="0">
                  <a:pos x="41" y="40"/>
                </a:cxn>
                <a:cxn ang="0">
                  <a:pos x="41" y="59"/>
                </a:cxn>
                <a:cxn ang="0">
                  <a:pos x="21" y="59"/>
                </a:cxn>
                <a:cxn ang="0">
                  <a:pos x="0" y="48"/>
                </a:cxn>
                <a:cxn ang="0">
                  <a:pos x="0" y="11"/>
                </a:cxn>
                <a:cxn ang="0">
                  <a:pos x="21" y="0"/>
                </a:cxn>
                <a:cxn ang="0">
                  <a:pos x="47" y="0"/>
                </a:cxn>
              </a:cxnLst>
              <a:rect l="0" t="0" r="r" b="b"/>
              <a:pathLst>
                <a:path w="68" h="97">
                  <a:moveTo>
                    <a:pt x="47" y="0"/>
                  </a:moveTo>
                  <a:lnTo>
                    <a:pt x="67" y="11"/>
                  </a:lnTo>
                  <a:lnTo>
                    <a:pt x="67" y="85"/>
                  </a:lnTo>
                  <a:lnTo>
                    <a:pt x="47" y="96"/>
                  </a:lnTo>
                  <a:lnTo>
                    <a:pt x="21" y="96"/>
                  </a:lnTo>
                  <a:lnTo>
                    <a:pt x="0" y="85"/>
                  </a:lnTo>
                  <a:lnTo>
                    <a:pt x="0" y="67"/>
                  </a:lnTo>
                  <a:lnTo>
                    <a:pt x="27" y="67"/>
                  </a:lnTo>
                  <a:lnTo>
                    <a:pt x="27" y="76"/>
                  </a:lnTo>
                  <a:lnTo>
                    <a:pt x="41" y="76"/>
                  </a:lnTo>
                  <a:lnTo>
                    <a:pt x="41" y="59"/>
                  </a:lnTo>
                  <a:lnTo>
                    <a:pt x="41" y="40"/>
                  </a:lnTo>
                  <a:lnTo>
                    <a:pt x="27" y="40"/>
                  </a:lnTo>
                  <a:lnTo>
                    <a:pt x="27" y="16"/>
                  </a:lnTo>
                  <a:lnTo>
                    <a:pt x="41" y="16"/>
                  </a:lnTo>
                  <a:lnTo>
                    <a:pt x="41" y="40"/>
                  </a:lnTo>
                  <a:lnTo>
                    <a:pt x="41" y="59"/>
                  </a:lnTo>
                  <a:lnTo>
                    <a:pt x="21" y="59"/>
                  </a:lnTo>
                  <a:lnTo>
                    <a:pt x="0" y="48"/>
                  </a:lnTo>
                  <a:lnTo>
                    <a:pt x="0" y="11"/>
                  </a:lnTo>
                  <a:lnTo>
                    <a:pt x="21" y="0"/>
                  </a:lnTo>
                  <a:lnTo>
                    <a:pt x="47"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701" name="Freeform 1145">
              <a:extLst>
                <a:ext uri="{FF2B5EF4-FFF2-40B4-BE49-F238E27FC236}">
                  <a16:creationId xmlns:a16="http://schemas.microsoft.com/office/drawing/2014/main" id="{3D8C60D2-39B0-5AF3-38CC-56EB45BF0557}"/>
                </a:ext>
              </a:extLst>
            </p:cNvPr>
            <p:cNvSpPr>
              <a:spLocks/>
            </p:cNvSpPr>
            <p:nvPr/>
          </p:nvSpPr>
          <p:spPr bwMode="auto">
            <a:xfrm>
              <a:off x="1788" y="3445"/>
              <a:ext cx="53" cy="77"/>
            </a:xfrm>
            <a:custGeom>
              <a:avLst/>
              <a:gdLst/>
              <a:ahLst/>
              <a:cxnLst>
                <a:cxn ang="0">
                  <a:pos x="20" y="0"/>
                </a:cxn>
                <a:cxn ang="0">
                  <a:pos x="47" y="0"/>
                </a:cxn>
                <a:cxn ang="0">
                  <a:pos x="66" y="14"/>
                </a:cxn>
                <a:cxn ang="0">
                  <a:pos x="66" y="82"/>
                </a:cxn>
                <a:cxn ang="0">
                  <a:pos x="47" y="96"/>
                </a:cxn>
                <a:cxn ang="0">
                  <a:pos x="20" y="96"/>
                </a:cxn>
                <a:cxn ang="0">
                  <a:pos x="0" y="82"/>
                </a:cxn>
                <a:cxn ang="0">
                  <a:pos x="0" y="76"/>
                </a:cxn>
                <a:cxn ang="0">
                  <a:pos x="26" y="76"/>
                </a:cxn>
                <a:cxn ang="0">
                  <a:pos x="26" y="19"/>
                </a:cxn>
                <a:cxn ang="0">
                  <a:pos x="40" y="19"/>
                </a:cxn>
                <a:cxn ang="0">
                  <a:pos x="40" y="76"/>
                </a:cxn>
                <a:cxn ang="0">
                  <a:pos x="26" y="76"/>
                </a:cxn>
                <a:cxn ang="0">
                  <a:pos x="0" y="76"/>
                </a:cxn>
                <a:cxn ang="0">
                  <a:pos x="0" y="14"/>
                </a:cxn>
                <a:cxn ang="0">
                  <a:pos x="20" y="0"/>
                </a:cxn>
              </a:cxnLst>
              <a:rect l="0" t="0" r="r" b="b"/>
              <a:pathLst>
                <a:path w="67" h="97">
                  <a:moveTo>
                    <a:pt x="20" y="0"/>
                  </a:moveTo>
                  <a:lnTo>
                    <a:pt x="47" y="0"/>
                  </a:lnTo>
                  <a:lnTo>
                    <a:pt x="66" y="14"/>
                  </a:lnTo>
                  <a:lnTo>
                    <a:pt x="66" y="82"/>
                  </a:lnTo>
                  <a:lnTo>
                    <a:pt x="47" y="96"/>
                  </a:lnTo>
                  <a:lnTo>
                    <a:pt x="20" y="96"/>
                  </a:lnTo>
                  <a:lnTo>
                    <a:pt x="0" y="82"/>
                  </a:lnTo>
                  <a:lnTo>
                    <a:pt x="0" y="76"/>
                  </a:lnTo>
                  <a:lnTo>
                    <a:pt x="26" y="76"/>
                  </a:lnTo>
                  <a:lnTo>
                    <a:pt x="26" y="19"/>
                  </a:lnTo>
                  <a:lnTo>
                    <a:pt x="40" y="19"/>
                  </a:lnTo>
                  <a:lnTo>
                    <a:pt x="40" y="76"/>
                  </a:lnTo>
                  <a:lnTo>
                    <a:pt x="26" y="76"/>
                  </a:lnTo>
                  <a:lnTo>
                    <a:pt x="0" y="76"/>
                  </a:lnTo>
                  <a:lnTo>
                    <a:pt x="0" y="14"/>
                  </a:lnTo>
                  <a:lnTo>
                    <a:pt x="2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702" name="Freeform 1146">
              <a:extLst>
                <a:ext uri="{FF2B5EF4-FFF2-40B4-BE49-F238E27FC236}">
                  <a16:creationId xmlns:a16="http://schemas.microsoft.com/office/drawing/2014/main" id="{66228C69-884D-D4CC-844E-5E00DFB5C498}"/>
                </a:ext>
              </a:extLst>
            </p:cNvPr>
            <p:cNvSpPr>
              <a:spLocks/>
            </p:cNvSpPr>
            <p:nvPr/>
          </p:nvSpPr>
          <p:spPr bwMode="auto">
            <a:xfrm>
              <a:off x="1741" y="3445"/>
              <a:ext cx="35" cy="77"/>
            </a:xfrm>
            <a:custGeom>
              <a:avLst/>
              <a:gdLst/>
              <a:ahLst/>
              <a:cxnLst>
                <a:cxn ang="0">
                  <a:pos x="15" y="96"/>
                </a:cxn>
                <a:cxn ang="0">
                  <a:pos x="42" y="96"/>
                </a:cxn>
                <a:cxn ang="0">
                  <a:pos x="42" y="0"/>
                </a:cxn>
                <a:cxn ang="0">
                  <a:pos x="5" y="0"/>
                </a:cxn>
                <a:cxn ang="0">
                  <a:pos x="0" y="19"/>
                </a:cxn>
                <a:cxn ang="0">
                  <a:pos x="15" y="19"/>
                </a:cxn>
                <a:cxn ang="0">
                  <a:pos x="15" y="96"/>
                </a:cxn>
              </a:cxnLst>
              <a:rect l="0" t="0" r="r" b="b"/>
              <a:pathLst>
                <a:path w="43" h="97">
                  <a:moveTo>
                    <a:pt x="15" y="96"/>
                  </a:moveTo>
                  <a:lnTo>
                    <a:pt x="42" y="96"/>
                  </a:lnTo>
                  <a:lnTo>
                    <a:pt x="42" y="0"/>
                  </a:lnTo>
                  <a:lnTo>
                    <a:pt x="5" y="0"/>
                  </a:lnTo>
                  <a:lnTo>
                    <a:pt x="0" y="19"/>
                  </a:lnTo>
                  <a:lnTo>
                    <a:pt x="15" y="19"/>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703" name="Freeform 1147">
              <a:extLst>
                <a:ext uri="{FF2B5EF4-FFF2-40B4-BE49-F238E27FC236}">
                  <a16:creationId xmlns:a16="http://schemas.microsoft.com/office/drawing/2014/main" id="{59FCC0CF-662D-2AE1-7C8D-913E24A1F7DC}"/>
                </a:ext>
              </a:extLst>
            </p:cNvPr>
            <p:cNvSpPr>
              <a:spLocks/>
            </p:cNvSpPr>
            <p:nvPr/>
          </p:nvSpPr>
          <p:spPr bwMode="auto">
            <a:xfrm>
              <a:off x="2018" y="3445"/>
              <a:ext cx="31" cy="77"/>
            </a:xfrm>
            <a:custGeom>
              <a:avLst/>
              <a:gdLst/>
              <a:ahLst/>
              <a:cxnLst>
                <a:cxn ang="0">
                  <a:pos x="14" y="96"/>
                </a:cxn>
                <a:cxn ang="0">
                  <a:pos x="38" y="96"/>
                </a:cxn>
                <a:cxn ang="0">
                  <a:pos x="38" y="0"/>
                </a:cxn>
                <a:cxn ang="0">
                  <a:pos x="5" y="0"/>
                </a:cxn>
                <a:cxn ang="0">
                  <a:pos x="0" y="19"/>
                </a:cxn>
                <a:cxn ang="0">
                  <a:pos x="14" y="19"/>
                </a:cxn>
                <a:cxn ang="0">
                  <a:pos x="14" y="96"/>
                </a:cxn>
              </a:cxnLst>
              <a:rect l="0" t="0" r="r" b="b"/>
              <a:pathLst>
                <a:path w="39" h="97">
                  <a:moveTo>
                    <a:pt x="14" y="96"/>
                  </a:moveTo>
                  <a:lnTo>
                    <a:pt x="38" y="96"/>
                  </a:lnTo>
                  <a:lnTo>
                    <a:pt x="38" y="0"/>
                  </a:lnTo>
                  <a:lnTo>
                    <a:pt x="5" y="0"/>
                  </a:lnTo>
                  <a:lnTo>
                    <a:pt x="0" y="19"/>
                  </a:lnTo>
                  <a:lnTo>
                    <a:pt x="14" y="19"/>
                  </a:lnTo>
                  <a:lnTo>
                    <a:pt x="14"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704" name="Freeform 1148">
              <a:extLst>
                <a:ext uri="{FF2B5EF4-FFF2-40B4-BE49-F238E27FC236}">
                  <a16:creationId xmlns:a16="http://schemas.microsoft.com/office/drawing/2014/main" id="{29029E8F-3324-5DCA-BDDF-DD75FDCCA90D}"/>
                </a:ext>
              </a:extLst>
            </p:cNvPr>
            <p:cNvSpPr>
              <a:spLocks/>
            </p:cNvSpPr>
            <p:nvPr/>
          </p:nvSpPr>
          <p:spPr bwMode="auto">
            <a:xfrm>
              <a:off x="2061" y="3445"/>
              <a:ext cx="34" cy="77"/>
            </a:xfrm>
            <a:custGeom>
              <a:avLst/>
              <a:gdLst/>
              <a:ahLst/>
              <a:cxnLst>
                <a:cxn ang="0">
                  <a:pos x="15" y="96"/>
                </a:cxn>
                <a:cxn ang="0">
                  <a:pos x="41" y="96"/>
                </a:cxn>
                <a:cxn ang="0">
                  <a:pos x="41" y="0"/>
                </a:cxn>
                <a:cxn ang="0">
                  <a:pos x="5" y="0"/>
                </a:cxn>
                <a:cxn ang="0">
                  <a:pos x="0" y="19"/>
                </a:cxn>
                <a:cxn ang="0">
                  <a:pos x="15" y="19"/>
                </a:cxn>
                <a:cxn ang="0">
                  <a:pos x="15" y="96"/>
                </a:cxn>
              </a:cxnLst>
              <a:rect l="0" t="0" r="r" b="b"/>
              <a:pathLst>
                <a:path w="42" h="97">
                  <a:moveTo>
                    <a:pt x="15" y="96"/>
                  </a:moveTo>
                  <a:lnTo>
                    <a:pt x="41" y="96"/>
                  </a:lnTo>
                  <a:lnTo>
                    <a:pt x="41" y="0"/>
                  </a:lnTo>
                  <a:lnTo>
                    <a:pt x="5" y="0"/>
                  </a:lnTo>
                  <a:lnTo>
                    <a:pt x="0" y="19"/>
                  </a:lnTo>
                  <a:lnTo>
                    <a:pt x="15" y="19"/>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705" name="Freeform 1149">
              <a:extLst>
                <a:ext uri="{FF2B5EF4-FFF2-40B4-BE49-F238E27FC236}">
                  <a16:creationId xmlns:a16="http://schemas.microsoft.com/office/drawing/2014/main" id="{0CDF87C4-AD9F-F62A-1C8F-45829B288B08}"/>
                </a:ext>
              </a:extLst>
            </p:cNvPr>
            <p:cNvSpPr>
              <a:spLocks/>
            </p:cNvSpPr>
            <p:nvPr/>
          </p:nvSpPr>
          <p:spPr bwMode="auto">
            <a:xfrm>
              <a:off x="362" y="3608"/>
              <a:ext cx="35" cy="76"/>
            </a:xfrm>
            <a:custGeom>
              <a:avLst/>
              <a:gdLst/>
              <a:ahLst/>
              <a:cxnLst>
                <a:cxn ang="0">
                  <a:pos x="15" y="96"/>
                </a:cxn>
                <a:cxn ang="0">
                  <a:pos x="42" y="96"/>
                </a:cxn>
                <a:cxn ang="0">
                  <a:pos x="42" y="0"/>
                </a:cxn>
                <a:cxn ang="0">
                  <a:pos x="5" y="0"/>
                </a:cxn>
                <a:cxn ang="0">
                  <a:pos x="0" y="20"/>
                </a:cxn>
                <a:cxn ang="0">
                  <a:pos x="15" y="20"/>
                </a:cxn>
                <a:cxn ang="0">
                  <a:pos x="15" y="96"/>
                </a:cxn>
              </a:cxnLst>
              <a:rect l="0" t="0" r="r" b="b"/>
              <a:pathLst>
                <a:path w="43" h="97">
                  <a:moveTo>
                    <a:pt x="15" y="96"/>
                  </a:moveTo>
                  <a:lnTo>
                    <a:pt x="42" y="96"/>
                  </a:lnTo>
                  <a:lnTo>
                    <a:pt x="42" y="0"/>
                  </a:lnTo>
                  <a:lnTo>
                    <a:pt x="5" y="0"/>
                  </a:lnTo>
                  <a:lnTo>
                    <a:pt x="0" y="20"/>
                  </a:lnTo>
                  <a:lnTo>
                    <a:pt x="15" y="20"/>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706" name="Freeform 1150">
              <a:extLst>
                <a:ext uri="{FF2B5EF4-FFF2-40B4-BE49-F238E27FC236}">
                  <a16:creationId xmlns:a16="http://schemas.microsoft.com/office/drawing/2014/main" id="{FA7BBAF0-8A95-BBC1-D47D-B7F8F58DA594}"/>
                </a:ext>
              </a:extLst>
            </p:cNvPr>
            <p:cNvSpPr>
              <a:spLocks/>
            </p:cNvSpPr>
            <p:nvPr/>
          </p:nvSpPr>
          <p:spPr bwMode="auto">
            <a:xfrm>
              <a:off x="407" y="3608"/>
              <a:ext cx="54" cy="76"/>
            </a:xfrm>
            <a:custGeom>
              <a:avLst/>
              <a:gdLst/>
              <a:ahLst/>
              <a:cxnLst>
                <a:cxn ang="0">
                  <a:pos x="0" y="28"/>
                </a:cxn>
                <a:cxn ang="0">
                  <a:pos x="26" y="28"/>
                </a:cxn>
                <a:cxn ang="0">
                  <a:pos x="26" y="20"/>
                </a:cxn>
                <a:cxn ang="0">
                  <a:pos x="40" y="20"/>
                </a:cxn>
                <a:cxn ang="0">
                  <a:pos x="40" y="34"/>
                </a:cxn>
                <a:cxn ang="0">
                  <a:pos x="0" y="79"/>
                </a:cxn>
                <a:cxn ang="0">
                  <a:pos x="0" y="96"/>
                </a:cxn>
                <a:cxn ang="0">
                  <a:pos x="66" y="96"/>
                </a:cxn>
                <a:cxn ang="0">
                  <a:pos x="66" y="79"/>
                </a:cxn>
                <a:cxn ang="0">
                  <a:pos x="28" y="79"/>
                </a:cxn>
                <a:cxn ang="0">
                  <a:pos x="66" y="39"/>
                </a:cxn>
                <a:cxn ang="0">
                  <a:pos x="66" y="11"/>
                </a:cxn>
                <a:cxn ang="0">
                  <a:pos x="46" y="0"/>
                </a:cxn>
                <a:cxn ang="0">
                  <a:pos x="19" y="0"/>
                </a:cxn>
                <a:cxn ang="0">
                  <a:pos x="0" y="11"/>
                </a:cxn>
                <a:cxn ang="0">
                  <a:pos x="0" y="28"/>
                </a:cxn>
              </a:cxnLst>
              <a:rect l="0" t="0" r="r" b="b"/>
              <a:pathLst>
                <a:path w="67" h="97">
                  <a:moveTo>
                    <a:pt x="0" y="28"/>
                  </a:moveTo>
                  <a:lnTo>
                    <a:pt x="26" y="28"/>
                  </a:lnTo>
                  <a:lnTo>
                    <a:pt x="26" y="20"/>
                  </a:lnTo>
                  <a:lnTo>
                    <a:pt x="40" y="20"/>
                  </a:lnTo>
                  <a:lnTo>
                    <a:pt x="40" y="34"/>
                  </a:lnTo>
                  <a:lnTo>
                    <a:pt x="0" y="79"/>
                  </a:lnTo>
                  <a:lnTo>
                    <a:pt x="0" y="96"/>
                  </a:lnTo>
                  <a:lnTo>
                    <a:pt x="66" y="96"/>
                  </a:lnTo>
                  <a:lnTo>
                    <a:pt x="66" y="79"/>
                  </a:lnTo>
                  <a:lnTo>
                    <a:pt x="28" y="79"/>
                  </a:lnTo>
                  <a:lnTo>
                    <a:pt x="66" y="39"/>
                  </a:lnTo>
                  <a:lnTo>
                    <a:pt x="66" y="11"/>
                  </a:lnTo>
                  <a:lnTo>
                    <a:pt x="46" y="0"/>
                  </a:lnTo>
                  <a:lnTo>
                    <a:pt x="19"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707" name="Freeform 1151">
              <a:extLst>
                <a:ext uri="{FF2B5EF4-FFF2-40B4-BE49-F238E27FC236}">
                  <a16:creationId xmlns:a16="http://schemas.microsoft.com/office/drawing/2014/main" id="{F08B9FCC-BB2D-0E7B-B05F-27590CF33C4B}"/>
                </a:ext>
              </a:extLst>
            </p:cNvPr>
            <p:cNvSpPr>
              <a:spLocks/>
            </p:cNvSpPr>
            <p:nvPr/>
          </p:nvSpPr>
          <p:spPr bwMode="auto">
            <a:xfrm>
              <a:off x="634" y="3608"/>
              <a:ext cx="34" cy="76"/>
            </a:xfrm>
            <a:custGeom>
              <a:avLst/>
              <a:gdLst/>
              <a:ahLst/>
              <a:cxnLst>
                <a:cxn ang="0">
                  <a:pos x="14" y="96"/>
                </a:cxn>
                <a:cxn ang="0">
                  <a:pos x="41" y="96"/>
                </a:cxn>
                <a:cxn ang="0">
                  <a:pos x="41" y="0"/>
                </a:cxn>
                <a:cxn ang="0">
                  <a:pos x="5" y="0"/>
                </a:cxn>
                <a:cxn ang="0">
                  <a:pos x="0" y="20"/>
                </a:cxn>
                <a:cxn ang="0">
                  <a:pos x="14" y="20"/>
                </a:cxn>
                <a:cxn ang="0">
                  <a:pos x="14" y="96"/>
                </a:cxn>
              </a:cxnLst>
              <a:rect l="0" t="0" r="r" b="b"/>
              <a:pathLst>
                <a:path w="42" h="97">
                  <a:moveTo>
                    <a:pt x="14" y="96"/>
                  </a:moveTo>
                  <a:lnTo>
                    <a:pt x="41" y="96"/>
                  </a:lnTo>
                  <a:lnTo>
                    <a:pt x="41" y="0"/>
                  </a:lnTo>
                  <a:lnTo>
                    <a:pt x="5" y="0"/>
                  </a:lnTo>
                  <a:lnTo>
                    <a:pt x="0" y="20"/>
                  </a:lnTo>
                  <a:lnTo>
                    <a:pt x="14" y="20"/>
                  </a:lnTo>
                  <a:lnTo>
                    <a:pt x="14"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708" name="Freeform 1152">
              <a:extLst>
                <a:ext uri="{FF2B5EF4-FFF2-40B4-BE49-F238E27FC236}">
                  <a16:creationId xmlns:a16="http://schemas.microsoft.com/office/drawing/2014/main" id="{50E34765-BFFC-0201-2FF6-622C51CFEABC}"/>
                </a:ext>
              </a:extLst>
            </p:cNvPr>
            <p:cNvSpPr>
              <a:spLocks/>
            </p:cNvSpPr>
            <p:nvPr/>
          </p:nvSpPr>
          <p:spPr bwMode="auto">
            <a:xfrm>
              <a:off x="674" y="3608"/>
              <a:ext cx="54" cy="76"/>
            </a:xfrm>
            <a:custGeom>
              <a:avLst/>
              <a:gdLst/>
              <a:ahLst/>
              <a:cxnLst>
                <a:cxn ang="0">
                  <a:pos x="17" y="0"/>
                </a:cxn>
                <a:cxn ang="0">
                  <a:pos x="46" y="0"/>
                </a:cxn>
                <a:cxn ang="0">
                  <a:pos x="66" y="11"/>
                </a:cxn>
                <a:cxn ang="0">
                  <a:pos x="66" y="39"/>
                </a:cxn>
                <a:cxn ang="0">
                  <a:pos x="56" y="48"/>
                </a:cxn>
                <a:cxn ang="0">
                  <a:pos x="66" y="57"/>
                </a:cxn>
                <a:cxn ang="0">
                  <a:pos x="66" y="84"/>
                </a:cxn>
                <a:cxn ang="0">
                  <a:pos x="46" y="96"/>
                </a:cxn>
                <a:cxn ang="0">
                  <a:pos x="17" y="96"/>
                </a:cxn>
                <a:cxn ang="0">
                  <a:pos x="0" y="84"/>
                </a:cxn>
                <a:cxn ang="0">
                  <a:pos x="0" y="69"/>
                </a:cxn>
                <a:cxn ang="0">
                  <a:pos x="24" y="69"/>
                </a:cxn>
                <a:cxn ang="0">
                  <a:pos x="24" y="79"/>
                </a:cxn>
                <a:cxn ang="0">
                  <a:pos x="40" y="79"/>
                </a:cxn>
                <a:cxn ang="0">
                  <a:pos x="40" y="57"/>
                </a:cxn>
                <a:cxn ang="0">
                  <a:pos x="24" y="57"/>
                </a:cxn>
                <a:cxn ang="0">
                  <a:pos x="24" y="39"/>
                </a:cxn>
                <a:cxn ang="0">
                  <a:pos x="40" y="39"/>
                </a:cxn>
                <a:cxn ang="0">
                  <a:pos x="40" y="17"/>
                </a:cxn>
                <a:cxn ang="0">
                  <a:pos x="24" y="17"/>
                </a:cxn>
                <a:cxn ang="0">
                  <a:pos x="24" y="26"/>
                </a:cxn>
                <a:cxn ang="0">
                  <a:pos x="0" y="26"/>
                </a:cxn>
                <a:cxn ang="0">
                  <a:pos x="0" y="11"/>
                </a:cxn>
                <a:cxn ang="0">
                  <a:pos x="17" y="0"/>
                </a:cxn>
              </a:cxnLst>
              <a:rect l="0" t="0" r="r" b="b"/>
              <a:pathLst>
                <a:path w="67" h="97">
                  <a:moveTo>
                    <a:pt x="17" y="0"/>
                  </a:moveTo>
                  <a:lnTo>
                    <a:pt x="46" y="0"/>
                  </a:lnTo>
                  <a:lnTo>
                    <a:pt x="66" y="11"/>
                  </a:lnTo>
                  <a:lnTo>
                    <a:pt x="66" y="39"/>
                  </a:lnTo>
                  <a:lnTo>
                    <a:pt x="56" y="48"/>
                  </a:lnTo>
                  <a:lnTo>
                    <a:pt x="66" y="57"/>
                  </a:lnTo>
                  <a:lnTo>
                    <a:pt x="66" y="84"/>
                  </a:lnTo>
                  <a:lnTo>
                    <a:pt x="46" y="96"/>
                  </a:lnTo>
                  <a:lnTo>
                    <a:pt x="17" y="96"/>
                  </a:lnTo>
                  <a:lnTo>
                    <a:pt x="0" y="84"/>
                  </a:lnTo>
                  <a:lnTo>
                    <a:pt x="0" y="69"/>
                  </a:lnTo>
                  <a:lnTo>
                    <a:pt x="24" y="69"/>
                  </a:lnTo>
                  <a:lnTo>
                    <a:pt x="24" y="79"/>
                  </a:lnTo>
                  <a:lnTo>
                    <a:pt x="40" y="79"/>
                  </a:lnTo>
                  <a:lnTo>
                    <a:pt x="40" y="57"/>
                  </a:lnTo>
                  <a:lnTo>
                    <a:pt x="24" y="57"/>
                  </a:lnTo>
                  <a:lnTo>
                    <a:pt x="24" y="39"/>
                  </a:lnTo>
                  <a:lnTo>
                    <a:pt x="40" y="39"/>
                  </a:lnTo>
                  <a:lnTo>
                    <a:pt x="40" y="17"/>
                  </a:lnTo>
                  <a:lnTo>
                    <a:pt x="24" y="17"/>
                  </a:lnTo>
                  <a:lnTo>
                    <a:pt x="24" y="26"/>
                  </a:lnTo>
                  <a:lnTo>
                    <a:pt x="0" y="26"/>
                  </a:lnTo>
                  <a:lnTo>
                    <a:pt x="0" y="11"/>
                  </a:lnTo>
                  <a:lnTo>
                    <a:pt x="17"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709" name="Freeform 1153">
              <a:extLst>
                <a:ext uri="{FF2B5EF4-FFF2-40B4-BE49-F238E27FC236}">
                  <a16:creationId xmlns:a16="http://schemas.microsoft.com/office/drawing/2014/main" id="{C76BABFD-A8AF-7A06-1E1C-6E3397C407C5}"/>
                </a:ext>
              </a:extLst>
            </p:cNvPr>
            <p:cNvSpPr>
              <a:spLocks/>
            </p:cNvSpPr>
            <p:nvPr/>
          </p:nvSpPr>
          <p:spPr bwMode="auto">
            <a:xfrm>
              <a:off x="911" y="3608"/>
              <a:ext cx="35" cy="76"/>
            </a:xfrm>
            <a:custGeom>
              <a:avLst/>
              <a:gdLst/>
              <a:ahLst/>
              <a:cxnLst>
                <a:cxn ang="0">
                  <a:pos x="15" y="96"/>
                </a:cxn>
                <a:cxn ang="0">
                  <a:pos x="42" y="96"/>
                </a:cxn>
                <a:cxn ang="0">
                  <a:pos x="42" y="0"/>
                </a:cxn>
                <a:cxn ang="0">
                  <a:pos x="5" y="0"/>
                </a:cxn>
                <a:cxn ang="0">
                  <a:pos x="0" y="20"/>
                </a:cxn>
                <a:cxn ang="0">
                  <a:pos x="15" y="20"/>
                </a:cxn>
                <a:cxn ang="0">
                  <a:pos x="15" y="96"/>
                </a:cxn>
              </a:cxnLst>
              <a:rect l="0" t="0" r="r" b="b"/>
              <a:pathLst>
                <a:path w="43" h="97">
                  <a:moveTo>
                    <a:pt x="15" y="96"/>
                  </a:moveTo>
                  <a:lnTo>
                    <a:pt x="42" y="96"/>
                  </a:lnTo>
                  <a:lnTo>
                    <a:pt x="42" y="0"/>
                  </a:lnTo>
                  <a:lnTo>
                    <a:pt x="5" y="0"/>
                  </a:lnTo>
                  <a:lnTo>
                    <a:pt x="0" y="20"/>
                  </a:lnTo>
                  <a:lnTo>
                    <a:pt x="15" y="20"/>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710" name="Freeform 1154">
              <a:extLst>
                <a:ext uri="{FF2B5EF4-FFF2-40B4-BE49-F238E27FC236}">
                  <a16:creationId xmlns:a16="http://schemas.microsoft.com/office/drawing/2014/main" id="{0735F501-54EA-2261-9483-FAC4F2B96A58}"/>
                </a:ext>
              </a:extLst>
            </p:cNvPr>
            <p:cNvSpPr>
              <a:spLocks/>
            </p:cNvSpPr>
            <p:nvPr/>
          </p:nvSpPr>
          <p:spPr bwMode="auto">
            <a:xfrm>
              <a:off x="947" y="3608"/>
              <a:ext cx="61" cy="76"/>
            </a:xfrm>
            <a:custGeom>
              <a:avLst/>
              <a:gdLst/>
              <a:ahLst/>
              <a:cxnLst>
                <a:cxn ang="0">
                  <a:pos x="44" y="0"/>
                </a:cxn>
                <a:cxn ang="0">
                  <a:pos x="69" y="0"/>
                </a:cxn>
                <a:cxn ang="0">
                  <a:pos x="69" y="57"/>
                </a:cxn>
                <a:cxn ang="0">
                  <a:pos x="75" y="57"/>
                </a:cxn>
                <a:cxn ang="0">
                  <a:pos x="75" y="79"/>
                </a:cxn>
                <a:cxn ang="0">
                  <a:pos x="69" y="79"/>
                </a:cxn>
                <a:cxn ang="0">
                  <a:pos x="69" y="96"/>
                </a:cxn>
                <a:cxn ang="0">
                  <a:pos x="44" y="96"/>
                </a:cxn>
                <a:cxn ang="0">
                  <a:pos x="44" y="79"/>
                </a:cxn>
                <a:cxn ang="0">
                  <a:pos x="44" y="57"/>
                </a:cxn>
                <a:cxn ang="0">
                  <a:pos x="29" y="57"/>
                </a:cxn>
                <a:cxn ang="0">
                  <a:pos x="44" y="37"/>
                </a:cxn>
                <a:cxn ang="0">
                  <a:pos x="44" y="57"/>
                </a:cxn>
                <a:cxn ang="0">
                  <a:pos x="44" y="79"/>
                </a:cxn>
                <a:cxn ang="0">
                  <a:pos x="0" y="79"/>
                </a:cxn>
                <a:cxn ang="0">
                  <a:pos x="0" y="57"/>
                </a:cxn>
                <a:cxn ang="0">
                  <a:pos x="44" y="0"/>
                </a:cxn>
              </a:cxnLst>
              <a:rect l="0" t="0" r="r" b="b"/>
              <a:pathLst>
                <a:path w="76" h="97">
                  <a:moveTo>
                    <a:pt x="44" y="0"/>
                  </a:moveTo>
                  <a:lnTo>
                    <a:pt x="69" y="0"/>
                  </a:lnTo>
                  <a:lnTo>
                    <a:pt x="69" y="57"/>
                  </a:lnTo>
                  <a:lnTo>
                    <a:pt x="75" y="57"/>
                  </a:lnTo>
                  <a:lnTo>
                    <a:pt x="75" y="79"/>
                  </a:lnTo>
                  <a:lnTo>
                    <a:pt x="69" y="79"/>
                  </a:lnTo>
                  <a:lnTo>
                    <a:pt x="69" y="96"/>
                  </a:lnTo>
                  <a:lnTo>
                    <a:pt x="44" y="96"/>
                  </a:lnTo>
                  <a:lnTo>
                    <a:pt x="44" y="79"/>
                  </a:lnTo>
                  <a:lnTo>
                    <a:pt x="44" y="57"/>
                  </a:lnTo>
                  <a:lnTo>
                    <a:pt x="29" y="57"/>
                  </a:lnTo>
                  <a:lnTo>
                    <a:pt x="44" y="37"/>
                  </a:lnTo>
                  <a:lnTo>
                    <a:pt x="44" y="57"/>
                  </a:lnTo>
                  <a:lnTo>
                    <a:pt x="44" y="79"/>
                  </a:lnTo>
                  <a:lnTo>
                    <a:pt x="0" y="79"/>
                  </a:lnTo>
                  <a:lnTo>
                    <a:pt x="0" y="57"/>
                  </a:lnTo>
                  <a:lnTo>
                    <a:pt x="44"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5711" name="Freeform 1155">
              <a:extLst>
                <a:ext uri="{FF2B5EF4-FFF2-40B4-BE49-F238E27FC236}">
                  <a16:creationId xmlns:a16="http://schemas.microsoft.com/office/drawing/2014/main" id="{DFB50A25-672F-3727-631A-CA67815E0765}"/>
                </a:ext>
              </a:extLst>
            </p:cNvPr>
            <p:cNvSpPr>
              <a:spLocks/>
            </p:cNvSpPr>
            <p:nvPr/>
          </p:nvSpPr>
          <p:spPr bwMode="auto">
            <a:xfrm>
              <a:off x="1186" y="3608"/>
              <a:ext cx="33" cy="76"/>
            </a:xfrm>
            <a:custGeom>
              <a:avLst/>
              <a:gdLst/>
              <a:ahLst/>
              <a:cxnLst>
                <a:cxn ang="0">
                  <a:pos x="14" y="96"/>
                </a:cxn>
                <a:cxn ang="0">
                  <a:pos x="40" y="96"/>
                </a:cxn>
                <a:cxn ang="0">
                  <a:pos x="40" y="0"/>
                </a:cxn>
                <a:cxn ang="0">
                  <a:pos x="5" y="0"/>
                </a:cxn>
                <a:cxn ang="0">
                  <a:pos x="0" y="20"/>
                </a:cxn>
                <a:cxn ang="0">
                  <a:pos x="14" y="20"/>
                </a:cxn>
                <a:cxn ang="0">
                  <a:pos x="14" y="96"/>
                </a:cxn>
              </a:cxnLst>
              <a:rect l="0" t="0" r="r" b="b"/>
              <a:pathLst>
                <a:path w="41" h="97">
                  <a:moveTo>
                    <a:pt x="14" y="96"/>
                  </a:moveTo>
                  <a:lnTo>
                    <a:pt x="40" y="96"/>
                  </a:lnTo>
                  <a:lnTo>
                    <a:pt x="40" y="0"/>
                  </a:lnTo>
                  <a:lnTo>
                    <a:pt x="5" y="0"/>
                  </a:lnTo>
                  <a:lnTo>
                    <a:pt x="0" y="20"/>
                  </a:lnTo>
                  <a:lnTo>
                    <a:pt x="14" y="20"/>
                  </a:lnTo>
                  <a:lnTo>
                    <a:pt x="14"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72" name="Freeform 1156">
              <a:extLst>
                <a:ext uri="{FF2B5EF4-FFF2-40B4-BE49-F238E27FC236}">
                  <a16:creationId xmlns:a16="http://schemas.microsoft.com/office/drawing/2014/main" id="{6D73802C-C8B1-2D01-CD43-B86DB30F7908}"/>
                </a:ext>
              </a:extLst>
            </p:cNvPr>
            <p:cNvSpPr>
              <a:spLocks/>
            </p:cNvSpPr>
            <p:nvPr/>
          </p:nvSpPr>
          <p:spPr bwMode="auto">
            <a:xfrm>
              <a:off x="1230" y="3608"/>
              <a:ext cx="57" cy="76"/>
            </a:xfrm>
            <a:custGeom>
              <a:avLst/>
              <a:gdLst/>
              <a:ahLst/>
              <a:cxnLst>
                <a:cxn ang="0">
                  <a:pos x="0" y="0"/>
                </a:cxn>
                <a:cxn ang="0">
                  <a:pos x="68" y="0"/>
                </a:cxn>
                <a:cxn ang="0">
                  <a:pos x="68" y="20"/>
                </a:cxn>
                <a:cxn ang="0">
                  <a:pos x="27" y="20"/>
                </a:cxn>
                <a:cxn ang="0">
                  <a:pos x="27" y="34"/>
                </a:cxn>
                <a:cxn ang="0">
                  <a:pos x="50" y="34"/>
                </a:cxn>
                <a:cxn ang="0">
                  <a:pos x="70" y="48"/>
                </a:cxn>
                <a:cxn ang="0">
                  <a:pos x="70" y="82"/>
                </a:cxn>
                <a:cxn ang="0">
                  <a:pos x="50" y="96"/>
                </a:cxn>
                <a:cxn ang="0">
                  <a:pos x="20" y="96"/>
                </a:cxn>
                <a:cxn ang="0">
                  <a:pos x="0" y="82"/>
                </a:cxn>
                <a:cxn ang="0">
                  <a:pos x="0" y="64"/>
                </a:cxn>
                <a:cxn ang="0">
                  <a:pos x="27" y="64"/>
                </a:cxn>
                <a:cxn ang="0">
                  <a:pos x="27" y="79"/>
                </a:cxn>
                <a:cxn ang="0">
                  <a:pos x="43" y="79"/>
                </a:cxn>
                <a:cxn ang="0">
                  <a:pos x="43" y="51"/>
                </a:cxn>
                <a:cxn ang="0">
                  <a:pos x="20" y="51"/>
                </a:cxn>
                <a:cxn ang="0">
                  <a:pos x="0" y="37"/>
                </a:cxn>
                <a:cxn ang="0">
                  <a:pos x="0" y="0"/>
                </a:cxn>
              </a:cxnLst>
              <a:rect l="0" t="0" r="r" b="b"/>
              <a:pathLst>
                <a:path w="71" h="97">
                  <a:moveTo>
                    <a:pt x="0" y="0"/>
                  </a:moveTo>
                  <a:lnTo>
                    <a:pt x="68" y="0"/>
                  </a:lnTo>
                  <a:lnTo>
                    <a:pt x="68" y="20"/>
                  </a:lnTo>
                  <a:lnTo>
                    <a:pt x="27" y="20"/>
                  </a:lnTo>
                  <a:lnTo>
                    <a:pt x="27" y="34"/>
                  </a:lnTo>
                  <a:lnTo>
                    <a:pt x="50" y="34"/>
                  </a:lnTo>
                  <a:lnTo>
                    <a:pt x="70" y="48"/>
                  </a:lnTo>
                  <a:lnTo>
                    <a:pt x="70" y="82"/>
                  </a:lnTo>
                  <a:lnTo>
                    <a:pt x="50" y="96"/>
                  </a:lnTo>
                  <a:lnTo>
                    <a:pt x="20" y="96"/>
                  </a:lnTo>
                  <a:lnTo>
                    <a:pt x="0" y="82"/>
                  </a:lnTo>
                  <a:lnTo>
                    <a:pt x="0" y="64"/>
                  </a:lnTo>
                  <a:lnTo>
                    <a:pt x="27" y="64"/>
                  </a:lnTo>
                  <a:lnTo>
                    <a:pt x="27" y="79"/>
                  </a:lnTo>
                  <a:lnTo>
                    <a:pt x="43" y="79"/>
                  </a:lnTo>
                  <a:lnTo>
                    <a:pt x="43" y="51"/>
                  </a:lnTo>
                  <a:lnTo>
                    <a:pt x="20" y="51"/>
                  </a:lnTo>
                  <a:lnTo>
                    <a:pt x="0" y="37"/>
                  </a:lnTo>
                  <a:lnTo>
                    <a:pt x="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73" name="Freeform 1157">
              <a:extLst>
                <a:ext uri="{FF2B5EF4-FFF2-40B4-BE49-F238E27FC236}">
                  <a16:creationId xmlns:a16="http://schemas.microsoft.com/office/drawing/2014/main" id="{A489855D-AA83-AD67-CB53-1E2D596368F0}"/>
                </a:ext>
              </a:extLst>
            </p:cNvPr>
            <p:cNvSpPr>
              <a:spLocks/>
            </p:cNvSpPr>
            <p:nvPr/>
          </p:nvSpPr>
          <p:spPr bwMode="auto">
            <a:xfrm>
              <a:off x="1461" y="3608"/>
              <a:ext cx="33" cy="76"/>
            </a:xfrm>
            <a:custGeom>
              <a:avLst/>
              <a:gdLst/>
              <a:ahLst/>
              <a:cxnLst>
                <a:cxn ang="0">
                  <a:pos x="15" y="96"/>
                </a:cxn>
                <a:cxn ang="0">
                  <a:pos x="41" y="96"/>
                </a:cxn>
                <a:cxn ang="0">
                  <a:pos x="41" y="0"/>
                </a:cxn>
                <a:cxn ang="0">
                  <a:pos x="6" y="0"/>
                </a:cxn>
                <a:cxn ang="0">
                  <a:pos x="0" y="20"/>
                </a:cxn>
                <a:cxn ang="0">
                  <a:pos x="15" y="20"/>
                </a:cxn>
                <a:cxn ang="0">
                  <a:pos x="15" y="96"/>
                </a:cxn>
              </a:cxnLst>
              <a:rect l="0" t="0" r="r" b="b"/>
              <a:pathLst>
                <a:path w="42" h="97">
                  <a:moveTo>
                    <a:pt x="15" y="96"/>
                  </a:moveTo>
                  <a:lnTo>
                    <a:pt x="41" y="96"/>
                  </a:lnTo>
                  <a:lnTo>
                    <a:pt x="41" y="0"/>
                  </a:lnTo>
                  <a:lnTo>
                    <a:pt x="6" y="0"/>
                  </a:lnTo>
                  <a:lnTo>
                    <a:pt x="0" y="20"/>
                  </a:lnTo>
                  <a:lnTo>
                    <a:pt x="15" y="20"/>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74" name="Freeform 1158">
              <a:extLst>
                <a:ext uri="{FF2B5EF4-FFF2-40B4-BE49-F238E27FC236}">
                  <a16:creationId xmlns:a16="http://schemas.microsoft.com/office/drawing/2014/main" id="{9712CAFF-B051-00A3-8EEB-167D1F310836}"/>
                </a:ext>
              </a:extLst>
            </p:cNvPr>
            <p:cNvSpPr>
              <a:spLocks/>
            </p:cNvSpPr>
            <p:nvPr/>
          </p:nvSpPr>
          <p:spPr bwMode="auto">
            <a:xfrm>
              <a:off x="1507" y="3608"/>
              <a:ext cx="53" cy="76"/>
            </a:xfrm>
            <a:custGeom>
              <a:avLst/>
              <a:gdLst/>
              <a:ahLst/>
              <a:cxnLst>
                <a:cxn ang="0">
                  <a:pos x="20" y="0"/>
                </a:cxn>
                <a:cxn ang="0">
                  <a:pos x="45" y="0"/>
                </a:cxn>
                <a:cxn ang="0">
                  <a:pos x="65" y="11"/>
                </a:cxn>
                <a:cxn ang="0">
                  <a:pos x="65" y="29"/>
                </a:cxn>
                <a:cxn ang="0">
                  <a:pos x="39" y="29"/>
                </a:cxn>
                <a:cxn ang="0">
                  <a:pos x="39" y="20"/>
                </a:cxn>
                <a:cxn ang="0">
                  <a:pos x="26" y="20"/>
                </a:cxn>
                <a:cxn ang="0">
                  <a:pos x="26" y="37"/>
                </a:cxn>
                <a:cxn ang="0">
                  <a:pos x="26" y="55"/>
                </a:cxn>
                <a:cxn ang="0">
                  <a:pos x="39" y="55"/>
                </a:cxn>
                <a:cxn ang="0">
                  <a:pos x="39" y="79"/>
                </a:cxn>
                <a:cxn ang="0">
                  <a:pos x="26" y="79"/>
                </a:cxn>
                <a:cxn ang="0">
                  <a:pos x="26" y="55"/>
                </a:cxn>
                <a:cxn ang="0">
                  <a:pos x="26" y="37"/>
                </a:cxn>
                <a:cxn ang="0">
                  <a:pos x="45" y="37"/>
                </a:cxn>
                <a:cxn ang="0">
                  <a:pos x="65" y="48"/>
                </a:cxn>
                <a:cxn ang="0">
                  <a:pos x="65" y="85"/>
                </a:cxn>
                <a:cxn ang="0">
                  <a:pos x="45" y="96"/>
                </a:cxn>
                <a:cxn ang="0">
                  <a:pos x="20" y="96"/>
                </a:cxn>
                <a:cxn ang="0">
                  <a:pos x="0" y="85"/>
                </a:cxn>
                <a:cxn ang="0">
                  <a:pos x="0" y="11"/>
                </a:cxn>
                <a:cxn ang="0">
                  <a:pos x="20" y="0"/>
                </a:cxn>
              </a:cxnLst>
              <a:rect l="0" t="0" r="r" b="b"/>
              <a:pathLst>
                <a:path w="66" h="97">
                  <a:moveTo>
                    <a:pt x="20" y="0"/>
                  </a:moveTo>
                  <a:lnTo>
                    <a:pt x="45" y="0"/>
                  </a:lnTo>
                  <a:lnTo>
                    <a:pt x="65" y="11"/>
                  </a:lnTo>
                  <a:lnTo>
                    <a:pt x="65" y="29"/>
                  </a:lnTo>
                  <a:lnTo>
                    <a:pt x="39" y="29"/>
                  </a:lnTo>
                  <a:lnTo>
                    <a:pt x="39" y="20"/>
                  </a:lnTo>
                  <a:lnTo>
                    <a:pt x="26" y="20"/>
                  </a:lnTo>
                  <a:lnTo>
                    <a:pt x="26" y="37"/>
                  </a:lnTo>
                  <a:lnTo>
                    <a:pt x="26" y="55"/>
                  </a:lnTo>
                  <a:lnTo>
                    <a:pt x="39" y="55"/>
                  </a:lnTo>
                  <a:lnTo>
                    <a:pt x="39" y="79"/>
                  </a:lnTo>
                  <a:lnTo>
                    <a:pt x="26" y="79"/>
                  </a:lnTo>
                  <a:lnTo>
                    <a:pt x="26" y="55"/>
                  </a:lnTo>
                  <a:lnTo>
                    <a:pt x="26" y="37"/>
                  </a:lnTo>
                  <a:lnTo>
                    <a:pt x="45" y="37"/>
                  </a:lnTo>
                  <a:lnTo>
                    <a:pt x="65" y="48"/>
                  </a:lnTo>
                  <a:lnTo>
                    <a:pt x="65" y="85"/>
                  </a:lnTo>
                  <a:lnTo>
                    <a:pt x="45" y="96"/>
                  </a:lnTo>
                  <a:lnTo>
                    <a:pt x="20" y="96"/>
                  </a:lnTo>
                  <a:lnTo>
                    <a:pt x="0" y="85"/>
                  </a:lnTo>
                  <a:lnTo>
                    <a:pt x="0" y="11"/>
                  </a:lnTo>
                  <a:lnTo>
                    <a:pt x="2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75" name="Freeform 1159">
              <a:extLst>
                <a:ext uri="{FF2B5EF4-FFF2-40B4-BE49-F238E27FC236}">
                  <a16:creationId xmlns:a16="http://schemas.microsoft.com/office/drawing/2014/main" id="{1BA3F19F-71C1-EDB3-37E0-11671444243D}"/>
                </a:ext>
              </a:extLst>
            </p:cNvPr>
            <p:cNvSpPr>
              <a:spLocks/>
            </p:cNvSpPr>
            <p:nvPr/>
          </p:nvSpPr>
          <p:spPr bwMode="auto">
            <a:xfrm>
              <a:off x="1740" y="3608"/>
              <a:ext cx="33" cy="76"/>
            </a:xfrm>
            <a:custGeom>
              <a:avLst/>
              <a:gdLst/>
              <a:ahLst/>
              <a:cxnLst>
                <a:cxn ang="0">
                  <a:pos x="15" y="96"/>
                </a:cxn>
                <a:cxn ang="0">
                  <a:pos x="41" y="96"/>
                </a:cxn>
                <a:cxn ang="0">
                  <a:pos x="41" y="0"/>
                </a:cxn>
                <a:cxn ang="0">
                  <a:pos x="6" y="0"/>
                </a:cxn>
                <a:cxn ang="0">
                  <a:pos x="0" y="20"/>
                </a:cxn>
                <a:cxn ang="0">
                  <a:pos x="15" y="20"/>
                </a:cxn>
                <a:cxn ang="0">
                  <a:pos x="15" y="96"/>
                </a:cxn>
              </a:cxnLst>
              <a:rect l="0" t="0" r="r" b="b"/>
              <a:pathLst>
                <a:path w="42" h="97">
                  <a:moveTo>
                    <a:pt x="15" y="96"/>
                  </a:moveTo>
                  <a:lnTo>
                    <a:pt x="41" y="96"/>
                  </a:lnTo>
                  <a:lnTo>
                    <a:pt x="41" y="0"/>
                  </a:lnTo>
                  <a:lnTo>
                    <a:pt x="6" y="0"/>
                  </a:lnTo>
                  <a:lnTo>
                    <a:pt x="0" y="20"/>
                  </a:lnTo>
                  <a:lnTo>
                    <a:pt x="15" y="20"/>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77" name="Freeform 1160">
              <a:extLst>
                <a:ext uri="{FF2B5EF4-FFF2-40B4-BE49-F238E27FC236}">
                  <a16:creationId xmlns:a16="http://schemas.microsoft.com/office/drawing/2014/main" id="{00D9B5E2-F875-6E9D-F8D4-CEA89C2F7AD5}"/>
                </a:ext>
              </a:extLst>
            </p:cNvPr>
            <p:cNvSpPr>
              <a:spLocks/>
            </p:cNvSpPr>
            <p:nvPr/>
          </p:nvSpPr>
          <p:spPr bwMode="auto">
            <a:xfrm>
              <a:off x="1782" y="3608"/>
              <a:ext cx="57" cy="76"/>
            </a:xfrm>
            <a:custGeom>
              <a:avLst/>
              <a:gdLst/>
              <a:ahLst/>
              <a:cxnLst>
                <a:cxn ang="0">
                  <a:pos x="0" y="0"/>
                </a:cxn>
                <a:cxn ang="0">
                  <a:pos x="70" y="0"/>
                </a:cxn>
                <a:cxn ang="0">
                  <a:pos x="70" y="20"/>
                </a:cxn>
                <a:cxn ang="0">
                  <a:pos x="29" y="96"/>
                </a:cxn>
                <a:cxn ang="0">
                  <a:pos x="0" y="96"/>
                </a:cxn>
                <a:cxn ang="0">
                  <a:pos x="41" y="20"/>
                </a:cxn>
                <a:cxn ang="0">
                  <a:pos x="0" y="20"/>
                </a:cxn>
                <a:cxn ang="0">
                  <a:pos x="0" y="0"/>
                </a:cxn>
              </a:cxnLst>
              <a:rect l="0" t="0" r="r" b="b"/>
              <a:pathLst>
                <a:path w="71" h="97">
                  <a:moveTo>
                    <a:pt x="0" y="0"/>
                  </a:moveTo>
                  <a:lnTo>
                    <a:pt x="70" y="0"/>
                  </a:lnTo>
                  <a:lnTo>
                    <a:pt x="70" y="20"/>
                  </a:lnTo>
                  <a:lnTo>
                    <a:pt x="29" y="96"/>
                  </a:lnTo>
                  <a:lnTo>
                    <a:pt x="0" y="96"/>
                  </a:lnTo>
                  <a:lnTo>
                    <a:pt x="41" y="20"/>
                  </a:lnTo>
                  <a:lnTo>
                    <a:pt x="0" y="20"/>
                  </a:lnTo>
                  <a:lnTo>
                    <a:pt x="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78" name="Freeform 1161">
              <a:extLst>
                <a:ext uri="{FF2B5EF4-FFF2-40B4-BE49-F238E27FC236}">
                  <a16:creationId xmlns:a16="http://schemas.microsoft.com/office/drawing/2014/main" id="{4C843FCD-341B-6101-BCE8-8297539244B8}"/>
                </a:ext>
              </a:extLst>
            </p:cNvPr>
            <p:cNvSpPr>
              <a:spLocks/>
            </p:cNvSpPr>
            <p:nvPr/>
          </p:nvSpPr>
          <p:spPr bwMode="auto">
            <a:xfrm>
              <a:off x="2016" y="3608"/>
              <a:ext cx="32" cy="76"/>
            </a:xfrm>
            <a:custGeom>
              <a:avLst/>
              <a:gdLst/>
              <a:ahLst/>
              <a:cxnLst>
                <a:cxn ang="0">
                  <a:pos x="15" y="96"/>
                </a:cxn>
                <a:cxn ang="0">
                  <a:pos x="39" y="96"/>
                </a:cxn>
                <a:cxn ang="0">
                  <a:pos x="39" y="0"/>
                </a:cxn>
                <a:cxn ang="0">
                  <a:pos x="5" y="0"/>
                </a:cxn>
                <a:cxn ang="0">
                  <a:pos x="0" y="20"/>
                </a:cxn>
                <a:cxn ang="0">
                  <a:pos x="15" y="20"/>
                </a:cxn>
                <a:cxn ang="0">
                  <a:pos x="15" y="96"/>
                </a:cxn>
              </a:cxnLst>
              <a:rect l="0" t="0" r="r" b="b"/>
              <a:pathLst>
                <a:path w="40" h="97">
                  <a:moveTo>
                    <a:pt x="15" y="96"/>
                  </a:moveTo>
                  <a:lnTo>
                    <a:pt x="39" y="96"/>
                  </a:lnTo>
                  <a:lnTo>
                    <a:pt x="39" y="0"/>
                  </a:lnTo>
                  <a:lnTo>
                    <a:pt x="5" y="0"/>
                  </a:lnTo>
                  <a:lnTo>
                    <a:pt x="0" y="20"/>
                  </a:lnTo>
                  <a:lnTo>
                    <a:pt x="15" y="20"/>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79" name="Freeform 1162">
              <a:extLst>
                <a:ext uri="{FF2B5EF4-FFF2-40B4-BE49-F238E27FC236}">
                  <a16:creationId xmlns:a16="http://schemas.microsoft.com/office/drawing/2014/main" id="{6BD8EFFA-683C-1C2B-0C71-896692CCC8F8}"/>
                </a:ext>
              </a:extLst>
            </p:cNvPr>
            <p:cNvSpPr>
              <a:spLocks/>
            </p:cNvSpPr>
            <p:nvPr/>
          </p:nvSpPr>
          <p:spPr bwMode="auto">
            <a:xfrm>
              <a:off x="2055" y="3608"/>
              <a:ext cx="55" cy="76"/>
            </a:xfrm>
            <a:custGeom>
              <a:avLst/>
              <a:gdLst/>
              <a:ahLst/>
              <a:cxnLst>
                <a:cxn ang="0">
                  <a:pos x="15" y="0"/>
                </a:cxn>
                <a:cxn ang="0">
                  <a:pos x="53" y="0"/>
                </a:cxn>
                <a:cxn ang="0">
                  <a:pos x="68" y="11"/>
                </a:cxn>
                <a:cxn ang="0">
                  <a:pos x="68" y="39"/>
                </a:cxn>
                <a:cxn ang="0">
                  <a:pos x="60" y="48"/>
                </a:cxn>
                <a:cxn ang="0">
                  <a:pos x="68" y="57"/>
                </a:cxn>
                <a:cxn ang="0">
                  <a:pos x="68" y="59"/>
                </a:cxn>
                <a:cxn ang="0">
                  <a:pos x="41" y="59"/>
                </a:cxn>
                <a:cxn ang="0">
                  <a:pos x="41" y="34"/>
                </a:cxn>
                <a:cxn ang="0">
                  <a:pos x="41" y="14"/>
                </a:cxn>
                <a:cxn ang="0">
                  <a:pos x="27" y="14"/>
                </a:cxn>
                <a:cxn ang="0">
                  <a:pos x="27" y="34"/>
                </a:cxn>
                <a:cxn ang="0">
                  <a:pos x="41" y="34"/>
                </a:cxn>
                <a:cxn ang="0">
                  <a:pos x="41" y="79"/>
                </a:cxn>
                <a:cxn ang="0">
                  <a:pos x="27" y="79"/>
                </a:cxn>
                <a:cxn ang="0">
                  <a:pos x="27" y="59"/>
                </a:cxn>
                <a:cxn ang="0">
                  <a:pos x="41" y="59"/>
                </a:cxn>
                <a:cxn ang="0">
                  <a:pos x="68" y="59"/>
                </a:cxn>
                <a:cxn ang="0">
                  <a:pos x="68" y="84"/>
                </a:cxn>
                <a:cxn ang="0">
                  <a:pos x="53" y="96"/>
                </a:cxn>
                <a:cxn ang="0">
                  <a:pos x="15" y="96"/>
                </a:cxn>
                <a:cxn ang="0">
                  <a:pos x="0" y="84"/>
                </a:cxn>
                <a:cxn ang="0">
                  <a:pos x="0" y="57"/>
                </a:cxn>
                <a:cxn ang="0">
                  <a:pos x="9" y="48"/>
                </a:cxn>
                <a:cxn ang="0">
                  <a:pos x="0" y="39"/>
                </a:cxn>
                <a:cxn ang="0">
                  <a:pos x="0" y="11"/>
                </a:cxn>
                <a:cxn ang="0">
                  <a:pos x="15" y="0"/>
                </a:cxn>
              </a:cxnLst>
              <a:rect l="0" t="0" r="r" b="b"/>
              <a:pathLst>
                <a:path w="69" h="97">
                  <a:moveTo>
                    <a:pt x="15" y="0"/>
                  </a:moveTo>
                  <a:lnTo>
                    <a:pt x="53" y="0"/>
                  </a:lnTo>
                  <a:lnTo>
                    <a:pt x="68" y="11"/>
                  </a:lnTo>
                  <a:lnTo>
                    <a:pt x="68" y="39"/>
                  </a:lnTo>
                  <a:lnTo>
                    <a:pt x="60" y="48"/>
                  </a:lnTo>
                  <a:lnTo>
                    <a:pt x="68" y="57"/>
                  </a:lnTo>
                  <a:lnTo>
                    <a:pt x="68" y="59"/>
                  </a:lnTo>
                  <a:lnTo>
                    <a:pt x="41" y="59"/>
                  </a:lnTo>
                  <a:lnTo>
                    <a:pt x="41" y="34"/>
                  </a:lnTo>
                  <a:lnTo>
                    <a:pt x="41" y="14"/>
                  </a:lnTo>
                  <a:lnTo>
                    <a:pt x="27" y="14"/>
                  </a:lnTo>
                  <a:lnTo>
                    <a:pt x="27" y="34"/>
                  </a:lnTo>
                  <a:lnTo>
                    <a:pt x="41" y="34"/>
                  </a:lnTo>
                  <a:lnTo>
                    <a:pt x="41" y="79"/>
                  </a:lnTo>
                  <a:lnTo>
                    <a:pt x="27" y="79"/>
                  </a:lnTo>
                  <a:lnTo>
                    <a:pt x="27" y="59"/>
                  </a:lnTo>
                  <a:lnTo>
                    <a:pt x="41" y="59"/>
                  </a:lnTo>
                  <a:lnTo>
                    <a:pt x="68" y="59"/>
                  </a:lnTo>
                  <a:lnTo>
                    <a:pt x="68" y="84"/>
                  </a:lnTo>
                  <a:lnTo>
                    <a:pt x="53" y="96"/>
                  </a:lnTo>
                  <a:lnTo>
                    <a:pt x="15" y="96"/>
                  </a:lnTo>
                  <a:lnTo>
                    <a:pt x="0" y="84"/>
                  </a:lnTo>
                  <a:lnTo>
                    <a:pt x="0" y="57"/>
                  </a:lnTo>
                  <a:lnTo>
                    <a:pt x="9" y="48"/>
                  </a:lnTo>
                  <a:lnTo>
                    <a:pt x="0" y="39"/>
                  </a:lnTo>
                  <a:lnTo>
                    <a:pt x="0" y="11"/>
                  </a:lnTo>
                  <a:lnTo>
                    <a:pt x="15"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80" name="Freeform 1163">
              <a:extLst>
                <a:ext uri="{FF2B5EF4-FFF2-40B4-BE49-F238E27FC236}">
                  <a16:creationId xmlns:a16="http://schemas.microsoft.com/office/drawing/2014/main" id="{23CD9F34-CC20-B748-FBD0-F22EEC5A7CEF}"/>
                </a:ext>
              </a:extLst>
            </p:cNvPr>
            <p:cNvSpPr>
              <a:spLocks/>
            </p:cNvSpPr>
            <p:nvPr/>
          </p:nvSpPr>
          <p:spPr bwMode="auto">
            <a:xfrm>
              <a:off x="366" y="3768"/>
              <a:ext cx="34" cy="77"/>
            </a:xfrm>
            <a:custGeom>
              <a:avLst/>
              <a:gdLst/>
              <a:ahLst/>
              <a:cxnLst>
                <a:cxn ang="0">
                  <a:pos x="14" y="96"/>
                </a:cxn>
                <a:cxn ang="0">
                  <a:pos x="41" y="96"/>
                </a:cxn>
                <a:cxn ang="0">
                  <a:pos x="41" y="0"/>
                </a:cxn>
                <a:cxn ang="0">
                  <a:pos x="5" y="0"/>
                </a:cxn>
                <a:cxn ang="0">
                  <a:pos x="0" y="20"/>
                </a:cxn>
                <a:cxn ang="0">
                  <a:pos x="14" y="20"/>
                </a:cxn>
                <a:cxn ang="0">
                  <a:pos x="14" y="96"/>
                </a:cxn>
              </a:cxnLst>
              <a:rect l="0" t="0" r="r" b="b"/>
              <a:pathLst>
                <a:path w="42" h="97">
                  <a:moveTo>
                    <a:pt x="14" y="96"/>
                  </a:moveTo>
                  <a:lnTo>
                    <a:pt x="41" y="96"/>
                  </a:lnTo>
                  <a:lnTo>
                    <a:pt x="41" y="0"/>
                  </a:lnTo>
                  <a:lnTo>
                    <a:pt x="5" y="0"/>
                  </a:lnTo>
                  <a:lnTo>
                    <a:pt x="0" y="20"/>
                  </a:lnTo>
                  <a:lnTo>
                    <a:pt x="14" y="20"/>
                  </a:lnTo>
                  <a:lnTo>
                    <a:pt x="14"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81" name="Freeform 1164">
              <a:extLst>
                <a:ext uri="{FF2B5EF4-FFF2-40B4-BE49-F238E27FC236}">
                  <a16:creationId xmlns:a16="http://schemas.microsoft.com/office/drawing/2014/main" id="{D13BD276-7414-0DB2-E58C-7735F56A6B5E}"/>
                </a:ext>
              </a:extLst>
            </p:cNvPr>
            <p:cNvSpPr>
              <a:spLocks/>
            </p:cNvSpPr>
            <p:nvPr/>
          </p:nvSpPr>
          <p:spPr bwMode="auto">
            <a:xfrm>
              <a:off x="413" y="3768"/>
              <a:ext cx="54" cy="77"/>
            </a:xfrm>
            <a:custGeom>
              <a:avLst/>
              <a:gdLst/>
              <a:ahLst/>
              <a:cxnLst>
                <a:cxn ang="0">
                  <a:pos x="47" y="0"/>
                </a:cxn>
                <a:cxn ang="0">
                  <a:pos x="67" y="11"/>
                </a:cxn>
                <a:cxn ang="0">
                  <a:pos x="67" y="85"/>
                </a:cxn>
                <a:cxn ang="0">
                  <a:pos x="47" y="96"/>
                </a:cxn>
                <a:cxn ang="0">
                  <a:pos x="20" y="96"/>
                </a:cxn>
                <a:cxn ang="0">
                  <a:pos x="0" y="85"/>
                </a:cxn>
                <a:cxn ang="0">
                  <a:pos x="0" y="68"/>
                </a:cxn>
                <a:cxn ang="0">
                  <a:pos x="27" y="68"/>
                </a:cxn>
                <a:cxn ang="0">
                  <a:pos x="27" y="77"/>
                </a:cxn>
                <a:cxn ang="0">
                  <a:pos x="40" y="77"/>
                </a:cxn>
                <a:cxn ang="0">
                  <a:pos x="40" y="60"/>
                </a:cxn>
                <a:cxn ang="0">
                  <a:pos x="40" y="40"/>
                </a:cxn>
                <a:cxn ang="0">
                  <a:pos x="27" y="40"/>
                </a:cxn>
                <a:cxn ang="0">
                  <a:pos x="27" y="17"/>
                </a:cxn>
                <a:cxn ang="0">
                  <a:pos x="40" y="17"/>
                </a:cxn>
                <a:cxn ang="0">
                  <a:pos x="40" y="40"/>
                </a:cxn>
                <a:cxn ang="0">
                  <a:pos x="40" y="60"/>
                </a:cxn>
                <a:cxn ang="0">
                  <a:pos x="20" y="60"/>
                </a:cxn>
                <a:cxn ang="0">
                  <a:pos x="0" y="48"/>
                </a:cxn>
                <a:cxn ang="0">
                  <a:pos x="0" y="11"/>
                </a:cxn>
                <a:cxn ang="0">
                  <a:pos x="20" y="0"/>
                </a:cxn>
                <a:cxn ang="0">
                  <a:pos x="47" y="0"/>
                </a:cxn>
              </a:cxnLst>
              <a:rect l="0" t="0" r="r" b="b"/>
              <a:pathLst>
                <a:path w="68" h="97">
                  <a:moveTo>
                    <a:pt x="47" y="0"/>
                  </a:moveTo>
                  <a:lnTo>
                    <a:pt x="67" y="11"/>
                  </a:lnTo>
                  <a:lnTo>
                    <a:pt x="67" y="85"/>
                  </a:lnTo>
                  <a:lnTo>
                    <a:pt x="47" y="96"/>
                  </a:lnTo>
                  <a:lnTo>
                    <a:pt x="20" y="96"/>
                  </a:lnTo>
                  <a:lnTo>
                    <a:pt x="0" y="85"/>
                  </a:lnTo>
                  <a:lnTo>
                    <a:pt x="0" y="68"/>
                  </a:lnTo>
                  <a:lnTo>
                    <a:pt x="27" y="68"/>
                  </a:lnTo>
                  <a:lnTo>
                    <a:pt x="27" y="77"/>
                  </a:lnTo>
                  <a:lnTo>
                    <a:pt x="40" y="77"/>
                  </a:lnTo>
                  <a:lnTo>
                    <a:pt x="40" y="60"/>
                  </a:lnTo>
                  <a:lnTo>
                    <a:pt x="40" y="40"/>
                  </a:lnTo>
                  <a:lnTo>
                    <a:pt x="27" y="40"/>
                  </a:lnTo>
                  <a:lnTo>
                    <a:pt x="27" y="17"/>
                  </a:lnTo>
                  <a:lnTo>
                    <a:pt x="40" y="17"/>
                  </a:lnTo>
                  <a:lnTo>
                    <a:pt x="40" y="40"/>
                  </a:lnTo>
                  <a:lnTo>
                    <a:pt x="40" y="60"/>
                  </a:lnTo>
                  <a:lnTo>
                    <a:pt x="20" y="60"/>
                  </a:lnTo>
                  <a:lnTo>
                    <a:pt x="0" y="48"/>
                  </a:lnTo>
                  <a:lnTo>
                    <a:pt x="0" y="11"/>
                  </a:lnTo>
                  <a:lnTo>
                    <a:pt x="20" y="0"/>
                  </a:lnTo>
                  <a:lnTo>
                    <a:pt x="47"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82" name="Freeform 1165">
              <a:extLst>
                <a:ext uri="{FF2B5EF4-FFF2-40B4-BE49-F238E27FC236}">
                  <a16:creationId xmlns:a16="http://schemas.microsoft.com/office/drawing/2014/main" id="{3C52EF2C-8667-E3D9-28DC-45CBC839DD14}"/>
                </a:ext>
              </a:extLst>
            </p:cNvPr>
            <p:cNvSpPr>
              <a:spLocks/>
            </p:cNvSpPr>
            <p:nvPr/>
          </p:nvSpPr>
          <p:spPr bwMode="auto">
            <a:xfrm>
              <a:off x="646" y="3768"/>
              <a:ext cx="52" cy="77"/>
            </a:xfrm>
            <a:custGeom>
              <a:avLst/>
              <a:gdLst/>
              <a:ahLst/>
              <a:cxnLst>
                <a:cxn ang="0">
                  <a:pos x="0" y="28"/>
                </a:cxn>
                <a:cxn ang="0">
                  <a:pos x="26" y="28"/>
                </a:cxn>
                <a:cxn ang="0">
                  <a:pos x="26" y="20"/>
                </a:cxn>
                <a:cxn ang="0">
                  <a:pos x="40" y="20"/>
                </a:cxn>
                <a:cxn ang="0">
                  <a:pos x="40" y="34"/>
                </a:cxn>
                <a:cxn ang="0">
                  <a:pos x="0" y="80"/>
                </a:cxn>
                <a:cxn ang="0">
                  <a:pos x="0" y="96"/>
                </a:cxn>
                <a:cxn ang="0">
                  <a:pos x="63" y="96"/>
                </a:cxn>
                <a:cxn ang="0">
                  <a:pos x="63" y="80"/>
                </a:cxn>
                <a:cxn ang="0">
                  <a:pos x="28" y="80"/>
                </a:cxn>
                <a:cxn ang="0">
                  <a:pos x="63" y="39"/>
                </a:cxn>
                <a:cxn ang="0">
                  <a:pos x="63" y="11"/>
                </a:cxn>
                <a:cxn ang="0">
                  <a:pos x="45" y="0"/>
                </a:cxn>
                <a:cxn ang="0">
                  <a:pos x="20" y="0"/>
                </a:cxn>
                <a:cxn ang="0">
                  <a:pos x="0" y="11"/>
                </a:cxn>
                <a:cxn ang="0">
                  <a:pos x="0" y="28"/>
                </a:cxn>
              </a:cxnLst>
              <a:rect l="0" t="0" r="r" b="b"/>
              <a:pathLst>
                <a:path w="64" h="97">
                  <a:moveTo>
                    <a:pt x="0" y="28"/>
                  </a:moveTo>
                  <a:lnTo>
                    <a:pt x="26" y="28"/>
                  </a:lnTo>
                  <a:lnTo>
                    <a:pt x="26" y="20"/>
                  </a:lnTo>
                  <a:lnTo>
                    <a:pt x="40" y="20"/>
                  </a:lnTo>
                  <a:lnTo>
                    <a:pt x="40" y="34"/>
                  </a:lnTo>
                  <a:lnTo>
                    <a:pt x="0" y="80"/>
                  </a:lnTo>
                  <a:lnTo>
                    <a:pt x="0" y="96"/>
                  </a:lnTo>
                  <a:lnTo>
                    <a:pt x="63" y="96"/>
                  </a:lnTo>
                  <a:lnTo>
                    <a:pt x="63" y="80"/>
                  </a:lnTo>
                  <a:lnTo>
                    <a:pt x="28" y="80"/>
                  </a:lnTo>
                  <a:lnTo>
                    <a:pt x="63" y="39"/>
                  </a:lnTo>
                  <a:lnTo>
                    <a:pt x="63" y="11"/>
                  </a:lnTo>
                  <a:lnTo>
                    <a:pt x="45" y="0"/>
                  </a:lnTo>
                  <a:lnTo>
                    <a:pt x="20"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83" name="Freeform 1166">
              <a:extLst>
                <a:ext uri="{FF2B5EF4-FFF2-40B4-BE49-F238E27FC236}">
                  <a16:creationId xmlns:a16="http://schemas.microsoft.com/office/drawing/2014/main" id="{9C5AC10B-00BB-C937-CC7F-93AA84DE44F0}"/>
                </a:ext>
              </a:extLst>
            </p:cNvPr>
            <p:cNvSpPr>
              <a:spLocks/>
            </p:cNvSpPr>
            <p:nvPr/>
          </p:nvSpPr>
          <p:spPr bwMode="auto">
            <a:xfrm>
              <a:off x="704" y="3768"/>
              <a:ext cx="54" cy="77"/>
            </a:xfrm>
            <a:custGeom>
              <a:avLst/>
              <a:gdLst/>
              <a:ahLst/>
              <a:cxnLst>
                <a:cxn ang="0">
                  <a:pos x="20" y="0"/>
                </a:cxn>
                <a:cxn ang="0">
                  <a:pos x="47" y="0"/>
                </a:cxn>
                <a:cxn ang="0">
                  <a:pos x="66" y="14"/>
                </a:cxn>
                <a:cxn ang="0">
                  <a:pos x="66" y="82"/>
                </a:cxn>
                <a:cxn ang="0">
                  <a:pos x="47" y="96"/>
                </a:cxn>
                <a:cxn ang="0">
                  <a:pos x="20" y="96"/>
                </a:cxn>
                <a:cxn ang="0">
                  <a:pos x="0" y="82"/>
                </a:cxn>
                <a:cxn ang="0">
                  <a:pos x="0" y="77"/>
                </a:cxn>
                <a:cxn ang="0">
                  <a:pos x="27" y="77"/>
                </a:cxn>
                <a:cxn ang="0">
                  <a:pos x="27" y="20"/>
                </a:cxn>
                <a:cxn ang="0">
                  <a:pos x="40" y="20"/>
                </a:cxn>
                <a:cxn ang="0">
                  <a:pos x="40" y="77"/>
                </a:cxn>
                <a:cxn ang="0">
                  <a:pos x="27" y="77"/>
                </a:cxn>
                <a:cxn ang="0">
                  <a:pos x="0" y="77"/>
                </a:cxn>
                <a:cxn ang="0">
                  <a:pos x="0" y="14"/>
                </a:cxn>
                <a:cxn ang="0">
                  <a:pos x="20" y="0"/>
                </a:cxn>
              </a:cxnLst>
              <a:rect l="0" t="0" r="r" b="b"/>
              <a:pathLst>
                <a:path w="67" h="97">
                  <a:moveTo>
                    <a:pt x="20" y="0"/>
                  </a:moveTo>
                  <a:lnTo>
                    <a:pt x="47" y="0"/>
                  </a:lnTo>
                  <a:lnTo>
                    <a:pt x="66" y="14"/>
                  </a:lnTo>
                  <a:lnTo>
                    <a:pt x="66" y="82"/>
                  </a:lnTo>
                  <a:lnTo>
                    <a:pt x="47" y="96"/>
                  </a:lnTo>
                  <a:lnTo>
                    <a:pt x="20" y="96"/>
                  </a:lnTo>
                  <a:lnTo>
                    <a:pt x="0" y="82"/>
                  </a:lnTo>
                  <a:lnTo>
                    <a:pt x="0" y="77"/>
                  </a:lnTo>
                  <a:lnTo>
                    <a:pt x="27" y="77"/>
                  </a:lnTo>
                  <a:lnTo>
                    <a:pt x="27" y="20"/>
                  </a:lnTo>
                  <a:lnTo>
                    <a:pt x="40" y="20"/>
                  </a:lnTo>
                  <a:lnTo>
                    <a:pt x="40" y="77"/>
                  </a:lnTo>
                  <a:lnTo>
                    <a:pt x="27" y="77"/>
                  </a:lnTo>
                  <a:lnTo>
                    <a:pt x="0" y="77"/>
                  </a:lnTo>
                  <a:lnTo>
                    <a:pt x="0" y="14"/>
                  </a:lnTo>
                  <a:lnTo>
                    <a:pt x="2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84" name="Freeform 1167">
              <a:extLst>
                <a:ext uri="{FF2B5EF4-FFF2-40B4-BE49-F238E27FC236}">
                  <a16:creationId xmlns:a16="http://schemas.microsoft.com/office/drawing/2014/main" id="{7330BF4E-793D-7B3B-90BD-9451DD6315C0}"/>
                </a:ext>
              </a:extLst>
            </p:cNvPr>
            <p:cNvSpPr>
              <a:spLocks/>
            </p:cNvSpPr>
            <p:nvPr/>
          </p:nvSpPr>
          <p:spPr bwMode="auto">
            <a:xfrm>
              <a:off x="915" y="3768"/>
              <a:ext cx="55" cy="77"/>
            </a:xfrm>
            <a:custGeom>
              <a:avLst/>
              <a:gdLst/>
              <a:ahLst/>
              <a:cxnLst>
                <a:cxn ang="0">
                  <a:pos x="0" y="28"/>
                </a:cxn>
                <a:cxn ang="0">
                  <a:pos x="27" y="28"/>
                </a:cxn>
                <a:cxn ang="0">
                  <a:pos x="27" y="20"/>
                </a:cxn>
                <a:cxn ang="0">
                  <a:pos x="40" y="20"/>
                </a:cxn>
                <a:cxn ang="0">
                  <a:pos x="40" y="34"/>
                </a:cxn>
                <a:cxn ang="0">
                  <a:pos x="0" y="80"/>
                </a:cxn>
                <a:cxn ang="0">
                  <a:pos x="0" y="96"/>
                </a:cxn>
                <a:cxn ang="0">
                  <a:pos x="67" y="96"/>
                </a:cxn>
                <a:cxn ang="0">
                  <a:pos x="67" y="80"/>
                </a:cxn>
                <a:cxn ang="0">
                  <a:pos x="28" y="80"/>
                </a:cxn>
                <a:cxn ang="0">
                  <a:pos x="67" y="39"/>
                </a:cxn>
                <a:cxn ang="0">
                  <a:pos x="67" y="11"/>
                </a:cxn>
                <a:cxn ang="0">
                  <a:pos x="47" y="0"/>
                </a:cxn>
                <a:cxn ang="0">
                  <a:pos x="19" y="0"/>
                </a:cxn>
                <a:cxn ang="0">
                  <a:pos x="0" y="11"/>
                </a:cxn>
                <a:cxn ang="0">
                  <a:pos x="0" y="28"/>
                </a:cxn>
              </a:cxnLst>
              <a:rect l="0" t="0" r="r" b="b"/>
              <a:pathLst>
                <a:path w="68" h="97">
                  <a:moveTo>
                    <a:pt x="0" y="28"/>
                  </a:moveTo>
                  <a:lnTo>
                    <a:pt x="27" y="28"/>
                  </a:lnTo>
                  <a:lnTo>
                    <a:pt x="27" y="20"/>
                  </a:lnTo>
                  <a:lnTo>
                    <a:pt x="40" y="20"/>
                  </a:lnTo>
                  <a:lnTo>
                    <a:pt x="40" y="34"/>
                  </a:lnTo>
                  <a:lnTo>
                    <a:pt x="0" y="80"/>
                  </a:lnTo>
                  <a:lnTo>
                    <a:pt x="0" y="96"/>
                  </a:lnTo>
                  <a:lnTo>
                    <a:pt x="67" y="96"/>
                  </a:lnTo>
                  <a:lnTo>
                    <a:pt x="67" y="80"/>
                  </a:lnTo>
                  <a:lnTo>
                    <a:pt x="28" y="80"/>
                  </a:lnTo>
                  <a:lnTo>
                    <a:pt x="67" y="39"/>
                  </a:lnTo>
                  <a:lnTo>
                    <a:pt x="67" y="11"/>
                  </a:lnTo>
                  <a:lnTo>
                    <a:pt x="47" y="0"/>
                  </a:lnTo>
                  <a:lnTo>
                    <a:pt x="19"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85" name="Freeform 1168">
              <a:extLst>
                <a:ext uri="{FF2B5EF4-FFF2-40B4-BE49-F238E27FC236}">
                  <a16:creationId xmlns:a16="http://schemas.microsoft.com/office/drawing/2014/main" id="{13B0FF95-5CA3-1C91-DC93-0ADEE7B07E55}"/>
                </a:ext>
              </a:extLst>
            </p:cNvPr>
            <p:cNvSpPr>
              <a:spLocks/>
            </p:cNvSpPr>
            <p:nvPr/>
          </p:nvSpPr>
          <p:spPr bwMode="auto">
            <a:xfrm>
              <a:off x="975" y="3768"/>
              <a:ext cx="35" cy="77"/>
            </a:xfrm>
            <a:custGeom>
              <a:avLst/>
              <a:gdLst/>
              <a:ahLst/>
              <a:cxnLst>
                <a:cxn ang="0">
                  <a:pos x="15" y="96"/>
                </a:cxn>
                <a:cxn ang="0">
                  <a:pos x="42" y="96"/>
                </a:cxn>
                <a:cxn ang="0">
                  <a:pos x="42" y="0"/>
                </a:cxn>
                <a:cxn ang="0">
                  <a:pos x="6" y="0"/>
                </a:cxn>
                <a:cxn ang="0">
                  <a:pos x="0" y="20"/>
                </a:cxn>
                <a:cxn ang="0">
                  <a:pos x="15" y="20"/>
                </a:cxn>
                <a:cxn ang="0">
                  <a:pos x="15" y="96"/>
                </a:cxn>
              </a:cxnLst>
              <a:rect l="0" t="0" r="r" b="b"/>
              <a:pathLst>
                <a:path w="43" h="97">
                  <a:moveTo>
                    <a:pt x="15" y="96"/>
                  </a:moveTo>
                  <a:lnTo>
                    <a:pt x="42" y="96"/>
                  </a:lnTo>
                  <a:lnTo>
                    <a:pt x="42" y="0"/>
                  </a:lnTo>
                  <a:lnTo>
                    <a:pt x="6" y="0"/>
                  </a:lnTo>
                  <a:lnTo>
                    <a:pt x="0" y="20"/>
                  </a:lnTo>
                  <a:lnTo>
                    <a:pt x="15" y="20"/>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86" name="Freeform 1169">
              <a:extLst>
                <a:ext uri="{FF2B5EF4-FFF2-40B4-BE49-F238E27FC236}">
                  <a16:creationId xmlns:a16="http://schemas.microsoft.com/office/drawing/2014/main" id="{B0337F21-1ACB-816A-C4D8-ACF224CB905A}"/>
                </a:ext>
              </a:extLst>
            </p:cNvPr>
            <p:cNvSpPr>
              <a:spLocks/>
            </p:cNvSpPr>
            <p:nvPr/>
          </p:nvSpPr>
          <p:spPr bwMode="auto">
            <a:xfrm>
              <a:off x="1194" y="3768"/>
              <a:ext cx="53" cy="77"/>
            </a:xfrm>
            <a:custGeom>
              <a:avLst/>
              <a:gdLst/>
              <a:ahLst/>
              <a:cxnLst>
                <a:cxn ang="0">
                  <a:pos x="0" y="28"/>
                </a:cxn>
                <a:cxn ang="0">
                  <a:pos x="26" y="28"/>
                </a:cxn>
                <a:cxn ang="0">
                  <a:pos x="26" y="20"/>
                </a:cxn>
                <a:cxn ang="0">
                  <a:pos x="40" y="20"/>
                </a:cxn>
                <a:cxn ang="0">
                  <a:pos x="40" y="34"/>
                </a:cxn>
                <a:cxn ang="0">
                  <a:pos x="0" y="80"/>
                </a:cxn>
                <a:cxn ang="0">
                  <a:pos x="0" y="96"/>
                </a:cxn>
                <a:cxn ang="0">
                  <a:pos x="66" y="96"/>
                </a:cxn>
                <a:cxn ang="0">
                  <a:pos x="66" y="80"/>
                </a:cxn>
                <a:cxn ang="0">
                  <a:pos x="28" y="80"/>
                </a:cxn>
                <a:cxn ang="0">
                  <a:pos x="66" y="39"/>
                </a:cxn>
                <a:cxn ang="0">
                  <a:pos x="66" y="11"/>
                </a:cxn>
                <a:cxn ang="0">
                  <a:pos x="46" y="0"/>
                </a:cxn>
                <a:cxn ang="0">
                  <a:pos x="19" y="0"/>
                </a:cxn>
                <a:cxn ang="0">
                  <a:pos x="0" y="11"/>
                </a:cxn>
                <a:cxn ang="0">
                  <a:pos x="0" y="28"/>
                </a:cxn>
              </a:cxnLst>
              <a:rect l="0" t="0" r="r" b="b"/>
              <a:pathLst>
                <a:path w="67" h="97">
                  <a:moveTo>
                    <a:pt x="0" y="28"/>
                  </a:moveTo>
                  <a:lnTo>
                    <a:pt x="26" y="28"/>
                  </a:lnTo>
                  <a:lnTo>
                    <a:pt x="26" y="20"/>
                  </a:lnTo>
                  <a:lnTo>
                    <a:pt x="40" y="20"/>
                  </a:lnTo>
                  <a:lnTo>
                    <a:pt x="40" y="34"/>
                  </a:lnTo>
                  <a:lnTo>
                    <a:pt x="0" y="80"/>
                  </a:lnTo>
                  <a:lnTo>
                    <a:pt x="0" y="96"/>
                  </a:lnTo>
                  <a:lnTo>
                    <a:pt x="66" y="96"/>
                  </a:lnTo>
                  <a:lnTo>
                    <a:pt x="66" y="80"/>
                  </a:lnTo>
                  <a:lnTo>
                    <a:pt x="28" y="80"/>
                  </a:lnTo>
                  <a:lnTo>
                    <a:pt x="66" y="39"/>
                  </a:lnTo>
                  <a:lnTo>
                    <a:pt x="66" y="11"/>
                  </a:lnTo>
                  <a:lnTo>
                    <a:pt x="46" y="0"/>
                  </a:lnTo>
                  <a:lnTo>
                    <a:pt x="19"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87" name="Freeform 1170">
              <a:extLst>
                <a:ext uri="{FF2B5EF4-FFF2-40B4-BE49-F238E27FC236}">
                  <a16:creationId xmlns:a16="http://schemas.microsoft.com/office/drawing/2014/main" id="{4D78B751-70B7-FDA9-940C-31CE414826F5}"/>
                </a:ext>
              </a:extLst>
            </p:cNvPr>
            <p:cNvSpPr>
              <a:spLocks/>
            </p:cNvSpPr>
            <p:nvPr/>
          </p:nvSpPr>
          <p:spPr bwMode="auto">
            <a:xfrm>
              <a:off x="1253" y="3768"/>
              <a:ext cx="54" cy="77"/>
            </a:xfrm>
            <a:custGeom>
              <a:avLst/>
              <a:gdLst/>
              <a:ahLst/>
              <a:cxnLst>
                <a:cxn ang="0">
                  <a:pos x="0" y="28"/>
                </a:cxn>
                <a:cxn ang="0">
                  <a:pos x="26" y="28"/>
                </a:cxn>
                <a:cxn ang="0">
                  <a:pos x="26" y="20"/>
                </a:cxn>
                <a:cxn ang="0">
                  <a:pos x="40" y="20"/>
                </a:cxn>
                <a:cxn ang="0">
                  <a:pos x="40" y="34"/>
                </a:cxn>
                <a:cxn ang="0">
                  <a:pos x="0" y="80"/>
                </a:cxn>
                <a:cxn ang="0">
                  <a:pos x="0" y="96"/>
                </a:cxn>
                <a:cxn ang="0">
                  <a:pos x="67" y="96"/>
                </a:cxn>
                <a:cxn ang="0">
                  <a:pos x="67" y="80"/>
                </a:cxn>
                <a:cxn ang="0">
                  <a:pos x="29" y="80"/>
                </a:cxn>
                <a:cxn ang="0">
                  <a:pos x="67" y="39"/>
                </a:cxn>
                <a:cxn ang="0">
                  <a:pos x="67" y="11"/>
                </a:cxn>
                <a:cxn ang="0">
                  <a:pos x="47" y="0"/>
                </a:cxn>
                <a:cxn ang="0">
                  <a:pos x="20" y="0"/>
                </a:cxn>
                <a:cxn ang="0">
                  <a:pos x="0" y="11"/>
                </a:cxn>
                <a:cxn ang="0">
                  <a:pos x="0" y="28"/>
                </a:cxn>
              </a:cxnLst>
              <a:rect l="0" t="0" r="r" b="b"/>
              <a:pathLst>
                <a:path w="68" h="97">
                  <a:moveTo>
                    <a:pt x="0" y="28"/>
                  </a:moveTo>
                  <a:lnTo>
                    <a:pt x="26" y="28"/>
                  </a:lnTo>
                  <a:lnTo>
                    <a:pt x="26" y="20"/>
                  </a:lnTo>
                  <a:lnTo>
                    <a:pt x="40" y="20"/>
                  </a:lnTo>
                  <a:lnTo>
                    <a:pt x="40" y="34"/>
                  </a:lnTo>
                  <a:lnTo>
                    <a:pt x="0" y="80"/>
                  </a:lnTo>
                  <a:lnTo>
                    <a:pt x="0" y="96"/>
                  </a:lnTo>
                  <a:lnTo>
                    <a:pt x="67" y="96"/>
                  </a:lnTo>
                  <a:lnTo>
                    <a:pt x="67" y="80"/>
                  </a:lnTo>
                  <a:lnTo>
                    <a:pt x="29" y="80"/>
                  </a:lnTo>
                  <a:lnTo>
                    <a:pt x="67" y="39"/>
                  </a:lnTo>
                  <a:lnTo>
                    <a:pt x="67" y="11"/>
                  </a:lnTo>
                  <a:lnTo>
                    <a:pt x="47" y="0"/>
                  </a:lnTo>
                  <a:lnTo>
                    <a:pt x="20"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88" name="Freeform 1171">
              <a:extLst>
                <a:ext uri="{FF2B5EF4-FFF2-40B4-BE49-F238E27FC236}">
                  <a16:creationId xmlns:a16="http://schemas.microsoft.com/office/drawing/2014/main" id="{6412480C-FF25-2299-B0BF-29A3A21BFE10}"/>
                </a:ext>
              </a:extLst>
            </p:cNvPr>
            <p:cNvSpPr>
              <a:spLocks/>
            </p:cNvSpPr>
            <p:nvPr/>
          </p:nvSpPr>
          <p:spPr bwMode="auto">
            <a:xfrm>
              <a:off x="1468" y="3768"/>
              <a:ext cx="54" cy="77"/>
            </a:xfrm>
            <a:custGeom>
              <a:avLst/>
              <a:gdLst/>
              <a:ahLst/>
              <a:cxnLst>
                <a:cxn ang="0">
                  <a:pos x="0" y="28"/>
                </a:cxn>
                <a:cxn ang="0">
                  <a:pos x="26" y="28"/>
                </a:cxn>
                <a:cxn ang="0">
                  <a:pos x="26" y="20"/>
                </a:cxn>
                <a:cxn ang="0">
                  <a:pos x="40" y="20"/>
                </a:cxn>
                <a:cxn ang="0">
                  <a:pos x="40" y="34"/>
                </a:cxn>
                <a:cxn ang="0">
                  <a:pos x="0" y="80"/>
                </a:cxn>
                <a:cxn ang="0">
                  <a:pos x="0" y="96"/>
                </a:cxn>
                <a:cxn ang="0">
                  <a:pos x="67" y="96"/>
                </a:cxn>
                <a:cxn ang="0">
                  <a:pos x="67" y="80"/>
                </a:cxn>
                <a:cxn ang="0">
                  <a:pos x="28" y="80"/>
                </a:cxn>
                <a:cxn ang="0">
                  <a:pos x="67" y="39"/>
                </a:cxn>
                <a:cxn ang="0">
                  <a:pos x="67" y="11"/>
                </a:cxn>
                <a:cxn ang="0">
                  <a:pos x="47" y="0"/>
                </a:cxn>
                <a:cxn ang="0">
                  <a:pos x="20" y="0"/>
                </a:cxn>
                <a:cxn ang="0">
                  <a:pos x="0" y="11"/>
                </a:cxn>
                <a:cxn ang="0">
                  <a:pos x="0" y="28"/>
                </a:cxn>
              </a:cxnLst>
              <a:rect l="0" t="0" r="r" b="b"/>
              <a:pathLst>
                <a:path w="68" h="97">
                  <a:moveTo>
                    <a:pt x="0" y="28"/>
                  </a:moveTo>
                  <a:lnTo>
                    <a:pt x="26" y="28"/>
                  </a:lnTo>
                  <a:lnTo>
                    <a:pt x="26" y="20"/>
                  </a:lnTo>
                  <a:lnTo>
                    <a:pt x="40" y="20"/>
                  </a:lnTo>
                  <a:lnTo>
                    <a:pt x="40" y="34"/>
                  </a:lnTo>
                  <a:lnTo>
                    <a:pt x="0" y="80"/>
                  </a:lnTo>
                  <a:lnTo>
                    <a:pt x="0" y="96"/>
                  </a:lnTo>
                  <a:lnTo>
                    <a:pt x="67" y="96"/>
                  </a:lnTo>
                  <a:lnTo>
                    <a:pt x="67" y="80"/>
                  </a:lnTo>
                  <a:lnTo>
                    <a:pt x="28" y="80"/>
                  </a:lnTo>
                  <a:lnTo>
                    <a:pt x="67" y="39"/>
                  </a:lnTo>
                  <a:lnTo>
                    <a:pt x="67" y="11"/>
                  </a:lnTo>
                  <a:lnTo>
                    <a:pt x="47" y="0"/>
                  </a:lnTo>
                  <a:lnTo>
                    <a:pt x="20"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89" name="Freeform 1172">
              <a:extLst>
                <a:ext uri="{FF2B5EF4-FFF2-40B4-BE49-F238E27FC236}">
                  <a16:creationId xmlns:a16="http://schemas.microsoft.com/office/drawing/2014/main" id="{06A44003-1603-F2E8-599E-6C22A22D29FA}"/>
                </a:ext>
              </a:extLst>
            </p:cNvPr>
            <p:cNvSpPr>
              <a:spLocks/>
            </p:cNvSpPr>
            <p:nvPr/>
          </p:nvSpPr>
          <p:spPr bwMode="auto">
            <a:xfrm>
              <a:off x="1525" y="3768"/>
              <a:ext cx="55" cy="77"/>
            </a:xfrm>
            <a:custGeom>
              <a:avLst/>
              <a:gdLst/>
              <a:ahLst/>
              <a:cxnLst>
                <a:cxn ang="0">
                  <a:pos x="19" y="0"/>
                </a:cxn>
                <a:cxn ang="0">
                  <a:pos x="48" y="0"/>
                </a:cxn>
                <a:cxn ang="0">
                  <a:pos x="68" y="11"/>
                </a:cxn>
                <a:cxn ang="0">
                  <a:pos x="68" y="39"/>
                </a:cxn>
                <a:cxn ang="0">
                  <a:pos x="58" y="48"/>
                </a:cxn>
                <a:cxn ang="0">
                  <a:pos x="68" y="57"/>
                </a:cxn>
                <a:cxn ang="0">
                  <a:pos x="68" y="84"/>
                </a:cxn>
                <a:cxn ang="0">
                  <a:pos x="48" y="96"/>
                </a:cxn>
                <a:cxn ang="0">
                  <a:pos x="19" y="96"/>
                </a:cxn>
                <a:cxn ang="0">
                  <a:pos x="0" y="84"/>
                </a:cxn>
                <a:cxn ang="0">
                  <a:pos x="0" y="70"/>
                </a:cxn>
                <a:cxn ang="0">
                  <a:pos x="25" y="70"/>
                </a:cxn>
                <a:cxn ang="0">
                  <a:pos x="25" y="80"/>
                </a:cxn>
                <a:cxn ang="0">
                  <a:pos x="42" y="80"/>
                </a:cxn>
                <a:cxn ang="0">
                  <a:pos x="42" y="57"/>
                </a:cxn>
                <a:cxn ang="0">
                  <a:pos x="25" y="57"/>
                </a:cxn>
                <a:cxn ang="0">
                  <a:pos x="25" y="39"/>
                </a:cxn>
                <a:cxn ang="0">
                  <a:pos x="42" y="39"/>
                </a:cxn>
                <a:cxn ang="0">
                  <a:pos x="42" y="16"/>
                </a:cxn>
                <a:cxn ang="0">
                  <a:pos x="25" y="16"/>
                </a:cxn>
                <a:cxn ang="0">
                  <a:pos x="25" y="26"/>
                </a:cxn>
                <a:cxn ang="0">
                  <a:pos x="0" y="26"/>
                </a:cxn>
                <a:cxn ang="0">
                  <a:pos x="0" y="11"/>
                </a:cxn>
                <a:cxn ang="0">
                  <a:pos x="19" y="0"/>
                </a:cxn>
              </a:cxnLst>
              <a:rect l="0" t="0" r="r" b="b"/>
              <a:pathLst>
                <a:path w="69" h="97">
                  <a:moveTo>
                    <a:pt x="19" y="0"/>
                  </a:moveTo>
                  <a:lnTo>
                    <a:pt x="48" y="0"/>
                  </a:lnTo>
                  <a:lnTo>
                    <a:pt x="68" y="11"/>
                  </a:lnTo>
                  <a:lnTo>
                    <a:pt x="68" y="39"/>
                  </a:lnTo>
                  <a:lnTo>
                    <a:pt x="58" y="48"/>
                  </a:lnTo>
                  <a:lnTo>
                    <a:pt x="68" y="57"/>
                  </a:lnTo>
                  <a:lnTo>
                    <a:pt x="68" y="84"/>
                  </a:lnTo>
                  <a:lnTo>
                    <a:pt x="48" y="96"/>
                  </a:lnTo>
                  <a:lnTo>
                    <a:pt x="19" y="96"/>
                  </a:lnTo>
                  <a:lnTo>
                    <a:pt x="0" y="84"/>
                  </a:lnTo>
                  <a:lnTo>
                    <a:pt x="0" y="70"/>
                  </a:lnTo>
                  <a:lnTo>
                    <a:pt x="25" y="70"/>
                  </a:lnTo>
                  <a:lnTo>
                    <a:pt x="25" y="80"/>
                  </a:lnTo>
                  <a:lnTo>
                    <a:pt x="42" y="80"/>
                  </a:lnTo>
                  <a:lnTo>
                    <a:pt x="42" y="57"/>
                  </a:lnTo>
                  <a:lnTo>
                    <a:pt x="25" y="57"/>
                  </a:lnTo>
                  <a:lnTo>
                    <a:pt x="25" y="39"/>
                  </a:lnTo>
                  <a:lnTo>
                    <a:pt x="42" y="39"/>
                  </a:lnTo>
                  <a:lnTo>
                    <a:pt x="42" y="16"/>
                  </a:lnTo>
                  <a:lnTo>
                    <a:pt x="25" y="16"/>
                  </a:lnTo>
                  <a:lnTo>
                    <a:pt x="25" y="26"/>
                  </a:lnTo>
                  <a:lnTo>
                    <a:pt x="0" y="26"/>
                  </a:lnTo>
                  <a:lnTo>
                    <a:pt x="0" y="11"/>
                  </a:lnTo>
                  <a:lnTo>
                    <a:pt x="19"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90" name="Freeform 1173">
              <a:extLst>
                <a:ext uri="{FF2B5EF4-FFF2-40B4-BE49-F238E27FC236}">
                  <a16:creationId xmlns:a16="http://schemas.microsoft.com/office/drawing/2014/main" id="{DBAACEB5-8892-8244-1FC4-10F4FC1AC440}"/>
                </a:ext>
              </a:extLst>
            </p:cNvPr>
            <p:cNvSpPr>
              <a:spLocks/>
            </p:cNvSpPr>
            <p:nvPr/>
          </p:nvSpPr>
          <p:spPr bwMode="auto">
            <a:xfrm>
              <a:off x="1741" y="3768"/>
              <a:ext cx="55" cy="77"/>
            </a:xfrm>
            <a:custGeom>
              <a:avLst/>
              <a:gdLst/>
              <a:ahLst/>
              <a:cxnLst>
                <a:cxn ang="0">
                  <a:pos x="0" y="28"/>
                </a:cxn>
                <a:cxn ang="0">
                  <a:pos x="27" y="28"/>
                </a:cxn>
                <a:cxn ang="0">
                  <a:pos x="27" y="20"/>
                </a:cxn>
                <a:cxn ang="0">
                  <a:pos x="40" y="20"/>
                </a:cxn>
                <a:cxn ang="0">
                  <a:pos x="40" y="34"/>
                </a:cxn>
                <a:cxn ang="0">
                  <a:pos x="0" y="80"/>
                </a:cxn>
                <a:cxn ang="0">
                  <a:pos x="0" y="96"/>
                </a:cxn>
                <a:cxn ang="0">
                  <a:pos x="68" y="96"/>
                </a:cxn>
                <a:cxn ang="0">
                  <a:pos x="68" y="80"/>
                </a:cxn>
                <a:cxn ang="0">
                  <a:pos x="28" y="80"/>
                </a:cxn>
                <a:cxn ang="0">
                  <a:pos x="68" y="39"/>
                </a:cxn>
                <a:cxn ang="0">
                  <a:pos x="68" y="11"/>
                </a:cxn>
                <a:cxn ang="0">
                  <a:pos x="47" y="0"/>
                </a:cxn>
                <a:cxn ang="0">
                  <a:pos x="20" y="0"/>
                </a:cxn>
                <a:cxn ang="0">
                  <a:pos x="0" y="11"/>
                </a:cxn>
                <a:cxn ang="0">
                  <a:pos x="0" y="28"/>
                </a:cxn>
              </a:cxnLst>
              <a:rect l="0" t="0" r="r" b="b"/>
              <a:pathLst>
                <a:path w="69" h="97">
                  <a:moveTo>
                    <a:pt x="0" y="28"/>
                  </a:moveTo>
                  <a:lnTo>
                    <a:pt x="27" y="28"/>
                  </a:lnTo>
                  <a:lnTo>
                    <a:pt x="27" y="20"/>
                  </a:lnTo>
                  <a:lnTo>
                    <a:pt x="40" y="20"/>
                  </a:lnTo>
                  <a:lnTo>
                    <a:pt x="40" y="34"/>
                  </a:lnTo>
                  <a:lnTo>
                    <a:pt x="0" y="80"/>
                  </a:lnTo>
                  <a:lnTo>
                    <a:pt x="0" y="96"/>
                  </a:lnTo>
                  <a:lnTo>
                    <a:pt x="68" y="96"/>
                  </a:lnTo>
                  <a:lnTo>
                    <a:pt x="68" y="80"/>
                  </a:lnTo>
                  <a:lnTo>
                    <a:pt x="28" y="80"/>
                  </a:lnTo>
                  <a:lnTo>
                    <a:pt x="68" y="39"/>
                  </a:lnTo>
                  <a:lnTo>
                    <a:pt x="68" y="11"/>
                  </a:lnTo>
                  <a:lnTo>
                    <a:pt x="47" y="0"/>
                  </a:lnTo>
                  <a:lnTo>
                    <a:pt x="20"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91" name="Freeform 1174">
              <a:extLst>
                <a:ext uri="{FF2B5EF4-FFF2-40B4-BE49-F238E27FC236}">
                  <a16:creationId xmlns:a16="http://schemas.microsoft.com/office/drawing/2014/main" id="{EDAC6860-525E-499A-E6B9-197881237D53}"/>
                </a:ext>
              </a:extLst>
            </p:cNvPr>
            <p:cNvSpPr>
              <a:spLocks/>
            </p:cNvSpPr>
            <p:nvPr/>
          </p:nvSpPr>
          <p:spPr bwMode="auto">
            <a:xfrm>
              <a:off x="1796" y="3768"/>
              <a:ext cx="61" cy="77"/>
            </a:xfrm>
            <a:custGeom>
              <a:avLst/>
              <a:gdLst/>
              <a:ahLst/>
              <a:cxnLst>
                <a:cxn ang="0">
                  <a:pos x="44" y="0"/>
                </a:cxn>
                <a:cxn ang="0">
                  <a:pos x="69" y="0"/>
                </a:cxn>
                <a:cxn ang="0">
                  <a:pos x="69" y="57"/>
                </a:cxn>
                <a:cxn ang="0">
                  <a:pos x="75" y="57"/>
                </a:cxn>
                <a:cxn ang="0">
                  <a:pos x="75" y="80"/>
                </a:cxn>
                <a:cxn ang="0">
                  <a:pos x="69" y="80"/>
                </a:cxn>
                <a:cxn ang="0">
                  <a:pos x="69" y="96"/>
                </a:cxn>
                <a:cxn ang="0">
                  <a:pos x="44" y="96"/>
                </a:cxn>
                <a:cxn ang="0">
                  <a:pos x="44" y="80"/>
                </a:cxn>
                <a:cxn ang="0">
                  <a:pos x="44" y="57"/>
                </a:cxn>
                <a:cxn ang="0">
                  <a:pos x="29" y="57"/>
                </a:cxn>
                <a:cxn ang="0">
                  <a:pos x="44" y="37"/>
                </a:cxn>
                <a:cxn ang="0">
                  <a:pos x="44" y="57"/>
                </a:cxn>
                <a:cxn ang="0">
                  <a:pos x="44" y="80"/>
                </a:cxn>
                <a:cxn ang="0">
                  <a:pos x="0" y="80"/>
                </a:cxn>
                <a:cxn ang="0">
                  <a:pos x="0" y="57"/>
                </a:cxn>
                <a:cxn ang="0">
                  <a:pos x="44" y="0"/>
                </a:cxn>
              </a:cxnLst>
              <a:rect l="0" t="0" r="r" b="b"/>
              <a:pathLst>
                <a:path w="76" h="97">
                  <a:moveTo>
                    <a:pt x="44" y="0"/>
                  </a:moveTo>
                  <a:lnTo>
                    <a:pt x="69" y="0"/>
                  </a:lnTo>
                  <a:lnTo>
                    <a:pt x="69" y="57"/>
                  </a:lnTo>
                  <a:lnTo>
                    <a:pt x="75" y="57"/>
                  </a:lnTo>
                  <a:lnTo>
                    <a:pt x="75" y="80"/>
                  </a:lnTo>
                  <a:lnTo>
                    <a:pt x="69" y="80"/>
                  </a:lnTo>
                  <a:lnTo>
                    <a:pt x="69" y="96"/>
                  </a:lnTo>
                  <a:lnTo>
                    <a:pt x="44" y="96"/>
                  </a:lnTo>
                  <a:lnTo>
                    <a:pt x="44" y="80"/>
                  </a:lnTo>
                  <a:lnTo>
                    <a:pt x="44" y="57"/>
                  </a:lnTo>
                  <a:lnTo>
                    <a:pt x="29" y="57"/>
                  </a:lnTo>
                  <a:lnTo>
                    <a:pt x="44" y="37"/>
                  </a:lnTo>
                  <a:lnTo>
                    <a:pt x="44" y="57"/>
                  </a:lnTo>
                  <a:lnTo>
                    <a:pt x="44" y="80"/>
                  </a:lnTo>
                  <a:lnTo>
                    <a:pt x="0" y="80"/>
                  </a:lnTo>
                  <a:lnTo>
                    <a:pt x="0" y="57"/>
                  </a:lnTo>
                  <a:lnTo>
                    <a:pt x="44"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92" name="Freeform 1175">
              <a:extLst>
                <a:ext uri="{FF2B5EF4-FFF2-40B4-BE49-F238E27FC236}">
                  <a16:creationId xmlns:a16="http://schemas.microsoft.com/office/drawing/2014/main" id="{0B651EA0-47F2-1A87-9FE8-0FB703488140}"/>
                </a:ext>
              </a:extLst>
            </p:cNvPr>
            <p:cNvSpPr>
              <a:spLocks/>
            </p:cNvSpPr>
            <p:nvPr/>
          </p:nvSpPr>
          <p:spPr bwMode="auto">
            <a:xfrm>
              <a:off x="2018" y="3768"/>
              <a:ext cx="51" cy="77"/>
            </a:xfrm>
            <a:custGeom>
              <a:avLst/>
              <a:gdLst/>
              <a:ahLst/>
              <a:cxnLst>
                <a:cxn ang="0">
                  <a:pos x="0" y="28"/>
                </a:cxn>
                <a:cxn ang="0">
                  <a:pos x="26" y="28"/>
                </a:cxn>
                <a:cxn ang="0">
                  <a:pos x="26" y="20"/>
                </a:cxn>
                <a:cxn ang="0">
                  <a:pos x="37" y="20"/>
                </a:cxn>
                <a:cxn ang="0">
                  <a:pos x="37" y="34"/>
                </a:cxn>
                <a:cxn ang="0">
                  <a:pos x="0" y="80"/>
                </a:cxn>
                <a:cxn ang="0">
                  <a:pos x="0" y="96"/>
                </a:cxn>
                <a:cxn ang="0">
                  <a:pos x="63" y="96"/>
                </a:cxn>
                <a:cxn ang="0">
                  <a:pos x="63" y="80"/>
                </a:cxn>
                <a:cxn ang="0">
                  <a:pos x="28" y="80"/>
                </a:cxn>
                <a:cxn ang="0">
                  <a:pos x="63" y="39"/>
                </a:cxn>
                <a:cxn ang="0">
                  <a:pos x="63" y="11"/>
                </a:cxn>
                <a:cxn ang="0">
                  <a:pos x="42" y="0"/>
                </a:cxn>
                <a:cxn ang="0">
                  <a:pos x="19" y="0"/>
                </a:cxn>
                <a:cxn ang="0">
                  <a:pos x="0" y="11"/>
                </a:cxn>
                <a:cxn ang="0">
                  <a:pos x="0" y="28"/>
                </a:cxn>
              </a:cxnLst>
              <a:rect l="0" t="0" r="r" b="b"/>
              <a:pathLst>
                <a:path w="64" h="97">
                  <a:moveTo>
                    <a:pt x="0" y="28"/>
                  </a:moveTo>
                  <a:lnTo>
                    <a:pt x="26" y="28"/>
                  </a:lnTo>
                  <a:lnTo>
                    <a:pt x="26" y="20"/>
                  </a:lnTo>
                  <a:lnTo>
                    <a:pt x="37" y="20"/>
                  </a:lnTo>
                  <a:lnTo>
                    <a:pt x="37" y="34"/>
                  </a:lnTo>
                  <a:lnTo>
                    <a:pt x="0" y="80"/>
                  </a:lnTo>
                  <a:lnTo>
                    <a:pt x="0" y="96"/>
                  </a:lnTo>
                  <a:lnTo>
                    <a:pt x="63" y="96"/>
                  </a:lnTo>
                  <a:lnTo>
                    <a:pt x="63" y="80"/>
                  </a:lnTo>
                  <a:lnTo>
                    <a:pt x="28" y="80"/>
                  </a:lnTo>
                  <a:lnTo>
                    <a:pt x="63" y="39"/>
                  </a:lnTo>
                  <a:lnTo>
                    <a:pt x="63" y="11"/>
                  </a:lnTo>
                  <a:lnTo>
                    <a:pt x="42" y="0"/>
                  </a:lnTo>
                  <a:lnTo>
                    <a:pt x="19"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93" name="Freeform 1176">
              <a:extLst>
                <a:ext uri="{FF2B5EF4-FFF2-40B4-BE49-F238E27FC236}">
                  <a16:creationId xmlns:a16="http://schemas.microsoft.com/office/drawing/2014/main" id="{A279EDDA-1429-AE5E-A317-51DFF6863228}"/>
                </a:ext>
              </a:extLst>
            </p:cNvPr>
            <p:cNvSpPr>
              <a:spLocks/>
            </p:cNvSpPr>
            <p:nvPr/>
          </p:nvSpPr>
          <p:spPr bwMode="auto">
            <a:xfrm>
              <a:off x="2071" y="3768"/>
              <a:ext cx="57" cy="77"/>
            </a:xfrm>
            <a:custGeom>
              <a:avLst/>
              <a:gdLst/>
              <a:ahLst/>
              <a:cxnLst>
                <a:cxn ang="0">
                  <a:pos x="0" y="0"/>
                </a:cxn>
                <a:cxn ang="0">
                  <a:pos x="67" y="0"/>
                </a:cxn>
                <a:cxn ang="0">
                  <a:pos x="67" y="20"/>
                </a:cxn>
                <a:cxn ang="0">
                  <a:pos x="26" y="20"/>
                </a:cxn>
                <a:cxn ang="0">
                  <a:pos x="26" y="34"/>
                </a:cxn>
                <a:cxn ang="0">
                  <a:pos x="50" y="34"/>
                </a:cxn>
                <a:cxn ang="0">
                  <a:pos x="70" y="48"/>
                </a:cxn>
                <a:cxn ang="0">
                  <a:pos x="70" y="82"/>
                </a:cxn>
                <a:cxn ang="0">
                  <a:pos x="50" y="96"/>
                </a:cxn>
                <a:cxn ang="0">
                  <a:pos x="20" y="96"/>
                </a:cxn>
                <a:cxn ang="0">
                  <a:pos x="0" y="82"/>
                </a:cxn>
                <a:cxn ang="0">
                  <a:pos x="0" y="65"/>
                </a:cxn>
                <a:cxn ang="0">
                  <a:pos x="26" y="65"/>
                </a:cxn>
                <a:cxn ang="0">
                  <a:pos x="26" y="80"/>
                </a:cxn>
                <a:cxn ang="0">
                  <a:pos x="43" y="80"/>
                </a:cxn>
                <a:cxn ang="0">
                  <a:pos x="43" y="51"/>
                </a:cxn>
                <a:cxn ang="0">
                  <a:pos x="20" y="51"/>
                </a:cxn>
                <a:cxn ang="0">
                  <a:pos x="0" y="37"/>
                </a:cxn>
                <a:cxn ang="0">
                  <a:pos x="0" y="0"/>
                </a:cxn>
              </a:cxnLst>
              <a:rect l="0" t="0" r="r" b="b"/>
              <a:pathLst>
                <a:path w="71" h="97">
                  <a:moveTo>
                    <a:pt x="0" y="0"/>
                  </a:moveTo>
                  <a:lnTo>
                    <a:pt x="67" y="0"/>
                  </a:lnTo>
                  <a:lnTo>
                    <a:pt x="67" y="20"/>
                  </a:lnTo>
                  <a:lnTo>
                    <a:pt x="26" y="20"/>
                  </a:lnTo>
                  <a:lnTo>
                    <a:pt x="26" y="34"/>
                  </a:lnTo>
                  <a:lnTo>
                    <a:pt x="50" y="34"/>
                  </a:lnTo>
                  <a:lnTo>
                    <a:pt x="70" y="48"/>
                  </a:lnTo>
                  <a:lnTo>
                    <a:pt x="70" y="82"/>
                  </a:lnTo>
                  <a:lnTo>
                    <a:pt x="50" y="96"/>
                  </a:lnTo>
                  <a:lnTo>
                    <a:pt x="20" y="96"/>
                  </a:lnTo>
                  <a:lnTo>
                    <a:pt x="0" y="82"/>
                  </a:lnTo>
                  <a:lnTo>
                    <a:pt x="0" y="65"/>
                  </a:lnTo>
                  <a:lnTo>
                    <a:pt x="26" y="65"/>
                  </a:lnTo>
                  <a:lnTo>
                    <a:pt x="26" y="80"/>
                  </a:lnTo>
                  <a:lnTo>
                    <a:pt x="43" y="80"/>
                  </a:lnTo>
                  <a:lnTo>
                    <a:pt x="43" y="51"/>
                  </a:lnTo>
                  <a:lnTo>
                    <a:pt x="20" y="51"/>
                  </a:lnTo>
                  <a:lnTo>
                    <a:pt x="0" y="37"/>
                  </a:lnTo>
                  <a:lnTo>
                    <a:pt x="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94" name="Freeform 1177">
              <a:extLst>
                <a:ext uri="{FF2B5EF4-FFF2-40B4-BE49-F238E27FC236}">
                  <a16:creationId xmlns:a16="http://schemas.microsoft.com/office/drawing/2014/main" id="{68B0D8B4-7D9B-7B1A-56E7-8FB85DA43FEC}"/>
                </a:ext>
              </a:extLst>
            </p:cNvPr>
            <p:cNvSpPr>
              <a:spLocks/>
            </p:cNvSpPr>
            <p:nvPr/>
          </p:nvSpPr>
          <p:spPr bwMode="auto">
            <a:xfrm>
              <a:off x="366" y="3931"/>
              <a:ext cx="54" cy="73"/>
            </a:xfrm>
            <a:custGeom>
              <a:avLst/>
              <a:gdLst/>
              <a:ahLst/>
              <a:cxnLst>
                <a:cxn ang="0">
                  <a:pos x="0" y="28"/>
                </a:cxn>
                <a:cxn ang="0">
                  <a:pos x="26" y="28"/>
                </a:cxn>
                <a:cxn ang="0">
                  <a:pos x="26" y="19"/>
                </a:cxn>
                <a:cxn ang="0">
                  <a:pos x="40" y="19"/>
                </a:cxn>
                <a:cxn ang="0">
                  <a:pos x="40" y="33"/>
                </a:cxn>
                <a:cxn ang="0">
                  <a:pos x="0" y="76"/>
                </a:cxn>
                <a:cxn ang="0">
                  <a:pos x="0" y="92"/>
                </a:cxn>
                <a:cxn ang="0">
                  <a:pos x="67" y="92"/>
                </a:cxn>
                <a:cxn ang="0">
                  <a:pos x="67" y="76"/>
                </a:cxn>
                <a:cxn ang="0">
                  <a:pos x="28" y="76"/>
                </a:cxn>
                <a:cxn ang="0">
                  <a:pos x="67" y="38"/>
                </a:cxn>
                <a:cxn ang="0">
                  <a:pos x="67" y="11"/>
                </a:cxn>
                <a:cxn ang="0">
                  <a:pos x="46" y="0"/>
                </a:cxn>
                <a:cxn ang="0">
                  <a:pos x="20" y="0"/>
                </a:cxn>
                <a:cxn ang="0">
                  <a:pos x="0" y="11"/>
                </a:cxn>
                <a:cxn ang="0">
                  <a:pos x="0" y="28"/>
                </a:cxn>
              </a:cxnLst>
              <a:rect l="0" t="0" r="r" b="b"/>
              <a:pathLst>
                <a:path w="68" h="93">
                  <a:moveTo>
                    <a:pt x="0" y="28"/>
                  </a:moveTo>
                  <a:lnTo>
                    <a:pt x="26" y="28"/>
                  </a:lnTo>
                  <a:lnTo>
                    <a:pt x="26" y="19"/>
                  </a:lnTo>
                  <a:lnTo>
                    <a:pt x="40" y="19"/>
                  </a:lnTo>
                  <a:lnTo>
                    <a:pt x="40" y="33"/>
                  </a:lnTo>
                  <a:lnTo>
                    <a:pt x="0" y="76"/>
                  </a:lnTo>
                  <a:lnTo>
                    <a:pt x="0" y="92"/>
                  </a:lnTo>
                  <a:lnTo>
                    <a:pt x="67" y="92"/>
                  </a:lnTo>
                  <a:lnTo>
                    <a:pt x="67" y="76"/>
                  </a:lnTo>
                  <a:lnTo>
                    <a:pt x="28" y="76"/>
                  </a:lnTo>
                  <a:lnTo>
                    <a:pt x="67" y="38"/>
                  </a:lnTo>
                  <a:lnTo>
                    <a:pt x="67" y="11"/>
                  </a:lnTo>
                  <a:lnTo>
                    <a:pt x="46" y="0"/>
                  </a:lnTo>
                  <a:lnTo>
                    <a:pt x="20"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95" name="Freeform 1178">
              <a:extLst>
                <a:ext uri="{FF2B5EF4-FFF2-40B4-BE49-F238E27FC236}">
                  <a16:creationId xmlns:a16="http://schemas.microsoft.com/office/drawing/2014/main" id="{8E6BE900-C1AF-35A4-96C9-EB77D5624639}"/>
                </a:ext>
              </a:extLst>
            </p:cNvPr>
            <p:cNvSpPr>
              <a:spLocks/>
            </p:cNvSpPr>
            <p:nvPr/>
          </p:nvSpPr>
          <p:spPr bwMode="auto">
            <a:xfrm>
              <a:off x="422" y="3931"/>
              <a:ext cx="55" cy="73"/>
            </a:xfrm>
            <a:custGeom>
              <a:avLst/>
              <a:gdLst/>
              <a:ahLst/>
              <a:cxnLst>
                <a:cxn ang="0">
                  <a:pos x="20" y="0"/>
                </a:cxn>
                <a:cxn ang="0">
                  <a:pos x="47" y="0"/>
                </a:cxn>
                <a:cxn ang="0">
                  <a:pos x="67" y="11"/>
                </a:cxn>
                <a:cxn ang="0">
                  <a:pos x="67" y="28"/>
                </a:cxn>
                <a:cxn ang="0">
                  <a:pos x="41" y="28"/>
                </a:cxn>
                <a:cxn ang="0">
                  <a:pos x="41" y="19"/>
                </a:cxn>
                <a:cxn ang="0">
                  <a:pos x="27" y="19"/>
                </a:cxn>
                <a:cxn ang="0">
                  <a:pos x="27" y="36"/>
                </a:cxn>
                <a:cxn ang="0">
                  <a:pos x="27" y="53"/>
                </a:cxn>
                <a:cxn ang="0">
                  <a:pos x="41" y="53"/>
                </a:cxn>
                <a:cxn ang="0">
                  <a:pos x="41" y="76"/>
                </a:cxn>
                <a:cxn ang="0">
                  <a:pos x="27" y="76"/>
                </a:cxn>
                <a:cxn ang="0">
                  <a:pos x="27" y="53"/>
                </a:cxn>
                <a:cxn ang="0">
                  <a:pos x="27" y="36"/>
                </a:cxn>
                <a:cxn ang="0">
                  <a:pos x="47" y="36"/>
                </a:cxn>
                <a:cxn ang="0">
                  <a:pos x="67" y="47"/>
                </a:cxn>
                <a:cxn ang="0">
                  <a:pos x="67" y="81"/>
                </a:cxn>
                <a:cxn ang="0">
                  <a:pos x="47" y="92"/>
                </a:cxn>
                <a:cxn ang="0">
                  <a:pos x="20" y="92"/>
                </a:cxn>
                <a:cxn ang="0">
                  <a:pos x="0" y="81"/>
                </a:cxn>
                <a:cxn ang="0">
                  <a:pos x="0" y="11"/>
                </a:cxn>
                <a:cxn ang="0">
                  <a:pos x="20" y="0"/>
                </a:cxn>
              </a:cxnLst>
              <a:rect l="0" t="0" r="r" b="b"/>
              <a:pathLst>
                <a:path w="68" h="93">
                  <a:moveTo>
                    <a:pt x="20" y="0"/>
                  </a:moveTo>
                  <a:lnTo>
                    <a:pt x="47" y="0"/>
                  </a:lnTo>
                  <a:lnTo>
                    <a:pt x="67" y="11"/>
                  </a:lnTo>
                  <a:lnTo>
                    <a:pt x="67" y="28"/>
                  </a:lnTo>
                  <a:lnTo>
                    <a:pt x="41" y="28"/>
                  </a:lnTo>
                  <a:lnTo>
                    <a:pt x="41" y="19"/>
                  </a:lnTo>
                  <a:lnTo>
                    <a:pt x="27" y="19"/>
                  </a:lnTo>
                  <a:lnTo>
                    <a:pt x="27" y="36"/>
                  </a:lnTo>
                  <a:lnTo>
                    <a:pt x="27" y="53"/>
                  </a:lnTo>
                  <a:lnTo>
                    <a:pt x="41" y="53"/>
                  </a:lnTo>
                  <a:lnTo>
                    <a:pt x="41" y="76"/>
                  </a:lnTo>
                  <a:lnTo>
                    <a:pt x="27" y="76"/>
                  </a:lnTo>
                  <a:lnTo>
                    <a:pt x="27" y="53"/>
                  </a:lnTo>
                  <a:lnTo>
                    <a:pt x="27" y="36"/>
                  </a:lnTo>
                  <a:lnTo>
                    <a:pt x="47" y="36"/>
                  </a:lnTo>
                  <a:lnTo>
                    <a:pt x="67" y="47"/>
                  </a:lnTo>
                  <a:lnTo>
                    <a:pt x="67" y="81"/>
                  </a:lnTo>
                  <a:lnTo>
                    <a:pt x="47" y="92"/>
                  </a:lnTo>
                  <a:lnTo>
                    <a:pt x="20" y="92"/>
                  </a:lnTo>
                  <a:lnTo>
                    <a:pt x="0" y="81"/>
                  </a:lnTo>
                  <a:lnTo>
                    <a:pt x="0" y="11"/>
                  </a:lnTo>
                  <a:lnTo>
                    <a:pt x="2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96" name="Freeform 1179">
              <a:extLst>
                <a:ext uri="{FF2B5EF4-FFF2-40B4-BE49-F238E27FC236}">
                  <a16:creationId xmlns:a16="http://schemas.microsoft.com/office/drawing/2014/main" id="{6E0A7C07-6279-6245-32A0-C38E7B1CA8E8}"/>
                </a:ext>
              </a:extLst>
            </p:cNvPr>
            <p:cNvSpPr>
              <a:spLocks/>
            </p:cNvSpPr>
            <p:nvPr/>
          </p:nvSpPr>
          <p:spPr bwMode="auto">
            <a:xfrm>
              <a:off x="646" y="3930"/>
              <a:ext cx="52" cy="74"/>
            </a:xfrm>
            <a:custGeom>
              <a:avLst/>
              <a:gdLst/>
              <a:ahLst/>
              <a:cxnLst>
                <a:cxn ang="0">
                  <a:pos x="0" y="28"/>
                </a:cxn>
                <a:cxn ang="0">
                  <a:pos x="26" y="28"/>
                </a:cxn>
                <a:cxn ang="0">
                  <a:pos x="26" y="20"/>
                </a:cxn>
                <a:cxn ang="0">
                  <a:pos x="40" y="20"/>
                </a:cxn>
                <a:cxn ang="0">
                  <a:pos x="40" y="34"/>
                </a:cxn>
                <a:cxn ang="0">
                  <a:pos x="0" y="77"/>
                </a:cxn>
                <a:cxn ang="0">
                  <a:pos x="0" y="93"/>
                </a:cxn>
                <a:cxn ang="0">
                  <a:pos x="63" y="93"/>
                </a:cxn>
                <a:cxn ang="0">
                  <a:pos x="63" y="77"/>
                </a:cxn>
                <a:cxn ang="0">
                  <a:pos x="28" y="77"/>
                </a:cxn>
                <a:cxn ang="0">
                  <a:pos x="63" y="39"/>
                </a:cxn>
                <a:cxn ang="0">
                  <a:pos x="63" y="12"/>
                </a:cxn>
                <a:cxn ang="0">
                  <a:pos x="45" y="0"/>
                </a:cxn>
                <a:cxn ang="0">
                  <a:pos x="20" y="0"/>
                </a:cxn>
                <a:cxn ang="0">
                  <a:pos x="0" y="12"/>
                </a:cxn>
                <a:cxn ang="0">
                  <a:pos x="0" y="28"/>
                </a:cxn>
              </a:cxnLst>
              <a:rect l="0" t="0" r="r" b="b"/>
              <a:pathLst>
                <a:path w="64" h="94">
                  <a:moveTo>
                    <a:pt x="0" y="28"/>
                  </a:moveTo>
                  <a:lnTo>
                    <a:pt x="26" y="28"/>
                  </a:lnTo>
                  <a:lnTo>
                    <a:pt x="26" y="20"/>
                  </a:lnTo>
                  <a:lnTo>
                    <a:pt x="40" y="20"/>
                  </a:lnTo>
                  <a:lnTo>
                    <a:pt x="40" y="34"/>
                  </a:lnTo>
                  <a:lnTo>
                    <a:pt x="0" y="77"/>
                  </a:lnTo>
                  <a:lnTo>
                    <a:pt x="0" y="93"/>
                  </a:lnTo>
                  <a:lnTo>
                    <a:pt x="63" y="93"/>
                  </a:lnTo>
                  <a:lnTo>
                    <a:pt x="63" y="77"/>
                  </a:lnTo>
                  <a:lnTo>
                    <a:pt x="28" y="77"/>
                  </a:lnTo>
                  <a:lnTo>
                    <a:pt x="63" y="39"/>
                  </a:lnTo>
                  <a:lnTo>
                    <a:pt x="63" y="12"/>
                  </a:lnTo>
                  <a:lnTo>
                    <a:pt x="45" y="0"/>
                  </a:lnTo>
                  <a:lnTo>
                    <a:pt x="20" y="0"/>
                  </a:lnTo>
                  <a:lnTo>
                    <a:pt x="0" y="12"/>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97" name="Freeform 1180">
              <a:extLst>
                <a:ext uri="{FF2B5EF4-FFF2-40B4-BE49-F238E27FC236}">
                  <a16:creationId xmlns:a16="http://schemas.microsoft.com/office/drawing/2014/main" id="{EDB2A4F9-A0A7-2A70-5406-FC76EF3732E0}"/>
                </a:ext>
              </a:extLst>
            </p:cNvPr>
            <p:cNvSpPr>
              <a:spLocks/>
            </p:cNvSpPr>
            <p:nvPr/>
          </p:nvSpPr>
          <p:spPr bwMode="auto">
            <a:xfrm>
              <a:off x="703" y="3930"/>
              <a:ext cx="57" cy="74"/>
            </a:xfrm>
            <a:custGeom>
              <a:avLst/>
              <a:gdLst/>
              <a:ahLst/>
              <a:cxnLst>
                <a:cxn ang="0">
                  <a:pos x="0" y="0"/>
                </a:cxn>
                <a:cxn ang="0">
                  <a:pos x="70" y="0"/>
                </a:cxn>
                <a:cxn ang="0">
                  <a:pos x="70" y="20"/>
                </a:cxn>
                <a:cxn ang="0">
                  <a:pos x="29" y="93"/>
                </a:cxn>
                <a:cxn ang="0">
                  <a:pos x="0" y="93"/>
                </a:cxn>
                <a:cxn ang="0">
                  <a:pos x="41" y="20"/>
                </a:cxn>
                <a:cxn ang="0">
                  <a:pos x="0" y="20"/>
                </a:cxn>
                <a:cxn ang="0">
                  <a:pos x="0" y="0"/>
                </a:cxn>
              </a:cxnLst>
              <a:rect l="0" t="0" r="r" b="b"/>
              <a:pathLst>
                <a:path w="71" h="94">
                  <a:moveTo>
                    <a:pt x="0" y="0"/>
                  </a:moveTo>
                  <a:lnTo>
                    <a:pt x="70" y="0"/>
                  </a:lnTo>
                  <a:lnTo>
                    <a:pt x="70" y="20"/>
                  </a:lnTo>
                  <a:lnTo>
                    <a:pt x="29" y="93"/>
                  </a:lnTo>
                  <a:lnTo>
                    <a:pt x="0" y="93"/>
                  </a:lnTo>
                  <a:lnTo>
                    <a:pt x="41" y="20"/>
                  </a:lnTo>
                  <a:lnTo>
                    <a:pt x="0" y="20"/>
                  </a:lnTo>
                  <a:lnTo>
                    <a:pt x="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98" name="Freeform 1181">
              <a:extLst>
                <a:ext uri="{FF2B5EF4-FFF2-40B4-BE49-F238E27FC236}">
                  <a16:creationId xmlns:a16="http://schemas.microsoft.com/office/drawing/2014/main" id="{019B46DC-57EA-84DF-0FA1-E3D37810113C}"/>
                </a:ext>
              </a:extLst>
            </p:cNvPr>
            <p:cNvSpPr>
              <a:spLocks/>
            </p:cNvSpPr>
            <p:nvPr/>
          </p:nvSpPr>
          <p:spPr bwMode="auto">
            <a:xfrm>
              <a:off x="925" y="3930"/>
              <a:ext cx="53" cy="74"/>
            </a:xfrm>
            <a:custGeom>
              <a:avLst/>
              <a:gdLst/>
              <a:ahLst/>
              <a:cxnLst>
                <a:cxn ang="0">
                  <a:pos x="0" y="28"/>
                </a:cxn>
                <a:cxn ang="0">
                  <a:pos x="26" y="28"/>
                </a:cxn>
                <a:cxn ang="0">
                  <a:pos x="26" y="20"/>
                </a:cxn>
                <a:cxn ang="0">
                  <a:pos x="40" y="20"/>
                </a:cxn>
                <a:cxn ang="0">
                  <a:pos x="40" y="34"/>
                </a:cxn>
                <a:cxn ang="0">
                  <a:pos x="0" y="77"/>
                </a:cxn>
                <a:cxn ang="0">
                  <a:pos x="0" y="93"/>
                </a:cxn>
                <a:cxn ang="0">
                  <a:pos x="66" y="93"/>
                </a:cxn>
                <a:cxn ang="0">
                  <a:pos x="66" y="77"/>
                </a:cxn>
                <a:cxn ang="0">
                  <a:pos x="28" y="77"/>
                </a:cxn>
                <a:cxn ang="0">
                  <a:pos x="66" y="39"/>
                </a:cxn>
                <a:cxn ang="0">
                  <a:pos x="66" y="12"/>
                </a:cxn>
                <a:cxn ang="0">
                  <a:pos x="46" y="0"/>
                </a:cxn>
                <a:cxn ang="0">
                  <a:pos x="20" y="0"/>
                </a:cxn>
                <a:cxn ang="0">
                  <a:pos x="0" y="12"/>
                </a:cxn>
                <a:cxn ang="0">
                  <a:pos x="0" y="28"/>
                </a:cxn>
              </a:cxnLst>
              <a:rect l="0" t="0" r="r" b="b"/>
              <a:pathLst>
                <a:path w="67" h="94">
                  <a:moveTo>
                    <a:pt x="0" y="28"/>
                  </a:moveTo>
                  <a:lnTo>
                    <a:pt x="26" y="28"/>
                  </a:lnTo>
                  <a:lnTo>
                    <a:pt x="26" y="20"/>
                  </a:lnTo>
                  <a:lnTo>
                    <a:pt x="40" y="20"/>
                  </a:lnTo>
                  <a:lnTo>
                    <a:pt x="40" y="34"/>
                  </a:lnTo>
                  <a:lnTo>
                    <a:pt x="0" y="77"/>
                  </a:lnTo>
                  <a:lnTo>
                    <a:pt x="0" y="93"/>
                  </a:lnTo>
                  <a:lnTo>
                    <a:pt x="66" y="93"/>
                  </a:lnTo>
                  <a:lnTo>
                    <a:pt x="66" y="77"/>
                  </a:lnTo>
                  <a:lnTo>
                    <a:pt x="28" y="77"/>
                  </a:lnTo>
                  <a:lnTo>
                    <a:pt x="66" y="39"/>
                  </a:lnTo>
                  <a:lnTo>
                    <a:pt x="66" y="12"/>
                  </a:lnTo>
                  <a:lnTo>
                    <a:pt x="46" y="0"/>
                  </a:lnTo>
                  <a:lnTo>
                    <a:pt x="20" y="0"/>
                  </a:lnTo>
                  <a:lnTo>
                    <a:pt x="0" y="12"/>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899" name="Freeform 1182">
              <a:extLst>
                <a:ext uri="{FF2B5EF4-FFF2-40B4-BE49-F238E27FC236}">
                  <a16:creationId xmlns:a16="http://schemas.microsoft.com/office/drawing/2014/main" id="{46872A50-92E4-D6F0-9125-2FCE0205E211}"/>
                </a:ext>
              </a:extLst>
            </p:cNvPr>
            <p:cNvSpPr>
              <a:spLocks/>
            </p:cNvSpPr>
            <p:nvPr/>
          </p:nvSpPr>
          <p:spPr bwMode="auto">
            <a:xfrm>
              <a:off x="988" y="3930"/>
              <a:ext cx="52" cy="74"/>
            </a:xfrm>
            <a:custGeom>
              <a:avLst/>
              <a:gdLst/>
              <a:ahLst/>
              <a:cxnLst>
                <a:cxn ang="0">
                  <a:pos x="15" y="0"/>
                </a:cxn>
                <a:cxn ang="0">
                  <a:pos x="49" y="0"/>
                </a:cxn>
                <a:cxn ang="0">
                  <a:pos x="64" y="12"/>
                </a:cxn>
                <a:cxn ang="0">
                  <a:pos x="64" y="39"/>
                </a:cxn>
                <a:cxn ang="0">
                  <a:pos x="55" y="48"/>
                </a:cxn>
                <a:cxn ang="0">
                  <a:pos x="64" y="55"/>
                </a:cxn>
                <a:cxn ang="0">
                  <a:pos x="64" y="57"/>
                </a:cxn>
                <a:cxn ang="0">
                  <a:pos x="40" y="57"/>
                </a:cxn>
                <a:cxn ang="0">
                  <a:pos x="40" y="34"/>
                </a:cxn>
                <a:cxn ang="0">
                  <a:pos x="40" y="14"/>
                </a:cxn>
                <a:cxn ang="0">
                  <a:pos x="27" y="14"/>
                </a:cxn>
                <a:cxn ang="0">
                  <a:pos x="27" y="34"/>
                </a:cxn>
                <a:cxn ang="0">
                  <a:pos x="40" y="34"/>
                </a:cxn>
                <a:cxn ang="0">
                  <a:pos x="40" y="77"/>
                </a:cxn>
                <a:cxn ang="0">
                  <a:pos x="27" y="77"/>
                </a:cxn>
                <a:cxn ang="0">
                  <a:pos x="27" y="57"/>
                </a:cxn>
                <a:cxn ang="0">
                  <a:pos x="40" y="57"/>
                </a:cxn>
                <a:cxn ang="0">
                  <a:pos x="64" y="57"/>
                </a:cxn>
                <a:cxn ang="0">
                  <a:pos x="64" y="82"/>
                </a:cxn>
                <a:cxn ang="0">
                  <a:pos x="49" y="93"/>
                </a:cxn>
                <a:cxn ang="0">
                  <a:pos x="15" y="93"/>
                </a:cxn>
                <a:cxn ang="0">
                  <a:pos x="0" y="82"/>
                </a:cxn>
                <a:cxn ang="0">
                  <a:pos x="0" y="55"/>
                </a:cxn>
                <a:cxn ang="0">
                  <a:pos x="8" y="48"/>
                </a:cxn>
                <a:cxn ang="0">
                  <a:pos x="0" y="39"/>
                </a:cxn>
                <a:cxn ang="0">
                  <a:pos x="0" y="12"/>
                </a:cxn>
                <a:cxn ang="0">
                  <a:pos x="15" y="0"/>
                </a:cxn>
              </a:cxnLst>
              <a:rect l="0" t="0" r="r" b="b"/>
              <a:pathLst>
                <a:path w="65" h="94">
                  <a:moveTo>
                    <a:pt x="15" y="0"/>
                  </a:moveTo>
                  <a:lnTo>
                    <a:pt x="49" y="0"/>
                  </a:lnTo>
                  <a:lnTo>
                    <a:pt x="64" y="12"/>
                  </a:lnTo>
                  <a:lnTo>
                    <a:pt x="64" y="39"/>
                  </a:lnTo>
                  <a:lnTo>
                    <a:pt x="55" y="48"/>
                  </a:lnTo>
                  <a:lnTo>
                    <a:pt x="64" y="55"/>
                  </a:lnTo>
                  <a:lnTo>
                    <a:pt x="64" y="57"/>
                  </a:lnTo>
                  <a:lnTo>
                    <a:pt x="40" y="57"/>
                  </a:lnTo>
                  <a:lnTo>
                    <a:pt x="40" y="34"/>
                  </a:lnTo>
                  <a:lnTo>
                    <a:pt x="40" y="14"/>
                  </a:lnTo>
                  <a:lnTo>
                    <a:pt x="27" y="14"/>
                  </a:lnTo>
                  <a:lnTo>
                    <a:pt x="27" y="34"/>
                  </a:lnTo>
                  <a:lnTo>
                    <a:pt x="40" y="34"/>
                  </a:lnTo>
                  <a:lnTo>
                    <a:pt x="40" y="77"/>
                  </a:lnTo>
                  <a:lnTo>
                    <a:pt x="27" y="77"/>
                  </a:lnTo>
                  <a:lnTo>
                    <a:pt x="27" y="57"/>
                  </a:lnTo>
                  <a:lnTo>
                    <a:pt x="40" y="57"/>
                  </a:lnTo>
                  <a:lnTo>
                    <a:pt x="64" y="57"/>
                  </a:lnTo>
                  <a:lnTo>
                    <a:pt x="64" y="82"/>
                  </a:lnTo>
                  <a:lnTo>
                    <a:pt x="49" y="93"/>
                  </a:lnTo>
                  <a:lnTo>
                    <a:pt x="15" y="93"/>
                  </a:lnTo>
                  <a:lnTo>
                    <a:pt x="0" y="82"/>
                  </a:lnTo>
                  <a:lnTo>
                    <a:pt x="0" y="55"/>
                  </a:lnTo>
                  <a:lnTo>
                    <a:pt x="8" y="48"/>
                  </a:lnTo>
                  <a:lnTo>
                    <a:pt x="0" y="39"/>
                  </a:lnTo>
                  <a:lnTo>
                    <a:pt x="0" y="12"/>
                  </a:lnTo>
                  <a:lnTo>
                    <a:pt x="15"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900" name="Freeform 1183">
              <a:extLst>
                <a:ext uri="{FF2B5EF4-FFF2-40B4-BE49-F238E27FC236}">
                  <a16:creationId xmlns:a16="http://schemas.microsoft.com/office/drawing/2014/main" id="{D635D61C-26AE-7B50-ED82-F88A144207B7}"/>
                </a:ext>
              </a:extLst>
            </p:cNvPr>
            <p:cNvSpPr>
              <a:spLocks/>
            </p:cNvSpPr>
            <p:nvPr/>
          </p:nvSpPr>
          <p:spPr bwMode="auto">
            <a:xfrm>
              <a:off x="1194" y="3930"/>
              <a:ext cx="53" cy="74"/>
            </a:xfrm>
            <a:custGeom>
              <a:avLst/>
              <a:gdLst/>
              <a:ahLst/>
              <a:cxnLst>
                <a:cxn ang="0">
                  <a:pos x="0" y="28"/>
                </a:cxn>
                <a:cxn ang="0">
                  <a:pos x="26" y="28"/>
                </a:cxn>
                <a:cxn ang="0">
                  <a:pos x="26" y="20"/>
                </a:cxn>
                <a:cxn ang="0">
                  <a:pos x="40" y="20"/>
                </a:cxn>
                <a:cxn ang="0">
                  <a:pos x="40" y="34"/>
                </a:cxn>
                <a:cxn ang="0">
                  <a:pos x="0" y="77"/>
                </a:cxn>
                <a:cxn ang="0">
                  <a:pos x="0" y="93"/>
                </a:cxn>
                <a:cxn ang="0">
                  <a:pos x="66" y="93"/>
                </a:cxn>
                <a:cxn ang="0">
                  <a:pos x="66" y="77"/>
                </a:cxn>
                <a:cxn ang="0">
                  <a:pos x="28" y="77"/>
                </a:cxn>
                <a:cxn ang="0">
                  <a:pos x="66" y="39"/>
                </a:cxn>
                <a:cxn ang="0">
                  <a:pos x="66" y="12"/>
                </a:cxn>
                <a:cxn ang="0">
                  <a:pos x="46" y="0"/>
                </a:cxn>
                <a:cxn ang="0">
                  <a:pos x="19" y="0"/>
                </a:cxn>
                <a:cxn ang="0">
                  <a:pos x="0" y="12"/>
                </a:cxn>
                <a:cxn ang="0">
                  <a:pos x="0" y="28"/>
                </a:cxn>
              </a:cxnLst>
              <a:rect l="0" t="0" r="r" b="b"/>
              <a:pathLst>
                <a:path w="67" h="94">
                  <a:moveTo>
                    <a:pt x="0" y="28"/>
                  </a:moveTo>
                  <a:lnTo>
                    <a:pt x="26" y="28"/>
                  </a:lnTo>
                  <a:lnTo>
                    <a:pt x="26" y="20"/>
                  </a:lnTo>
                  <a:lnTo>
                    <a:pt x="40" y="20"/>
                  </a:lnTo>
                  <a:lnTo>
                    <a:pt x="40" y="34"/>
                  </a:lnTo>
                  <a:lnTo>
                    <a:pt x="0" y="77"/>
                  </a:lnTo>
                  <a:lnTo>
                    <a:pt x="0" y="93"/>
                  </a:lnTo>
                  <a:lnTo>
                    <a:pt x="66" y="93"/>
                  </a:lnTo>
                  <a:lnTo>
                    <a:pt x="66" y="77"/>
                  </a:lnTo>
                  <a:lnTo>
                    <a:pt x="28" y="77"/>
                  </a:lnTo>
                  <a:lnTo>
                    <a:pt x="66" y="39"/>
                  </a:lnTo>
                  <a:lnTo>
                    <a:pt x="66" y="12"/>
                  </a:lnTo>
                  <a:lnTo>
                    <a:pt x="46" y="0"/>
                  </a:lnTo>
                  <a:lnTo>
                    <a:pt x="19" y="0"/>
                  </a:lnTo>
                  <a:lnTo>
                    <a:pt x="0" y="12"/>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901" name="Freeform 1184">
              <a:extLst>
                <a:ext uri="{FF2B5EF4-FFF2-40B4-BE49-F238E27FC236}">
                  <a16:creationId xmlns:a16="http://schemas.microsoft.com/office/drawing/2014/main" id="{670826EB-3F2F-94D6-8415-38B33059FCA0}"/>
                </a:ext>
              </a:extLst>
            </p:cNvPr>
            <p:cNvSpPr>
              <a:spLocks/>
            </p:cNvSpPr>
            <p:nvPr/>
          </p:nvSpPr>
          <p:spPr bwMode="auto">
            <a:xfrm>
              <a:off x="1255" y="3930"/>
              <a:ext cx="55" cy="74"/>
            </a:xfrm>
            <a:custGeom>
              <a:avLst/>
              <a:gdLst/>
              <a:ahLst/>
              <a:cxnLst>
                <a:cxn ang="0">
                  <a:pos x="47" y="0"/>
                </a:cxn>
                <a:cxn ang="0">
                  <a:pos x="68" y="12"/>
                </a:cxn>
                <a:cxn ang="0">
                  <a:pos x="68" y="82"/>
                </a:cxn>
                <a:cxn ang="0">
                  <a:pos x="47" y="93"/>
                </a:cxn>
                <a:cxn ang="0">
                  <a:pos x="21" y="93"/>
                </a:cxn>
                <a:cxn ang="0">
                  <a:pos x="0" y="82"/>
                </a:cxn>
                <a:cxn ang="0">
                  <a:pos x="0" y="65"/>
                </a:cxn>
                <a:cxn ang="0">
                  <a:pos x="27" y="65"/>
                </a:cxn>
                <a:cxn ang="0">
                  <a:pos x="27" y="74"/>
                </a:cxn>
                <a:cxn ang="0">
                  <a:pos x="41" y="74"/>
                </a:cxn>
                <a:cxn ang="0">
                  <a:pos x="41" y="57"/>
                </a:cxn>
                <a:cxn ang="0">
                  <a:pos x="41" y="40"/>
                </a:cxn>
                <a:cxn ang="0">
                  <a:pos x="27" y="40"/>
                </a:cxn>
                <a:cxn ang="0">
                  <a:pos x="27" y="18"/>
                </a:cxn>
                <a:cxn ang="0">
                  <a:pos x="41" y="18"/>
                </a:cxn>
                <a:cxn ang="0">
                  <a:pos x="41" y="40"/>
                </a:cxn>
                <a:cxn ang="0">
                  <a:pos x="41" y="57"/>
                </a:cxn>
                <a:cxn ang="0">
                  <a:pos x="21" y="57"/>
                </a:cxn>
                <a:cxn ang="0">
                  <a:pos x="0" y="48"/>
                </a:cxn>
                <a:cxn ang="0">
                  <a:pos x="0" y="12"/>
                </a:cxn>
                <a:cxn ang="0">
                  <a:pos x="21" y="0"/>
                </a:cxn>
                <a:cxn ang="0">
                  <a:pos x="47" y="0"/>
                </a:cxn>
              </a:cxnLst>
              <a:rect l="0" t="0" r="r" b="b"/>
              <a:pathLst>
                <a:path w="69" h="94">
                  <a:moveTo>
                    <a:pt x="47" y="0"/>
                  </a:moveTo>
                  <a:lnTo>
                    <a:pt x="68" y="12"/>
                  </a:lnTo>
                  <a:lnTo>
                    <a:pt x="68" y="82"/>
                  </a:lnTo>
                  <a:lnTo>
                    <a:pt x="47" y="93"/>
                  </a:lnTo>
                  <a:lnTo>
                    <a:pt x="21" y="93"/>
                  </a:lnTo>
                  <a:lnTo>
                    <a:pt x="0" y="82"/>
                  </a:lnTo>
                  <a:lnTo>
                    <a:pt x="0" y="65"/>
                  </a:lnTo>
                  <a:lnTo>
                    <a:pt x="27" y="65"/>
                  </a:lnTo>
                  <a:lnTo>
                    <a:pt x="27" y="74"/>
                  </a:lnTo>
                  <a:lnTo>
                    <a:pt x="41" y="74"/>
                  </a:lnTo>
                  <a:lnTo>
                    <a:pt x="41" y="57"/>
                  </a:lnTo>
                  <a:lnTo>
                    <a:pt x="41" y="40"/>
                  </a:lnTo>
                  <a:lnTo>
                    <a:pt x="27" y="40"/>
                  </a:lnTo>
                  <a:lnTo>
                    <a:pt x="27" y="18"/>
                  </a:lnTo>
                  <a:lnTo>
                    <a:pt x="41" y="18"/>
                  </a:lnTo>
                  <a:lnTo>
                    <a:pt x="41" y="40"/>
                  </a:lnTo>
                  <a:lnTo>
                    <a:pt x="41" y="57"/>
                  </a:lnTo>
                  <a:lnTo>
                    <a:pt x="21" y="57"/>
                  </a:lnTo>
                  <a:lnTo>
                    <a:pt x="0" y="48"/>
                  </a:lnTo>
                  <a:lnTo>
                    <a:pt x="0" y="12"/>
                  </a:lnTo>
                  <a:lnTo>
                    <a:pt x="21" y="0"/>
                  </a:lnTo>
                  <a:lnTo>
                    <a:pt x="47"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902" name="Freeform 1185">
              <a:extLst>
                <a:ext uri="{FF2B5EF4-FFF2-40B4-BE49-F238E27FC236}">
                  <a16:creationId xmlns:a16="http://schemas.microsoft.com/office/drawing/2014/main" id="{88E57BD6-0A22-4CEA-A16F-CBEC0DD649AF}"/>
                </a:ext>
              </a:extLst>
            </p:cNvPr>
            <p:cNvSpPr>
              <a:spLocks/>
            </p:cNvSpPr>
            <p:nvPr/>
          </p:nvSpPr>
          <p:spPr bwMode="auto">
            <a:xfrm>
              <a:off x="1469" y="3930"/>
              <a:ext cx="56" cy="74"/>
            </a:xfrm>
            <a:custGeom>
              <a:avLst/>
              <a:gdLst/>
              <a:ahLst/>
              <a:cxnLst>
                <a:cxn ang="0">
                  <a:pos x="21" y="0"/>
                </a:cxn>
                <a:cxn ang="0">
                  <a:pos x="50" y="0"/>
                </a:cxn>
                <a:cxn ang="0">
                  <a:pos x="70" y="12"/>
                </a:cxn>
                <a:cxn ang="0">
                  <a:pos x="70" y="39"/>
                </a:cxn>
                <a:cxn ang="0">
                  <a:pos x="60" y="48"/>
                </a:cxn>
                <a:cxn ang="0">
                  <a:pos x="70" y="54"/>
                </a:cxn>
                <a:cxn ang="0">
                  <a:pos x="70" y="82"/>
                </a:cxn>
                <a:cxn ang="0">
                  <a:pos x="50" y="93"/>
                </a:cxn>
                <a:cxn ang="0">
                  <a:pos x="21" y="93"/>
                </a:cxn>
                <a:cxn ang="0">
                  <a:pos x="0" y="82"/>
                </a:cxn>
                <a:cxn ang="0">
                  <a:pos x="0" y="67"/>
                </a:cxn>
                <a:cxn ang="0">
                  <a:pos x="27" y="67"/>
                </a:cxn>
                <a:cxn ang="0">
                  <a:pos x="27" y="77"/>
                </a:cxn>
                <a:cxn ang="0">
                  <a:pos x="44" y="77"/>
                </a:cxn>
                <a:cxn ang="0">
                  <a:pos x="44" y="54"/>
                </a:cxn>
                <a:cxn ang="0">
                  <a:pos x="27" y="54"/>
                </a:cxn>
                <a:cxn ang="0">
                  <a:pos x="27" y="39"/>
                </a:cxn>
                <a:cxn ang="0">
                  <a:pos x="44" y="39"/>
                </a:cxn>
                <a:cxn ang="0">
                  <a:pos x="44" y="16"/>
                </a:cxn>
                <a:cxn ang="0">
                  <a:pos x="27" y="16"/>
                </a:cxn>
                <a:cxn ang="0">
                  <a:pos x="27" y="26"/>
                </a:cxn>
                <a:cxn ang="0">
                  <a:pos x="0" y="26"/>
                </a:cxn>
                <a:cxn ang="0">
                  <a:pos x="0" y="12"/>
                </a:cxn>
                <a:cxn ang="0">
                  <a:pos x="21" y="0"/>
                </a:cxn>
              </a:cxnLst>
              <a:rect l="0" t="0" r="r" b="b"/>
              <a:pathLst>
                <a:path w="71" h="94">
                  <a:moveTo>
                    <a:pt x="21" y="0"/>
                  </a:moveTo>
                  <a:lnTo>
                    <a:pt x="50" y="0"/>
                  </a:lnTo>
                  <a:lnTo>
                    <a:pt x="70" y="12"/>
                  </a:lnTo>
                  <a:lnTo>
                    <a:pt x="70" y="39"/>
                  </a:lnTo>
                  <a:lnTo>
                    <a:pt x="60" y="48"/>
                  </a:lnTo>
                  <a:lnTo>
                    <a:pt x="70" y="54"/>
                  </a:lnTo>
                  <a:lnTo>
                    <a:pt x="70" y="82"/>
                  </a:lnTo>
                  <a:lnTo>
                    <a:pt x="50" y="93"/>
                  </a:lnTo>
                  <a:lnTo>
                    <a:pt x="21" y="93"/>
                  </a:lnTo>
                  <a:lnTo>
                    <a:pt x="0" y="82"/>
                  </a:lnTo>
                  <a:lnTo>
                    <a:pt x="0" y="67"/>
                  </a:lnTo>
                  <a:lnTo>
                    <a:pt x="27" y="67"/>
                  </a:lnTo>
                  <a:lnTo>
                    <a:pt x="27" y="77"/>
                  </a:lnTo>
                  <a:lnTo>
                    <a:pt x="44" y="77"/>
                  </a:lnTo>
                  <a:lnTo>
                    <a:pt x="44" y="54"/>
                  </a:lnTo>
                  <a:lnTo>
                    <a:pt x="27" y="54"/>
                  </a:lnTo>
                  <a:lnTo>
                    <a:pt x="27" y="39"/>
                  </a:lnTo>
                  <a:lnTo>
                    <a:pt x="44" y="39"/>
                  </a:lnTo>
                  <a:lnTo>
                    <a:pt x="44" y="16"/>
                  </a:lnTo>
                  <a:lnTo>
                    <a:pt x="27" y="16"/>
                  </a:lnTo>
                  <a:lnTo>
                    <a:pt x="27" y="26"/>
                  </a:lnTo>
                  <a:lnTo>
                    <a:pt x="0" y="26"/>
                  </a:lnTo>
                  <a:lnTo>
                    <a:pt x="0" y="12"/>
                  </a:lnTo>
                  <a:lnTo>
                    <a:pt x="21"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903" name="Freeform 1186">
              <a:extLst>
                <a:ext uri="{FF2B5EF4-FFF2-40B4-BE49-F238E27FC236}">
                  <a16:creationId xmlns:a16="http://schemas.microsoft.com/office/drawing/2014/main" id="{B22D1B18-EDB4-3E6F-6DC8-F33A7870C9EC}"/>
                </a:ext>
              </a:extLst>
            </p:cNvPr>
            <p:cNvSpPr>
              <a:spLocks/>
            </p:cNvSpPr>
            <p:nvPr/>
          </p:nvSpPr>
          <p:spPr bwMode="auto">
            <a:xfrm>
              <a:off x="1529" y="3930"/>
              <a:ext cx="53" cy="74"/>
            </a:xfrm>
            <a:custGeom>
              <a:avLst/>
              <a:gdLst/>
              <a:ahLst/>
              <a:cxnLst>
                <a:cxn ang="0">
                  <a:pos x="19" y="0"/>
                </a:cxn>
                <a:cxn ang="0">
                  <a:pos x="47" y="0"/>
                </a:cxn>
                <a:cxn ang="0">
                  <a:pos x="66" y="14"/>
                </a:cxn>
                <a:cxn ang="0">
                  <a:pos x="66" y="79"/>
                </a:cxn>
                <a:cxn ang="0">
                  <a:pos x="47" y="93"/>
                </a:cxn>
                <a:cxn ang="0">
                  <a:pos x="19" y="93"/>
                </a:cxn>
                <a:cxn ang="0">
                  <a:pos x="0" y="79"/>
                </a:cxn>
                <a:cxn ang="0">
                  <a:pos x="0" y="74"/>
                </a:cxn>
                <a:cxn ang="0">
                  <a:pos x="26" y="74"/>
                </a:cxn>
                <a:cxn ang="0">
                  <a:pos x="26" y="20"/>
                </a:cxn>
                <a:cxn ang="0">
                  <a:pos x="39" y="20"/>
                </a:cxn>
                <a:cxn ang="0">
                  <a:pos x="39" y="74"/>
                </a:cxn>
                <a:cxn ang="0">
                  <a:pos x="26" y="74"/>
                </a:cxn>
                <a:cxn ang="0">
                  <a:pos x="0" y="74"/>
                </a:cxn>
                <a:cxn ang="0">
                  <a:pos x="0" y="14"/>
                </a:cxn>
                <a:cxn ang="0">
                  <a:pos x="19" y="0"/>
                </a:cxn>
              </a:cxnLst>
              <a:rect l="0" t="0" r="r" b="b"/>
              <a:pathLst>
                <a:path w="67" h="94">
                  <a:moveTo>
                    <a:pt x="19" y="0"/>
                  </a:moveTo>
                  <a:lnTo>
                    <a:pt x="47" y="0"/>
                  </a:lnTo>
                  <a:lnTo>
                    <a:pt x="66" y="14"/>
                  </a:lnTo>
                  <a:lnTo>
                    <a:pt x="66" y="79"/>
                  </a:lnTo>
                  <a:lnTo>
                    <a:pt x="47" y="93"/>
                  </a:lnTo>
                  <a:lnTo>
                    <a:pt x="19" y="93"/>
                  </a:lnTo>
                  <a:lnTo>
                    <a:pt x="0" y="79"/>
                  </a:lnTo>
                  <a:lnTo>
                    <a:pt x="0" y="74"/>
                  </a:lnTo>
                  <a:lnTo>
                    <a:pt x="26" y="74"/>
                  </a:lnTo>
                  <a:lnTo>
                    <a:pt x="26" y="20"/>
                  </a:lnTo>
                  <a:lnTo>
                    <a:pt x="39" y="20"/>
                  </a:lnTo>
                  <a:lnTo>
                    <a:pt x="39" y="74"/>
                  </a:lnTo>
                  <a:lnTo>
                    <a:pt x="26" y="74"/>
                  </a:lnTo>
                  <a:lnTo>
                    <a:pt x="0" y="74"/>
                  </a:lnTo>
                  <a:lnTo>
                    <a:pt x="0" y="14"/>
                  </a:lnTo>
                  <a:lnTo>
                    <a:pt x="19"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904" name="Freeform 1187">
              <a:extLst>
                <a:ext uri="{FF2B5EF4-FFF2-40B4-BE49-F238E27FC236}">
                  <a16:creationId xmlns:a16="http://schemas.microsoft.com/office/drawing/2014/main" id="{4D365B0C-41E1-7EF7-AA35-29BF80DC0403}"/>
                </a:ext>
              </a:extLst>
            </p:cNvPr>
            <p:cNvSpPr>
              <a:spLocks/>
            </p:cNvSpPr>
            <p:nvPr/>
          </p:nvSpPr>
          <p:spPr bwMode="auto">
            <a:xfrm>
              <a:off x="1742" y="3930"/>
              <a:ext cx="56" cy="74"/>
            </a:xfrm>
            <a:custGeom>
              <a:avLst/>
              <a:gdLst/>
              <a:ahLst/>
              <a:cxnLst>
                <a:cxn ang="0">
                  <a:pos x="20" y="0"/>
                </a:cxn>
                <a:cxn ang="0">
                  <a:pos x="49" y="0"/>
                </a:cxn>
                <a:cxn ang="0">
                  <a:pos x="69" y="12"/>
                </a:cxn>
                <a:cxn ang="0">
                  <a:pos x="69" y="39"/>
                </a:cxn>
                <a:cxn ang="0">
                  <a:pos x="59" y="48"/>
                </a:cxn>
                <a:cxn ang="0">
                  <a:pos x="69" y="54"/>
                </a:cxn>
                <a:cxn ang="0">
                  <a:pos x="69" y="82"/>
                </a:cxn>
                <a:cxn ang="0">
                  <a:pos x="49" y="93"/>
                </a:cxn>
                <a:cxn ang="0">
                  <a:pos x="20" y="93"/>
                </a:cxn>
                <a:cxn ang="0">
                  <a:pos x="0" y="82"/>
                </a:cxn>
                <a:cxn ang="0">
                  <a:pos x="0" y="67"/>
                </a:cxn>
                <a:cxn ang="0">
                  <a:pos x="26" y="67"/>
                </a:cxn>
                <a:cxn ang="0">
                  <a:pos x="26" y="77"/>
                </a:cxn>
                <a:cxn ang="0">
                  <a:pos x="43" y="77"/>
                </a:cxn>
                <a:cxn ang="0">
                  <a:pos x="43" y="54"/>
                </a:cxn>
                <a:cxn ang="0">
                  <a:pos x="26" y="54"/>
                </a:cxn>
                <a:cxn ang="0">
                  <a:pos x="26" y="39"/>
                </a:cxn>
                <a:cxn ang="0">
                  <a:pos x="43" y="39"/>
                </a:cxn>
                <a:cxn ang="0">
                  <a:pos x="43" y="16"/>
                </a:cxn>
                <a:cxn ang="0">
                  <a:pos x="26" y="16"/>
                </a:cxn>
                <a:cxn ang="0">
                  <a:pos x="26" y="26"/>
                </a:cxn>
                <a:cxn ang="0">
                  <a:pos x="0" y="26"/>
                </a:cxn>
                <a:cxn ang="0">
                  <a:pos x="0" y="12"/>
                </a:cxn>
                <a:cxn ang="0">
                  <a:pos x="20" y="0"/>
                </a:cxn>
              </a:cxnLst>
              <a:rect l="0" t="0" r="r" b="b"/>
              <a:pathLst>
                <a:path w="70" h="94">
                  <a:moveTo>
                    <a:pt x="20" y="0"/>
                  </a:moveTo>
                  <a:lnTo>
                    <a:pt x="49" y="0"/>
                  </a:lnTo>
                  <a:lnTo>
                    <a:pt x="69" y="12"/>
                  </a:lnTo>
                  <a:lnTo>
                    <a:pt x="69" y="39"/>
                  </a:lnTo>
                  <a:lnTo>
                    <a:pt x="59" y="48"/>
                  </a:lnTo>
                  <a:lnTo>
                    <a:pt x="69" y="54"/>
                  </a:lnTo>
                  <a:lnTo>
                    <a:pt x="69" y="82"/>
                  </a:lnTo>
                  <a:lnTo>
                    <a:pt x="49" y="93"/>
                  </a:lnTo>
                  <a:lnTo>
                    <a:pt x="20" y="93"/>
                  </a:lnTo>
                  <a:lnTo>
                    <a:pt x="0" y="82"/>
                  </a:lnTo>
                  <a:lnTo>
                    <a:pt x="0" y="67"/>
                  </a:lnTo>
                  <a:lnTo>
                    <a:pt x="26" y="67"/>
                  </a:lnTo>
                  <a:lnTo>
                    <a:pt x="26" y="77"/>
                  </a:lnTo>
                  <a:lnTo>
                    <a:pt x="43" y="77"/>
                  </a:lnTo>
                  <a:lnTo>
                    <a:pt x="43" y="54"/>
                  </a:lnTo>
                  <a:lnTo>
                    <a:pt x="26" y="54"/>
                  </a:lnTo>
                  <a:lnTo>
                    <a:pt x="26" y="39"/>
                  </a:lnTo>
                  <a:lnTo>
                    <a:pt x="43" y="39"/>
                  </a:lnTo>
                  <a:lnTo>
                    <a:pt x="43" y="16"/>
                  </a:lnTo>
                  <a:lnTo>
                    <a:pt x="26" y="16"/>
                  </a:lnTo>
                  <a:lnTo>
                    <a:pt x="26" y="26"/>
                  </a:lnTo>
                  <a:lnTo>
                    <a:pt x="0" y="26"/>
                  </a:lnTo>
                  <a:lnTo>
                    <a:pt x="0" y="12"/>
                  </a:lnTo>
                  <a:lnTo>
                    <a:pt x="2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905" name="Freeform 1188">
              <a:extLst>
                <a:ext uri="{FF2B5EF4-FFF2-40B4-BE49-F238E27FC236}">
                  <a16:creationId xmlns:a16="http://schemas.microsoft.com/office/drawing/2014/main" id="{4FCE272C-E0C1-8DD7-3EB6-EB29A5DDD705}"/>
                </a:ext>
              </a:extLst>
            </p:cNvPr>
            <p:cNvSpPr>
              <a:spLocks/>
            </p:cNvSpPr>
            <p:nvPr/>
          </p:nvSpPr>
          <p:spPr bwMode="auto">
            <a:xfrm>
              <a:off x="1801" y="3930"/>
              <a:ext cx="34" cy="74"/>
            </a:xfrm>
            <a:custGeom>
              <a:avLst/>
              <a:gdLst/>
              <a:ahLst/>
              <a:cxnLst>
                <a:cxn ang="0">
                  <a:pos x="15" y="93"/>
                </a:cxn>
                <a:cxn ang="0">
                  <a:pos x="41" y="93"/>
                </a:cxn>
                <a:cxn ang="0">
                  <a:pos x="41" y="0"/>
                </a:cxn>
                <a:cxn ang="0">
                  <a:pos x="5" y="0"/>
                </a:cxn>
                <a:cxn ang="0">
                  <a:pos x="0" y="20"/>
                </a:cxn>
                <a:cxn ang="0">
                  <a:pos x="15" y="20"/>
                </a:cxn>
                <a:cxn ang="0">
                  <a:pos x="15" y="93"/>
                </a:cxn>
              </a:cxnLst>
              <a:rect l="0" t="0" r="r" b="b"/>
              <a:pathLst>
                <a:path w="42" h="94">
                  <a:moveTo>
                    <a:pt x="15" y="93"/>
                  </a:moveTo>
                  <a:lnTo>
                    <a:pt x="41" y="93"/>
                  </a:lnTo>
                  <a:lnTo>
                    <a:pt x="41" y="0"/>
                  </a:lnTo>
                  <a:lnTo>
                    <a:pt x="5" y="0"/>
                  </a:lnTo>
                  <a:lnTo>
                    <a:pt x="0" y="20"/>
                  </a:lnTo>
                  <a:lnTo>
                    <a:pt x="15" y="20"/>
                  </a:lnTo>
                  <a:lnTo>
                    <a:pt x="15" y="93"/>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906" name="Rectangle 1189">
              <a:extLst>
                <a:ext uri="{FF2B5EF4-FFF2-40B4-BE49-F238E27FC236}">
                  <a16:creationId xmlns:a16="http://schemas.microsoft.com/office/drawing/2014/main" id="{5FBBDDD2-E342-7C9C-A1BA-4E6FD44B6B2F}"/>
                </a:ext>
              </a:extLst>
            </p:cNvPr>
            <p:cNvSpPr>
              <a:spLocks noChangeArrowheads="1"/>
            </p:cNvSpPr>
            <p:nvPr/>
          </p:nvSpPr>
          <p:spPr bwMode="auto">
            <a:xfrm>
              <a:off x="1068" y="2883"/>
              <a:ext cx="4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a:solidFill>
                  <a:srgbClr val="FFC000"/>
                </a:solidFill>
              </a:endParaRPr>
            </a:p>
          </p:txBody>
        </p:sp>
      </p:grpSp>
      <p:sp>
        <p:nvSpPr>
          <p:cNvPr id="155653" name="Rectangle 1033">
            <a:extLst>
              <a:ext uri="{FF2B5EF4-FFF2-40B4-BE49-F238E27FC236}">
                <a16:creationId xmlns:a16="http://schemas.microsoft.com/office/drawing/2014/main" id="{9122A18F-4427-55BA-2FC7-BDD19837F7B0}"/>
              </a:ext>
            </a:extLst>
          </p:cNvPr>
          <p:cNvSpPr>
            <a:spLocks noChangeArrowheads="1"/>
          </p:cNvSpPr>
          <p:nvPr/>
        </p:nvSpPr>
        <p:spPr bwMode="auto">
          <a:xfrm>
            <a:off x="671867" y="4419600"/>
            <a:ext cx="1961440" cy="762297"/>
          </a:xfrm>
          <a:prstGeom prst="rect">
            <a:avLst/>
          </a:prstGeom>
          <a:solidFill>
            <a:srgbClr val="C0FEF9"/>
          </a:solidFill>
          <a:ln w="12700">
            <a:solidFill>
              <a:schemeClr val="tx1"/>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dirty="0">
                <a:solidFill>
                  <a:schemeClr val="tx2"/>
                </a:solidFill>
              </a:rPr>
              <a:t>4. COMMANDER </a:t>
            </a:r>
          </a:p>
          <a:p>
            <a:pPr algn="ctr">
              <a:spcBef>
                <a:spcPct val="0"/>
              </a:spcBef>
              <a:buFontTx/>
              <a:buNone/>
            </a:pPr>
            <a:r>
              <a:rPr lang="en-US" altLang="en-US" sz="1800" dirty="0">
                <a:solidFill>
                  <a:schemeClr val="tx2"/>
                </a:solidFill>
              </a:rPr>
              <a:t>APPROVES LIST</a:t>
            </a:r>
          </a:p>
        </p:txBody>
      </p:sp>
      <p:sp>
        <p:nvSpPr>
          <p:cNvPr id="463876" name="Freeform 1032">
            <a:extLst>
              <a:ext uri="{FF2B5EF4-FFF2-40B4-BE49-F238E27FC236}">
                <a16:creationId xmlns:a16="http://schemas.microsoft.com/office/drawing/2014/main" id="{FCA70886-A04E-9E03-7909-774B868F42B0}"/>
              </a:ext>
            </a:extLst>
          </p:cNvPr>
          <p:cNvSpPr>
            <a:spLocks/>
          </p:cNvSpPr>
          <p:nvPr/>
        </p:nvSpPr>
        <p:spPr bwMode="auto">
          <a:xfrm rot="10800000">
            <a:off x="2914780" y="4515773"/>
            <a:ext cx="1178897" cy="525333"/>
          </a:xfrm>
          <a:custGeom>
            <a:avLst/>
            <a:gdLst/>
            <a:ahLst/>
            <a:cxnLst>
              <a:cxn ang="0">
                <a:pos x="0" y="209"/>
              </a:cxn>
              <a:cxn ang="0">
                <a:pos x="397" y="0"/>
              </a:cxn>
              <a:cxn ang="0">
                <a:pos x="397" y="104"/>
              </a:cxn>
              <a:cxn ang="0">
                <a:pos x="927" y="104"/>
              </a:cxn>
              <a:cxn ang="0">
                <a:pos x="927" y="314"/>
              </a:cxn>
              <a:cxn ang="0">
                <a:pos x="397" y="314"/>
              </a:cxn>
              <a:cxn ang="0">
                <a:pos x="397" y="418"/>
              </a:cxn>
              <a:cxn ang="0">
                <a:pos x="0" y="209"/>
              </a:cxn>
            </a:cxnLst>
            <a:rect l="0" t="0" r="r" b="b"/>
            <a:pathLst>
              <a:path w="928" h="419">
                <a:moveTo>
                  <a:pt x="0" y="209"/>
                </a:moveTo>
                <a:lnTo>
                  <a:pt x="397" y="0"/>
                </a:lnTo>
                <a:lnTo>
                  <a:pt x="397" y="104"/>
                </a:lnTo>
                <a:lnTo>
                  <a:pt x="927" y="104"/>
                </a:lnTo>
                <a:lnTo>
                  <a:pt x="927" y="314"/>
                </a:lnTo>
                <a:lnTo>
                  <a:pt x="397" y="314"/>
                </a:lnTo>
                <a:lnTo>
                  <a:pt x="397" y="418"/>
                </a:lnTo>
                <a:lnTo>
                  <a:pt x="0" y="209"/>
                </a:lnTo>
              </a:path>
            </a:pathLst>
          </a:custGeom>
          <a:solidFill>
            <a:schemeClr val="tx2"/>
          </a:solidFill>
          <a:ln w="12700" cap="rnd" cmpd="sng">
            <a:solidFill>
              <a:schemeClr val="tx1"/>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3907" name="Rectangle 1194">
            <a:extLst>
              <a:ext uri="{FF2B5EF4-FFF2-40B4-BE49-F238E27FC236}">
                <a16:creationId xmlns:a16="http://schemas.microsoft.com/office/drawing/2014/main" id="{DFBD0546-15A7-3579-2134-72057A30708A}"/>
              </a:ext>
            </a:extLst>
          </p:cNvPr>
          <p:cNvSpPr>
            <a:spLocks noChangeArrowheads="1"/>
          </p:cNvSpPr>
          <p:nvPr/>
        </p:nvSpPr>
        <p:spPr bwMode="auto">
          <a:xfrm>
            <a:off x="4866640" y="3659877"/>
            <a:ext cx="2361502" cy="313705"/>
          </a:xfrm>
          <a:prstGeom prst="rect">
            <a:avLst/>
          </a:prstGeom>
          <a:solidFill>
            <a:schemeClr val="tx1"/>
          </a:solidFill>
          <a:ln w="12700">
            <a:solidFill>
              <a:schemeClr val="tx1"/>
            </a:solidFill>
            <a:miter lim="800000"/>
            <a:headEnd/>
            <a:tailEnd/>
          </a:ln>
          <a:effectLst/>
        </p:spPr>
        <p:txBody>
          <a:bodyPr wrap="none" lIns="87127" tIns="45457" rIns="87127" bIns="45457" anchor="ctr"/>
          <a:lstStyle/>
          <a:p>
            <a:pPr algn="ctr" defTabSz="866775">
              <a:defRPr/>
            </a:pPr>
            <a:r>
              <a:rPr lang="en-US" sz="1800" b="1" dirty="0">
                <a:solidFill>
                  <a:schemeClr val="bg1"/>
                </a:solidFill>
                <a:effectLst>
                  <a:outerShdw blurRad="38100" dist="38100" dir="2700000" algn="tl">
                    <a:srgbClr val="000000"/>
                  </a:outerShdw>
                </a:effectLst>
                <a:latin typeface="Arial" charset="0"/>
              </a:rPr>
              <a:t>5. SCHEDULE </a:t>
            </a:r>
          </a:p>
        </p:txBody>
      </p:sp>
    </p:spTree>
    <p:extLst>
      <p:ext uri="{BB962C8B-B14F-4D97-AF65-F5344CB8AC3E}">
        <p14:creationId xmlns:p14="http://schemas.microsoft.com/office/powerpoint/2010/main" val="2943500449"/>
      </p:ext>
    </p:extLst>
  </p:cSld>
  <p:clrMapOvr>
    <a:masterClrMapping/>
  </p:clrMapOvr>
  <p:transition>
    <p:pull/>
    <p:sndAc>
      <p:end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8" name="Text Box 1193"/>
          <p:cNvSpPr txBox="1">
            <a:spLocks noChangeArrowheads="1"/>
          </p:cNvSpPr>
          <p:nvPr/>
        </p:nvSpPr>
        <p:spPr bwMode="auto">
          <a:xfrm>
            <a:off x="457200" y="32343"/>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dirty="0">
                <a:solidFill>
                  <a:srgbClr val="0000FF"/>
                </a:solidFill>
              </a:rPr>
              <a:t>The Inspection Selection Process</a:t>
            </a:r>
          </a:p>
        </p:txBody>
      </p:sp>
      <p:grpSp>
        <p:nvGrpSpPr>
          <p:cNvPr id="14" name="Group 13">
            <a:extLst>
              <a:ext uri="{FF2B5EF4-FFF2-40B4-BE49-F238E27FC236}">
                <a16:creationId xmlns:a16="http://schemas.microsoft.com/office/drawing/2014/main" id="{9634E862-6244-BCB9-9E55-339ADBECC1FC}"/>
              </a:ext>
            </a:extLst>
          </p:cNvPr>
          <p:cNvGrpSpPr/>
          <p:nvPr/>
        </p:nvGrpSpPr>
        <p:grpSpPr>
          <a:xfrm>
            <a:off x="637195" y="685800"/>
            <a:ext cx="8125805" cy="5907232"/>
            <a:chOff x="831367" y="609600"/>
            <a:chExt cx="8125805" cy="5907232"/>
          </a:xfrm>
        </p:grpSpPr>
        <p:sp>
          <p:nvSpPr>
            <p:cNvPr id="157698" name="Rectangle 1026"/>
            <p:cNvSpPr>
              <a:spLocks noChangeArrowheads="1"/>
            </p:cNvSpPr>
            <p:nvPr/>
          </p:nvSpPr>
          <p:spPr bwMode="auto">
            <a:xfrm>
              <a:off x="3170238" y="597058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157699" name="Rectangle 1027"/>
            <p:cNvSpPr>
              <a:spLocks noChangeArrowheads="1"/>
            </p:cNvSpPr>
            <p:nvPr/>
          </p:nvSpPr>
          <p:spPr bwMode="auto">
            <a:xfrm>
              <a:off x="3736975" y="609600"/>
              <a:ext cx="21145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endParaRPr lang="en-US" altLang="en-US" sz="1900" b="0">
                <a:latin typeface="Times New Roman" panose="02020603050405020304" pitchFamily="18" charset="0"/>
              </a:endParaRPr>
            </a:p>
          </p:txBody>
        </p:sp>
        <p:sp>
          <p:nvSpPr>
            <p:cNvPr id="465924" name="Oval 1028"/>
            <p:cNvSpPr>
              <a:spLocks noChangeArrowheads="1"/>
            </p:cNvSpPr>
            <p:nvPr/>
          </p:nvSpPr>
          <p:spPr bwMode="auto">
            <a:xfrm>
              <a:off x="3905191" y="642697"/>
              <a:ext cx="5051981" cy="1122363"/>
            </a:xfrm>
            <a:prstGeom prst="ellipse">
              <a:avLst/>
            </a:prstGeom>
            <a:solidFill>
              <a:srgbClr val="FFCC99"/>
            </a:solidFill>
            <a:ln w="12700">
              <a:noFill/>
              <a:round/>
              <a:headEnd/>
              <a:tailEnd/>
            </a:ln>
            <a:effectLst/>
          </p:spPr>
          <p:txBody>
            <a:bodyPr wrap="none" lIns="71974" tIns="35356" rIns="71974" bIns="35356" anchor="ctr"/>
            <a:lstStyle/>
            <a:p>
              <a:pPr algn="ctr" defTabSz="727075">
                <a:defRPr/>
              </a:pPr>
              <a:r>
                <a:rPr lang="en-US" sz="1800" dirty="0">
                  <a:effectLst>
                    <a:outerShdw blurRad="38100" dist="38100" dir="2700000" algn="tl">
                      <a:srgbClr val="FFFFFF"/>
                    </a:outerShdw>
                  </a:effectLst>
                  <a:latin typeface="Arial" charset="0"/>
                </a:rPr>
                <a:t>CONSIDER THE COMMANDER’S</a:t>
              </a:r>
            </a:p>
            <a:p>
              <a:pPr algn="ctr" defTabSz="727075">
                <a:defRPr/>
              </a:pPr>
              <a:r>
                <a:rPr lang="en-US" sz="1800" dirty="0">
                  <a:effectLst>
                    <a:outerShdw blurRad="38100" dist="38100" dir="2700000" algn="tl">
                      <a:srgbClr val="FFFFFF"/>
                    </a:outerShdw>
                  </a:effectLst>
                  <a:latin typeface="Arial" charset="0"/>
                </a:rPr>
                <a:t> GUIDANCE AND CURRENT  TRENDS</a:t>
              </a:r>
            </a:p>
          </p:txBody>
        </p:sp>
        <p:sp>
          <p:nvSpPr>
            <p:cNvPr id="465925" name="Rectangle 1029"/>
            <p:cNvSpPr>
              <a:spLocks noChangeArrowheads="1"/>
            </p:cNvSpPr>
            <p:nvPr/>
          </p:nvSpPr>
          <p:spPr bwMode="auto">
            <a:xfrm>
              <a:off x="4858575" y="3279317"/>
              <a:ext cx="3413125" cy="1371600"/>
            </a:xfrm>
            <a:prstGeom prst="rect">
              <a:avLst/>
            </a:prstGeom>
            <a:solidFill>
              <a:srgbClr val="FFFF00"/>
            </a:solidFill>
            <a:ln w="12700">
              <a:solidFill>
                <a:schemeClr val="tx1"/>
              </a:solidFill>
              <a:miter lim="800000"/>
              <a:headEnd/>
              <a:tailEnd/>
            </a:ln>
            <a:effectLst/>
          </p:spPr>
          <p:txBody>
            <a:bodyPr wrap="none" lIns="87127" tIns="45457" rIns="87127" bIns="45457" anchor="ctr"/>
            <a:lstStyle/>
            <a:p>
              <a:pPr defTabSz="866775">
                <a:defRPr/>
              </a:pPr>
              <a:r>
                <a:rPr lang="en-US" sz="1900" dirty="0">
                  <a:effectLst>
                    <a:outerShdw blurRad="38100" dist="38100" dir="2700000" algn="tl">
                      <a:srgbClr val="FFFFFF"/>
                    </a:outerShdw>
                  </a:effectLst>
                  <a:latin typeface="Arial" charset="0"/>
                </a:rPr>
                <a:t>1.  OIP</a:t>
              </a:r>
            </a:p>
            <a:p>
              <a:pPr defTabSz="866775">
                <a:defRPr/>
              </a:pPr>
              <a:r>
                <a:rPr lang="en-US" sz="1900" dirty="0">
                  <a:effectLst>
                    <a:outerShdw blurRad="38100" dist="38100" dir="2700000" algn="tl">
                      <a:srgbClr val="FFFFFF"/>
                    </a:outerShdw>
                  </a:effectLst>
                  <a:latin typeface="Arial" charset="0"/>
                </a:rPr>
                <a:t>2.  Risk Management</a:t>
              </a:r>
            </a:p>
            <a:p>
              <a:pPr defTabSz="866775">
                <a:defRPr/>
              </a:pPr>
              <a:r>
                <a:rPr lang="en-US" sz="1900" dirty="0">
                  <a:effectLst>
                    <a:outerShdw blurRad="38100" dist="38100" dir="2700000" algn="tl">
                      <a:srgbClr val="FFFFFF"/>
                    </a:outerShdw>
                  </a:effectLst>
                  <a:latin typeface="Arial" charset="0"/>
                </a:rPr>
                <a:t>3.  Force Protection</a:t>
              </a:r>
            </a:p>
            <a:p>
              <a:pPr defTabSz="866775">
                <a:defRPr/>
              </a:pPr>
              <a:r>
                <a:rPr lang="en-US" sz="1900" dirty="0">
                  <a:effectLst>
                    <a:outerShdw blurRad="38100" dist="38100" dir="2700000" algn="tl">
                      <a:srgbClr val="FFFFFF"/>
                    </a:outerShdw>
                  </a:effectLst>
                  <a:latin typeface="Arial" charset="0"/>
                </a:rPr>
                <a:t>4.  Property Accountability</a:t>
              </a:r>
            </a:p>
          </p:txBody>
        </p:sp>
        <p:sp>
          <p:nvSpPr>
            <p:cNvPr id="157702" name="AutoShape 1030"/>
            <p:cNvSpPr>
              <a:spLocks noChangeArrowheads="1"/>
            </p:cNvSpPr>
            <p:nvPr/>
          </p:nvSpPr>
          <p:spPr bwMode="auto">
            <a:xfrm>
              <a:off x="5380351" y="1809580"/>
              <a:ext cx="2286000" cy="965996"/>
            </a:xfrm>
            <a:prstGeom prst="downArrow">
              <a:avLst>
                <a:gd name="adj1" fmla="val 50000"/>
                <a:gd name="adj2" fmla="val 50093"/>
              </a:avLst>
            </a:prstGeom>
            <a:solidFill>
              <a:schemeClr val="tx2"/>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endParaRPr lang="en-US" altLang="en-US" sz="200" b="0" dirty="0">
                <a:solidFill>
                  <a:srgbClr val="FFFFFF"/>
                </a:solidFill>
                <a:latin typeface="Arial Black" panose="020B0A04020102020204" pitchFamily="34" charset="0"/>
              </a:endParaRPr>
            </a:p>
            <a:p>
              <a:pPr algn="ctr">
                <a:spcBef>
                  <a:spcPct val="50000"/>
                </a:spcBef>
                <a:buFontTx/>
                <a:buNone/>
              </a:pPr>
              <a:r>
                <a:rPr lang="en-US" altLang="en-US" sz="1400" b="0" dirty="0">
                  <a:solidFill>
                    <a:srgbClr val="FFFFFF"/>
                  </a:solidFill>
                  <a:latin typeface="Arial Black" panose="020B0A04020102020204" pitchFamily="34" charset="0"/>
                </a:rPr>
                <a:t>2. </a:t>
              </a:r>
              <a:r>
                <a:rPr lang="en-US" altLang="en-US" sz="1200" b="0" dirty="0">
                  <a:solidFill>
                    <a:srgbClr val="FFFFFF"/>
                  </a:solidFill>
                  <a:latin typeface="Arial Black" panose="020B0A04020102020204" pitchFamily="34" charset="0"/>
                </a:rPr>
                <a:t>ANALYZE</a:t>
              </a:r>
              <a:r>
                <a:rPr lang="en-US" altLang="en-US" sz="1400" b="0" dirty="0">
                  <a:solidFill>
                    <a:srgbClr val="FFFFFF"/>
                  </a:solidFill>
                  <a:latin typeface="Arial Black" panose="020B0A04020102020204" pitchFamily="34" charset="0"/>
                </a:rPr>
                <a:t> </a:t>
              </a:r>
            </a:p>
            <a:p>
              <a:pPr algn="ctr">
                <a:spcBef>
                  <a:spcPct val="50000"/>
                </a:spcBef>
                <a:buFontTx/>
                <a:buNone/>
              </a:pPr>
              <a:r>
                <a:rPr lang="en-US" altLang="en-US" sz="1200" b="0" dirty="0">
                  <a:solidFill>
                    <a:srgbClr val="FFFFFF"/>
                  </a:solidFill>
                  <a:latin typeface="Arial Black" panose="020B0A04020102020204" pitchFamily="34" charset="0"/>
                </a:rPr>
                <a:t>INFORMATION</a:t>
              </a:r>
              <a:endParaRPr lang="en-US" altLang="en-US" sz="1400" b="0" dirty="0">
                <a:solidFill>
                  <a:srgbClr val="FFFFFF"/>
                </a:solidFill>
                <a:latin typeface="Arial Black" panose="020B0A04020102020204" pitchFamily="34" charset="0"/>
              </a:endParaRPr>
            </a:p>
          </p:txBody>
        </p:sp>
        <p:sp>
          <p:nvSpPr>
            <p:cNvPr id="465928" name="Freeform 1032"/>
            <p:cNvSpPr>
              <a:spLocks/>
            </p:cNvSpPr>
            <p:nvPr/>
          </p:nvSpPr>
          <p:spPr bwMode="auto">
            <a:xfrm>
              <a:off x="3574814" y="2781646"/>
              <a:ext cx="1178897" cy="525333"/>
            </a:xfrm>
            <a:custGeom>
              <a:avLst/>
              <a:gdLst/>
              <a:ahLst/>
              <a:cxnLst>
                <a:cxn ang="0">
                  <a:pos x="0" y="209"/>
                </a:cxn>
                <a:cxn ang="0">
                  <a:pos x="397" y="0"/>
                </a:cxn>
                <a:cxn ang="0">
                  <a:pos x="397" y="104"/>
                </a:cxn>
                <a:cxn ang="0">
                  <a:pos x="927" y="104"/>
                </a:cxn>
                <a:cxn ang="0">
                  <a:pos x="927" y="314"/>
                </a:cxn>
                <a:cxn ang="0">
                  <a:pos x="397" y="314"/>
                </a:cxn>
                <a:cxn ang="0">
                  <a:pos x="397" y="418"/>
                </a:cxn>
                <a:cxn ang="0">
                  <a:pos x="0" y="209"/>
                </a:cxn>
              </a:cxnLst>
              <a:rect l="0" t="0" r="r" b="b"/>
              <a:pathLst>
                <a:path w="928" h="419">
                  <a:moveTo>
                    <a:pt x="0" y="209"/>
                  </a:moveTo>
                  <a:lnTo>
                    <a:pt x="397" y="0"/>
                  </a:lnTo>
                  <a:lnTo>
                    <a:pt x="397" y="104"/>
                  </a:lnTo>
                  <a:lnTo>
                    <a:pt x="927" y="104"/>
                  </a:lnTo>
                  <a:lnTo>
                    <a:pt x="927" y="314"/>
                  </a:lnTo>
                  <a:lnTo>
                    <a:pt x="397" y="314"/>
                  </a:lnTo>
                  <a:lnTo>
                    <a:pt x="397" y="418"/>
                  </a:lnTo>
                  <a:lnTo>
                    <a:pt x="0" y="209"/>
                  </a:lnTo>
                </a:path>
              </a:pathLst>
            </a:custGeom>
            <a:solidFill>
              <a:schemeClr val="tx2"/>
            </a:solidFill>
            <a:ln w="12700" cap="rnd" cmpd="sng">
              <a:solidFill>
                <a:schemeClr val="tx1"/>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67" name="Rectangle 1033"/>
            <p:cNvSpPr>
              <a:spLocks noChangeArrowheads="1"/>
            </p:cNvSpPr>
            <p:nvPr/>
          </p:nvSpPr>
          <p:spPr bwMode="auto">
            <a:xfrm>
              <a:off x="1565148" y="2685204"/>
              <a:ext cx="1961440" cy="762297"/>
            </a:xfrm>
            <a:prstGeom prst="rect">
              <a:avLst/>
            </a:prstGeom>
            <a:solidFill>
              <a:srgbClr val="C0FEF9"/>
            </a:solidFill>
            <a:ln w="12700">
              <a:solidFill>
                <a:schemeClr val="tx1"/>
              </a:solidFill>
              <a:miter lim="800000"/>
              <a:headEnd/>
              <a:tailEnd/>
            </a:ln>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dirty="0">
                  <a:solidFill>
                    <a:schemeClr val="tx2"/>
                  </a:solidFill>
                </a:rPr>
                <a:t>4. COMMANDER </a:t>
              </a:r>
            </a:p>
            <a:p>
              <a:pPr algn="ctr">
                <a:spcBef>
                  <a:spcPct val="0"/>
                </a:spcBef>
                <a:buFontTx/>
                <a:buNone/>
              </a:pPr>
              <a:r>
                <a:rPr lang="en-US" altLang="en-US" sz="1800" dirty="0">
                  <a:solidFill>
                    <a:schemeClr val="tx2"/>
                  </a:solidFill>
                </a:rPr>
                <a:t>APPROVES LIST</a:t>
              </a:r>
            </a:p>
          </p:txBody>
        </p:sp>
        <p:sp>
          <p:nvSpPr>
            <p:cNvPr id="466087" name="Rectangle 1191"/>
            <p:cNvSpPr>
              <a:spLocks noChangeArrowheads="1"/>
            </p:cNvSpPr>
            <p:nvPr/>
          </p:nvSpPr>
          <p:spPr bwMode="auto">
            <a:xfrm>
              <a:off x="5638800" y="5172608"/>
              <a:ext cx="2743200" cy="915987"/>
            </a:xfrm>
            <a:prstGeom prst="rect">
              <a:avLst/>
            </a:prstGeom>
            <a:solidFill>
              <a:srgbClr val="CCFFFF"/>
            </a:solidFill>
            <a:ln w="12700">
              <a:solidFill>
                <a:schemeClr val="tx1"/>
              </a:solidFill>
              <a:miter lim="800000"/>
              <a:headEnd/>
              <a:tailEnd/>
            </a:ln>
            <a:effectLst/>
          </p:spPr>
          <p:txBody>
            <a:bodyPr wrap="none" lIns="87127" tIns="45457" rIns="87127" bIns="45457" anchor="ctr"/>
            <a:lstStyle/>
            <a:p>
              <a:pPr algn="ctr" defTabSz="866775">
                <a:defRPr/>
              </a:pPr>
              <a:r>
                <a:rPr lang="en-US" sz="1800" b="1" dirty="0">
                  <a:latin typeface="Arial" charset="0"/>
                </a:rPr>
                <a:t>6. NOTIFY THE </a:t>
              </a:r>
            </a:p>
            <a:p>
              <a:pPr algn="ctr" defTabSz="866775">
                <a:defRPr/>
              </a:pPr>
              <a:r>
                <a:rPr lang="en-US" sz="1800" b="1" dirty="0">
                  <a:latin typeface="Arial" charset="0"/>
                </a:rPr>
                <a:t>COMMAND / </a:t>
              </a:r>
            </a:p>
            <a:p>
              <a:pPr algn="ctr" defTabSz="866775">
                <a:defRPr/>
              </a:pPr>
              <a:r>
                <a:rPr lang="en-US" sz="1800" b="1" dirty="0">
                  <a:latin typeface="Arial" charset="0"/>
                </a:rPr>
                <a:t>PUBLISH THE LIST</a:t>
              </a:r>
            </a:p>
          </p:txBody>
        </p:sp>
        <p:sp>
          <p:nvSpPr>
            <p:cNvPr id="157707" name="AutoShape 1192"/>
            <p:cNvSpPr>
              <a:spLocks noChangeArrowheads="1"/>
            </p:cNvSpPr>
            <p:nvPr/>
          </p:nvSpPr>
          <p:spPr bwMode="auto">
            <a:xfrm rot="20704132">
              <a:off x="1166422" y="862114"/>
              <a:ext cx="2758890" cy="1712538"/>
            </a:xfrm>
            <a:prstGeom prst="notchedRightArrow">
              <a:avLst>
                <a:gd name="adj1" fmla="val 51287"/>
                <a:gd name="adj2" fmla="val 30270"/>
              </a:avLst>
            </a:prstGeom>
            <a:solidFill>
              <a:srgbClr val="FF0000"/>
            </a:solidFill>
            <a:ln w="12700">
              <a:solidFill>
                <a:schemeClr val="tx1"/>
              </a:solidFill>
              <a:miter lim="800000"/>
              <a:headEnd type="none" w="sm" len="sm"/>
              <a:tailEnd type="none" w="sm" len="sm"/>
            </a:ln>
          </p:spPr>
          <p:txBody>
            <a:bodyPr wrap="none" lIns="72731" tIns="36366" rIns="72731" bIns="3636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900" b="0" dirty="0">
                  <a:solidFill>
                    <a:srgbClr val="FFFFFF"/>
                  </a:solidFill>
                  <a:latin typeface="Arial Black" panose="020B0A04020102020204" pitchFamily="34" charset="0"/>
                </a:rPr>
                <a:t>1. DETERMINE </a:t>
              </a:r>
            </a:p>
            <a:p>
              <a:pPr algn="ctr">
                <a:spcBef>
                  <a:spcPct val="0"/>
                </a:spcBef>
                <a:buFontTx/>
                <a:buNone/>
              </a:pPr>
              <a:r>
                <a:rPr lang="en-US" altLang="en-US" sz="1900" b="0" dirty="0">
                  <a:solidFill>
                    <a:srgbClr val="FFFFFF"/>
                  </a:solidFill>
                  <a:latin typeface="Arial Black" panose="020B0A04020102020204" pitchFamily="34" charset="0"/>
                </a:rPr>
                <a:t> COMMANDER’S  </a:t>
              </a:r>
            </a:p>
            <a:p>
              <a:pPr algn="ctr">
                <a:spcBef>
                  <a:spcPct val="0"/>
                </a:spcBef>
                <a:buFontTx/>
                <a:buNone/>
              </a:pPr>
              <a:r>
                <a:rPr lang="en-US" altLang="en-US" sz="1900" b="0" dirty="0">
                  <a:solidFill>
                    <a:srgbClr val="FFFFFF"/>
                  </a:solidFill>
                  <a:latin typeface="Arial Black" panose="020B0A04020102020204" pitchFamily="34" charset="0"/>
                </a:rPr>
                <a:t>PRIORITIES</a:t>
              </a:r>
            </a:p>
          </p:txBody>
        </p:sp>
        <p:sp>
          <p:nvSpPr>
            <p:cNvPr id="466090" name="Rectangle 1194"/>
            <p:cNvSpPr>
              <a:spLocks noChangeArrowheads="1"/>
            </p:cNvSpPr>
            <p:nvPr/>
          </p:nvSpPr>
          <p:spPr bwMode="auto">
            <a:xfrm>
              <a:off x="4858575" y="2836014"/>
              <a:ext cx="3413125" cy="473075"/>
            </a:xfrm>
            <a:prstGeom prst="rect">
              <a:avLst/>
            </a:prstGeom>
            <a:solidFill>
              <a:srgbClr val="0000FF"/>
            </a:solidFill>
            <a:ln w="12700">
              <a:solidFill>
                <a:schemeClr val="tx1"/>
              </a:solidFill>
              <a:miter lim="800000"/>
              <a:headEnd/>
              <a:tailEnd/>
            </a:ln>
            <a:effectLst/>
          </p:spPr>
          <p:txBody>
            <a:bodyPr wrap="none" lIns="87127" tIns="45457" rIns="87127" bIns="45457" anchor="ctr"/>
            <a:lstStyle/>
            <a:p>
              <a:pPr algn="ctr" defTabSz="866775">
                <a:defRPr/>
              </a:pPr>
              <a:r>
                <a:rPr lang="en-US" sz="1800" b="1" dirty="0">
                  <a:solidFill>
                    <a:srgbClr val="FFFF66"/>
                  </a:solidFill>
                  <a:effectLst>
                    <a:outerShdw blurRad="38100" dist="38100" dir="2700000" algn="tl">
                      <a:srgbClr val="000000"/>
                    </a:outerShdw>
                  </a:effectLst>
                  <a:latin typeface="Arial" charset="0"/>
                </a:rPr>
                <a:t>3. </a:t>
              </a:r>
              <a:r>
                <a:rPr lang="en-US" sz="1800" b="1" dirty="0">
                  <a:solidFill>
                    <a:srgbClr val="FFFF66"/>
                  </a:solidFill>
                  <a:latin typeface="Arial" charset="0"/>
                </a:rPr>
                <a:t>DEVELOP</a:t>
              </a:r>
              <a:r>
                <a:rPr lang="en-US" sz="1800" b="1" dirty="0">
                  <a:solidFill>
                    <a:srgbClr val="FFFF66"/>
                  </a:solidFill>
                  <a:effectLst>
                    <a:outerShdw blurRad="38100" dist="38100" dir="2700000" algn="tl">
                      <a:srgbClr val="000000"/>
                    </a:outerShdw>
                  </a:effectLst>
                  <a:latin typeface="Arial" charset="0"/>
                </a:rPr>
                <a:t> THE LIST</a:t>
              </a:r>
            </a:p>
          </p:txBody>
        </p:sp>
        <p:sp>
          <p:nvSpPr>
            <p:cNvPr id="10" name="Freeform 1032">
              <a:extLst>
                <a:ext uri="{FF2B5EF4-FFF2-40B4-BE49-F238E27FC236}">
                  <a16:creationId xmlns:a16="http://schemas.microsoft.com/office/drawing/2014/main" id="{97F89269-45FB-0E01-A18A-1B38FC708887}"/>
                </a:ext>
              </a:extLst>
            </p:cNvPr>
            <p:cNvSpPr>
              <a:spLocks/>
            </p:cNvSpPr>
            <p:nvPr/>
          </p:nvSpPr>
          <p:spPr bwMode="auto">
            <a:xfrm rot="16200000">
              <a:off x="2324882" y="3447116"/>
              <a:ext cx="447570" cy="525333"/>
            </a:xfrm>
            <a:custGeom>
              <a:avLst/>
              <a:gdLst/>
              <a:ahLst/>
              <a:cxnLst>
                <a:cxn ang="0">
                  <a:pos x="0" y="209"/>
                </a:cxn>
                <a:cxn ang="0">
                  <a:pos x="397" y="0"/>
                </a:cxn>
                <a:cxn ang="0">
                  <a:pos x="397" y="104"/>
                </a:cxn>
                <a:cxn ang="0">
                  <a:pos x="927" y="104"/>
                </a:cxn>
                <a:cxn ang="0">
                  <a:pos x="927" y="314"/>
                </a:cxn>
                <a:cxn ang="0">
                  <a:pos x="397" y="314"/>
                </a:cxn>
                <a:cxn ang="0">
                  <a:pos x="397" y="418"/>
                </a:cxn>
                <a:cxn ang="0">
                  <a:pos x="0" y="209"/>
                </a:cxn>
              </a:cxnLst>
              <a:rect l="0" t="0" r="r" b="b"/>
              <a:pathLst>
                <a:path w="928" h="419">
                  <a:moveTo>
                    <a:pt x="0" y="209"/>
                  </a:moveTo>
                  <a:lnTo>
                    <a:pt x="397" y="0"/>
                  </a:lnTo>
                  <a:lnTo>
                    <a:pt x="397" y="104"/>
                  </a:lnTo>
                  <a:lnTo>
                    <a:pt x="927" y="104"/>
                  </a:lnTo>
                  <a:lnTo>
                    <a:pt x="927" y="314"/>
                  </a:lnTo>
                  <a:lnTo>
                    <a:pt x="397" y="314"/>
                  </a:lnTo>
                  <a:lnTo>
                    <a:pt x="397" y="418"/>
                  </a:lnTo>
                  <a:lnTo>
                    <a:pt x="0" y="209"/>
                  </a:lnTo>
                </a:path>
              </a:pathLst>
            </a:custGeom>
            <a:solidFill>
              <a:schemeClr val="tx2"/>
            </a:solidFill>
            <a:ln w="12700" cap="rnd" cmpd="sng">
              <a:solidFill>
                <a:schemeClr val="tx1"/>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1" name="Freeform 1032">
              <a:extLst>
                <a:ext uri="{FF2B5EF4-FFF2-40B4-BE49-F238E27FC236}">
                  <a16:creationId xmlns:a16="http://schemas.microsoft.com/office/drawing/2014/main" id="{75585DB4-2CE3-5511-A64A-48602CEFD7D1}"/>
                </a:ext>
              </a:extLst>
            </p:cNvPr>
            <p:cNvSpPr>
              <a:spLocks/>
            </p:cNvSpPr>
            <p:nvPr/>
          </p:nvSpPr>
          <p:spPr bwMode="auto">
            <a:xfrm rot="10800000">
              <a:off x="4343400" y="5367935"/>
              <a:ext cx="1178897" cy="525333"/>
            </a:xfrm>
            <a:custGeom>
              <a:avLst/>
              <a:gdLst/>
              <a:ahLst/>
              <a:cxnLst>
                <a:cxn ang="0">
                  <a:pos x="0" y="209"/>
                </a:cxn>
                <a:cxn ang="0">
                  <a:pos x="397" y="0"/>
                </a:cxn>
                <a:cxn ang="0">
                  <a:pos x="397" y="104"/>
                </a:cxn>
                <a:cxn ang="0">
                  <a:pos x="927" y="104"/>
                </a:cxn>
                <a:cxn ang="0">
                  <a:pos x="927" y="314"/>
                </a:cxn>
                <a:cxn ang="0">
                  <a:pos x="397" y="314"/>
                </a:cxn>
                <a:cxn ang="0">
                  <a:pos x="397" y="418"/>
                </a:cxn>
                <a:cxn ang="0">
                  <a:pos x="0" y="209"/>
                </a:cxn>
              </a:cxnLst>
              <a:rect l="0" t="0" r="r" b="b"/>
              <a:pathLst>
                <a:path w="928" h="419">
                  <a:moveTo>
                    <a:pt x="0" y="209"/>
                  </a:moveTo>
                  <a:lnTo>
                    <a:pt x="397" y="0"/>
                  </a:lnTo>
                  <a:lnTo>
                    <a:pt x="397" y="104"/>
                  </a:lnTo>
                  <a:lnTo>
                    <a:pt x="927" y="104"/>
                  </a:lnTo>
                  <a:lnTo>
                    <a:pt x="927" y="314"/>
                  </a:lnTo>
                  <a:lnTo>
                    <a:pt x="397" y="314"/>
                  </a:lnTo>
                  <a:lnTo>
                    <a:pt x="397" y="418"/>
                  </a:lnTo>
                  <a:lnTo>
                    <a:pt x="0" y="209"/>
                  </a:lnTo>
                </a:path>
              </a:pathLst>
            </a:custGeom>
            <a:solidFill>
              <a:schemeClr val="tx2"/>
            </a:solidFill>
            <a:ln w="12700" cap="rnd" cmpd="sng">
              <a:solidFill>
                <a:schemeClr val="tx1"/>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grpSp>
          <p:nvGrpSpPr>
            <p:cNvPr id="2" name="Group 1034">
              <a:extLst>
                <a:ext uri="{FF2B5EF4-FFF2-40B4-BE49-F238E27FC236}">
                  <a16:creationId xmlns:a16="http://schemas.microsoft.com/office/drawing/2014/main" id="{A16D14AC-B948-C394-9367-442C60630060}"/>
                </a:ext>
              </a:extLst>
            </p:cNvPr>
            <p:cNvGrpSpPr>
              <a:grpSpLocks/>
            </p:cNvGrpSpPr>
            <p:nvPr/>
          </p:nvGrpSpPr>
          <p:grpSpPr bwMode="auto">
            <a:xfrm>
              <a:off x="831367" y="3956835"/>
              <a:ext cx="3429000" cy="2559997"/>
              <a:chOff x="346" y="2883"/>
              <a:chExt cx="2029" cy="1361"/>
            </a:xfrm>
          </p:grpSpPr>
          <p:sp>
            <p:nvSpPr>
              <p:cNvPr id="3" name="Rectangle 1035">
                <a:extLst>
                  <a:ext uri="{FF2B5EF4-FFF2-40B4-BE49-F238E27FC236}">
                    <a16:creationId xmlns:a16="http://schemas.microsoft.com/office/drawing/2014/main" id="{98092ADF-6610-B685-0B12-B207CCA86CFB}"/>
                  </a:ext>
                </a:extLst>
              </p:cNvPr>
              <p:cNvSpPr>
                <a:spLocks noChangeArrowheads="1"/>
              </p:cNvSpPr>
              <p:nvPr/>
            </p:nvSpPr>
            <p:spPr bwMode="auto">
              <a:xfrm>
                <a:off x="422" y="3941"/>
                <a:ext cx="119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4" name="Freeform 1036">
                <a:extLst>
                  <a:ext uri="{FF2B5EF4-FFF2-40B4-BE49-F238E27FC236}">
                    <a16:creationId xmlns:a16="http://schemas.microsoft.com/office/drawing/2014/main" id="{6C936825-81D5-D516-B62F-68F6718A000E}"/>
                  </a:ext>
                </a:extLst>
              </p:cNvPr>
              <p:cNvSpPr>
                <a:spLocks/>
              </p:cNvSpPr>
              <p:nvPr/>
            </p:nvSpPr>
            <p:spPr bwMode="auto">
              <a:xfrm>
                <a:off x="456" y="2982"/>
                <a:ext cx="1919" cy="1195"/>
              </a:xfrm>
              <a:custGeom>
                <a:avLst/>
                <a:gdLst/>
                <a:ahLst/>
                <a:cxnLst>
                  <a:cxn ang="0">
                    <a:pos x="0" y="0"/>
                  </a:cxn>
                  <a:cxn ang="0">
                    <a:pos x="2398" y="0"/>
                  </a:cxn>
                  <a:cxn ang="0">
                    <a:pos x="2398" y="1513"/>
                  </a:cxn>
                  <a:cxn ang="0">
                    <a:pos x="0" y="1513"/>
                  </a:cxn>
                  <a:cxn ang="0">
                    <a:pos x="0" y="0"/>
                  </a:cxn>
                </a:cxnLst>
                <a:rect l="0" t="0" r="r" b="b"/>
                <a:pathLst>
                  <a:path w="2399" h="1514">
                    <a:moveTo>
                      <a:pt x="0" y="0"/>
                    </a:moveTo>
                    <a:lnTo>
                      <a:pt x="2398" y="0"/>
                    </a:lnTo>
                    <a:lnTo>
                      <a:pt x="2398" y="1513"/>
                    </a:lnTo>
                    <a:lnTo>
                      <a:pt x="0" y="1513"/>
                    </a:lnTo>
                    <a:lnTo>
                      <a:pt x="0" y="0"/>
                    </a:lnTo>
                  </a:path>
                </a:pathLst>
              </a:custGeom>
              <a:solidFill>
                <a:srgbClr val="8080A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 name="Line 1037">
                <a:extLst>
                  <a:ext uri="{FF2B5EF4-FFF2-40B4-BE49-F238E27FC236}">
                    <a16:creationId xmlns:a16="http://schemas.microsoft.com/office/drawing/2014/main" id="{5F51ACD6-54EF-2022-05BD-93838D9E77BB}"/>
                  </a:ext>
                </a:extLst>
              </p:cNvPr>
              <p:cNvSpPr>
                <a:spLocks noChangeShapeType="1"/>
              </p:cNvSpPr>
              <p:nvPr/>
            </p:nvSpPr>
            <p:spPr bwMode="auto">
              <a:xfrm>
                <a:off x="462" y="3686"/>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6" name="Line 1038">
                <a:extLst>
                  <a:ext uri="{FF2B5EF4-FFF2-40B4-BE49-F238E27FC236}">
                    <a16:creationId xmlns:a16="http://schemas.microsoft.com/office/drawing/2014/main" id="{DF8EE599-E6A3-5D88-E64B-D61A1725CA39}"/>
                  </a:ext>
                </a:extLst>
              </p:cNvPr>
              <p:cNvSpPr>
                <a:spLocks noChangeShapeType="1"/>
              </p:cNvSpPr>
              <p:nvPr/>
            </p:nvSpPr>
            <p:spPr bwMode="auto">
              <a:xfrm>
                <a:off x="462" y="3846"/>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7" name="Line 1039">
                <a:extLst>
                  <a:ext uri="{FF2B5EF4-FFF2-40B4-BE49-F238E27FC236}">
                    <a16:creationId xmlns:a16="http://schemas.microsoft.com/office/drawing/2014/main" id="{A7AA1E50-F8B4-A402-DC46-45C83A14AB90}"/>
                  </a:ext>
                </a:extLst>
              </p:cNvPr>
              <p:cNvSpPr>
                <a:spLocks noChangeShapeType="1"/>
              </p:cNvSpPr>
              <p:nvPr/>
            </p:nvSpPr>
            <p:spPr bwMode="auto">
              <a:xfrm>
                <a:off x="462" y="3523"/>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8" name="Line 1040">
                <a:extLst>
                  <a:ext uri="{FF2B5EF4-FFF2-40B4-BE49-F238E27FC236}">
                    <a16:creationId xmlns:a16="http://schemas.microsoft.com/office/drawing/2014/main" id="{3BAEBBC1-93D8-06AC-47A5-65720EFC400C}"/>
                  </a:ext>
                </a:extLst>
              </p:cNvPr>
              <p:cNvSpPr>
                <a:spLocks noChangeShapeType="1"/>
              </p:cNvSpPr>
              <p:nvPr/>
            </p:nvSpPr>
            <p:spPr bwMode="auto">
              <a:xfrm>
                <a:off x="462" y="4007"/>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9" name="Line 1041">
                <a:extLst>
                  <a:ext uri="{FF2B5EF4-FFF2-40B4-BE49-F238E27FC236}">
                    <a16:creationId xmlns:a16="http://schemas.microsoft.com/office/drawing/2014/main" id="{CF5925C2-B83C-6EB1-454D-2D3A71B40DE2}"/>
                  </a:ext>
                </a:extLst>
              </p:cNvPr>
              <p:cNvSpPr>
                <a:spLocks noChangeShapeType="1"/>
              </p:cNvSpPr>
              <p:nvPr/>
            </p:nvSpPr>
            <p:spPr bwMode="auto">
              <a:xfrm>
                <a:off x="462" y="3356"/>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 name="Line 1042">
                <a:extLst>
                  <a:ext uri="{FF2B5EF4-FFF2-40B4-BE49-F238E27FC236}">
                    <a16:creationId xmlns:a16="http://schemas.microsoft.com/office/drawing/2014/main" id="{E7FEA4EA-EC0A-1F14-B8E9-A86DEB81C045}"/>
                  </a:ext>
                </a:extLst>
              </p:cNvPr>
              <p:cNvSpPr>
                <a:spLocks noChangeShapeType="1"/>
              </p:cNvSpPr>
              <p:nvPr/>
            </p:nvSpPr>
            <p:spPr bwMode="auto">
              <a:xfrm>
                <a:off x="462" y="3186"/>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6" name="Line 1043">
                <a:extLst>
                  <a:ext uri="{FF2B5EF4-FFF2-40B4-BE49-F238E27FC236}">
                    <a16:creationId xmlns:a16="http://schemas.microsoft.com/office/drawing/2014/main" id="{F60EAA6C-2520-F687-B53E-94DA9B02BB3F}"/>
                  </a:ext>
                </a:extLst>
              </p:cNvPr>
              <p:cNvSpPr>
                <a:spLocks noChangeShapeType="1"/>
              </p:cNvSpPr>
              <p:nvPr/>
            </p:nvSpPr>
            <p:spPr bwMode="auto">
              <a:xfrm>
                <a:off x="462" y="3174"/>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7" name="Line 1044">
                <a:extLst>
                  <a:ext uri="{FF2B5EF4-FFF2-40B4-BE49-F238E27FC236}">
                    <a16:creationId xmlns:a16="http://schemas.microsoft.com/office/drawing/2014/main" id="{610F5F8C-84A6-0EE3-4056-C4D505CBBF8D}"/>
                  </a:ext>
                </a:extLst>
              </p:cNvPr>
              <p:cNvSpPr>
                <a:spLocks noChangeShapeType="1"/>
              </p:cNvSpPr>
              <p:nvPr/>
            </p:nvSpPr>
            <p:spPr bwMode="auto">
              <a:xfrm flipV="1">
                <a:off x="728" y="3189"/>
                <a:ext cx="0" cy="982"/>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8" name="Line 1045">
                <a:extLst>
                  <a:ext uri="{FF2B5EF4-FFF2-40B4-BE49-F238E27FC236}">
                    <a16:creationId xmlns:a16="http://schemas.microsoft.com/office/drawing/2014/main" id="{4604A648-7789-B151-E3D8-97C252CEF178}"/>
                  </a:ext>
                </a:extLst>
              </p:cNvPr>
              <p:cNvSpPr>
                <a:spLocks noChangeShapeType="1"/>
              </p:cNvSpPr>
              <p:nvPr/>
            </p:nvSpPr>
            <p:spPr bwMode="auto">
              <a:xfrm flipV="1">
                <a:off x="1278" y="3189"/>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9" name="Line 1046">
                <a:extLst>
                  <a:ext uri="{FF2B5EF4-FFF2-40B4-BE49-F238E27FC236}">
                    <a16:creationId xmlns:a16="http://schemas.microsoft.com/office/drawing/2014/main" id="{F809997E-EA12-CED4-FEE9-411805CF57FD}"/>
                  </a:ext>
                </a:extLst>
              </p:cNvPr>
              <p:cNvSpPr>
                <a:spLocks noChangeShapeType="1"/>
              </p:cNvSpPr>
              <p:nvPr/>
            </p:nvSpPr>
            <p:spPr bwMode="auto">
              <a:xfrm>
                <a:off x="1005" y="3193"/>
                <a:ext cx="0" cy="982"/>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0" name="Line 1047">
                <a:extLst>
                  <a:ext uri="{FF2B5EF4-FFF2-40B4-BE49-F238E27FC236}">
                    <a16:creationId xmlns:a16="http://schemas.microsoft.com/office/drawing/2014/main" id="{64AB6FF2-38FE-0A59-BBA1-B3D526B68E49}"/>
                  </a:ext>
                </a:extLst>
              </p:cNvPr>
              <p:cNvSpPr>
                <a:spLocks noChangeShapeType="1"/>
              </p:cNvSpPr>
              <p:nvPr/>
            </p:nvSpPr>
            <p:spPr bwMode="auto">
              <a:xfrm flipV="1">
                <a:off x="1552" y="3189"/>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1" name="Line 1048">
                <a:extLst>
                  <a:ext uri="{FF2B5EF4-FFF2-40B4-BE49-F238E27FC236}">
                    <a16:creationId xmlns:a16="http://schemas.microsoft.com/office/drawing/2014/main" id="{585BFAE9-8DE5-3878-AB93-9E12F54886D3}"/>
                  </a:ext>
                </a:extLst>
              </p:cNvPr>
              <p:cNvSpPr>
                <a:spLocks noChangeShapeType="1"/>
              </p:cNvSpPr>
              <p:nvPr/>
            </p:nvSpPr>
            <p:spPr bwMode="auto">
              <a:xfrm flipV="1">
                <a:off x="2099" y="3189"/>
                <a:ext cx="0" cy="982"/>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2" name="Line 1049">
                <a:extLst>
                  <a:ext uri="{FF2B5EF4-FFF2-40B4-BE49-F238E27FC236}">
                    <a16:creationId xmlns:a16="http://schemas.microsoft.com/office/drawing/2014/main" id="{CD62866E-F458-CF13-176B-807715EC5BA1}"/>
                  </a:ext>
                </a:extLst>
              </p:cNvPr>
              <p:cNvSpPr>
                <a:spLocks noChangeShapeType="1"/>
              </p:cNvSpPr>
              <p:nvPr/>
            </p:nvSpPr>
            <p:spPr bwMode="auto">
              <a:xfrm>
                <a:off x="1826" y="3193"/>
                <a:ext cx="0" cy="98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3" name="Freeform 1050">
                <a:extLst>
                  <a:ext uri="{FF2B5EF4-FFF2-40B4-BE49-F238E27FC236}">
                    <a16:creationId xmlns:a16="http://schemas.microsoft.com/office/drawing/2014/main" id="{CDCF9CCA-33EB-694B-82CE-4B46AE2EFF4E}"/>
                  </a:ext>
                </a:extLst>
              </p:cNvPr>
              <p:cNvSpPr>
                <a:spLocks/>
              </p:cNvSpPr>
              <p:nvPr/>
            </p:nvSpPr>
            <p:spPr bwMode="auto">
              <a:xfrm>
                <a:off x="438" y="2966"/>
                <a:ext cx="1919" cy="1197"/>
              </a:xfrm>
              <a:custGeom>
                <a:avLst/>
                <a:gdLst/>
                <a:ahLst/>
                <a:cxnLst>
                  <a:cxn ang="0">
                    <a:pos x="0" y="0"/>
                  </a:cxn>
                  <a:cxn ang="0">
                    <a:pos x="2398" y="0"/>
                  </a:cxn>
                  <a:cxn ang="0">
                    <a:pos x="2398" y="1515"/>
                  </a:cxn>
                  <a:cxn ang="0">
                    <a:pos x="0" y="1515"/>
                  </a:cxn>
                  <a:cxn ang="0">
                    <a:pos x="0" y="0"/>
                  </a:cxn>
                </a:cxnLst>
                <a:rect l="0" t="0" r="r" b="b"/>
                <a:pathLst>
                  <a:path w="2399" h="1516">
                    <a:moveTo>
                      <a:pt x="0" y="0"/>
                    </a:moveTo>
                    <a:lnTo>
                      <a:pt x="2398" y="0"/>
                    </a:lnTo>
                    <a:lnTo>
                      <a:pt x="2398" y="1515"/>
                    </a:lnTo>
                    <a:lnTo>
                      <a:pt x="0" y="1515"/>
                    </a:lnTo>
                    <a:lnTo>
                      <a:pt x="0" y="0"/>
                    </a:lnTo>
                  </a:path>
                </a:pathLst>
              </a:custGeom>
              <a:solidFill>
                <a:srgbClr val="A0A0C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4" name="Line 1051">
                <a:extLst>
                  <a:ext uri="{FF2B5EF4-FFF2-40B4-BE49-F238E27FC236}">
                    <a16:creationId xmlns:a16="http://schemas.microsoft.com/office/drawing/2014/main" id="{E9B212A5-7843-56EC-7E40-474CFAE836EB}"/>
                  </a:ext>
                </a:extLst>
              </p:cNvPr>
              <p:cNvSpPr>
                <a:spLocks noChangeShapeType="1"/>
              </p:cNvSpPr>
              <p:nvPr/>
            </p:nvSpPr>
            <p:spPr bwMode="auto">
              <a:xfrm>
                <a:off x="444" y="3670"/>
                <a:ext cx="1909"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5" name="Line 1052">
                <a:extLst>
                  <a:ext uri="{FF2B5EF4-FFF2-40B4-BE49-F238E27FC236}">
                    <a16:creationId xmlns:a16="http://schemas.microsoft.com/office/drawing/2014/main" id="{9FCD1270-9B16-A0AD-C449-608AFEDF77D5}"/>
                  </a:ext>
                </a:extLst>
              </p:cNvPr>
              <p:cNvSpPr>
                <a:spLocks noChangeShapeType="1"/>
              </p:cNvSpPr>
              <p:nvPr/>
            </p:nvSpPr>
            <p:spPr bwMode="auto">
              <a:xfrm>
                <a:off x="444" y="3831"/>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6" name="Line 1053">
                <a:extLst>
                  <a:ext uri="{FF2B5EF4-FFF2-40B4-BE49-F238E27FC236}">
                    <a16:creationId xmlns:a16="http://schemas.microsoft.com/office/drawing/2014/main" id="{13D3D8FD-0B25-313C-7A6F-44E58736611F}"/>
                  </a:ext>
                </a:extLst>
              </p:cNvPr>
              <p:cNvSpPr>
                <a:spLocks noChangeShapeType="1"/>
              </p:cNvSpPr>
              <p:nvPr/>
            </p:nvSpPr>
            <p:spPr bwMode="auto">
              <a:xfrm>
                <a:off x="444" y="3508"/>
                <a:ext cx="1909"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7" name="Line 1054">
                <a:extLst>
                  <a:ext uri="{FF2B5EF4-FFF2-40B4-BE49-F238E27FC236}">
                    <a16:creationId xmlns:a16="http://schemas.microsoft.com/office/drawing/2014/main" id="{553BB9FC-A9C1-911C-212A-341C6B04E700}"/>
                  </a:ext>
                </a:extLst>
              </p:cNvPr>
              <p:cNvSpPr>
                <a:spLocks noChangeShapeType="1"/>
              </p:cNvSpPr>
              <p:nvPr/>
            </p:nvSpPr>
            <p:spPr bwMode="auto">
              <a:xfrm>
                <a:off x="444" y="3992"/>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8" name="Line 1055">
                <a:extLst>
                  <a:ext uri="{FF2B5EF4-FFF2-40B4-BE49-F238E27FC236}">
                    <a16:creationId xmlns:a16="http://schemas.microsoft.com/office/drawing/2014/main" id="{C643270E-CB5F-E935-7E89-4BB6918CB16C}"/>
                  </a:ext>
                </a:extLst>
              </p:cNvPr>
              <p:cNvSpPr>
                <a:spLocks noChangeShapeType="1"/>
              </p:cNvSpPr>
              <p:nvPr/>
            </p:nvSpPr>
            <p:spPr bwMode="auto">
              <a:xfrm>
                <a:off x="444" y="3340"/>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9" name="Line 1056">
                <a:extLst>
                  <a:ext uri="{FF2B5EF4-FFF2-40B4-BE49-F238E27FC236}">
                    <a16:creationId xmlns:a16="http://schemas.microsoft.com/office/drawing/2014/main" id="{7331DD15-BC4C-A4DB-A394-2A82C3F6F1F2}"/>
                  </a:ext>
                </a:extLst>
              </p:cNvPr>
              <p:cNvSpPr>
                <a:spLocks noChangeShapeType="1"/>
              </p:cNvSpPr>
              <p:nvPr/>
            </p:nvSpPr>
            <p:spPr bwMode="auto">
              <a:xfrm>
                <a:off x="444" y="3171"/>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0" name="Line 1057">
                <a:extLst>
                  <a:ext uri="{FF2B5EF4-FFF2-40B4-BE49-F238E27FC236}">
                    <a16:creationId xmlns:a16="http://schemas.microsoft.com/office/drawing/2014/main" id="{9ABB2DEA-B34D-467C-1915-538646D6F0F9}"/>
                  </a:ext>
                </a:extLst>
              </p:cNvPr>
              <p:cNvSpPr>
                <a:spLocks noChangeShapeType="1"/>
              </p:cNvSpPr>
              <p:nvPr/>
            </p:nvSpPr>
            <p:spPr bwMode="auto">
              <a:xfrm>
                <a:off x="444" y="3159"/>
                <a:ext cx="1909"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1" name="Line 1058">
                <a:extLst>
                  <a:ext uri="{FF2B5EF4-FFF2-40B4-BE49-F238E27FC236}">
                    <a16:creationId xmlns:a16="http://schemas.microsoft.com/office/drawing/2014/main" id="{0A65CC2C-700D-BE0F-0C96-B6C6969DBD39}"/>
                  </a:ext>
                </a:extLst>
              </p:cNvPr>
              <p:cNvSpPr>
                <a:spLocks noChangeShapeType="1"/>
              </p:cNvSpPr>
              <p:nvPr/>
            </p:nvSpPr>
            <p:spPr bwMode="auto">
              <a:xfrm>
                <a:off x="710" y="3178"/>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2" name="Line 1059">
                <a:extLst>
                  <a:ext uri="{FF2B5EF4-FFF2-40B4-BE49-F238E27FC236}">
                    <a16:creationId xmlns:a16="http://schemas.microsoft.com/office/drawing/2014/main" id="{48BE357B-269F-0E43-E23B-A3B8E5ED6DA0}"/>
                  </a:ext>
                </a:extLst>
              </p:cNvPr>
              <p:cNvSpPr>
                <a:spLocks noChangeShapeType="1"/>
              </p:cNvSpPr>
              <p:nvPr/>
            </p:nvSpPr>
            <p:spPr bwMode="auto">
              <a:xfrm>
                <a:off x="1259" y="3178"/>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3" name="Line 1060">
                <a:extLst>
                  <a:ext uri="{FF2B5EF4-FFF2-40B4-BE49-F238E27FC236}">
                    <a16:creationId xmlns:a16="http://schemas.microsoft.com/office/drawing/2014/main" id="{4B9118CA-E15E-5155-35CE-C74C1FF9CF1A}"/>
                  </a:ext>
                </a:extLst>
              </p:cNvPr>
              <p:cNvSpPr>
                <a:spLocks noChangeShapeType="1"/>
              </p:cNvSpPr>
              <p:nvPr/>
            </p:nvSpPr>
            <p:spPr bwMode="auto">
              <a:xfrm>
                <a:off x="986" y="3178"/>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4" name="Line 1061">
                <a:extLst>
                  <a:ext uri="{FF2B5EF4-FFF2-40B4-BE49-F238E27FC236}">
                    <a16:creationId xmlns:a16="http://schemas.microsoft.com/office/drawing/2014/main" id="{FEDC63AA-A189-1AB6-101B-C830DE248A60}"/>
                  </a:ext>
                </a:extLst>
              </p:cNvPr>
              <p:cNvSpPr>
                <a:spLocks noChangeShapeType="1"/>
              </p:cNvSpPr>
              <p:nvPr/>
            </p:nvSpPr>
            <p:spPr bwMode="auto">
              <a:xfrm flipV="1">
                <a:off x="1534" y="3174"/>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5" name="Line 1062">
                <a:extLst>
                  <a:ext uri="{FF2B5EF4-FFF2-40B4-BE49-F238E27FC236}">
                    <a16:creationId xmlns:a16="http://schemas.microsoft.com/office/drawing/2014/main" id="{D4F80AB7-9D3A-3C32-CC2E-AD68BAF026E3}"/>
                  </a:ext>
                </a:extLst>
              </p:cNvPr>
              <p:cNvSpPr>
                <a:spLocks noChangeShapeType="1"/>
              </p:cNvSpPr>
              <p:nvPr/>
            </p:nvSpPr>
            <p:spPr bwMode="auto">
              <a:xfrm>
                <a:off x="2081" y="3178"/>
                <a:ext cx="0" cy="982"/>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6" name="Line 1063">
                <a:extLst>
                  <a:ext uri="{FF2B5EF4-FFF2-40B4-BE49-F238E27FC236}">
                    <a16:creationId xmlns:a16="http://schemas.microsoft.com/office/drawing/2014/main" id="{4B5AB11C-32C3-D30A-1850-759BC971E3C8}"/>
                  </a:ext>
                </a:extLst>
              </p:cNvPr>
              <p:cNvSpPr>
                <a:spLocks noChangeShapeType="1"/>
              </p:cNvSpPr>
              <p:nvPr/>
            </p:nvSpPr>
            <p:spPr bwMode="auto">
              <a:xfrm>
                <a:off x="1807" y="3178"/>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7" name="Freeform 1064">
                <a:extLst>
                  <a:ext uri="{FF2B5EF4-FFF2-40B4-BE49-F238E27FC236}">
                    <a16:creationId xmlns:a16="http://schemas.microsoft.com/office/drawing/2014/main" id="{0AD20052-1AEA-64FE-1EEB-A8FD82635ED5}"/>
                  </a:ext>
                </a:extLst>
              </p:cNvPr>
              <p:cNvSpPr>
                <a:spLocks/>
              </p:cNvSpPr>
              <p:nvPr/>
            </p:nvSpPr>
            <p:spPr bwMode="auto">
              <a:xfrm>
                <a:off x="419" y="2951"/>
                <a:ext cx="1922" cy="1197"/>
              </a:xfrm>
              <a:custGeom>
                <a:avLst/>
                <a:gdLst/>
                <a:ahLst/>
                <a:cxnLst>
                  <a:cxn ang="0">
                    <a:pos x="0" y="0"/>
                  </a:cxn>
                  <a:cxn ang="0">
                    <a:pos x="2401" y="0"/>
                  </a:cxn>
                  <a:cxn ang="0">
                    <a:pos x="2401" y="1515"/>
                  </a:cxn>
                  <a:cxn ang="0">
                    <a:pos x="0" y="1515"/>
                  </a:cxn>
                  <a:cxn ang="0">
                    <a:pos x="0" y="0"/>
                  </a:cxn>
                </a:cxnLst>
                <a:rect l="0" t="0" r="r" b="b"/>
                <a:pathLst>
                  <a:path w="2402" h="1516">
                    <a:moveTo>
                      <a:pt x="0" y="0"/>
                    </a:moveTo>
                    <a:lnTo>
                      <a:pt x="2401" y="0"/>
                    </a:lnTo>
                    <a:lnTo>
                      <a:pt x="2401" y="1515"/>
                    </a:lnTo>
                    <a:lnTo>
                      <a:pt x="0" y="1515"/>
                    </a:lnTo>
                    <a:lnTo>
                      <a:pt x="0" y="0"/>
                    </a:lnTo>
                  </a:path>
                </a:pathLst>
              </a:custGeom>
              <a:solidFill>
                <a:srgbClr val="C0C0E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8" name="Line 1065">
                <a:extLst>
                  <a:ext uri="{FF2B5EF4-FFF2-40B4-BE49-F238E27FC236}">
                    <a16:creationId xmlns:a16="http://schemas.microsoft.com/office/drawing/2014/main" id="{0214FBD2-ED16-6B66-BAEC-26029021D905}"/>
                  </a:ext>
                </a:extLst>
              </p:cNvPr>
              <p:cNvSpPr>
                <a:spLocks noChangeShapeType="1"/>
              </p:cNvSpPr>
              <p:nvPr/>
            </p:nvSpPr>
            <p:spPr bwMode="auto">
              <a:xfrm>
                <a:off x="426" y="3655"/>
                <a:ext cx="1910"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9" name="Line 1066">
                <a:extLst>
                  <a:ext uri="{FF2B5EF4-FFF2-40B4-BE49-F238E27FC236}">
                    <a16:creationId xmlns:a16="http://schemas.microsoft.com/office/drawing/2014/main" id="{5F0C6586-DF83-1435-02B1-2857EB6973F2}"/>
                  </a:ext>
                </a:extLst>
              </p:cNvPr>
              <p:cNvSpPr>
                <a:spLocks noChangeShapeType="1"/>
              </p:cNvSpPr>
              <p:nvPr/>
            </p:nvSpPr>
            <p:spPr bwMode="auto">
              <a:xfrm>
                <a:off x="426" y="3816"/>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0" name="Line 1067">
                <a:extLst>
                  <a:ext uri="{FF2B5EF4-FFF2-40B4-BE49-F238E27FC236}">
                    <a16:creationId xmlns:a16="http://schemas.microsoft.com/office/drawing/2014/main" id="{51F5737C-E6C7-DC56-3ABC-51E950ACFC09}"/>
                  </a:ext>
                </a:extLst>
              </p:cNvPr>
              <p:cNvSpPr>
                <a:spLocks noChangeShapeType="1"/>
              </p:cNvSpPr>
              <p:nvPr/>
            </p:nvSpPr>
            <p:spPr bwMode="auto">
              <a:xfrm>
                <a:off x="426" y="3493"/>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1" name="Line 1068">
                <a:extLst>
                  <a:ext uri="{FF2B5EF4-FFF2-40B4-BE49-F238E27FC236}">
                    <a16:creationId xmlns:a16="http://schemas.microsoft.com/office/drawing/2014/main" id="{A34216B0-FE0A-1250-91D8-A2F421D58ED1}"/>
                  </a:ext>
                </a:extLst>
              </p:cNvPr>
              <p:cNvSpPr>
                <a:spLocks noChangeShapeType="1"/>
              </p:cNvSpPr>
              <p:nvPr/>
            </p:nvSpPr>
            <p:spPr bwMode="auto">
              <a:xfrm>
                <a:off x="426" y="3976"/>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2" name="Line 1069">
                <a:extLst>
                  <a:ext uri="{FF2B5EF4-FFF2-40B4-BE49-F238E27FC236}">
                    <a16:creationId xmlns:a16="http://schemas.microsoft.com/office/drawing/2014/main" id="{83E8BEEB-AF94-9BAB-DC8C-11FD21D8E34B}"/>
                  </a:ext>
                </a:extLst>
              </p:cNvPr>
              <p:cNvSpPr>
                <a:spLocks noChangeShapeType="1"/>
              </p:cNvSpPr>
              <p:nvPr/>
            </p:nvSpPr>
            <p:spPr bwMode="auto">
              <a:xfrm>
                <a:off x="426" y="3325"/>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3" name="Line 1070">
                <a:extLst>
                  <a:ext uri="{FF2B5EF4-FFF2-40B4-BE49-F238E27FC236}">
                    <a16:creationId xmlns:a16="http://schemas.microsoft.com/office/drawing/2014/main" id="{2605D92F-9B4D-643A-297A-014C0FEC8A4A}"/>
                  </a:ext>
                </a:extLst>
              </p:cNvPr>
              <p:cNvSpPr>
                <a:spLocks noChangeShapeType="1"/>
              </p:cNvSpPr>
              <p:nvPr/>
            </p:nvSpPr>
            <p:spPr bwMode="auto">
              <a:xfrm>
                <a:off x="426" y="3156"/>
                <a:ext cx="1914"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4" name="Line 1071">
                <a:extLst>
                  <a:ext uri="{FF2B5EF4-FFF2-40B4-BE49-F238E27FC236}">
                    <a16:creationId xmlns:a16="http://schemas.microsoft.com/office/drawing/2014/main" id="{148E6D3B-291B-4615-186C-06B7D5432D0A}"/>
                  </a:ext>
                </a:extLst>
              </p:cNvPr>
              <p:cNvSpPr>
                <a:spLocks noChangeShapeType="1"/>
              </p:cNvSpPr>
              <p:nvPr/>
            </p:nvSpPr>
            <p:spPr bwMode="auto">
              <a:xfrm>
                <a:off x="426" y="3143"/>
                <a:ext cx="1914"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5" name="Line 1072">
                <a:extLst>
                  <a:ext uri="{FF2B5EF4-FFF2-40B4-BE49-F238E27FC236}">
                    <a16:creationId xmlns:a16="http://schemas.microsoft.com/office/drawing/2014/main" id="{E6FE09CC-20AC-F009-A656-E52B5A319EA2}"/>
                  </a:ext>
                </a:extLst>
              </p:cNvPr>
              <p:cNvSpPr>
                <a:spLocks noChangeShapeType="1"/>
              </p:cNvSpPr>
              <p:nvPr/>
            </p:nvSpPr>
            <p:spPr bwMode="auto">
              <a:xfrm flipV="1">
                <a:off x="692" y="3159"/>
                <a:ext cx="0" cy="982"/>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 name="Line 1073">
                <a:extLst>
                  <a:ext uri="{FF2B5EF4-FFF2-40B4-BE49-F238E27FC236}">
                    <a16:creationId xmlns:a16="http://schemas.microsoft.com/office/drawing/2014/main" id="{598A621F-88F4-3299-1B22-776C9E4960DC}"/>
                  </a:ext>
                </a:extLst>
              </p:cNvPr>
              <p:cNvSpPr>
                <a:spLocks noChangeShapeType="1"/>
              </p:cNvSpPr>
              <p:nvPr/>
            </p:nvSpPr>
            <p:spPr bwMode="auto">
              <a:xfrm flipV="1">
                <a:off x="1242" y="3159"/>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7" name="Line 1074">
                <a:extLst>
                  <a:ext uri="{FF2B5EF4-FFF2-40B4-BE49-F238E27FC236}">
                    <a16:creationId xmlns:a16="http://schemas.microsoft.com/office/drawing/2014/main" id="{DD8E09FA-2AC1-F809-5EA4-323AC678DE98}"/>
                  </a:ext>
                </a:extLst>
              </p:cNvPr>
              <p:cNvSpPr>
                <a:spLocks noChangeShapeType="1"/>
              </p:cNvSpPr>
              <p:nvPr/>
            </p:nvSpPr>
            <p:spPr bwMode="auto">
              <a:xfrm flipV="1">
                <a:off x="968" y="3159"/>
                <a:ext cx="0" cy="982"/>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8" name="Line 1075">
                <a:extLst>
                  <a:ext uri="{FF2B5EF4-FFF2-40B4-BE49-F238E27FC236}">
                    <a16:creationId xmlns:a16="http://schemas.microsoft.com/office/drawing/2014/main" id="{986E7037-80CA-14F7-3639-5098EEB0DF5B}"/>
                  </a:ext>
                </a:extLst>
              </p:cNvPr>
              <p:cNvSpPr>
                <a:spLocks noChangeShapeType="1"/>
              </p:cNvSpPr>
              <p:nvPr/>
            </p:nvSpPr>
            <p:spPr bwMode="auto">
              <a:xfrm flipV="1">
                <a:off x="1516" y="3159"/>
                <a:ext cx="0" cy="984"/>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9" name="Line 1076">
                <a:extLst>
                  <a:ext uri="{FF2B5EF4-FFF2-40B4-BE49-F238E27FC236}">
                    <a16:creationId xmlns:a16="http://schemas.microsoft.com/office/drawing/2014/main" id="{FA11117B-DF60-E7DA-06A7-839BEC7CE394}"/>
                  </a:ext>
                </a:extLst>
              </p:cNvPr>
              <p:cNvSpPr>
                <a:spLocks noChangeShapeType="1"/>
              </p:cNvSpPr>
              <p:nvPr/>
            </p:nvSpPr>
            <p:spPr bwMode="auto">
              <a:xfrm flipV="1">
                <a:off x="2063" y="3159"/>
                <a:ext cx="0" cy="984"/>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0" name="Line 1077">
                <a:extLst>
                  <a:ext uri="{FF2B5EF4-FFF2-40B4-BE49-F238E27FC236}">
                    <a16:creationId xmlns:a16="http://schemas.microsoft.com/office/drawing/2014/main" id="{15590245-340E-A203-0D00-4BBBAF04790B}"/>
                  </a:ext>
                </a:extLst>
              </p:cNvPr>
              <p:cNvSpPr>
                <a:spLocks noChangeShapeType="1"/>
              </p:cNvSpPr>
              <p:nvPr/>
            </p:nvSpPr>
            <p:spPr bwMode="auto">
              <a:xfrm flipV="1">
                <a:off x="1789" y="3159"/>
                <a:ext cx="0" cy="984"/>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1" name="Freeform 1078">
                <a:extLst>
                  <a:ext uri="{FF2B5EF4-FFF2-40B4-BE49-F238E27FC236}">
                    <a16:creationId xmlns:a16="http://schemas.microsoft.com/office/drawing/2014/main" id="{F15E8CC8-3E89-1990-8CB7-2487D0F1CA5A}"/>
                  </a:ext>
                </a:extLst>
              </p:cNvPr>
              <p:cNvSpPr>
                <a:spLocks/>
              </p:cNvSpPr>
              <p:nvPr/>
            </p:nvSpPr>
            <p:spPr bwMode="auto">
              <a:xfrm>
                <a:off x="401" y="2935"/>
                <a:ext cx="1921" cy="1197"/>
              </a:xfrm>
              <a:custGeom>
                <a:avLst/>
                <a:gdLst/>
                <a:ahLst/>
                <a:cxnLst>
                  <a:cxn ang="0">
                    <a:pos x="0" y="0"/>
                  </a:cxn>
                  <a:cxn ang="0">
                    <a:pos x="2401" y="0"/>
                  </a:cxn>
                  <a:cxn ang="0">
                    <a:pos x="2401" y="1515"/>
                  </a:cxn>
                  <a:cxn ang="0">
                    <a:pos x="0" y="1515"/>
                  </a:cxn>
                  <a:cxn ang="0">
                    <a:pos x="0" y="0"/>
                  </a:cxn>
                </a:cxnLst>
                <a:rect l="0" t="0" r="r" b="b"/>
                <a:pathLst>
                  <a:path w="2402" h="1516">
                    <a:moveTo>
                      <a:pt x="0" y="0"/>
                    </a:moveTo>
                    <a:lnTo>
                      <a:pt x="2401" y="0"/>
                    </a:lnTo>
                    <a:lnTo>
                      <a:pt x="2401" y="1515"/>
                    </a:lnTo>
                    <a:lnTo>
                      <a:pt x="0" y="1515"/>
                    </a:lnTo>
                    <a:lnTo>
                      <a:pt x="0" y="0"/>
                    </a:lnTo>
                  </a:path>
                </a:pathLst>
              </a:custGeom>
              <a:solidFill>
                <a:srgbClr val="C0C0E0"/>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2" name="Line 1079">
                <a:extLst>
                  <a:ext uri="{FF2B5EF4-FFF2-40B4-BE49-F238E27FC236}">
                    <a16:creationId xmlns:a16="http://schemas.microsoft.com/office/drawing/2014/main" id="{760EE59E-7C74-3517-9513-039B327A29E0}"/>
                  </a:ext>
                </a:extLst>
              </p:cNvPr>
              <p:cNvSpPr>
                <a:spLocks noChangeShapeType="1"/>
              </p:cNvSpPr>
              <p:nvPr/>
            </p:nvSpPr>
            <p:spPr bwMode="auto">
              <a:xfrm>
                <a:off x="406" y="3639"/>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3" name="Line 1080">
                <a:extLst>
                  <a:ext uri="{FF2B5EF4-FFF2-40B4-BE49-F238E27FC236}">
                    <a16:creationId xmlns:a16="http://schemas.microsoft.com/office/drawing/2014/main" id="{BDBE98BE-10B9-FC7C-B108-9FBDE9836B6F}"/>
                  </a:ext>
                </a:extLst>
              </p:cNvPr>
              <p:cNvSpPr>
                <a:spLocks noChangeShapeType="1"/>
              </p:cNvSpPr>
              <p:nvPr/>
            </p:nvSpPr>
            <p:spPr bwMode="auto">
              <a:xfrm>
                <a:off x="406" y="3801"/>
                <a:ext cx="1915"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4" name="Line 1081">
                <a:extLst>
                  <a:ext uri="{FF2B5EF4-FFF2-40B4-BE49-F238E27FC236}">
                    <a16:creationId xmlns:a16="http://schemas.microsoft.com/office/drawing/2014/main" id="{ADE6BAB2-6BAB-25B8-3F9B-8AC2D3D7638B}"/>
                  </a:ext>
                </a:extLst>
              </p:cNvPr>
              <p:cNvSpPr>
                <a:spLocks noChangeShapeType="1"/>
              </p:cNvSpPr>
              <p:nvPr/>
            </p:nvSpPr>
            <p:spPr bwMode="auto">
              <a:xfrm>
                <a:off x="406" y="3477"/>
                <a:ext cx="1915"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5" name="Line 1082">
                <a:extLst>
                  <a:ext uri="{FF2B5EF4-FFF2-40B4-BE49-F238E27FC236}">
                    <a16:creationId xmlns:a16="http://schemas.microsoft.com/office/drawing/2014/main" id="{2BBC5D23-44C9-415F-91FC-D029CC8DE060}"/>
                  </a:ext>
                </a:extLst>
              </p:cNvPr>
              <p:cNvSpPr>
                <a:spLocks noChangeShapeType="1"/>
              </p:cNvSpPr>
              <p:nvPr/>
            </p:nvSpPr>
            <p:spPr bwMode="auto">
              <a:xfrm>
                <a:off x="406" y="3963"/>
                <a:ext cx="1915"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6" name="Line 1083">
                <a:extLst>
                  <a:ext uri="{FF2B5EF4-FFF2-40B4-BE49-F238E27FC236}">
                    <a16:creationId xmlns:a16="http://schemas.microsoft.com/office/drawing/2014/main" id="{F6EF79FB-8E61-C9C6-BED0-BBC44AFAC0B7}"/>
                  </a:ext>
                </a:extLst>
              </p:cNvPr>
              <p:cNvSpPr>
                <a:spLocks noChangeShapeType="1"/>
              </p:cNvSpPr>
              <p:nvPr/>
            </p:nvSpPr>
            <p:spPr bwMode="auto">
              <a:xfrm>
                <a:off x="406" y="3312"/>
                <a:ext cx="1915"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7" name="Line 1084">
                <a:extLst>
                  <a:ext uri="{FF2B5EF4-FFF2-40B4-BE49-F238E27FC236}">
                    <a16:creationId xmlns:a16="http://schemas.microsoft.com/office/drawing/2014/main" id="{CEBF05A5-189E-02D8-7996-ACDC73D73402}"/>
                  </a:ext>
                </a:extLst>
              </p:cNvPr>
              <p:cNvSpPr>
                <a:spLocks noChangeShapeType="1"/>
              </p:cNvSpPr>
              <p:nvPr/>
            </p:nvSpPr>
            <p:spPr bwMode="auto">
              <a:xfrm>
                <a:off x="406" y="3141"/>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8" name="Line 1085">
                <a:extLst>
                  <a:ext uri="{FF2B5EF4-FFF2-40B4-BE49-F238E27FC236}">
                    <a16:creationId xmlns:a16="http://schemas.microsoft.com/office/drawing/2014/main" id="{05CF1DB2-AAEC-FF6B-7952-52297AD6A31D}"/>
                  </a:ext>
                </a:extLst>
              </p:cNvPr>
              <p:cNvSpPr>
                <a:spLocks noChangeShapeType="1"/>
              </p:cNvSpPr>
              <p:nvPr/>
            </p:nvSpPr>
            <p:spPr bwMode="auto">
              <a:xfrm>
                <a:off x="406" y="3128"/>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9" name="Line 1086">
                <a:extLst>
                  <a:ext uri="{FF2B5EF4-FFF2-40B4-BE49-F238E27FC236}">
                    <a16:creationId xmlns:a16="http://schemas.microsoft.com/office/drawing/2014/main" id="{0F3D2785-5D59-B971-39B2-25D74D9FFF32}"/>
                  </a:ext>
                </a:extLst>
              </p:cNvPr>
              <p:cNvSpPr>
                <a:spLocks noChangeShapeType="1"/>
              </p:cNvSpPr>
              <p:nvPr/>
            </p:nvSpPr>
            <p:spPr bwMode="auto">
              <a:xfrm>
                <a:off x="676" y="3147"/>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60" name="Line 1087">
                <a:extLst>
                  <a:ext uri="{FF2B5EF4-FFF2-40B4-BE49-F238E27FC236}">
                    <a16:creationId xmlns:a16="http://schemas.microsoft.com/office/drawing/2014/main" id="{76078A09-C112-B75D-EF8C-7053AB3C483B}"/>
                  </a:ext>
                </a:extLst>
              </p:cNvPr>
              <p:cNvSpPr>
                <a:spLocks noChangeShapeType="1"/>
              </p:cNvSpPr>
              <p:nvPr/>
            </p:nvSpPr>
            <p:spPr bwMode="auto">
              <a:xfrm>
                <a:off x="1223" y="3147"/>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61" name="Line 1088">
                <a:extLst>
                  <a:ext uri="{FF2B5EF4-FFF2-40B4-BE49-F238E27FC236}">
                    <a16:creationId xmlns:a16="http://schemas.microsoft.com/office/drawing/2014/main" id="{091774BF-9722-F4E3-CBF7-4018A4F4C5A3}"/>
                  </a:ext>
                </a:extLst>
              </p:cNvPr>
              <p:cNvSpPr>
                <a:spLocks noChangeShapeType="1"/>
              </p:cNvSpPr>
              <p:nvPr/>
            </p:nvSpPr>
            <p:spPr bwMode="auto">
              <a:xfrm>
                <a:off x="950" y="3147"/>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62" name="Line 1089">
                <a:extLst>
                  <a:ext uri="{FF2B5EF4-FFF2-40B4-BE49-F238E27FC236}">
                    <a16:creationId xmlns:a16="http://schemas.microsoft.com/office/drawing/2014/main" id="{CE1099B2-DEF2-B1FA-979C-B568AD2A8C60}"/>
                  </a:ext>
                </a:extLst>
              </p:cNvPr>
              <p:cNvSpPr>
                <a:spLocks noChangeShapeType="1"/>
              </p:cNvSpPr>
              <p:nvPr/>
            </p:nvSpPr>
            <p:spPr bwMode="auto">
              <a:xfrm>
                <a:off x="1498" y="3147"/>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63" name="Line 1090">
                <a:extLst>
                  <a:ext uri="{FF2B5EF4-FFF2-40B4-BE49-F238E27FC236}">
                    <a16:creationId xmlns:a16="http://schemas.microsoft.com/office/drawing/2014/main" id="{E8A8921A-5208-6F0F-087B-C4678C775079}"/>
                  </a:ext>
                </a:extLst>
              </p:cNvPr>
              <p:cNvSpPr>
                <a:spLocks noChangeShapeType="1"/>
              </p:cNvSpPr>
              <p:nvPr/>
            </p:nvSpPr>
            <p:spPr bwMode="auto">
              <a:xfrm flipV="1">
                <a:off x="2046" y="3143"/>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5920" name="Line 1091">
                <a:extLst>
                  <a:ext uri="{FF2B5EF4-FFF2-40B4-BE49-F238E27FC236}">
                    <a16:creationId xmlns:a16="http://schemas.microsoft.com/office/drawing/2014/main" id="{5923BE20-ABA7-F639-1392-543749A4B377}"/>
                  </a:ext>
                </a:extLst>
              </p:cNvPr>
              <p:cNvSpPr>
                <a:spLocks noChangeShapeType="1"/>
              </p:cNvSpPr>
              <p:nvPr/>
            </p:nvSpPr>
            <p:spPr bwMode="auto">
              <a:xfrm>
                <a:off x="1771" y="3147"/>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5921" name="Freeform 1092">
                <a:extLst>
                  <a:ext uri="{FF2B5EF4-FFF2-40B4-BE49-F238E27FC236}">
                    <a16:creationId xmlns:a16="http://schemas.microsoft.com/office/drawing/2014/main" id="{96922BB3-2704-7484-AEC6-FAEFE5721918}"/>
                  </a:ext>
                </a:extLst>
              </p:cNvPr>
              <p:cNvSpPr>
                <a:spLocks/>
              </p:cNvSpPr>
              <p:nvPr/>
            </p:nvSpPr>
            <p:spPr bwMode="auto">
              <a:xfrm>
                <a:off x="382" y="2920"/>
                <a:ext cx="1922" cy="1197"/>
              </a:xfrm>
              <a:custGeom>
                <a:avLst/>
                <a:gdLst/>
                <a:ahLst/>
                <a:cxnLst>
                  <a:cxn ang="0">
                    <a:pos x="0" y="0"/>
                  </a:cxn>
                  <a:cxn ang="0">
                    <a:pos x="2401" y="0"/>
                  </a:cxn>
                  <a:cxn ang="0">
                    <a:pos x="2401" y="1515"/>
                  </a:cxn>
                  <a:cxn ang="0">
                    <a:pos x="0" y="1515"/>
                  </a:cxn>
                  <a:cxn ang="0">
                    <a:pos x="0" y="0"/>
                  </a:cxn>
                </a:cxnLst>
                <a:rect l="0" t="0" r="r" b="b"/>
                <a:pathLst>
                  <a:path w="2402" h="1516">
                    <a:moveTo>
                      <a:pt x="0" y="0"/>
                    </a:moveTo>
                    <a:lnTo>
                      <a:pt x="2401" y="0"/>
                    </a:lnTo>
                    <a:lnTo>
                      <a:pt x="2401" y="1515"/>
                    </a:lnTo>
                    <a:lnTo>
                      <a:pt x="0" y="1515"/>
                    </a:lnTo>
                    <a:lnTo>
                      <a:pt x="0" y="0"/>
                    </a:lnTo>
                  </a:path>
                </a:pathLst>
              </a:custGeom>
              <a:solidFill>
                <a:srgbClr val="E0E0FF"/>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5922" name="Line 1093">
                <a:extLst>
                  <a:ext uri="{FF2B5EF4-FFF2-40B4-BE49-F238E27FC236}">
                    <a16:creationId xmlns:a16="http://schemas.microsoft.com/office/drawing/2014/main" id="{6045CA28-9C7A-D46D-C2FF-67A0B0DB0904}"/>
                  </a:ext>
                </a:extLst>
              </p:cNvPr>
              <p:cNvSpPr>
                <a:spLocks noChangeShapeType="1"/>
              </p:cNvSpPr>
              <p:nvPr/>
            </p:nvSpPr>
            <p:spPr bwMode="auto">
              <a:xfrm>
                <a:off x="389" y="3624"/>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5923" name="Line 1094">
                <a:extLst>
                  <a:ext uri="{FF2B5EF4-FFF2-40B4-BE49-F238E27FC236}">
                    <a16:creationId xmlns:a16="http://schemas.microsoft.com/office/drawing/2014/main" id="{5A960102-A80E-E148-F288-128A61EDB3A7}"/>
                  </a:ext>
                </a:extLst>
              </p:cNvPr>
              <p:cNvSpPr>
                <a:spLocks noChangeShapeType="1"/>
              </p:cNvSpPr>
              <p:nvPr/>
            </p:nvSpPr>
            <p:spPr bwMode="auto">
              <a:xfrm>
                <a:off x="389" y="3785"/>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5926" name="Line 1095">
                <a:extLst>
                  <a:ext uri="{FF2B5EF4-FFF2-40B4-BE49-F238E27FC236}">
                    <a16:creationId xmlns:a16="http://schemas.microsoft.com/office/drawing/2014/main" id="{1A6CBCCF-A334-325E-201C-968C495ED0E4}"/>
                  </a:ext>
                </a:extLst>
              </p:cNvPr>
              <p:cNvSpPr>
                <a:spLocks noChangeShapeType="1"/>
              </p:cNvSpPr>
              <p:nvPr/>
            </p:nvSpPr>
            <p:spPr bwMode="auto">
              <a:xfrm>
                <a:off x="389" y="3461"/>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5927" name="Line 1096">
                <a:extLst>
                  <a:ext uri="{FF2B5EF4-FFF2-40B4-BE49-F238E27FC236}">
                    <a16:creationId xmlns:a16="http://schemas.microsoft.com/office/drawing/2014/main" id="{2DC505FD-AA7D-C8DB-E23D-1B8E490BE29C}"/>
                  </a:ext>
                </a:extLst>
              </p:cNvPr>
              <p:cNvSpPr>
                <a:spLocks noChangeShapeType="1"/>
              </p:cNvSpPr>
              <p:nvPr/>
            </p:nvSpPr>
            <p:spPr bwMode="auto">
              <a:xfrm>
                <a:off x="389" y="3947"/>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5929" name="Line 1097">
                <a:extLst>
                  <a:ext uri="{FF2B5EF4-FFF2-40B4-BE49-F238E27FC236}">
                    <a16:creationId xmlns:a16="http://schemas.microsoft.com/office/drawing/2014/main" id="{5F6ADAE3-9B7F-4859-7DD9-A6457C8ECB2B}"/>
                  </a:ext>
                </a:extLst>
              </p:cNvPr>
              <p:cNvSpPr>
                <a:spLocks noChangeShapeType="1"/>
              </p:cNvSpPr>
              <p:nvPr/>
            </p:nvSpPr>
            <p:spPr bwMode="auto">
              <a:xfrm>
                <a:off x="389" y="3296"/>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5930" name="Line 1098">
                <a:extLst>
                  <a:ext uri="{FF2B5EF4-FFF2-40B4-BE49-F238E27FC236}">
                    <a16:creationId xmlns:a16="http://schemas.microsoft.com/office/drawing/2014/main" id="{6BBC9ECB-D210-C7F0-7EF3-39E15823EA67}"/>
                  </a:ext>
                </a:extLst>
              </p:cNvPr>
              <p:cNvSpPr>
                <a:spLocks noChangeShapeType="1"/>
              </p:cNvSpPr>
              <p:nvPr/>
            </p:nvSpPr>
            <p:spPr bwMode="auto">
              <a:xfrm>
                <a:off x="389" y="3125"/>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465931" name="Line 1099">
                <a:extLst>
                  <a:ext uri="{FF2B5EF4-FFF2-40B4-BE49-F238E27FC236}">
                    <a16:creationId xmlns:a16="http://schemas.microsoft.com/office/drawing/2014/main" id="{19F57C90-3FF3-1167-F577-5741589E2D03}"/>
                  </a:ext>
                </a:extLst>
              </p:cNvPr>
              <p:cNvSpPr>
                <a:spLocks noChangeShapeType="1"/>
              </p:cNvSpPr>
              <p:nvPr/>
            </p:nvSpPr>
            <p:spPr bwMode="auto">
              <a:xfrm>
                <a:off x="389" y="3112"/>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696" name="Line 1100">
                <a:extLst>
                  <a:ext uri="{FF2B5EF4-FFF2-40B4-BE49-F238E27FC236}">
                    <a16:creationId xmlns:a16="http://schemas.microsoft.com/office/drawing/2014/main" id="{D62F70D9-DDFC-96BC-907A-B0CF319CC88F}"/>
                  </a:ext>
                </a:extLst>
              </p:cNvPr>
              <p:cNvSpPr>
                <a:spLocks noChangeShapeType="1"/>
              </p:cNvSpPr>
              <p:nvPr/>
            </p:nvSpPr>
            <p:spPr bwMode="auto">
              <a:xfrm>
                <a:off x="658" y="3131"/>
                <a:ext cx="0" cy="984"/>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697" name="Line 1101">
                <a:extLst>
                  <a:ext uri="{FF2B5EF4-FFF2-40B4-BE49-F238E27FC236}">
                    <a16:creationId xmlns:a16="http://schemas.microsoft.com/office/drawing/2014/main" id="{1E69082B-D825-A7A1-DFC4-B59F88304FC6}"/>
                  </a:ext>
                </a:extLst>
              </p:cNvPr>
              <p:cNvSpPr>
                <a:spLocks noChangeShapeType="1"/>
              </p:cNvSpPr>
              <p:nvPr/>
            </p:nvSpPr>
            <p:spPr bwMode="auto">
              <a:xfrm flipV="1">
                <a:off x="1205" y="3127"/>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00" name="Line 1102">
                <a:extLst>
                  <a:ext uri="{FF2B5EF4-FFF2-40B4-BE49-F238E27FC236}">
                    <a16:creationId xmlns:a16="http://schemas.microsoft.com/office/drawing/2014/main" id="{74B55133-19D6-0FFB-7893-E8D80692A8DB}"/>
                  </a:ext>
                </a:extLst>
              </p:cNvPr>
              <p:cNvSpPr>
                <a:spLocks noChangeShapeType="1"/>
              </p:cNvSpPr>
              <p:nvPr/>
            </p:nvSpPr>
            <p:spPr bwMode="auto">
              <a:xfrm>
                <a:off x="932" y="3131"/>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01" name="Line 1103">
                <a:extLst>
                  <a:ext uri="{FF2B5EF4-FFF2-40B4-BE49-F238E27FC236}">
                    <a16:creationId xmlns:a16="http://schemas.microsoft.com/office/drawing/2014/main" id="{EAC01B5D-A20B-5A85-3B33-64FE575D36A2}"/>
                  </a:ext>
                </a:extLst>
              </p:cNvPr>
              <p:cNvSpPr>
                <a:spLocks noChangeShapeType="1"/>
              </p:cNvSpPr>
              <p:nvPr/>
            </p:nvSpPr>
            <p:spPr bwMode="auto">
              <a:xfrm>
                <a:off x="1478" y="3131"/>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03" name="Line 1104">
                <a:extLst>
                  <a:ext uri="{FF2B5EF4-FFF2-40B4-BE49-F238E27FC236}">
                    <a16:creationId xmlns:a16="http://schemas.microsoft.com/office/drawing/2014/main" id="{48DD924B-6308-88C5-4C1F-78B1FF485EA1}"/>
                  </a:ext>
                </a:extLst>
              </p:cNvPr>
              <p:cNvSpPr>
                <a:spLocks noChangeShapeType="1"/>
              </p:cNvSpPr>
              <p:nvPr/>
            </p:nvSpPr>
            <p:spPr bwMode="auto">
              <a:xfrm>
                <a:off x="2029" y="3131"/>
                <a:ext cx="0" cy="984"/>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05" name="Line 1105">
                <a:extLst>
                  <a:ext uri="{FF2B5EF4-FFF2-40B4-BE49-F238E27FC236}">
                    <a16:creationId xmlns:a16="http://schemas.microsoft.com/office/drawing/2014/main" id="{23255E38-C8D9-1643-39A5-75A917DD560C}"/>
                  </a:ext>
                </a:extLst>
              </p:cNvPr>
              <p:cNvSpPr>
                <a:spLocks noChangeShapeType="1"/>
              </p:cNvSpPr>
              <p:nvPr/>
            </p:nvSpPr>
            <p:spPr bwMode="auto">
              <a:xfrm>
                <a:off x="1752" y="3131"/>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06" name="Freeform 1106">
                <a:extLst>
                  <a:ext uri="{FF2B5EF4-FFF2-40B4-BE49-F238E27FC236}">
                    <a16:creationId xmlns:a16="http://schemas.microsoft.com/office/drawing/2014/main" id="{20927D5A-A8AC-20EF-A393-19EB5192BF6E}"/>
                  </a:ext>
                </a:extLst>
              </p:cNvPr>
              <p:cNvSpPr>
                <a:spLocks/>
              </p:cNvSpPr>
              <p:nvPr/>
            </p:nvSpPr>
            <p:spPr bwMode="auto">
              <a:xfrm>
                <a:off x="364" y="2905"/>
                <a:ext cx="1921" cy="1196"/>
              </a:xfrm>
              <a:custGeom>
                <a:avLst/>
                <a:gdLst/>
                <a:ahLst/>
                <a:cxnLst>
                  <a:cxn ang="0">
                    <a:pos x="0" y="0"/>
                  </a:cxn>
                  <a:cxn ang="0">
                    <a:pos x="2401" y="0"/>
                  </a:cxn>
                  <a:cxn ang="0">
                    <a:pos x="2401" y="1515"/>
                  </a:cxn>
                  <a:cxn ang="0">
                    <a:pos x="0" y="1515"/>
                  </a:cxn>
                  <a:cxn ang="0">
                    <a:pos x="0" y="0"/>
                  </a:cxn>
                </a:cxnLst>
                <a:rect l="0" t="0" r="r" b="b"/>
                <a:pathLst>
                  <a:path w="2402" h="1516">
                    <a:moveTo>
                      <a:pt x="0" y="0"/>
                    </a:moveTo>
                    <a:lnTo>
                      <a:pt x="2401" y="0"/>
                    </a:lnTo>
                    <a:lnTo>
                      <a:pt x="2401" y="1515"/>
                    </a:lnTo>
                    <a:lnTo>
                      <a:pt x="0" y="1515"/>
                    </a:lnTo>
                    <a:lnTo>
                      <a:pt x="0" y="0"/>
                    </a:lnTo>
                  </a:path>
                </a:pathLst>
              </a:custGeom>
              <a:solidFill>
                <a:srgbClr val="E0E0FF"/>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09" name="Line 1107">
                <a:extLst>
                  <a:ext uri="{FF2B5EF4-FFF2-40B4-BE49-F238E27FC236}">
                    <a16:creationId xmlns:a16="http://schemas.microsoft.com/office/drawing/2014/main" id="{D10E1C43-1F7A-3A39-C653-99D307133DDF}"/>
                  </a:ext>
                </a:extLst>
              </p:cNvPr>
              <p:cNvSpPr>
                <a:spLocks noChangeShapeType="1"/>
              </p:cNvSpPr>
              <p:nvPr/>
            </p:nvSpPr>
            <p:spPr bwMode="auto">
              <a:xfrm>
                <a:off x="370" y="3609"/>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10" name="Line 1108">
                <a:extLst>
                  <a:ext uri="{FF2B5EF4-FFF2-40B4-BE49-F238E27FC236}">
                    <a16:creationId xmlns:a16="http://schemas.microsoft.com/office/drawing/2014/main" id="{AEF437FA-9AA5-5C20-8245-77578332971C}"/>
                  </a:ext>
                </a:extLst>
              </p:cNvPr>
              <p:cNvSpPr>
                <a:spLocks noChangeShapeType="1"/>
              </p:cNvSpPr>
              <p:nvPr/>
            </p:nvSpPr>
            <p:spPr bwMode="auto">
              <a:xfrm>
                <a:off x="370" y="3770"/>
                <a:ext cx="1914"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12" name="Line 1109">
                <a:extLst>
                  <a:ext uri="{FF2B5EF4-FFF2-40B4-BE49-F238E27FC236}">
                    <a16:creationId xmlns:a16="http://schemas.microsoft.com/office/drawing/2014/main" id="{B8C7A93F-A34E-85F6-6033-C9F624E7186C}"/>
                  </a:ext>
                </a:extLst>
              </p:cNvPr>
              <p:cNvSpPr>
                <a:spLocks noChangeShapeType="1"/>
              </p:cNvSpPr>
              <p:nvPr/>
            </p:nvSpPr>
            <p:spPr bwMode="auto">
              <a:xfrm>
                <a:off x="370" y="3446"/>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13" name="Line 1110">
                <a:extLst>
                  <a:ext uri="{FF2B5EF4-FFF2-40B4-BE49-F238E27FC236}">
                    <a16:creationId xmlns:a16="http://schemas.microsoft.com/office/drawing/2014/main" id="{988AB83D-627F-D6B5-71CD-03CEBED0FEEE}"/>
                  </a:ext>
                </a:extLst>
              </p:cNvPr>
              <p:cNvSpPr>
                <a:spLocks noChangeShapeType="1"/>
              </p:cNvSpPr>
              <p:nvPr/>
            </p:nvSpPr>
            <p:spPr bwMode="auto">
              <a:xfrm>
                <a:off x="370" y="3932"/>
                <a:ext cx="1911"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14" name="Line 1111">
                <a:extLst>
                  <a:ext uri="{FF2B5EF4-FFF2-40B4-BE49-F238E27FC236}">
                    <a16:creationId xmlns:a16="http://schemas.microsoft.com/office/drawing/2014/main" id="{A44E05EA-12F4-F875-1EDE-85F5944DD143}"/>
                  </a:ext>
                </a:extLst>
              </p:cNvPr>
              <p:cNvSpPr>
                <a:spLocks noChangeShapeType="1"/>
              </p:cNvSpPr>
              <p:nvPr/>
            </p:nvSpPr>
            <p:spPr bwMode="auto">
              <a:xfrm>
                <a:off x="370" y="3281"/>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15" name="Line 1112">
                <a:extLst>
                  <a:ext uri="{FF2B5EF4-FFF2-40B4-BE49-F238E27FC236}">
                    <a16:creationId xmlns:a16="http://schemas.microsoft.com/office/drawing/2014/main" id="{A36E1A20-E320-F8DD-EA5D-53F9B7AC731E}"/>
                  </a:ext>
                </a:extLst>
              </p:cNvPr>
              <p:cNvSpPr>
                <a:spLocks noChangeShapeType="1"/>
              </p:cNvSpPr>
              <p:nvPr/>
            </p:nvSpPr>
            <p:spPr bwMode="auto">
              <a:xfrm>
                <a:off x="370" y="3111"/>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16" name="Line 1113">
                <a:extLst>
                  <a:ext uri="{FF2B5EF4-FFF2-40B4-BE49-F238E27FC236}">
                    <a16:creationId xmlns:a16="http://schemas.microsoft.com/office/drawing/2014/main" id="{B0EA4EE6-754D-37A0-FA9E-49644D30AC06}"/>
                  </a:ext>
                </a:extLst>
              </p:cNvPr>
              <p:cNvSpPr>
                <a:spLocks noChangeShapeType="1"/>
              </p:cNvSpPr>
              <p:nvPr/>
            </p:nvSpPr>
            <p:spPr bwMode="auto">
              <a:xfrm>
                <a:off x="370" y="3100"/>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17" name="Line 1114">
                <a:extLst>
                  <a:ext uri="{FF2B5EF4-FFF2-40B4-BE49-F238E27FC236}">
                    <a16:creationId xmlns:a16="http://schemas.microsoft.com/office/drawing/2014/main" id="{559F9321-91EC-3CE0-7D80-BB27A14E3A49}"/>
                  </a:ext>
                </a:extLst>
              </p:cNvPr>
              <p:cNvSpPr>
                <a:spLocks noChangeShapeType="1"/>
              </p:cNvSpPr>
              <p:nvPr/>
            </p:nvSpPr>
            <p:spPr bwMode="auto">
              <a:xfrm flipV="1">
                <a:off x="640" y="3112"/>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18" name="Line 1115">
                <a:extLst>
                  <a:ext uri="{FF2B5EF4-FFF2-40B4-BE49-F238E27FC236}">
                    <a16:creationId xmlns:a16="http://schemas.microsoft.com/office/drawing/2014/main" id="{CB1AE4CF-C3A1-C644-8BBD-5F94E8F44835}"/>
                  </a:ext>
                </a:extLst>
              </p:cNvPr>
              <p:cNvSpPr>
                <a:spLocks noChangeShapeType="1"/>
              </p:cNvSpPr>
              <p:nvPr/>
            </p:nvSpPr>
            <p:spPr bwMode="auto">
              <a:xfrm flipV="1">
                <a:off x="1186" y="3112"/>
                <a:ext cx="0" cy="984"/>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19" name="Line 1116">
                <a:extLst>
                  <a:ext uri="{FF2B5EF4-FFF2-40B4-BE49-F238E27FC236}">
                    <a16:creationId xmlns:a16="http://schemas.microsoft.com/office/drawing/2014/main" id="{2FEC241F-6F50-C599-B2CB-A6801C605743}"/>
                  </a:ext>
                </a:extLst>
              </p:cNvPr>
              <p:cNvSpPr>
                <a:spLocks noChangeShapeType="1"/>
              </p:cNvSpPr>
              <p:nvPr/>
            </p:nvSpPr>
            <p:spPr bwMode="auto">
              <a:xfrm flipV="1">
                <a:off x="913" y="3112"/>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20" name="Line 1117">
                <a:extLst>
                  <a:ext uri="{FF2B5EF4-FFF2-40B4-BE49-F238E27FC236}">
                    <a16:creationId xmlns:a16="http://schemas.microsoft.com/office/drawing/2014/main" id="{3B5F7CDE-0AE7-F2BC-38E3-216B56C819B7}"/>
                  </a:ext>
                </a:extLst>
              </p:cNvPr>
              <p:cNvSpPr>
                <a:spLocks noChangeShapeType="1"/>
              </p:cNvSpPr>
              <p:nvPr/>
            </p:nvSpPr>
            <p:spPr bwMode="auto">
              <a:xfrm flipV="1">
                <a:off x="1461" y="3112"/>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21" name="Line 1118">
                <a:extLst>
                  <a:ext uri="{FF2B5EF4-FFF2-40B4-BE49-F238E27FC236}">
                    <a16:creationId xmlns:a16="http://schemas.microsoft.com/office/drawing/2014/main" id="{F50072A9-8A8E-7DB2-69F7-64D4B59B06F2}"/>
                  </a:ext>
                </a:extLst>
              </p:cNvPr>
              <p:cNvSpPr>
                <a:spLocks noChangeShapeType="1"/>
              </p:cNvSpPr>
              <p:nvPr/>
            </p:nvSpPr>
            <p:spPr bwMode="auto">
              <a:xfrm flipV="1">
                <a:off x="2011" y="3112"/>
                <a:ext cx="0" cy="984"/>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22" name="Line 1119">
                <a:extLst>
                  <a:ext uri="{FF2B5EF4-FFF2-40B4-BE49-F238E27FC236}">
                    <a16:creationId xmlns:a16="http://schemas.microsoft.com/office/drawing/2014/main" id="{200F0FB3-1B8F-5114-82B7-24BF4215559F}"/>
                  </a:ext>
                </a:extLst>
              </p:cNvPr>
              <p:cNvSpPr>
                <a:spLocks noChangeShapeType="1"/>
              </p:cNvSpPr>
              <p:nvPr/>
            </p:nvSpPr>
            <p:spPr bwMode="auto">
              <a:xfrm flipV="1">
                <a:off x="1733" y="3112"/>
                <a:ext cx="0" cy="983"/>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23" name="Line 1120">
                <a:extLst>
                  <a:ext uri="{FF2B5EF4-FFF2-40B4-BE49-F238E27FC236}">
                    <a16:creationId xmlns:a16="http://schemas.microsoft.com/office/drawing/2014/main" id="{427AD84E-EAA1-AA54-D708-B48ED438D141}"/>
                  </a:ext>
                </a:extLst>
              </p:cNvPr>
              <p:cNvSpPr>
                <a:spLocks noChangeShapeType="1"/>
              </p:cNvSpPr>
              <p:nvPr/>
            </p:nvSpPr>
            <p:spPr bwMode="auto">
              <a:xfrm flipV="1">
                <a:off x="2265" y="3100"/>
                <a:ext cx="0" cy="98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24" name="Freeform 1121">
                <a:extLst>
                  <a:ext uri="{FF2B5EF4-FFF2-40B4-BE49-F238E27FC236}">
                    <a16:creationId xmlns:a16="http://schemas.microsoft.com/office/drawing/2014/main" id="{D2928D63-683A-891B-0AE6-EA87F934783E}"/>
                  </a:ext>
                </a:extLst>
              </p:cNvPr>
              <p:cNvSpPr>
                <a:spLocks/>
              </p:cNvSpPr>
              <p:nvPr/>
            </p:nvSpPr>
            <p:spPr bwMode="auto">
              <a:xfrm>
                <a:off x="346" y="2890"/>
                <a:ext cx="1921" cy="1196"/>
              </a:xfrm>
              <a:custGeom>
                <a:avLst/>
                <a:gdLst/>
                <a:ahLst/>
                <a:cxnLst>
                  <a:cxn ang="0">
                    <a:pos x="0" y="0"/>
                  </a:cxn>
                  <a:cxn ang="0">
                    <a:pos x="2401" y="0"/>
                  </a:cxn>
                  <a:cxn ang="0">
                    <a:pos x="2401" y="1515"/>
                  </a:cxn>
                  <a:cxn ang="0">
                    <a:pos x="0" y="1515"/>
                  </a:cxn>
                  <a:cxn ang="0">
                    <a:pos x="0" y="0"/>
                  </a:cxn>
                </a:cxnLst>
                <a:rect l="0" t="0" r="r" b="b"/>
                <a:pathLst>
                  <a:path w="2402" h="1516">
                    <a:moveTo>
                      <a:pt x="0" y="0"/>
                    </a:moveTo>
                    <a:lnTo>
                      <a:pt x="2401" y="0"/>
                    </a:lnTo>
                    <a:lnTo>
                      <a:pt x="2401" y="1515"/>
                    </a:lnTo>
                    <a:lnTo>
                      <a:pt x="0" y="1515"/>
                    </a:lnTo>
                    <a:lnTo>
                      <a:pt x="0" y="0"/>
                    </a:lnTo>
                  </a:path>
                </a:pathLst>
              </a:custGeom>
              <a:solidFill>
                <a:srgbClr val="FFFFFF"/>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25" name="Freeform 1122">
                <a:extLst>
                  <a:ext uri="{FF2B5EF4-FFF2-40B4-BE49-F238E27FC236}">
                    <a16:creationId xmlns:a16="http://schemas.microsoft.com/office/drawing/2014/main" id="{3BCE53D3-C0E1-DECE-6E8F-51D4F2A905B2}"/>
                  </a:ext>
                </a:extLst>
              </p:cNvPr>
              <p:cNvSpPr>
                <a:spLocks/>
              </p:cNvSpPr>
              <p:nvPr/>
            </p:nvSpPr>
            <p:spPr bwMode="auto">
              <a:xfrm>
                <a:off x="346" y="3096"/>
                <a:ext cx="1921" cy="168"/>
              </a:xfrm>
              <a:custGeom>
                <a:avLst/>
                <a:gdLst/>
                <a:ahLst/>
                <a:cxnLst>
                  <a:cxn ang="0">
                    <a:pos x="0" y="0"/>
                  </a:cxn>
                  <a:cxn ang="0">
                    <a:pos x="2401" y="0"/>
                  </a:cxn>
                  <a:cxn ang="0">
                    <a:pos x="2401" y="211"/>
                  </a:cxn>
                  <a:cxn ang="0">
                    <a:pos x="0" y="211"/>
                  </a:cxn>
                  <a:cxn ang="0">
                    <a:pos x="0" y="0"/>
                  </a:cxn>
                </a:cxnLst>
                <a:rect l="0" t="0" r="r" b="b"/>
                <a:pathLst>
                  <a:path w="2402" h="212">
                    <a:moveTo>
                      <a:pt x="0" y="0"/>
                    </a:moveTo>
                    <a:lnTo>
                      <a:pt x="2401" y="0"/>
                    </a:lnTo>
                    <a:lnTo>
                      <a:pt x="2401" y="211"/>
                    </a:lnTo>
                    <a:lnTo>
                      <a:pt x="0" y="211"/>
                    </a:lnTo>
                    <a:lnTo>
                      <a:pt x="0" y="0"/>
                    </a:lnTo>
                  </a:path>
                </a:pathLst>
              </a:custGeom>
              <a:solidFill>
                <a:srgbClr val="E0E0FF"/>
              </a:solidFill>
              <a:ln w="12700" cap="rnd" cmpd="sng">
                <a:solidFill>
                  <a:srgbClr val="000000"/>
                </a:solidFill>
                <a:prstDash val="solid"/>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26" name="Line 1123">
                <a:extLst>
                  <a:ext uri="{FF2B5EF4-FFF2-40B4-BE49-F238E27FC236}">
                    <a16:creationId xmlns:a16="http://schemas.microsoft.com/office/drawing/2014/main" id="{3FF7C08E-0ED5-29FD-83B4-2E50A5A8FB15}"/>
                  </a:ext>
                </a:extLst>
              </p:cNvPr>
              <p:cNvSpPr>
                <a:spLocks noChangeShapeType="1"/>
              </p:cNvSpPr>
              <p:nvPr/>
            </p:nvSpPr>
            <p:spPr bwMode="auto">
              <a:xfrm>
                <a:off x="353" y="3594"/>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27" name="Line 1124">
                <a:extLst>
                  <a:ext uri="{FF2B5EF4-FFF2-40B4-BE49-F238E27FC236}">
                    <a16:creationId xmlns:a16="http://schemas.microsoft.com/office/drawing/2014/main" id="{E1432353-68CB-35D3-ED2C-6C3F1BFBE44E}"/>
                  </a:ext>
                </a:extLst>
              </p:cNvPr>
              <p:cNvSpPr>
                <a:spLocks noChangeShapeType="1"/>
              </p:cNvSpPr>
              <p:nvPr/>
            </p:nvSpPr>
            <p:spPr bwMode="auto">
              <a:xfrm>
                <a:off x="353" y="3755"/>
                <a:ext cx="1910"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28" name="Line 1125">
                <a:extLst>
                  <a:ext uri="{FF2B5EF4-FFF2-40B4-BE49-F238E27FC236}">
                    <a16:creationId xmlns:a16="http://schemas.microsoft.com/office/drawing/2014/main" id="{3DF4F116-CE3D-020B-9142-D4C926031B9C}"/>
                  </a:ext>
                </a:extLst>
              </p:cNvPr>
              <p:cNvSpPr>
                <a:spLocks noChangeShapeType="1"/>
              </p:cNvSpPr>
              <p:nvPr/>
            </p:nvSpPr>
            <p:spPr bwMode="auto">
              <a:xfrm>
                <a:off x="353" y="3431"/>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29" name="Line 1126">
                <a:extLst>
                  <a:ext uri="{FF2B5EF4-FFF2-40B4-BE49-F238E27FC236}">
                    <a16:creationId xmlns:a16="http://schemas.microsoft.com/office/drawing/2014/main" id="{178BE0A8-EBBE-F175-FEB8-E2D85648CA6B}"/>
                  </a:ext>
                </a:extLst>
              </p:cNvPr>
              <p:cNvSpPr>
                <a:spLocks noChangeShapeType="1"/>
              </p:cNvSpPr>
              <p:nvPr/>
            </p:nvSpPr>
            <p:spPr bwMode="auto">
              <a:xfrm>
                <a:off x="353" y="3917"/>
                <a:ext cx="1912"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30" name="Line 1127">
                <a:extLst>
                  <a:ext uri="{FF2B5EF4-FFF2-40B4-BE49-F238E27FC236}">
                    <a16:creationId xmlns:a16="http://schemas.microsoft.com/office/drawing/2014/main" id="{77043104-5524-9790-D1D8-23C73ACC3B3D}"/>
                  </a:ext>
                </a:extLst>
              </p:cNvPr>
              <p:cNvSpPr>
                <a:spLocks noChangeShapeType="1"/>
              </p:cNvSpPr>
              <p:nvPr/>
            </p:nvSpPr>
            <p:spPr bwMode="auto">
              <a:xfrm>
                <a:off x="353" y="3266"/>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31" name="Line 1128">
                <a:extLst>
                  <a:ext uri="{FF2B5EF4-FFF2-40B4-BE49-F238E27FC236}">
                    <a16:creationId xmlns:a16="http://schemas.microsoft.com/office/drawing/2014/main" id="{365C6AFD-095C-02CE-F698-6F4651CE18B7}"/>
                  </a:ext>
                </a:extLst>
              </p:cNvPr>
              <p:cNvSpPr>
                <a:spLocks noChangeShapeType="1"/>
              </p:cNvSpPr>
              <p:nvPr/>
            </p:nvSpPr>
            <p:spPr bwMode="auto">
              <a:xfrm>
                <a:off x="353" y="3096"/>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32" name="Line 1129">
                <a:extLst>
                  <a:ext uri="{FF2B5EF4-FFF2-40B4-BE49-F238E27FC236}">
                    <a16:creationId xmlns:a16="http://schemas.microsoft.com/office/drawing/2014/main" id="{F938768A-0C84-0702-3AF5-FB7427A980CA}"/>
                  </a:ext>
                </a:extLst>
              </p:cNvPr>
              <p:cNvSpPr>
                <a:spLocks noChangeShapeType="1"/>
              </p:cNvSpPr>
              <p:nvPr/>
            </p:nvSpPr>
            <p:spPr bwMode="auto">
              <a:xfrm>
                <a:off x="353" y="3084"/>
                <a:ext cx="1913" cy="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33" name="Line 1130">
                <a:extLst>
                  <a:ext uri="{FF2B5EF4-FFF2-40B4-BE49-F238E27FC236}">
                    <a16:creationId xmlns:a16="http://schemas.microsoft.com/office/drawing/2014/main" id="{5B51B2FC-0A9B-D5DE-2C81-CED42FD73CEC}"/>
                  </a:ext>
                </a:extLst>
              </p:cNvPr>
              <p:cNvSpPr>
                <a:spLocks noChangeShapeType="1"/>
              </p:cNvSpPr>
              <p:nvPr/>
            </p:nvSpPr>
            <p:spPr bwMode="auto">
              <a:xfrm>
                <a:off x="621" y="3104"/>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34" name="Line 1131">
                <a:extLst>
                  <a:ext uri="{FF2B5EF4-FFF2-40B4-BE49-F238E27FC236}">
                    <a16:creationId xmlns:a16="http://schemas.microsoft.com/office/drawing/2014/main" id="{85C7BD71-6A18-DD59-86A4-7C8543D0A322}"/>
                  </a:ext>
                </a:extLst>
              </p:cNvPr>
              <p:cNvSpPr>
                <a:spLocks noChangeShapeType="1"/>
              </p:cNvSpPr>
              <p:nvPr/>
            </p:nvSpPr>
            <p:spPr bwMode="auto">
              <a:xfrm>
                <a:off x="1169" y="3104"/>
                <a:ext cx="0" cy="980"/>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35" name="Line 1132">
                <a:extLst>
                  <a:ext uri="{FF2B5EF4-FFF2-40B4-BE49-F238E27FC236}">
                    <a16:creationId xmlns:a16="http://schemas.microsoft.com/office/drawing/2014/main" id="{7637F169-2693-EC05-4409-66C0B7B1DA6A}"/>
                  </a:ext>
                </a:extLst>
              </p:cNvPr>
              <p:cNvSpPr>
                <a:spLocks noChangeShapeType="1"/>
              </p:cNvSpPr>
              <p:nvPr/>
            </p:nvSpPr>
            <p:spPr bwMode="auto">
              <a:xfrm>
                <a:off x="894" y="3104"/>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36" name="Line 1133">
                <a:extLst>
                  <a:ext uri="{FF2B5EF4-FFF2-40B4-BE49-F238E27FC236}">
                    <a16:creationId xmlns:a16="http://schemas.microsoft.com/office/drawing/2014/main" id="{77055CA2-5ACC-2C9F-F1DD-BC34478B850B}"/>
                  </a:ext>
                </a:extLst>
              </p:cNvPr>
              <p:cNvSpPr>
                <a:spLocks noChangeShapeType="1"/>
              </p:cNvSpPr>
              <p:nvPr/>
            </p:nvSpPr>
            <p:spPr bwMode="auto">
              <a:xfrm>
                <a:off x="1442" y="3104"/>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37" name="Line 1134">
                <a:extLst>
                  <a:ext uri="{FF2B5EF4-FFF2-40B4-BE49-F238E27FC236}">
                    <a16:creationId xmlns:a16="http://schemas.microsoft.com/office/drawing/2014/main" id="{06B8307C-DFFB-BEFE-B313-C6C8F3562B9E}"/>
                  </a:ext>
                </a:extLst>
              </p:cNvPr>
              <p:cNvSpPr>
                <a:spLocks noChangeShapeType="1"/>
              </p:cNvSpPr>
              <p:nvPr/>
            </p:nvSpPr>
            <p:spPr bwMode="auto">
              <a:xfrm>
                <a:off x="1993" y="3104"/>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38" name="Line 1135">
                <a:extLst>
                  <a:ext uri="{FF2B5EF4-FFF2-40B4-BE49-F238E27FC236}">
                    <a16:creationId xmlns:a16="http://schemas.microsoft.com/office/drawing/2014/main" id="{AD35057B-4DEA-89C8-93BA-B7E17E7D64EB}"/>
                  </a:ext>
                </a:extLst>
              </p:cNvPr>
              <p:cNvSpPr>
                <a:spLocks noChangeShapeType="1"/>
              </p:cNvSpPr>
              <p:nvPr/>
            </p:nvSpPr>
            <p:spPr bwMode="auto">
              <a:xfrm>
                <a:off x="1716" y="3104"/>
                <a:ext cx="0" cy="981"/>
              </a:xfrm>
              <a:prstGeom prst="line">
                <a:avLst/>
              </a:prstGeom>
              <a:noFill/>
              <a:ln w="12700">
                <a:solidFill>
                  <a:schemeClr val="tx1"/>
                </a:solidFill>
                <a:round/>
                <a:headEnd type="none" w="sm" len="sm"/>
                <a:tailEnd type="none" w="sm" len="sm"/>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39" name="Freeform 1136">
                <a:extLst>
                  <a:ext uri="{FF2B5EF4-FFF2-40B4-BE49-F238E27FC236}">
                    <a16:creationId xmlns:a16="http://schemas.microsoft.com/office/drawing/2014/main" id="{7F26F0A8-360B-3039-A224-8C1E1436A9F6}"/>
                  </a:ext>
                </a:extLst>
              </p:cNvPr>
              <p:cNvSpPr>
                <a:spLocks/>
              </p:cNvSpPr>
              <p:nvPr/>
            </p:nvSpPr>
            <p:spPr bwMode="auto">
              <a:xfrm>
                <a:off x="1194" y="3274"/>
                <a:ext cx="33" cy="75"/>
              </a:xfrm>
              <a:custGeom>
                <a:avLst/>
                <a:gdLst/>
                <a:ahLst/>
                <a:cxnLst>
                  <a:cxn ang="0">
                    <a:pos x="15" y="94"/>
                  </a:cxn>
                  <a:cxn ang="0">
                    <a:pos x="41" y="94"/>
                  </a:cxn>
                  <a:cxn ang="0">
                    <a:pos x="41" y="0"/>
                  </a:cxn>
                  <a:cxn ang="0">
                    <a:pos x="5" y="0"/>
                  </a:cxn>
                  <a:cxn ang="0">
                    <a:pos x="0" y="20"/>
                  </a:cxn>
                  <a:cxn ang="0">
                    <a:pos x="15" y="20"/>
                  </a:cxn>
                  <a:cxn ang="0">
                    <a:pos x="15" y="94"/>
                  </a:cxn>
                </a:cxnLst>
                <a:rect l="0" t="0" r="r" b="b"/>
                <a:pathLst>
                  <a:path w="42" h="95">
                    <a:moveTo>
                      <a:pt x="15" y="94"/>
                    </a:moveTo>
                    <a:lnTo>
                      <a:pt x="41" y="94"/>
                    </a:lnTo>
                    <a:lnTo>
                      <a:pt x="41" y="0"/>
                    </a:lnTo>
                    <a:lnTo>
                      <a:pt x="5" y="0"/>
                    </a:lnTo>
                    <a:lnTo>
                      <a:pt x="0" y="20"/>
                    </a:lnTo>
                    <a:lnTo>
                      <a:pt x="15" y="20"/>
                    </a:lnTo>
                    <a:lnTo>
                      <a:pt x="15" y="94"/>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40" name="Freeform 1137">
                <a:extLst>
                  <a:ext uri="{FF2B5EF4-FFF2-40B4-BE49-F238E27FC236}">
                    <a16:creationId xmlns:a16="http://schemas.microsoft.com/office/drawing/2014/main" id="{F7AFD361-D028-085E-3532-AF6EB093EB1E}"/>
                  </a:ext>
                </a:extLst>
              </p:cNvPr>
              <p:cNvSpPr>
                <a:spLocks/>
              </p:cNvSpPr>
              <p:nvPr/>
            </p:nvSpPr>
            <p:spPr bwMode="auto">
              <a:xfrm>
                <a:off x="1468" y="3274"/>
                <a:ext cx="54" cy="75"/>
              </a:xfrm>
              <a:custGeom>
                <a:avLst/>
                <a:gdLst/>
                <a:ahLst/>
                <a:cxnLst>
                  <a:cxn ang="0">
                    <a:pos x="0" y="29"/>
                  </a:cxn>
                  <a:cxn ang="0">
                    <a:pos x="26" y="29"/>
                  </a:cxn>
                  <a:cxn ang="0">
                    <a:pos x="26" y="20"/>
                  </a:cxn>
                  <a:cxn ang="0">
                    <a:pos x="40" y="20"/>
                  </a:cxn>
                  <a:cxn ang="0">
                    <a:pos x="40" y="34"/>
                  </a:cxn>
                  <a:cxn ang="0">
                    <a:pos x="0" y="78"/>
                  </a:cxn>
                  <a:cxn ang="0">
                    <a:pos x="0" y="94"/>
                  </a:cxn>
                  <a:cxn ang="0">
                    <a:pos x="67" y="94"/>
                  </a:cxn>
                  <a:cxn ang="0">
                    <a:pos x="67" y="78"/>
                  </a:cxn>
                  <a:cxn ang="0">
                    <a:pos x="28" y="78"/>
                  </a:cxn>
                  <a:cxn ang="0">
                    <a:pos x="67" y="39"/>
                  </a:cxn>
                  <a:cxn ang="0">
                    <a:pos x="67" y="12"/>
                  </a:cxn>
                  <a:cxn ang="0">
                    <a:pos x="47" y="0"/>
                  </a:cxn>
                  <a:cxn ang="0">
                    <a:pos x="20" y="0"/>
                  </a:cxn>
                  <a:cxn ang="0">
                    <a:pos x="0" y="12"/>
                  </a:cxn>
                  <a:cxn ang="0">
                    <a:pos x="0" y="29"/>
                  </a:cxn>
                </a:cxnLst>
                <a:rect l="0" t="0" r="r" b="b"/>
                <a:pathLst>
                  <a:path w="68" h="95">
                    <a:moveTo>
                      <a:pt x="0" y="29"/>
                    </a:moveTo>
                    <a:lnTo>
                      <a:pt x="26" y="29"/>
                    </a:lnTo>
                    <a:lnTo>
                      <a:pt x="26" y="20"/>
                    </a:lnTo>
                    <a:lnTo>
                      <a:pt x="40" y="20"/>
                    </a:lnTo>
                    <a:lnTo>
                      <a:pt x="40" y="34"/>
                    </a:lnTo>
                    <a:lnTo>
                      <a:pt x="0" y="78"/>
                    </a:lnTo>
                    <a:lnTo>
                      <a:pt x="0" y="94"/>
                    </a:lnTo>
                    <a:lnTo>
                      <a:pt x="67" y="94"/>
                    </a:lnTo>
                    <a:lnTo>
                      <a:pt x="67" y="78"/>
                    </a:lnTo>
                    <a:lnTo>
                      <a:pt x="28" y="78"/>
                    </a:lnTo>
                    <a:lnTo>
                      <a:pt x="67" y="39"/>
                    </a:lnTo>
                    <a:lnTo>
                      <a:pt x="67" y="12"/>
                    </a:lnTo>
                    <a:lnTo>
                      <a:pt x="47" y="0"/>
                    </a:lnTo>
                    <a:lnTo>
                      <a:pt x="20" y="0"/>
                    </a:lnTo>
                    <a:lnTo>
                      <a:pt x="0" y="12"/>
                    </a:lnTo>
                    <a:lnTo>
                      <a:pt x="0" y="29"/>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41" name="Freeform 1138">
                <a:extLst>
                  <a:ext uri="{FF2B5EF4-FFF2-40B4-BE49-F238E27FC236}">
                    <a16:creationId xmlns:a16="http://schemas.microsoft.com/office/drawing/2014/main" id="{D08AE134-6B3E-E6F4-1008-0C8AB50DDC83}"/>
                  </a:ext>
                </a:extLst>
              </p:cNvPr>
              <p:cNvSpPr>
                <a:spLocks/>
              </p:cNvSpPr>
              <p:nvPr/>
            </p:nvSpPr>
            <p:spPr bwMode="auto">
              <a:xfrm>
                <a:off x="1742" y="3274"/>
                <a:ext cx="56" cy="75"/>
              </a:xfrm>
              <a:custGeom>
                <a:avLst/>
                <a:gdLst/>
                <a:ahLst/>
                <a:cxnLst>
                  <a:cxn ang="0">
                    <a:pos x="20" y="0"/>
                  </a:cxn>
                  <a:cxn ang="0">
                    <a:pos x="49" y="0"/>
                  </a:cxn>
                  <a:cxn ang="0">
                    <a:pos x="69" y="12"/>
                  </a:cxn>
                  <a:cxn ang="0">
                    <a:pos x="69" y="39"/>
                  </a:cxn>
                  <a:cxn ang="0">
                    <a:pos x="59" y="48"/>
                  </a:cxn>
                  <a:cxn ang="0">
                    <a:pos x="69" y="56"/>
                  </a:cxn>
                  <a:cxn ang="0">
                    <a:pos x="69" y="82"/>
                  </a:cxn>
                  <a:cxn ang="0">
                    <a:pos x="49" y="94"/>
                  </a:cxn>
                  <a:cxn ang="0">
                    <a:pos x="20" y="94"/>
                  </a:cxn>
                  <a:cxn ang="0">
                    <a:pos x="0" y="82"/>
                  </a:cxn>
                  <a:cxn ang="0">
                    <a:pos x="0" y="68"/>
                  </a:cxn>
                  <a:cxn ang="0">
                    <a:pos x="26" y="68"/>
                  </a:cxn>
                  <a:cxn ang="0">
                    <a:pos x="26" y="78"/>
                  </a:cxn>
                  <a:cxn ang="0">
                    <a:pos x="43" y="78"/>
                  </a:cxn>
                  <a:cxn ang="0">
                    <a:pos x="43" y="56"/>
                  </a:cxn>
                  <a:cxn ang="0">
                    <a:pos x="26" y="56"/>
                  </a:cxn>
                  <a:cxn ang="0">
                    <a:pos x="26" y="39"/>
                  </a:cxn>
                  <a:cxn ang="0">
                    <a:pos x="43" y="39"/>
                  </a:cxn>
                  <a:cxn ang="0">
                    <a:pos x="43" y="17"/>
                  </a:cxn>
                  <a:cxn ang="0">
                    <a:pos x="26" y="17"/>
                  </a:cxn>
                  <a:cxn ang="0">
                    <a:pos x="26" y="27"/>
                  </a:cxn>
                  <a:cxn ang="0">
                    <a:pos x="0" y="27"/>
                  </a:cxn>
                  <a:cxn ang="0">
                    <a:pos x="0" y="12"/>
                  </a:cxn>
                  <a:cxn ang="0">
                    <a:pos x="20" y="0"/>
                  </a:cxn>
                </a:cxnLst>
                <a:rect l="0" t="0" r="r" b="b"/>
                <a:pathLst>
                  <a:path w="70" h="95">
                    <a:moveTo>
                      <a:pt x="20" y="0"/>
                    </a:moveTo>
                    <a:lnTo>
                      <a:pt x="49" y="0"/>
                    </a:lnTo>
                    <a:lnTo>
                      <a:pt x="69" y="12"/>
                    </a:lnTo>
                    <a:lnTo>
                      <a:pt x="69" y="39"/>
                    </a:lnTo>
                    <a:lnTo>
                      <a:pt x="59" y="48"/>
                    </a:lnTo>
                    <a:lnTo>
                      <a:pt x="69" y="56"/>
                    </a:lnTo>
                    <a:lnTo>
                      <a:pt x="69" y="82"/>
                    </a:lnTo>
                    <a:lnTo>
                      <a:pt x="49" y="94"/>
                    </a:lnTo>
                    <a:lnTo>
                      <a:pt x="20" y="94"/>
                    </a:lnTo>
                    <a:lnTo>
                      <a:pt x="0" y="82"/>
                    </a:lnTo>
                    <a:lnTo>
                      <a:pt x="0" y="68"/>
                    </a:lnTo>
                    <a:lnTo>
                      <a:pt x="26" y="68"/>
                    </a:lnTo>
                    <a:lnTo>
                      <a:pt x="26" y="78"/>
                    </a:lnTo>
                    <a:lnTo>
                      <a:pt x="43" y="78"/>
                    </a:lnTo>
                    <a:lnTo>
                      <a:pt x="43" y="56"/>
                    </a:lnTo>
                    <a:lnTo>
                      <a:pt x="26" y="56"/>
                    </a:lnTo>
                    <a:lnTo>
                      <a:pt x="26" y="39"/>
                    </a:lnTo>
                    <a:lnTo>
                      <a:pt x="43" y="39"/>
                    </a:lnTo>
                    <a:lnTo>
                      <a:pt x="43" y="17"/>
                    </a:lnTo>
                    <a:lnTo>
                      <a:pt x="26" y="17"/>
                    </a:lnTo>
                    <a:lnTo>
                      <a:pt x="26" y="27"/>
                    </a:lnTo>
                    <a:lnTo>
                      <a:pt x="0" y="27"/>
                    </a:lnTo>
                    <a:lnTo>
                      <a:pt x="0" y="12"/>
                    </a:lnTo>
                    <a:lnTo>
                      <a:pt x="2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42" name="Freeform 1139">
                <a:extLst>
                  <a:ext uri="{FF2B5EF4-FFF2-40B4-BE49-F238E27FC236}">
                    <a16:creationId xmlns:a16="http://schemas.microsoft.com/office/drawing/2014/main" id="{E8FD3BB5-E564-26F3-005C-5A8596374938}"/>
                  </a:ext>
                </a:extLst>
              </p:cNvPr>
              <p:cNvSpPr>
                <a:spLocks/>
              </p:cNvSpPr>
              <p:nvPr/>
            </p:nvSpPr>
            <p:spPr bwMode="auto">
              <a:xfrm>
                <a:off x="2022" y="3274"/>
                <a:ext cx="59" cy="75"/>
              </a:xfrm>
              <a:custGeom>
                <a:avLst/>
                <a:gdLst/>
                <a:ahLst/>
                <a:cxnLst>
                  <a:cxn ang="0">
                    <a:pos x="40" y="0"/>
                  </a:cxn>
                  <a:cxn ang="0">
                    <a:pos x="66" y="0"/>
                  </a:cxn>
                  <a:cxn ang="0">
                    <a:pos x="66" y="56"/>
                  </a:cxn>
                  <a:cxn ang="0">
                    <a:pos x="72" y="56"/>
                  </a:cxn>
                  <a:cxn ang="0">
                    <a:pos x="72" y="78"/>
                  </a:cxn>
                  <a:cxn ang="0">
                    <a:pos x="66" y="78"/>
                  </a:cxn>
                  <a:cxn ang="0">
                    <a:pos x="66" y="94"/>
                  </a:cxn>
                  <a:cxn ang="0">
                    <a:pos x="40" y="94"/>
                  </a:cxn>
                  <a:cxn ang="0">
                    <a:pos x="40" y="78"/>
                  </a:cxn>
                  <a:cxn ang="0">
                    <a:pos x="40" y="56"/>
                  </a:cxn>
                  <a:cxn ang="0">
                    <a:pos x="28" y="56"/>
                  </a:cxn>
                  <a:cxn ang="0">
                    <a:pos x="40" y="37"/>
                  </a:cxn>
                  <a:cxn ang="0">
                    <a:pos x="40" y="56"/>
                  </a:cxn>
                  <a:cxn ang="0">
                    <a:pos x="40" y="78"/>
                  </a:cxn>
                  <a:cxn ang="0">
                    <a:pos x="0" y="78"/>
                  </a:cxn>
                  <a:cxn ang="0">
                    <a:pos x="0" y="56"/>
                  </a:cxn>
                  <a:cxn ang="0">
                    <a:pos x="40" y="0"/>
                  </a:cxn>
                </a:cxnLst>
                <a:rect l="0" t="0" r="r" b="b"/>
                <a:pathLst>
                  <a:path w="73" h="95">
                    <a:moveTo>
                      <a:pt x="40" y="0"/>
                    </a:moveTo>
                    <a:lnTo>
                      <a:pt x="66" y="0"/>
                    </a:lnTo>
                    <a:lnTo>
                      <a:pt x="66" y="56"/>
                    </a:lnTo>
                    <a:lnTo>
                      <a:pt x="72" y="56"/>
                    </a:lnTo>
                    <a:lnTo>
                      <a:pt x="72" y="78"/>
                    </a:lnTo>
                    <a:lnTo>
                      <a:pt x="66" y="78"/>
                    </a:lnTo>
                    <a:lnTo>
                      <a:pt x="66" y="94"/>
                    </a:lnTo>
                    <a:lnTo>
                      <a:pt x="40" y="94"/>
                    </a:lnTo>
                    <a:lnTo>
                      <a:pt x="40" y="78"/>
                    </a:lnTo>
                    <a:lnTo>
                      <a:pt x="40" y="56"/>
                    </a:lnTo>
                    <a:lnTo>
                      <a:pt x="28" y="56"/>
                    </a:lnTo>
                    <a:lnTo>
                      <a:pt x="40" y="37"/>
                    </a:lnTo>
                    <a:lnTo>
                      <a:pt x="40" y="56"/>
                    </a:lnTo>
                    <a:lnTo>
                      <a:pt x="40" y="78"/>
                    </a:lnTo>
                    <a:lnTo>
                      <a:pt x="0" y="78"/>
                    </a:lnTo>
                    <a:lnTo>
                      <a:pt x="0" y="56"/>
                    </a:lnTo>
                    <a:lnTo>
                      <a:pt x="4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43" name="Freeform 1140">
                <a:extLst>
                  <a:ext uri="{FF2B5EF4-FFF2-40B4-BE49-F238E27FC236}">
                    <a16:creationId xmlns:a16="http://schemas.microsoft.com/office/drawing/2014/main" id="{C177350E-2012-A470-F599-591AF8AD15F3}"/>
                  </a:ext>
                </a:extLst>
              </p:cNvPr>
              <p:cNvSpPr>
                <a:spLocks/>
              </p:cNvSpPr>
              <p:nvPr/>
            </p:nvSpPr>
            <p:spPr bwMode="auto">
              <a:xfrm>
                <a:off x="366" y="3445"/>
                <a:ext cx="57" cy="77"/>
              </a:xfrm>
              <a:custGeom>
                <a:avLst/>
                <a:gdLst/>
                <a:ahLst/>
                <a:cxnLst>
                  <a:cxn ang="0">
                    <a:pos x="0" y="0"/>
                  </a:cxn>
                  <a:cxn ang="0">
                    <a:pos x="67" y="0"/>
                  </a:cxn>
                  <a:cxn ang="0">
                    <a:pos x="67" y="19"/>
                  </a:cxn>
                  <a:cxn ang="0">
                    <a:pos x="26" y="19"/>
                  </a:cxn>
                  <a:cxn ang="0">
                    <a:pos x="26" y="34"/>
                  </a:cxn>
                  <a:cxn ang="0">
                    <a:pos x="50" y="34"/>
                  </a:cxn>
                  <a:cxn ang="0">
                    <a:pos x="70" y="48"/>
                  </a:cxn>
                  <a:cxn ang="0">
                    <a:pos x="70" y="82"/>
                  </a:cxn>
                  <a:cxn ang="0">
                    <a:pos x="50" y="96"/>
                  </a:cxn>
                  <a:cxn ang="0">
                    <a:pos x="20" y="96"/>
                  </a:cxn>
                  <a:cxn ang="0">
                    <a:pos x="0" y="82"/>
                  </a:cxn>
                  <a:cxn ang="0">
                    <a:pos x="0" y="64"/>
                  </a:cxn>
                  <a:cxn ang="0">
                    <a:pos x="26" y="64"/>
                  </a:cxn>
                  <a:cxn ang="0">
                    <a:pos x="26" y="79"/>
                  </a:cxn>
                  <a:cxn ang="0">
                    <a:pos x="43" y="79"/>
                  </a:cxn>
                  <a:cxn ang="0">
                    <a:pos x="43" y="50"/>
                  </a:cxn>
                  <a:cxn ang="0">
                    <a:pos x="20" y="50"/>
                  </a:cxn>
                  <a:cxn ang="0">
                    <a:pos x="0" y="36"/>
                  </a:cxn>
                  <a:cxn ang="0">
                    <a:pos x="0" y="0"/>
                  </a:cxn>
                </a:cxnLst>
                <a:rect l="0" t="0" r="r" b="b"/>
                <a:pathLst>
                  <a:path w="71" h="97">
                    <a:moveTo>
                      <a:pt x="0" y="0"/>
                    </a:moveTo>
                    <a:lnTo>
                      <a:pt x="67" y="0"/>
                    </a:lnTo>
                    <a:lnTo>
                      <a:pt x="67" y="19"/>
                    </a:lnTo>
                    <a:lnTo>
                      <a:pt x="26" y="19"/>
                    </a:lnTo>
                    <a:lnTo>
                      <a:pt x="26" y="34"/>
                    </a:lnTo>
                    <a:lnTo>
                      <a:pt x="50" y="34"/>
                    </a:lnTo>
                    <a:lnTo>
                      <a:pt x="70" y="48"/>
                    </a:lnTo>
                    <a:lnTo>
                      <a:pt x="70" y="82"/>
                    </a:lnTo>
                    <a:lnTo>
                      <a:pt x="50" y="96"/>
                    </a:lnTo>
                    <a:lnTo>
                      <a:pt x="20" y="96"/>
                    </a:lnTo>
                    <a:lnTo>
                      <a:pt x="0" y="82"/>
                    </a:lnTo>
                    <a:lnTo>
                      <a:pt x="0" y="64"/>
                    </a:lnTo>
                    <a:lnTo>
                      <a:pt x="26" y="64"/>
                    </a:lnTo>
                    <a:lnTo>
                      <a:pt x="26" y="79"/>
                    </a:lnTo>
                    <a:lnTo>
                      <a:pt x="43" y="79"/>
                    </a:lnTo>
                    <a:lnTo>
                      <a:pt x="43" y="50"/>
                    </a:lnTo>
                    <a:lnTo>
                      <a:pt x="20" y="50"/>
                    </a:lnTo>
                    <a:lnTo>
                      <a:pt x="0" y="36"/>
                    </a:lnTo>
                    <a:lnTo>
                      <a:pt x="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44" name="Freeform 1141">
                <a:extLst>
                  <a:ext uri="{FF2B5EF4-FFF2-40B4-BE49-F238E27FC236}">
                    <a16:creationId xmlns:a16="http://schemas.microsoft.com/office/drawing/2014/main" id="{5FABA05E-5A18-9AA0-E04C-4B9A67F07212}"/>
                  </a:ext>
                </a:extLst>
              </p:cNvPr>
              <p:cNvSpPr>
                <a:spLocks/>
              </p:cNvSpPr>
              <p:nvPr/>
            </p:nvSpPr>
            <p:spPr bwMode="auto">
              <a:xfrm>
                <a:off x="647" y="3445"/>
                <a:ext cx="52" cy="77"/>
              </a:xfrm>
              <a:custGeom>
                <a:avLst/>
                <a:gdLst/>
                <a:ahLst/>
                <a:cxnLst>
                  <a:cxn ang="0">
                    <a:pos x="20" y="0"/>
                  </a:cxn>
                  <a:cxn ang="0">
                    <a:pos x="45" y="0"/>
                  </a:cxn>
                  <a:cxn ang="0">
                    <a:pos x="64" y="11"/>
                  </a:cxn>
                  <a:cxn ang="0">
                    <a:pos x="64" y="29"/>
                  </a:cxn>
                  <a:cxn ang="0">
                    <a:pos x="41" y="29"/>
                  </a:cxn>
                  <a:cxn ang="0">
                    <a:pos x="41" y="19"/>
                  </a:cxn>
                  <a:cxn ang="0">
                    <a:pos x="27" y="19"/>
                  </a:cxn>
                  <a:cxn ang="0">
                    <a:pos x="27" y="36"/>
                  </a:cxn>
                  <a:cxn ang="0">
                    <a:pos x="27" y="55"/>
                  </a:cxn>
                  <a:cxn ang="0">
                    <a:pos x="41" y="55"/>
                  </a:cxn>
                  <a:cxn ang="0">
                    <a:pos x="41" y="79"/>
                  </a:cxn>
                  <a:cxn ang="0">
                    <a:pos x="27" y="79"/>
                  </a:cxn>
                  <a:cxn ang="0">
                    <a:pos x="27" y="55"/>
                  </a:cxn>
                  <a:cxn ang="0">
                    <a:pos x="27" y="36"/>
                  </a:cxn>
                  <a:cxn ang="0">
                    <a:pos x="45" y="36"/>
                  </a:cxn>
                  <a:cxn ang="0">
                    <a:pos x="64" y="48"/>
                  </a:cxn>
                  <a:cxn ang="0">
                    <a:pos x="64" y="85"/>
                  </a:cxn>
                  <a:cxn ang="0">
                    <a:pos x="45" y="96"/>
                  </a:cxn>
                  <a:cxn ang="0">
                    <a:pos x="20" y="96"/>
                  </a:cxn>
                  <a:cxn ang="0">
                    <a:pos x="0" y="85"/>
                  </a:cxn>
                  <a:cxn ang="0">
                    <a:pos x="0" y="11"/>
                  </a:cxn>
                  <a:cxn ang="0">
                    <a:pos x="20" y="0"/>
                  </a:cxn>
                </a:cxnLst>
                <a:rect l="0" t="0" r="r" b="b"/>
                <a:pathLst>
                  <a:path w="65" h="97">
                    <a:moveTo>
                      <a:pt x="20" y="0"/>
                    </a:moveTo>
                    <a:lnTo>
                      <a:pt x="45" y="0"/>
                    </a:lnTo>
                    <a:lnTo>
                      <a:pt x="64" y="11"/>
                    </a:lnTo>
                    <a:lnTo>
                      <a:pt x="64" y="29"/>
                    </a:lnTo>
                    <a:lnTo>
                      <a:pt x="41" y="29"/>
                    </a:lnTo>
                    <a:lnTo>
                      <a:pt x="41" y="19"/>
                    </a:lnTo>
                    <a:lnTo>
                      <a:pt x="27" y="19"/>
                    </a:lnTo>
                    <a:lnTo>
                      <a:pt x="27" y="36"/>
                    </a:lnTo>
                    <a:lnTo>
                      <a:pt x="27" y="55"/>
                    </a:lnTo>
                    <a:lnTo>
                      <a:pt x="41" y="55"/>
                    </a:lnTo>
                    <a:lnTo>
                      <a:pt x="41" y="79"/>
                    </a:lnTo>
                    <a:lnTo>
                      <a:pt x="27" y="79"/>
                    </a:lnTo>
                    <a:lnTo>
                      <a:pt x="27" y="55"/>
                    </a:lnTo>
                    <a:lnTo>
                      <a:pt x="27" y="36"/>
                    </a:lnTo>
                    <a:lnTo>
                      <a:pt x="45" y="36"/>
                    </a:lnTo>
                    <a:lnTo>
                      <a:pt x="64" y="48"/>
                    </a:lnTo>
                    <a:lnTo>
                      <a:pt x="64" y="85"/>
                    </a:lnTo>
                    <a:lnTo>
                      <a:pt x="45" y="96"/>
                    </a:lnTo>
                    <a:lnTo>
                      <a:pt x="20" y="96"/>
                    </a:lnTo>
                    <a:lnTo>
                      <a:pt x="0" y="85"/>
                    </a:lnTo>
                    <a:lnTo>
                      <a:pt x="0" y="11"/>
                    </a:lnTo>
                    <a:lnTo>
                      <a:pt x="2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45" name="Freeform 1142">
                <a:extLst>
                  <a:ext uri="{FF2B5EF4-FFF2-40B4-BE49-F238E27FC236}">
                    <a16:creationId xmlns:a16="http://schemas.microsoft.com/office/drawing/2014/main" id="{C3189768-B60C-3ECB-ACE0-D39FC17979B2}"/>
                  </a:ext>
                </a:extLst>
              </p:cNvPr>
              <p:cNvSpPr>
                <a:spLocks/>
              </p:cNvSpPr>
              <p:nvPr/>
            </p:nvSpPr>
            <p:spPr bwMode="auto">
              <a:xfrm>
                <a:off x="916" y="3445"/>
                <a:ext cx="56" cy="77"/>
              </a:xfrm>
              <a:custGeom>
                <a:avLst/>
                <a:gdLst/>
                <a:ahLst/>
                <a:cxnLst>
                  <a:cxn ang="0">
                    <a:pos x="0" y="0"/>
                  </a:cxn>
                  <a:cxn ang="0">
                    <a:pos x="69" y="0"/>
                  </a:cxn>
                  <a:cxn ang="0">
                    <a:pos x="69" y="19"/>
                  </a:cxn>
                  <a:cxn ang="0">
                    <a:pos x="29" y="96"/>
                  </a:cxn>
                  <a:cxn ang="0">
                    <a:pos x="0" y="96"/>
                  </a:cxn>
                  <a:cxn ang="0">
                    <a:pos x="40" y="19"/>
                  </a:cxn>
                  <a:cxn ang="0">
                    <a:pos x="0" y="19"/>
                  </a:cxn>
                  <a:cxn ang="0">
                    <a:pos x="0" y="0"/>
                  </a:cxn>
                </a:cxnLst>
                <a:rect l="0" t="0" r="r" b="b"/>
                <a:pathLst>
                  <a:path w="70" h="97">
                    <a:moveTo>
                      <a:pt x="0" y="0"/>
                    </a:moveTo>
                    <a:lnTo>
                      <a:pt x="69" y="0"/>
                    </a:lnTo>
                    <a:lnTo>
                      <a:pt x="69" y="19"/>
                    </a:lnTo>
                    <a:lnTo>
                      <a:pt x="29" y="96"/>
                    </a:lnTo>
                    <a:lnTo>
                      <a:pt x="0" y="96"/>
                    </a:lnTo>
                    <a:lnTo>
                      <a:pt x="40" y="19"/>
                    </a:lnTo>
                    <a:lnTo>
                      <a:pt x="0" y="19"/>
                    </a:lnTo>
                    <a:lnTo>
                      <a:pt x="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46" name="Freeform 1143">
                <a:extLst>
                  <a:ext uri="{FF2B5EF4-FFF2-40B4-BE49-F238E27FC236}">
                    <a16:creationId xmlns:a16="http://schemas.microsoft.com/office/drawing/2014/main" id="{F9EB2C1A-2232-E0C7-0745-BC295B472040}"/>
                  </a:ext>
                </a:extLst>
              </p:cNvPr>
              <p:cNvSpPr>
                <a:spLocks/>
              </p:cNvSpPr>
              <p:nvPr/>
            </p:nvSpPr>
            <p:spPr bwMode="auto">
              <a:xfrm>
                <a:off x="1193" y="3445"/>
                <a:ext cx="53" cy="77"/>
              </a:xfrm>
              <a:custGeom>
                <a:avLst/>
                <a:gdLst/>
                <a:ahLst/>
                <a:cxnLst>
                  <a:cxn ang="0">
                    <a:pos x="14" y="0"/>
                  </a:cxn>
                  <a:cxn ang="0">
                    <a:pos x="51" y="0"/>
                  </a:cxn>
                  <a:cxn ang="0">
                    <a:pos x="66" y="11"/>
                  </a:cxn>
                  <a:cxn ang="0">
                    <a:pos x="66" y="38"/>
                  </a:cxn>
                  <a:cxn ang="0">
                    <a:pos x="58" y="48"/>
                  </a:cxn>
                  <a:cxn ang="0">
                    <a:pos x="66" y="57"/>
                  </a:cxn>
                  <a:cxn ang="0">
                    <a:pos x="66" y="59"/>
                  </a:cxn>
                  <a:cxn ang="0">
                    <a:pos x="40" y="59"/>
                  </a:cxn>
                  <a:cxn ang="0">
                    <a:pos x="40" y="34"/>
                  </a:cxn>
                  <a:cxn ang="0">
                    <a:pos x="40" y="14"/>
                  </a:cxn>
                  <a:cxn ang="0">
                    <a:pos x="26" y="14"/>
                  </a:cxn>
                  <a:cxn ang="0">
                    <a:pos x="26" y="34"/>
                  </a:cxn>
                  <a:cxn ang="0">
                    <a:pos x="40" y="34"/>
                  </a:cxn>
                  <a:cxn ang="0">
                    <a:pos x="40" y="79"/>
                  </a:cxn>
                  <a:cxn ang="0">
                    <a:pos x="26" y="79"/>
                  </a:cxn>
                  <a:cxn ang="0">
                    <a:pos x="26" y="59"/>
                  </a:cxn>
                  <a:cxn ang="0">
                    <a:pos x="40" y="59"/>
                  </a:cxn>
                  <a:cxn ang="0">
                    <a:pos x="66" y="59"/>
                  </a:cxn>
                  <a:cxn ang="0">
                    <a:pos x="66" y="85"/>
                  </a:cxn>
                  <a:cxn ang="0">
                    <a:pos x="51" y="96"/>
                  </a:cxn>
                  <a:cxn ang="0">
                    <a:pos x="14" y="96"/>
                  </a:cxn>
                  <a:cxn ang="0">
                    <a:pos x="0" y="85"/>
                  </a:cxn>
                  <a:cxn ang="0">
                    <a:pos x="0" y="57"/>
                  </a:cxn>
                  <a:cxn ang="0">
                    <a:pos x="7" y="48"/>
                  </a:cxn>
                  <a:cxn ang="0">
                    <a:pos x="0" y="38"/>
                  </a:cxn>
                  <a:cxn ang="0">
                    <a:pos x="0" y="11"/>
                  </a:cxn>
                  <a:cxn ang="0">
                    <a:pos x="14" y="0"/>
                  </a:cxn>
                </a:cxnLst>
                <a:rect l="0" t="0" r="r" b="b"/>
                <a:pathLst>
                  <a:path w="67" h="97">
                    <a:moveTo>
                      <a:pt x="14" y="0"/>
                    </a:moveTo>
                    <a:lnTo>
                      <a:pt x="51" y="0"/>
                    </a:lnTo>
                    <a:lnTo>
                      <a:pt x="66" y="11"/>
                    </a:lnTo>
                    <a:lnTo>
                      <a:pt x="66" y="38"/>
                    </a:lnTo>
                    <a:lnTo>
                      <a:pt x="58" y="48"/>
                    </a:lnTo>
                    <a:lnTo>
                      <a:pt x="66" y="57"/>
                    </a:lnTo>
                    <a:lnTo>
                      <a:pt x="66" y="59"/>
                    </a:lnTo>
                    <a:lnTo>
                      <a:pt x="40" y="59"/>
                    </a:lnTo>
                    <a:lnTo>
                      <a:pt x="40" y="34"/>
                    </a:lnTo>
                    <a:lnTo>
                      <a:pt x="40" y="14"/>
                    </a:lnTo>
                    <a:lnTo>
                      <a:pt x="26" y="14"/>
                    </a:lnTo>
                    <a:lnTo>
                      <a:pt x="26" y="34"/>
                    </a:lnTo>
                    <a:lnTo>
                      <a:pt x="40" y="34"/>
                    </a:lnTo>
                    <a:lnTo>
                      <a:pt x="40" y="79"/>
                    </a:lnTo>
                    <a:lnTo>
                      <a:pt x="26" y="79"/>
                    </a:lnTo>
                    <a:lnTo>
                      <a:pt x="26" y="59"/>
                    </a:lnTo>
                    <a:lnTo>
                      <a:pt x="40" y="59"/>
                    </a:lnTo>
                    <a:lnTo>
                      <a:pt x="66" y="59"/>
                    </a:lnTo>
                    <a:lnTo>
                      <a:pt x="66" y="85"/>
                    </a:lnTo>
                    <a:lnTo>
                      <a:pt x="51" y="96"/>
                    </a:lnTo>
                    <a:lnTo>
                      <a:pt x="14" y="96"/>
                    </a:lnTo>
                    <a:lnTo>
                      <a:pt x="0" y="85"/>
                    </a:lnTo>
                    <a:lnTo>
                      <a:pt x="0" y="57"/>
                    </a:lnTo>
                    <a:lnTo>
                      <a:pt x="7" y="48"/>
                    </a:lnTo>
                    <a:lnTo>
                      <a:pt x="0" y="38"/>
                    </a:lnTo>
                    <a:lnTo>
                      <a:pt x="0" y="11"/>
                    </a:lnTo>
                    <a:lnTo>
                      <a:pt x="14"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47" name="Freeform 1144">
                <a:extLst>
                  <a:ext uri="{FF2B5EF4-FFF2-40B4-BE49-F238E27FC236}">
                    <a16:creationId xmlns:a16="http://schemas.microsoft.com/office/drawing/2014/main" id="{AE5DBD5C-7638-C10E-311D-0F16A97FD6D3}"/>
                  </a:ext>
                </a:extLst>
              </p:cNvPr>
              <p:cNvSpPr>
                <a:spLocks/>
              </p:cNvSpPr>
              <p:nvPr/>
            </p:nvSpPr>
            <p:spPr bwMode="auto">
              <a:xfrm>
                <a:off x="1466" y="3445"/>
                <a:ext cx="55" cy="77"/>
              </a:xfrm>
              <a:custGeom>
                <a:avLst/>
                <a:gdLst/>
                <a:ahLst/>
                <a:cxnLst>
                  <a:cxn ang="0">
                    <a:pos x="47" y="0"/>
                  </a:cxn>
                  <a:cxn ang="0">
                    <a:pos x="67" y="11"/>
                  </a:cxn>
                  <a:cxn ang="0">
                    <a:pos x="67" y="85"/>
                  </a:cxn>
                  <a:cxn ang="0">
                    <a:pos x="47" y="96"/>
                  </a:cxn>
                  <a:cxn ang="0">
                    <a:pos x="21" y="96"/>
                  </a:cxn>
                  <a:cxn ang="0">
                    <a:pos x="0" y="85"/>
                  </a:cxn>
                  <a:cxn ang="0">
                    <a:pos x="0" y="67"/>
                  </a:cxn>
                  <a:cxn ang="0">
                    <a:pos x="27" y="67"/>
                  </a:cxn>
                  <a:cxn ang="0">
                    <a:pos x="27" y="76"/>
                  </a:cxn>
                  <a:cxn ang="0">
                    <a:pos x="41" y="76"/>
                  </a:cxn>
                  <a:cxn ang="0">
                    <a:pos x="41" y="59"/>
                  </a:cxn>
                  <a:cxn ang="0">
                    <a:pos x="41" y="40"/>
                  </a:cxn>
                  <a:cxn ang="0">
                    <a:pos x="27" y="40"/>
                  </a:cxn>
                  <a:cxn ang="0">
                    <a:pos x="27" y="16"/>
                  </a:cxn>
                  <a:cxn ang="0">
                    <a:pos x="41" y="16"/>
                  </a:cxn>
                  <a:cxn ang="0">
                    <a:pos x="41" y="40"/>
                  </a:cxn>
                  <a:cxn ang="0">
                    <a:pos x="41" y="59"/>
                  </a:cxn>
                  <a:cxn ang="0">
                    <a:pos x="21" y="59"/>
                  </a:cxn>
                  <a:cxn ang="0">
                    <a:pos x="0" y="48"/>
                  </a:cxn>
                  <a:cxn ang="0">
                    <a:pos x="0" y="11"/>
                  </a:cxn>
                  <a:cxn ang="0">
                    <a:pos x="21" y="0"/>
                  </a:cxn>
                  <a:cxn ang="0">
                    <a:pos x="47" y="0"/>
                  </a:cxn>
                </a:cxnLst>
                <a:rect l="0" t="0" r="r" b="b"/>
                <a:pathLst>
                  <a:path w="68" h="97">
                    <a:moveTo>
                      <a:pt x="47" y="0"/>
                    </a:moveTo>
                    <a:lnTo>
                      <a:pt x="67" y="11"/>
                    </a:lnTo>
                    <a:lnTo>
                      <a:pt x="67" y="85"/>
                    </a:lnTo>
                    <a:lnTo>
                      <a:pt x="47" y="96"/>
                    </a:lnTo>
                    <a:lnTo>
                      <a:pt x="21" y="96"/>
                    </a:lnTo>
                    <a:lnTo>
                      <a:pt x="0" y="85"/>
                    </a:lnTo>
                    <a:lnTo>
                      <a:pt x="0" y="67"/>
                    </a:lnTo>
                    <a:lnTo>
                      <a:pt x="27" y="67"/>
                    </a:lnTo>
                    <a:lnTo>
                      <a:pt x="27" y="76"/>
                    </a:lnTo>
                    <a:lnTo>
                      <a:pt x="41" y="76"/>
                    </a:lnTo>
                    <a:lnTo>
                      <a:pt x="41" y="59"/>
                    </a:lnTo>
                    <a:lnTo>
                      <a:pt x="41" y="40"/>
                    </a:lnTo>
                    <a:lnTo>
                      <a:pt x="27" y="40"/>
                    </a:lnTo>
                    <a:lnTo>
                      <a:pt x="27" y="16"/>
                    </a:lnTo>
                    <a:lnTo>
                      <a:pt x="41" y="16"/>
                    </a:lnTo>
                    <a:lnTo>
                      <a:pt x="41" y="40"/>
                    </a:lnTo>
                    <a:lnTo>
                      <a:pt x="41" y="59"/>
                    </a:lnTo>
                    <a:lnTo>
                      <a:pt x="21" y="59"/>
                    </a:lnTo>
                    <a:lnTo>
                      <a:pt x="0" y="48"/>
                    </a:lnTo>
                    <a:lnTo>
                      <a:pt x="0" y="11"/>
                    </a:lnTo>
                    <a:lnTo>
                      <a:pt x="21" y="0"/>
                    </a:lnTo>
                    <a:lnTo>
                      <a:pt x="47"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48" name="Freeform 1145">
                <a:extLst>
                  <a:ext uri="{FF2B5EF4-FFF2-40B4-BE49-F238E27FC236}">
                    <a16:creationId xmlns:a16="http://schemas.microsoft.com/office/drawing/2014/main" id="{8BBAD1E5-3EC1-4918-39F5-FCE1F49782E8}"/>
                  </a:ext>
                </a:extLst>
              </p:cNvPr>
              <p:cNvSpPr>
                <a:spLocks/>
              </p:cNvSpPr>
              <p:nvPr/>
            </p:nvSpPr>
            <p:spPr bwMode="auto">
              <a:xfrm>
                <a:off x="1788" y="3445"/>
                <a:ext cx="53" cy="77"/>
              </a:xfrm>
              <a:custGeom>
                <a:avLst/>
                <a:gdLst/>
                <a:ahLst/>
                <a:cxnLst>
                  <a:cxn ang="0">
                    <a:pos x="20" y="0"/>
                  </a:cxn>
                  <a:cxn ang="0">
                    <a:pos x="47" y="0"/>
                  </a:cxn>
                  <a:cxn ang="0">
                    <a:pos x="66" y="14"/>
                  </a:cxn>
                  <a:cxn ang="0">
                    <a:pos x="66" y="82"/>
                  </a:cxn>
                  <a:cxn ang="0">
                    <a:pos x="47" y="96"/>
                  </a:cxn>
                  <a:cxn ang="0">
                    <a:pos x="20" y="96"/>
                  </a:cxn>
                  <a:cxn ang="0">
                    <a:pos x="0" y="82"/>
                  </a:cxn>
                  <a:cxn ang="0">
                    <a:pos x="0" y="76"/>
                  </a:cxn>
                  <a:cxn ang="0">
                    <a:pos x="26" y="76"/>
                  </a:cxn>
                  <a:cxn ang="0">
                    <a:pos x="26" y="19"/>
                  </a:cxn>
                  <a:cxn ang="0">
                    <a:pos x="40" y="19"/>
                  </a:cxn>
                  <a:cxn ang="0">
                    <a:pos x="40" y="76"/>
                  </a:cxn>
                  <a:cxn ang="0">
                    <a:pos x="26" y="76"/>
                  </a:cxn>
                  <a:cxn ang="0">
                    <a:pos x="0" y="76"/>
                  </a:cxn>
                  <a:cxn ang="0">
                    <a:pos x="0" y="14"/>
                  </a:cxn>
                  <a:cxn ang="0">
                    <a:pos x="20" y="0"/>
                  </a:cxn>
                </a:cxnLst>
                <a:rect l="0" t="0" r="r" b="b"/>
                <a:pathLst>
                  <a:path w="67" h="97">
                    <a:moveTo>
                      <a:pt x="20" y="0"/>
                    </a:moveTo>
                    <a:lnTo>
                      <a:pt x="47" y="0"/>
                    </a:lnTo>
                    <a:lnTo>
                      <a:pt x="66" y="14"/>
                    </a:lnTo>
                    <a:lnTo>
                      <a:pt x="66" y="82"/>
                    </a:lnTo>
                    <a:lnTo>
                      <a:pt x="47" y="96"/>
                    </a:lnTo>
                    <a:lnTo>
                      <a:pt x="20" y="96"/>
                    </a:lnTo>
                    <a:lnTo>
                      <a:pt x="0" y="82"/>
                    </a:lnTo>
                    <a:lnTo>
                      <a:pt x="0" y="76"/>
                    </a:lnTo>
                    <a:lnTo>
                      <a:pt x="26" y="76"/>
                    </a:lnTo>
                    <a:lnTo>
                      <a:pt x="26" y="19"/>
                    </a:lnTo>
                    <a:lnTo>
                      <a:pt x="40" y="19"/>
                    </a:lnTo>
                    <a:lnTo>
                      <a:pt x="40" y="76"/>
                    </a:lnTo>
                    <a:lnTo>
                      <a:pt x="26" y="76"/>
                    </a:lnTo>
                    <a:lnTo>
                      <a:pt x="0" y="76"/>
                    </a:lnTo>
                    <a:lnTo>
                      <a:pt x="0" y="14"/>
                    </a:lnTo>
                    <a:lnTo>
                      <a:pt x="2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49" name="Freeform 1146">
                <a:extLst>
                  <a:ext uri="{FF2B5EF4-FFF2-40B4-BE49-F238E27FC236}">
                    <a16:creationId xmlns:a16="http://schemas.microsoft.com/office/drawing/2014/main" id="{6D1EE04A-CDA2-C4E7-4A9A-C095F5E7D588}"/>
                  </a:ext>
                </a:extLst>
              </p:cNvPr>
              <p:cNvSpPr>
                <a:spLocks/>
              </p:cNvSpPr>
              <p:nvPr/>
            </p:nvSpPr>
            <p:spPr bwMode="auto">
              <a:xfrm>
                <a:off x="1741" y="3445"/>
                <a:ext cx="35" cy="77"/>
              </a:xfrm>
              <a:custGeom>
                <a:avLst/>
                <a:gdLst/>
                <a:ahLst/>
                <a:cxnLst>
                  <a:cxn ang="0">
                    <a:pos x="15" y="96"/>
                  </a:cxn>
                  <a:cxn ang="0">
                    <a:pos x="42" y="96"/>
                  </a:cxn>
                  <a:cxn ang="0">
                    <a:pos x="42" y="0"/>
                  </a:cxn>
                  <a:cxn ang="0">
                    <a:pos x="5" y="0"/>
                  </a:cxn>
                  <a:cxn ang="0">
                    <a:pos x="0" y="19"/>
                  </a:cxn>
                  <a:cxn ang="0">
                    <a:pos x="15" y="19"/>
                  </a:cxn>
                  <a:cxn ang="0">
                    <a:pos x="15" y="96"/>
                  </a:cxn>
                </a:cxnLst>
                <a:rect l="0" t="0" r="r" b="b"/>
                <a:pathLst>
                  <a:path w="43" h="97">
                    <a:moveTo>
                      <a:pt x="15" y="96"/>
                    </a:moveTo>
                    <a:lnTo>
                      <a:pt x="42" y="96"/>
                    </a:lnTo>
                    <a:lnTo>
                      <a:pt x="42" y="0"/>
                    </a:lnTo>
                    <a:lnTo>
                      <a:pt x="5" y="0"/>
                    </a:lnTo>
                    <a:lnTo>
                      <a:pt x="0" y="19"/>
                    </a:lnTo>
                    <a:lnTo>
                      <a:pt x="15" y="19"/>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50" name="Freeform 1147">
                <a:extLst>
                  <a:ext uri="{FF2B5EF4-FFF2-40B4-BE49-F238E27FC236}">
                    <a16:creationId xmlns:a16="http://schemas.microsoft.com/office/drawing/2014/main" id="{0BDFA9EA-B81A-CE88-29AE-0266FC117BEA}"/>
                  </a:ext>
                </a:extLst>
              </p:cNvPr>
              <p:cNvSpPr>
                <a:spLocks/>
              </p:cNvSpPr>
              <p:nvPr/>
            </p:nvSpPr>
            <p:spPr bwMode="auto">
              <a:xfrm>
                <a:off x="2018" y="3445"/>
                <a:ext cx="31" cy="77"/>
              </a:xfrm>
              <a:custGeom>
                <a:avLst/>
                <a:gdLst/>
                <a:ahLst/>
                <a:cxnLst>
                  <a:cxn ang="0">
                    <a:pos x="14" y="96"/>
                  </a:cxn>
                  <a:cxn ang="0">
                    <a:pos x="38" y="96"/>
                  </a:cxn>
                  <a:cxn ang="0">
                    <a:pos x="38" y="0"/>
                  </a:cxn>
                  <a:cxn ang="0">
                    <a:pos x="5" y="0"/>
                  </a:cxn>
                  <a:cxn ang="0">
                    <a:pos x="0" y="19"/>
                  </a:cxn>
                  <a:cxn ang="0">
                    <a:pos x="14" y="19"/>
                  </a:cxn>
                  <a:cxn ang="0">
                    <a:pos x="14" y="96"/>
                  </a:cxn>
                </a:cxnLst>
                <a:rect l="0" t="0" r="r" b="b"/>
                <a:pathLst>
                  <a:path w="39" h="97">
                    <a:moveTo>
                      <a:pt x="14" y="96"/>
                    </a:moveTo>
                    <a:lnTo>
                      <a:pt x="38" y="96"/>
                    </a:lnTo>
                    <a:lnTo>
                      <a:pt x="38" y="0"/>
                    </a:lnTo>
                    <a:lnTo>
                      <a:pt x="5" y="0"/>
                    </a:lnTo>
                    <a:lnTo>
                      <a:pt x="0" y="19"/>
                    </a:lnTo>
                    <a:lnTo>
                      <a:pt x="14" y="19"/>
                    </a:lnTo>
                    <a:lnTo>
                      <a:pt x="14"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51" name="Freeform 1148">
                <a:extLst>
                  <a:ext uri="{FF2B5EF4-FFF2-40B4-BE49-F238E27FC236}">
                    <a16:creationId xmlns:a16="http://schemas.microsoft.com/office/drawing/2014/main" id="{1114765E-420A-9935-D1C8-AF80FC45E546}"/>
                  </a:ext>
                </a:extLst>
              </p:cNvPr>
              <p:cNvSpPr>
                <a:spLocks/>
              </p:cNvSpPr>
              <p:nvPr/>
            </p:nvSpPr>
            <p:spPr bwMode="auto">
              <a:xfrm>
                <a:off x="2061" y="3445"/>
                <a:ext cx="34" cy="77"/>
              </a:xfrm>
              <a:custGeom>
                <a:avLst/>
                <a:gdLst/>
                <a:ahLst/>
                <a:cxnLst>
                  <a:cxn ang="0">
                    <a:pos x="15" y="96"/>
                  </a:cxn>
                  <a:cxn ang="0">
                    <a:pos x="41" y="96"/>
                  </a:cxn>
                  <a:cxn ang="0">
                    <a:pos x="41" y="0"/>
                  </a:cxn>
                  <a:cxn ang="0">
                    <a:pos x="5" y="0"/>
                  </a:cxn>
                  <a:cxn ang="0">
                    <a:pos x="0" y="19"/>
                  </a:cxn>
                  <a:cxn ang="0">
                    <a:pos x="15" y="19"/>
                  </a:cxn>
                  <a:cxn ang="0">
                    <a:pos x="15" y="96"/>
                  </a:cxn>
                </a:cxnLst>
                <a:rect l="0" t="0" r="r" b="b"/>
                <a:pathLst>
                  <a:path w="42" h="97">
                    <a:moveTo>
                      <a:pt x="15" y="96"/>
                    </a:moveTo>
                    <a:lnTo>
                      <a:pt x="41" y="96"/>
                    </a:lnTo>
                    <a:lnTo>
                      <a:pt x="41" y="0"/>
                    </a:lnTo>
                    <a:lnTo>
                      <a:pt x="5" y="0"/>
                    </a:lnTo>
                    <a:lnTo>
                      <a:pt x="0" y="19"/>
                    </a:lnTo>
                    <a:lnTo>
                      <a:pt x="15" y="19"/>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52" name="Freeform 1149">
                <a:extLst>
                  <a:ext uri="{FF2B5EF4-FFF2-40B4-BE49-F238E27FC236}">
                    <a16:creationId xmlns:a16="http://schemas.microsoft.com/office/drawing/2014/main" id="{E9620BF2-7AE6-5997-9E22-76D847BC4EC1}"/>
                  </a:ext>
                </a:extLst>
              </p:cNvPr>
              <p:cNvSpPr>
                <a:spLocks/>
              </p:cNvSpPr>
              <p:nvPr/>
            </p:nvSpPr>
            <p:spPr bwMode="auto">
              <a:xfrm>
                <a:off x="362" y="3608"/>
                <a:ext cx="35" cy="76"/>
              </a:xfrm>
              <a:custGeom>
                <a:avLst/>
                <a:gdLst/>
                <a:ahLst/>
                <a:cxnLst>
                  <a:cxn ang="0">
                    <a:pos x="15" y="96"/>
                  </a:cxn>
                  <a:cxn ang="0">
                    <a:pos x="42" y="96"/>
                  </a:cxn>
                  <a:cxn ang="0">
                    <a:pos x="42" y="0"/>
                  </a:cxn>
                  <a:cxn ang="0">
                    <a:pos x="5" y="0"/>
                  </a:cxn>
                  <a:cxn ang="0">
                    <a:pos x="0" y="20"/>
                  </a:cxn>
                  <a:cxn ang="0">
                    <a:pos x="15" y="20"/>
                  </a:cxn>
                  <a:cxn ang="0">
                    <a:pos x="15" y="96"/>
                  </a:cxn>
                </a:cxnLst>
                <a:rect l="0" t="0" r="r" b="b"/>
                <a:pathLst>
                  <a:path w="43" h="97">
                    <a:moveTo>
                      <a:pt x="15" y="96"/>
                    </a:moveTo>
                    <a:lnTo>
                      <a:pt x="42" y="96"/>
                    </a:lnTo>
                    <a:lnTo>
                      <a:pt x="42" y="0"/>
                    </a:lnTo>
                    <a:lnTo>
                      <a:pt x="5" y="0"/>
                    </a:lnTo>
                    <a:lnTo>
                      <a:pt x="0" y="20"/>
                    </a:lnTo>
                    <a:lnTo>
                      <a:pt x="15" y="20"/>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53" name="Freeform 1150">
                <a:extLst>
                  <a:ext uri="{FF2B5EF4-FFF2-40B4-BE49-F238E27FC236}">
                    <a16:creationId xmlns:a16="http://schemas.microsoft.com/office/drawing/2014/main" id="{02CAA82F-0990-10E7-E7B9-C9CE693F28B1}"/>
                  </a:ext>
                </a:extLst>
              </p:cNvPr>
              <p:cNvSpPr>
                <a:spLocks/>
              </p:cNvSpPr>
              <p:nvPr/>
            </p:nvSpPr>
            <p:spPr bwMode="auto">
              <a:xfrm>
                <a:off x="407" y="3608"/>
                <a:ext cx="54" cy="76"/>
              </a:xfrm>
              <a:custGeom>
                <a:avLst/>
                <a:gdLst/>
                <a:ahLst/>
                <a:cxnLst>
                  <a:cxn ang="0">
                    <a:pos x="0" y="28"/>
                  </a:cxn>
                  <a:cxn ang="0">
                    <a:pos x="26" y="28"/>
                  </a:cxn>
                  <a:cxn ang="0">
                    <a:pos x="26" y="20"/>
                  </a:cxn>
                  <a:cxn ang="0">
                    <a:pos x="40" y="20"/>
                  </a:cxn>
                  <a:cxn ang="0">
                    <a:pos x="40" y="34"/>
                  </a:cxn>
                  <a:cxn ang="0">
                    <a:pos x="0" y="79"/>
                  </a:cxn>
                  <a:cxn ang="0">
                    <a:pos x="0" y="96"/>
                  </a:cxn>
                  <a:cxn ang="0">
                    <a:pos x="66" y="96"/>
                  </a:cxn>
                  <a:cxn ang="0">
                    <a:pos x="66" y="79"/>
                  </a:cxn>
                  <a:cxn ang="0">
                    <a:pos x="28" y="79"/>
                  </a:cxn>
                  <a:cxn ang="0">
                    <a:pos x="66" y="39"/>
                  </a:cxn>
                  <a:cxn ang="0">
                    <a:pos x="66" y="11"/>
                  </a:cxn>
                  <a:cxn ang="0">
                    <a:pos x="46" y="0"/>
                  </a:cxn>
                  <a:cxn ang="0">
                    <a:pos x="19" y="0"/>
                  </a:cxn>
                  <a:cxn ang="0">
                    <a:pos x="0" y="11"/>
                  </a:cxn>
                  <a:cxn ang="0">
                    <a:pos x="0" y="28"/>
                  </a:cxn>
                </a:cxnLst>
                <a:rect l="0" t="0" r="r" b="b"/>
                <a:pathLst>
                  <a:path w="67" h="97">
                    <a:moveTo>
                      <a:pt x="0" y="28"/>
                    </a:moveTo>
                    <a:lnTo>
                      <a:pt x="26" y="28"/>
                    </a:lnTo>
                    <a:lnTo>
                      <a:pt x="26" y="20"/>
                    </a:lnTo>
                    <a:lnTo>
                      <a:pt x="40" y="20"/>
                    </a:lnTo>
                    <a:lnTo>
                      <a:pt x="40" y="34"/>
                    </a:lnTo>
                    <a:lnTo>
                      <a:pt x="0" y="79"/>
                    </a:lnTo>
                    <a:lnTo>
                      <a:pt x="0" y="96"/>
                    </a:lnTo>
                    <a:lnTo>
                      <a:pt x="66" y="96"/>
                    </a:lnTo>
                    <a:lnTo>
                      <a:pt x="66" y="79"/>
                    </a:lnTo>
                    <a:lnTo>
                      <a:pt x="28" y="79"/>
                    </a:lnTo>
                    <a:lnTo>
                      <a:pt x="66" y="39"/>
                    </a:lnTo>
                    <a:lnTo>
                      <a:pt x="66" y="11"/>
                    </a:lnTo>
                    <a:lnTo>
                      <a:pt x="46" y="0"/>
                    </a:lnTo>
                    <a:lnTo>
                      <a:pt x="19"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54" name="Freeform 1151">
                <a:extLst>
                  <a:ext uri="{FF2B5EF4-FFF2-40B4-BE49-F238E27FC236}">
                    <a16:creationId xmlns:a16="http://schemas.microsoft.com/office/drawing/2014/main" id="{53D49D01-0DAB-F41C-1C36-500A15687EF7}"/>
                  </a:ext>
                </a:extLst>
              </p:cNvPr>
              <p:cNvSpPr>
                <a:spLocks/>
              </p:cNvSpPr>
              <p:nvPr/>
            </p:nvSpPr>
            <p:spPr bwMode="auto">
              <a:xfrm>
                <a:off x="634" y="3608"/>
                <a:ext cx="34" cy="76"/>
              </a:xfrm>
              <a:custGeom>
                <a:avLst/>
                <a:gdLst/>
                <a:ahLst/>
                <a:cxnLst>
                  <a:cxn ang="0">
                    <a:pos x="14" y="96"/>
                  </a:cxn>
                  <a:cxn ang="0">
                    <a:pos x="41" y="96"/>
                  </a:cxn>
                  <a:cxn ang="0">
                    <a:pos x="41" y="0"/>
                  </a:cxn>
                  <a:cxn ang="0">
                    <a:pos x="5" y="0"/>
                  </a:cxn>
                  <a:cxn ang="0">
                    <a:pos x="0" y="20"/>
                  </a:cxn>
                  <a:cxn ang="0">
                    <a:pos x="14" y="20"/>
                  </a:cxn>
                  <a:cxn ang="0">
                    <a:pos x="14" y="96"/>
                  </a:cxn>
                </a:cxnLst>
                <a:rect l="0" t="0" r="r" b="b"/>
                <a:pathLst>
                  <a:path w="42" h="97">
                    <a:moveTo>
                      <a:pt x="14" y="96"/>
                    </a:moveTo>
                    <a:lnTo>
                      <a:pt x="41" y="96"/>
                    </a:lnTo>
                    <a:lnTo>
                      <a:pt x="41" y="0"/>
                    </a:lnTo>
                    <a:lnTo>
                      <a:pt x="5" y="0"/>
                    </a:lnTo>
                    <a:lnTo>
                      <a:pt x="0" y="20"/>
                    </a:lnTo>
                    <a:lnTo>
                      <a:pt x="14" y="20"/>
                    </a:lnTo>
                    <a:lnTo>
                      <a:pt x="14"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55" name="Freeform 1152">
                <a:extLst>
                  <a:ext uri="{FF2B5EF4-FFF2-40B4-BE49-F238E27FC236}">
                    <a16:creationId xmlns:a16="http://schemas.microsoft.com/office/drawing/2014/main" id="{3B897B05-CA6E-8AEA-1AA2-01B0557DDDDE}"/>
                  </a:ext>
                </a:extLst>
              </p:cNvPr>
              <p:cNvSpPr>
                <a:spLocks/>
              </p:cNvSpPr>
              <p:nvPr/>
            </p:nvSpPr>
            <p:spPr bwMode="auto">
              <a:xfrm>
                <a:off x="674" y="3608"/>
                <a:ext cx="54" cy="76"/>
              </a:xfrm>
              <a:custGeom>
                <a:avLst/>
                <a:gdLst/>
                <a:ahLst/>
                <a:cxnLst>
                  <a:cxn ang="0">
                    <a:pos x="17" y="0"/>
                  </a:cxn>
                  <a:cxn ang="0">
                    <a:pos x="46" y="0"/>
                  </a:cxn>
                  <a:cxn ang="0">
                    <a:pos x="66" y="11"/>
                  </a:cxn>
                  <a:cxn ang="0">
                    <a:pos x="66" y="39"/>
                  </a:cxn>
                  <a:cxn ang="0">
                    <a:pos x="56" y="48"/>
                  </a:cxn>
                  <a:cxn ang="0">
                    <a:pos x="66" y="57"/>
                  </a:cxn>
                  <a:cxn ang="0">
                    <a:pos x="66" y="84"/>
                  </a:cxn>
                  <a:cxn ang="0">
                    <a:pos x="46" y="96"/>
                  </a:cxn>
                  <a:cxn ang="0">
                    <a:pos x="17" y="96"/>
                  </a:cxn>
                  <a:cxn ang="0">
                    <a:pos x="0" y="84"/>
                  </a:cxn>
                  <a:cxn ang="0">
                    <a:pos x="0" y="69"/>
                  </a:cxn>
                  <a:cxn ang="0">
                    <a:pos x="24" y="69"/>
                  </a:cxn>
                  <a:cxn ang="0">
                    <a:pos x="24" y="79"/>
                  </a:cxn>
                  <a:cxn ang="0">
                    <a:pos x="40" y="79"/>
                  </a:cxn>
                  <a:cxn ang="0">
                    <a:pos x="40" y="57"/>
                  </a:cxn>
                  <a:cxn ang="0">
                    <a:pos x="24" y="57"/>
                  </a:cxn>
                  <a:cxn ang="0">
                    <a:pos x="24" y="39"/>
                  </a:cxn>
                  <a:cxn ang="0">
                    <a:pos x="40" y="39"/>
                  </a:cxn>
                  <a:cxn ang="0">
                    <a:pos x="40" y="17"/>
                  </a:cxn>
                  <a:cxn ang="0">
                    <a:pos x="24" y="17"/>
                  </a:cxn>
                  <a:cxn ang="0">
                    <a:pos x="24" y="26"/>
                  </a:cxn>
                  <a:cxn ang="0">
                    <a:pos x="0" y="26"/>
                  </a:cxn>
                  <a:cxn ang="0">
                    <a:pos x="0" y="11"/>
                  </a:cxn>
                  <a:cxn ang="0">
                    <a:pos x="17" y="0"/>
                  </a:cxn>
                </a:cxnLst>
                <a:rect l="0" t="0" r="r" b="b"/>
                <a:pathLst>
                  <a:path w="67" h="97">
                    <a:moveTo>
                      <a:pt x="17" y="0"/>
                    </a:moveTo>
                    <a:lnTo>
                      <a:pt x="46" y="0"/>
                    </a:lnTo>
                    <a:lnTo>
                      <a:pt x="66" y="11"/>
                    </a:lnTo>
                    <a:lnTo>
                      <a:pt x="66" y="39"/>
                    </a:lnTo>
                    <a:lnTo>
                      <a:pt x="56" y="48"/>
                    </a:lnTo>
                    <a:lnTo>
                      <a:pt x="66" y="57"/>
                    </a:lnTo>
                    <a:lnTo>
                      <a:pt x="66" y="84"/>
                    </a:lnTo>
                    <a:lnTo>
                      <a:pt x="46" y="96"/>
                    </a:lnTo>
                    <a:lnTo>
                      <a:pt x="17" y="96"/>
                    </a:lnTo>
                    <a:lnTo>
                      <a:pt x="0" y="84"/>
                    </a:lnTo>
                    <a:lnTo>
                      <a:pt x="0" y="69"/>
                    </a:lnTo>
                    <a:lnTo>
                      <a:pt x="24" y="69"/>
                    </a:lnTo>
                    <a:lnTo>
                      <a:pt x="24" y="79"/>
                    </a:lnTo>
                    <a:lnTo>
                      <a:pt x="40" y="79"/>
                    </a:lnTo>
                    <a:lnTo>
                      <a:pt x="40" y="57"/>
                    </a:lnTo>
                    <a:lnTo>
                      <a:pt x="24" y="57"/>
                    </a:lnTo>
                    <a:lnTo>
                      <a:pt x="24" y="39"/>
                    </a:lnTo>
                    <a:lnTo>
                      <a:pt x="40" y="39"/>
                    </a:lnTo>
                    <a:lnTo>
                      <a:pt x="40" y="17"/>
                    </a:lnTo>
                    <a:lnTo>
                      <a:pt x="24" y="17"/>
                    </a:lnTo>
                    <a:lnTo>
                      <a:pt x="24" y="26"/>
                    </a:lnTo>
                    <a:lnTo>
                      <a:pt x="0" y="26"/>
                    </a:lnTo>
                    <a:lnTo>
                      <a:pt x="0" y="11"/>
                    </a:lnTo>
                    <a:lnTo>
                      <a:pt x="17"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56" name="Freeform 1153">
                <a:extLst>
                  <a:ext uri="{FF2B5EF4-FFF2-40B4-BE49-F238E27FC236}">
                    <a16:creationId xmlns:a16="http://schemas.microsoft.com/office/drawing/2014/main" id="{1BACE905-CD28-E132-7788-ADA14EC7C33D}"/>
                  </a:ext>
                </a:extLst>
              </p:cNvPr>
              <p:cNvSpPr>
                <a:spLocks/>
              </p:cNvSpPr>
              <p:nvPr/>
            </p:nvSpPr>
            <p:spPr bwMode="auto">
              <a:xfrm>
                <a:off x="911" y="3608"/>
                <a:ext cx="35" cy="76"/>
              </a:xfrm>
              <a:custGeom>
                <a:avLst/>
                <a:gdLst/>
                <a:ahLst/>
                <a:cxnLst>
                  <a:cxn ang="0">
                    <a:pos x="15" y="96"/>
                  </a:cxn>
                  <a:cxn ang="0">
                    <a:pos x="42" y="96"/>
                  </a:cxn>
                  <a:cxn ang="0">
                    <a:pos x="42" y="0"/>
                  </a:cxn>
                  <a:cxn ang="0">
                    <a:pos x="5" y="0"/>
                  </a:cxn>
                  <a:cxn ang="0">
                    <a:pos x="0" y="20"/>
                  </a:cxn>
                  <a:cxn ang="0">
                    <a:pos x="15" y="20"/>
                  </a:cxn>
                  <a:cxn ang="0">
                    <a:pos x="15" y="96"/>
                  </a:cxn>
                </a:cxnLst>
                <a:rect l="0" t="0" r="r" b="b"/>
                <a:pathLst>
                  <a:path w="43" h="97">
                    <a:moveTo>
                      <a:pt x="15" y="96"/>
                    </a:moveTo>
                    <a:lnTo>
                      <a:pt x="42" y="96"/>
                    </a:lnTo>
                    <a:lnTo>
                      <a:pt x="42" y="0"/>
                    </a:lnTo>
                    <a:lnTo>
                      <a:pt x="5" y="0"/>
                    </a:lnTo>
                    <a:lnTo>
                      <a:pt x="0" y="20"/>
                    </a:lnTo>
                    <a:lnTo>
                      <a:pt x="15" y="20"/>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57" name="Freeform 1154">
                <a:extLst>
                  <a:ext uri="{FF2B5EF4-FFF2-40B4-BE49-F238E27FC236}">
                    <a16:creationId xmlns:a16="http://schemas.microsoft.com/office/drawing/2014/main" id="{05AE694B-945A-DE8E-382B-9DA61755A694}"/>
                  </a:ext>
                </a:extLst>
              </p:cNvPr>
              <p:cNvSpPr>
                <a:spLocks/>
              </p:cNvSpPr>
              <p:nvPr/>
            </p:nvSpPr>
            <p:spPr bwMode="auto">
              <a:xfrm>
                <a:off x="947" y="3608"/>
                <a:ext cx="61" cy="76"/>
              </a:xfrm>
              <a:custGeom>
                <a:avLst/>
                <a:gdLst/>
                <a:ahLst/>
                <a:cxnLst>
                  <a:cxn ang="0">
                    <a:pos x="44" y="0"/>
                  </a:cxn>
                  <a:cxn ang="0">
                    <a:pos x="69" y="0"/>
                  </a:cxn>
                  <a:cxn ang="0">
                    <a:pos x="69" y="57"/>
                  </a:cxn>
                  <a:cxn ang="0">
                    <a:pos x="75" y="57"/>
                  </a:cxn>
                  <a:cxn ang="0">
                    <a:pos x="75" y="79"/>
                  </a:cxn>
                  <a:cxn ang="0">
                    <a:pos x="69" y="79"/>
                  </a:cxn>
                  <a:cxn ang="0">
                    <a:pos x="69" y="96"/>
                  </a:cxn>
                  <a:cxn ang="0">
                    <a:pos x="44" y="96"/>
                  </a:cxn>
                  <a:cxn ang="0">
                    <a:pos x="44" y="79"/>
                  </a:cxn>
                  <a:cxn ang="0">
                    <a:pos x="44" y="57"/>
                  </a:cxn>
                  <a:cxn ang="0">
                    <a:pos x="29" y="57"/>
                  </a:cxn>
                  <a:cxn ang="0">
                    <a:pos x="44" y="37"/>
                  </a:cxn>
                  <a:cxn ang="0">
                    <a:pos x="44" y="57"/>
                  </a:cxn>
                  <a:cxn ang="0">
                    <a:pos x="44" y="79"/>
                  </a:cxn>
                  <a:cxn ang="0">
                    <a:pos x="0" y="79"/>
                  </a:cxn>
                  <a:cxn ang="0">
                    <a:pos x="0" y="57"/>
                  </a:cxn>
                  <a:cxn ang="0">
                    <a:pos x="44" y="0"/>
                  </a:cxn>
                </a:cxnLst>
                <a:rect l="0" t="0" r="r" b="b"/>
                <a:pathLst>
                  <a:path w="76" h="97">
                    <a:moveTo>
                      <a:pt x="44" y="0"/>
                    </a:moveTo>
                    <a:lnTo>
                      <a:pt x="69" y="0"/>
                    </a:lnTo>
                    <a:lnTo>
                      <a:pt x="69" y="57"/>
                    </a:lnTo>
                    <a:lnTo>
                      <a:pt x="75" y="57"/>
                    </a:lnTo>
                    <a:lnTo>
                      <a:pt x="75" y="79"/>
                    </a:lnTo>
                    <a:lnTo>
                      <a:pt x="69" y="79"/>
                    </a:lnTo>
                    <a:lnTo>
                      <a:pt x="69" y="96"/>
                    </a:lnTo>
                    <a:lnTo>
                      <a:pt x="44" y="96"/>
                    </a:lnTo>
                    <a:lnTo>
                      <a:pt x="44" y="79"/>
                    </a:lnTo>
                    <a:lnTo>
                      <a:pt x="44" y="57"/>
                    </a:lnTo>
                    <a:lnTo>
                      <a:pt x="29" y="57"/>
                    </a:lnTo>
                    <a:lnTo>
                      <a:pt x="44" y="37"/>
                    </a:lnTo>
                    <a:lnTo>
                      <a:pt x="44" y="57"/>
                    </a:lnTo>
                    <a:lnTo>
                      <a:pt x="44" y="79"/>
                    </a:lnTo>
                    <a:lnTo>
                      <a:pt x="0" y="79"/>
                    </a:lnTo>
                    <a:lnTo>
                      <a:pt x="0" y="57"/>
                    </a:lnTo>
                    <a:lnTo>
                      <a:pt x="44"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58" name="Freeform 1155">
                <a:extLst>
                  <a:ext uri="{FF2B5EF4-FFF2-40B4-BE49-F238E27FC236}">
                    <a16:creationId xmlns:a16="http://schemas.microsoft.com/office/drawing/2014/main" id="{5A05E0DB-CDD3-2FE5-F437-F24C1F434445}"/>
                  </a:ext>
                </a:extLst>
              </p:cNvPr>
              <p:cNvSpPr>
                <a:spLocks/>
              </p:cNvSpPr>
              <p:nvPr/>
            </p:nvSpPr>
            <p:spPr bwMode="auto">
              <a:xfrm>
                <a:off x="1186" y="3608"/>
                <a:ext cx="33" cy="76"/>
              </a:xfrm>
              <a:custGeom>
                <a:avLst/>
                <a:gdLst/>
                <a:ahLst/>
                <a:cxnLst>
                  <a:cxn ang="0">
                    <a:pos x="14" y="96"/>
                  </a:cxn>
                  <a:cxn ang="0">
                    <a:pos x="40" y="96"/>
                  </a:cxn>
                  <a:cxn ang="0">
                    <a:pos x="40" y="0"/>
                  </a:cxn>
                  <a:cxn ang="0">
                    <a:pos x="5" y="0"/>
                  </a:cxn>
                  <a:cxn ang="0">
                    <a:pos x="0" y="20"/>
                  </a:cxn>
                  <a:cxn ang="0">
                    <a:pos x="14" y="20"/>
                  </a:cxn>
                  <a:cxn ang="0">
                    <a:pos x="14" y="96"/>
                  </a:cxn>
                </a:cxnLst>
                <a:rect l="0" t="0" r="r" b="b"/>
                <a:pathLst>
                  <a:path w="41" h="97">
                    <a:moveTo>
                      <a:pt x="14" y="96"/>
                    </a:moveTo>
                    <a:lnTo>
                      <a:pt x="40" y="96"/>
                    </a:lnTo>
                    <a:lnTo>
                      <a:pt x="40" y="0"/>
                    </a:lnTo>
                    <a:lnTo>
                      <a:pt x="5" y="0"/>
                    </a:lnTo>
                    <a:lnTo>
                      <a:pt x="0" y="20"/>
                    </a:lnTo>
                    <a:lnTo>
                      <a:pt x="14" y="20"/>
                    </a:lnTo>
                    <a:lnTo>
                      <a:pt x="14"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759" name="Freeform 1156">
                <a:extLst>
                  <a:ext uri="{FF2B5EF4-FFF2-40B4-BE49-F238E27FC236}">
                    <a16:creationId xmlns:a16="http://schemas.microsoft.com/office/drawing/2014/main" id="{B332B0E4-962E-CC71-27FF-B5C8EF19D1EE}"/>
                  </a:ext>
                </a:extLst>
              </p:cNvPr>
              <p:cNvSpPr>
                <a:spLocks/>
              </p:cNvSpPr>
              <p:nvPr/>
            </p:nvSpPr>
            <p:spPr bwMode="auto">
              <a:xfrm>
                <a:off x="1230" y="3608"/>
                <a:ext cx="57" cy="76"/>
              </a:xfrm>
              <a:custGeom>
                <a:avLst/>
                <a:gdLst/>
                <a:ahLst/>
                <a:cxnLst>
                  <a:cxn ang="0">
                    <a:pos x="0" y="0"/>
                  </a:cxn>
                  <a:cxn ang="0">
                    <a:pos x="68" y="0"/>
                  </a:cxn>
                  <a:cxn ang="0">
                    <a:pos x="68" y="20"/>
                  </a:cxn>
                  <a:cxn ang="0">
                    <a:pos x="27" y="20"/>
                  </a:cxn>
                  <a:cxn ang="0">
                    <a:pos x="27" y="34"/>
                  </a:cxn>
                  <a:cxn ang="0">
                    <a:pos x="50" y="34"/>
                  </a:cxn>
                  <a:cxn ang="0">
                    <a:pos x="70" y="48"/>
                  </a:cxn>
                  <a:cxn ang="0">
                    <a:pos x="70" y="82"/>
                  </a:cxn>
                  <a:cxn ang="0">
                    <a:pos x="50" y="96"/>
                  </a:cxn>
                  <a:cxn ang="0">
                    <a:pos x="20" y="96"/>
                  </a:cxn>
                  <a:cxn ang="0">
                    <a:pos x="0" y="82"/>
                  </a:cxn>
                  <a:cxn ang="0">
                    <a:pos x="0" y="64"/>
                  </a:cxn>
                  <a:cxn ang="0">
                    <a:pos x="27" y="64"/>
                  </a:cxn>
                  <a:cxn ang="0">
                    <a:pos x="27" y="79"/>
                  </a:cxn>
                  <a:cxn ang="0">
                    <a:pos x="43" y="79"/>
                  </a:cxn>
                  <a:cxn ang="0">
                    <a:pos x="43" y="51"/>
                  </a:cxn>
                  <a:cxn ang="0">
                    <a:pos x="20" y="51"/>
                  </a:cxn>
                  <a:cxn ang="0">
                    <a:pos x="0" y="37"/>
                  </a:cxn>
                  <a:cxn ang="0">
                    <a:pos x="0" y="0"/>
                  </a:cxn>
                </a:cxnLst>
                <a:rect l="0" t="0" r="r" b="b"/>
                <a:pathLst>
                  <a:path w="71" h="97">
                    <a:moveTo>
                      <a:pt x="0" y="0"/>
                    </a:moveTo>
                    <a:lnTo>
                      <a:pt x="68" y="0"/>
                    </a:lnTo>
                    <a:lnTo>
                      <a:pt x="68" y="20"/>
                    </a:lnTo>
                    <a:lnTo>
                      <a:pt x="27" y="20"/>
                    </a:lnTo>
                    <a:lnTo>
                      <a:pt x="27" y="34"/>
                    </a:lnTo>
                    <a:lnTo>
                      <a:pt x="50" y="34"/>
                    </a:lnTo>
                    <a:lnTo>
                      <a:pt x="70" y="48"/>
                    </a:lnTo>
                    <a:lnTo>
                      <a:pt x="70" y="82"/>
                    </a:lnTo>
                    <a:lnTo>
                      <a:pt x="50" y="96"/>
                    </a:lnTo>
                    <a:lnTo>
                      <a:pt x="20" y="96"/>
                    </a:lnTo>
                    <a:lnTo>
                      <a:pt x="0" y="82"/>
                    </a:lnTo>
                    <a:lnTo>
                      <a:pt x="0" y="64"/>
                    </a:lnTo>
                    <a:lnTo>
                      <a:pt x="27" y="64"/>
                    </a:lnTo>
                    <a:lnTo>
                      <a:pt x="27" y="79"/>
                    </a:lnTo>
                    <a:lnTo>
                      <a:pt x="43" y="79"/>
                    </a:lnTo>
                    <a:lnTo>
                      <a:pt x="43" y="51"/>
                    </a:lnTo>
                    <a:lnTo>
                      <a:pt x="20" y="51"/>
                    </a:lnTo>
                    <a:lnTo>
                      <a:pt x="0" y="37"/>
                    </a:lnTo>
                    <a:lnTo>
                      <a:pt x="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24" name="Freeform 1157">
                <a:extLst>
                  <a:ext uri="{FF2B5EF4-FFF2-40B4-BE49-F238E27FC236}">
                    <a16:creationId xmlns:a16="http://schemas.microsoft.com/office/drawing/2014/main" id="{96921923-6182-0057-A18A-9112C0B5A2DC}"/>
                  </a:ext>
                </a:extLst>
              </p:cNvPr>
              <p:cNvSpPr>
                <a:spLocks/>
              </p:cNvSpPr>
              <p:nvPr/>
            </p:nvSpPr>
            <p:spPr bwMode="auto">
              <a:xfrm>
                <a:off x="1461" y="3608"/>
                <a:ext cx="33" cy="76"/>
              </a:xfrm>
              <a:custGeom>
                <a:avLst/>
                <a:gdLst/>
                <a:ahLst/>
                <a:cxnLst>
                  <a:cxn ang="0">
                    <a:pos x="15" y="96"/>
                  </a:cxn>
                  <a:cxn ang="0">
                    <a:pos x="41" y="96"/>
                  </a:cxn>
                  <a:cxn ang="0">
                    <a:pos x="41" y="0"/>
                  </a:cxn>
                  <a:cxn ang="0">
                    <a:pos x="6" y="0"/>
                  </a:cxn>
                  <a:cxn ang="0">
                    <a:pos x="0" y="20"/>
                  </a:cxn>
                  <a:cxn ang="0">
                    <a:pos x="15" y="20"/>
                  </a:cxn>
                  <a:cxn ang="0">
                    <a:pos x="15" y="96"/>
                  </a:cxn>
                </a:cxnLst>
                <a:rect l="0" t="0" r="r" b="b"/>
                <a:pathLst>
                  <a:path w="42" h="97">
                    <a:moveTo>
                      <a:pt x="15" y="96"/>
                    </a:moveTo>
                    <a:lnTo>
                      <a:pt x="41" y="96"/>
                    </a:lnTo>
                    <a:lnTo>
                      <a:pt x="41" y="0"/>
                    </a:lnTo>
                    <a:lnTo>
                      <a:pt x="6" y="0"/>
                    </a:lnTo>
                    <a:lnTo>
                      <a:pt x="0" y="20"/>
                    </a:lnTo>
                    <a:lnTo>
                      <a:pt x="15" y="20"/>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25" name="Freeform 1158">
                <a:extLst>
                  <a:ext uri="{FF2B5EF4-FFF2-40B4-BE49-F238E27FC236}">
                    <a16:creationId xmlns:a16="http://schemas.microsoft.com/office/drawing/2014/main" id="{934C2FBC-5FD7-C401-6BA6-AB26F00AEBD6}"/>
                  </a:ext>
                </a:extLst>
              </p:cNvPr>
              <p:cNvSpPr>
                <a:spLocks/>
              </p:cNvSpPr>
              <p:nvPr/>
            </p:nvSpPr>
            <p:spPr bwMode="auto">
              <a:xfrm>
                <a:off x="1507" y="3608"/>
                <a:ext cx="53" cy="76"/>
              </a:xfrm>
              <a:custGeom>
                <a:avLst/>
                <a:gdLst/>
                <a:ahLst/>
                <a:cxnLst>
                  <a:cxn ang="0">
                    <a:pos x="20" y="0"/>
                  </a:cxn>
                  <a:cxn ang="0">
                    <a:pos x="45" y="0"/>
                  </a:cxn>
                  <a:cxn ang="0">
                    <a:pos x="65" y="11"/>
                  </a:cxn>
                  <a:cxn ang="0">
                    <a:pos x="65" y="29"/>
                  </a:cxn>
                  <a:cxn ang="0">
                    <a:pos x="39" y="29"/>
                  </a:cxn>
                  <a:cxn ang="0">
                    <a:pos x="39" y="20"/>
                  </a:cxn>
                  <a:cxn ang="0">
                    <a:pos x="26" y="20"/>
                  </a:cxn>
                  <a:cxn ang="0">
                    <a:pos x="26" y="37"/>
                  </a:cxn>
                  <a:cxn ang="0">
                    <a:pos x="26" y="55"/>
                  </a:cxn>
                  <a:cxn ang="0">
                    <a:pos x="39" y="55"/>
                  </a:cxn>
                  <a:cxn ang="0">
                    <a:pos x="39" y="79"/>
                  </a:cxn>
                  <a:cxn ang="0">
                    <a:pos x="26" y="79"/>
                  </a:cxn>
                  <a:cxn ang="0">
                    <a:pos x="26" y="55"/>
                  </a:cxn>
                  <a:cxn ang="0">
                    <a:pos x="26" y="37"/>
                  </a:cxn>
                  <a:cxn ang="0">
                    <a:pos x="45" y="37"/>
                  </a:cxn>
                  <a:cxn ang="0">
                    <a:pos x="65" y="48"/>
                  </a:cxn>
                  <a:cxn ang="0">
                    <a:pos x="65" y="85"/>
                  </a:cxn>
                  <a:cxn ang="0">
                    <a:pos x="45" y="96"/>
                  </a:cxn>
                  <a:cxn ang="0">
                    <a:pos x="20" y="96"/>
                  </a:cxn>
                  <a:cxn ang="0">
                    <a:pos x="0" y="85"/>
                  </a:cxn>
                  <a:cxn ang="0">
                    <a:pos x="0" y="11"/>
                  </a:cxn>
                  <a:cxn ang="0">
                    <a:pos x="20" y="0"/>
                  </a:cxn>
                </a:cxnLst>
                <a:rect l="0" t="0" r="r" b="b"/>
                <a:pathLst>
                  <a:path w="66" h="97">
                    <a:moveTo>
                      <a:pt x="20" y="0"/>
                    </a:moveTo>
                    <a:lnTo>
                      <a:pt x="45" y="0"/>
                    </a:lnTo>
                    <a:lnTo>
                      <a:pt x="65" y="11"/>
                    </a:lnTo>
                    <a:lnTo>
                      <a:pt x="65" y="29"/>
                    </a:lnTo>
                    <a:lnTo>
                      <a:pt x="39" y="29"/>
                    </a:lnTo>
                    <a:lnTo>
                      <a:pt x="39" y="20"/>
                    </a:lnTo>
                    <a:lnTo>
                      <a:pt x="26" y="20"/>
                    </a:lnTo>
                    <a:lnTo>
                      <a:pt x="26" y="37"/>
                    </a:lnTo>
                    <a:lnTo>
                      <a:pt x="26" y="55"/>
                    </a:lnTo>
                    <a:lnTo>
                      <a:pt x="39" y="55"/>
                    </a:lnTo>
                    <a:lnTo>
                      <a:pt x="39" y="79"/>
                    </a:lnTo>
                    <a:lnTo>
                      <a:pt x="26" y="79"/>
                    </a:lnTo>
                    <a:lnTo>
                      <a:pt x="26" y="55"/>
                    </a:lnTo>
                    <a:lnTo>
                      <a:pt x="26" y="37"/>
                    </a:lnTo>
                    <a:lnTo>
                      <a:pt x="45" y="37"/>
                    </a:lnTo>
                    <a:lnTo>
                      <a:pt x="65" y="48"/>
                    </a:lnTo>
                    <a:lnTo>
                      <a:pt x="65" y="85"/>
                    </a:lnTo>
                    <a:lnTo>
                      <a:pt x="45" y="96"/>
                    </a:lnTo>
                    <a:lnTo>
                      <a:pt x="20" y="96"/>
                    </a:lnTo>
                    <a:lnTo>
                      <a:pt x="0" y="85"/>
                    </a:lnTo>
                    <a:lnTo>
                      <a:pt x="0" y="11"/>
                    </a:lnTo>
                    <a:lnTo>
                      <a:pt x="2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26" name="Freeform 1159">
                <a:extLst>
                  <a:ext uri="{FF2B5EF4-FFF2-40B4-BE49-F238E27FC236}">
                    <a16:creationId xmlns:a16="http://schemas.microsoft.com/office/drawing/2014/main" id="{866E2347-F881-7289-5BA1-222E76619798}"/>
                  </a:ext>
                </a:extLst>
              </p:cNvPr>
              <p:cNvSpPr>
                <a:spLocks/>
              </p:cNvSpPr>
              <p:nvPr/>
            </p:nvSpPr>
            <p:spPr bwMode="auto">
              <a:xfrm>
                <a:off x="1740" y="3608"/>
                <a:ext cx="33" cy="76"/>
              </a:xfrm>
              <a:custGeom>
                <a:avLst/>
                <a:gdLst/>
                <a:ahLst/>
                <a:cxnLst>
                  <a:cxn ang="0">
                    <a:pos x="15" y="96"/>
                  </a:cxn>
                  <a:cxn ang="0">
                    <a:pos x="41" y="96"/>
                  </a:cxn>
                  <a:cxn ang="0">
                    <a:pos x="41" y="0"/>
                  </a:cxn>
                  <a:cxn ang="0">
                    <a:pos x="6" y="0"/>
                  </a:cxn>
                  <a:cxn ang="0">
                    <a:pos x="0" y="20"/>
                  </a:cxn>
                  <a:cxn ang="0">
                    <a:pos x="15" y="20"/>
                  </a:cxn>
                  <a:cxn ang="0">
                    <a:pos x="15" y="96"/>
                  </a:cxn>
                </a:cxnLst>
                <a:rect l="0" t="0" r="r" b="b"/>
                <a:pathLst>
                  <a:path w="42" h="97">
                    <a:moveTo>
                      <a:pt x="15" y="96"/>
                    </a:moveTo>
                    <a:lnTo>
                      <a:pt x="41" y="96"/>
                    </a:lnTo>
                    <a:lnTo>
                      <a:pt x="41" y="0"/>
                    </a:lnTo>
                    <a:lnTo>
                      <a:pt x="6" y="0"/>
                    </a:lnTo>
                    <a:lnTo>
                      <a:pt x="0" y="20"/>
                    </a:lnTo>
                    <a:lnTo>
                      <a:pt x="15" y="20"/>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27" name="Freeform 1160">
                <a:extLst>
                  <a:ext uri="{FF2B5EF4-FFF2-40B4-BE49-F238E27FC236}">
                    <a16:creationId xmlns:a16="http://schemas.microsoft.com/office/drawing/2014/main" id="{A775D509-A81B-AF92-1008-3C4EC56DA527}"/>
                  </a:ext>
                </a:extLst>
              </p:cNvPr>
              <p:cNvSpPr>
                <a:spLocks/>
              </p:cNvSpPr>
              <p:nvPr/>
            </p:nvSpPr>
            <p:spPr bwMode="auto">
              <a:xfrm>
                <a:off x="1782" y="3608"/>
                <a:ext cx="57" cy="76"/>
              </a:xfrm>
              <a:custGeom>
                <a:avLst/>
                <a:gdLst/>
                <a:ahLst/>
                <a:cxnLst>
                  <a:cxn ang="0">
                    <a:pos x="0" y="0"/>
                  </a:cxn>
                  <a:cxn ang="0">
                    <a:pos x="70" y="0"/>
                  </a:cxn>
                  <a:cxn ang="0">
                    <a:pos x="70" y="20"/>
                  </a:cxn>
                  <a:cxn ang="0">
                    <a:pos x="29" y="96"/>
                  </a:cxn>
                  <a:cxn ang="0">
                    <a:pos x="0" y="96"/>
                  </a:cxn>
                  <a:cxn ang="0">
                    <a:pos x="41" y="20"/>
                  </a:cxn>
                  <a:cxn ang="0">
                    <a:pos x="0" y="20"/>
                  </a:cxn>
                  <a:cxn ang="0">
                    <a:pos x="0" y="0"/>
                  </a:cxn>
                </a:cxnLst>
                <a:rect l="0" t="0" r="r" b="b"/>
                <a:pathLst>
                  <a:path w="71" h="97">
                    <a:moveTo>
                      <a:pt x="0" y="0"/>
                    </a:moveTo>
                    <a:lnTo>
                      <a:pt x="70" y="0"/>
                    </a:lnTo>
                    <a:lnTo>
                      <a:pt x="70" y="20"/>
                    </a:lnTo>
                    <a:lnTo>
                      <a:pt x="29" y="96"/>
                    </a:lnTo>
                    <a:lnTo>
                      <a:pt x="0" y="96"/>
                    </a:lnTo>
                    <a:lnTo>
                      <a:pt x="41" y="20"/>
                    </a:lnTo>
                    <a:lnTo>
                      <a:pt x="0" y="20"/>
                    </a:lnTo>
                    <a:lnTo>
                      <a:pt x="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28" name="Freeform 1161">
                <a:extLst>
                  <a:ext uri="{FF2B5EF4-FFF2-40B4-BE49-F238E27FC236}">
                    <a16:creationId xmlns:a16="http://schemas.microsoft.com/office/drawing/2014/main" id="{055B502B-D059-6D9E-C5CE-40F84B811DD7}"/>
                  </a:ext>
                </a:extLst>
              </p:cNvPr>
              <p:cNvSpPr>
                <a:spLocks/>
              </p:cNvSpPr>
              <p:nvPr/>
            </p:nvSpPr>
            <p:spPr bwMode="auto">
              <a:xfrm>
                <a:off x="2016" y="3608"/>
                <a:ext cx="32" cy="76"/>
              </a:xfrm>
              <a:custGeom>
                <a:avLst/>
                <a:gdLst/>
                <a:ahLst/>
                <a:cxnLst>
                  <a:cxn ang="0">
                    <a:pos x="15" y="96"/>
                  </a:cxn>
                  <a:cxn ang="0">
                    <a:pos x="39" y="96"/>
                  </a:cxn>
                  <a:cxn ang="0">
                    <a:pos x="39" y="0"/>
                  </a:cxn>
                  <a:cxn ang="0">
                    <a:pos x="5" y="0"/>
                  </a:cxn>
                  <a:cxn ang="0">
                    <a:pos x="0" y="20"/>
                  </a:cxn>
                  <a:cxn ang="0">
                    <a:pos x="15" y="20"/>
                  </a:cxn>
                  <a:cxn ang="0">
                    <a:pos x="15" y="96"/>
                  </a:cxn>
                </a:cxnLst>
                <a:rect l="0" t="0" r="r" b="b"/>
                <a:pathLst>
                  <a:path w="40" h="97">
                    <a:moveTo>
                      <a:pt x="15" y="96"/>
                    </a:moveTo>
                    <a:lnTo>
                      <a:pt x="39" y="96"/>
                    </a:lnTo>
                    <a:lnTo>
                      <a:pt x="39" y="0"/>
                    </a:lnTo>
                    <a:lnTo>
                      <a:pt x="5" y="0"/>
                    </a:lnTo>
                    <a:lnTo>
                      <a:pt x="0" y="20"/>
                    </a:lnTo>
                    <a:lnTo>
                      <a:pt x="15" y="20"/>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29" name="Freeform 1162">
                <a:extLst>
                  <a:ext uri="{FF2B5EF4-FFF2-40B4-BE49-F238E27FC236}">
                    <a16:creationId xmlns:a16="http://schemas.microsoft.com/office/drawing/2014/main" id="{97F81A64-0F37-EF91-7079-D608DD543724}"/>
                  </a:ext>
                </a:extLst>
              </p:cNvPr>
              <p:cNvSpPr>
                <a:spLocks/>
              </p:cNvSpPr>
              <p:nvPr/>
            </p:nvSpPr>
            <p:spPr bwMode="auto">
              <a:xfrm>
                <a:off x="2055" y="3608"/>
                <a:ext cx="55" cy="76"/>
              </a:xfrm>
              <a:custGeom>
                <a:avLst/>
                <a:gdLst/>
                <a:ahLst/>
                <a:cxnLst>
                  <a:cxn ang="0">
                    <a:pos x="15" y="0"/>
                  </a:cxn>
                  <a:cxn ang="0">
                    <a:pos x="53" y="0"/>
                  </a:cxn>
                  <a:cxn ang="0">
                    <a:pos x="68" y="11"/>
                  </a:cxn>
                  <a:cxn ang="0">
                    <a:pos x="68" y="39"/>
                  </a:cxn>
                  <a:cxn ang="0">
                    <a:pos x="60" y="48"/>
                  </a:cxn>
                  <a:cxn ang="0">
                    <a:pos x="68" y="57"/>
                  </a:cxn>
                  <a:cxn ang="0">
                    <a:pos x="68" y="59"/>
                  </a:cxn>
                  <a:cxn ang="0">
                    <a:pos x="41" y="59"/>
                  </a:cxn>
                  <a:cxn ang="0">
                    <a:pos x="41" y="34"/>
                  </a:cxn>
                  <a:cxn ang="0">
                    <a:pos x="41" y="14"/>
                  </a:cxn>
                  <a:cxn ang="0">
                    <a:pos x="27" y="14"/>
                  </a:cxn>
                  <a:cxn ang="0">
                    <a:pos x="27" y="34"/>
                  </a:cxn>
                  <a:cxn ang="0">
                    <a:pos x="41" y="34"/>
                  </a:cxn>
                  <a:cxn ang="0">
                    <a:pos x="41" y="79"/>
                  </a:cxn>
                  <a:cxn ang="0">
                    <a:pos x="27" y="79"/>
                  </a:cxn>
                  <a:cxn ang="0">
                    <a:pos x="27" y="59"/>
                  </a:cxn>
                  <a:cxn ang="0">
                    <a:pos x="41" y="59"/>
                  </a:cxn>
                  <a:cxn ang="0">
                    <a:pos x="68" y="59"/>
                  </a:cxn>
                  <a:cxn ang="0">
                    <a:pos x="68" y="84"/>
                  </a:cxn>
                  <a:cxn ang="0">
                    <a:pos x="53" y="96"/>
                  </a:cxn>
                  <a:cxn ang="0">
                    <a:pos x="15" y="96"/>
                  </a:cxn>
                  <a:cxn ang="0">
                    <a:pos x="0" y="84"/>
                  </a:cxn>
                  <a:cxn ang="0">
                    <a:pos x="0" y="57"/>
                  </a:cxn>
                  <a:cxn ang="0">
                    <a:pos x="9" y="48"/>
                  </a:cxn>
                  <a:cxn ang="0">
                    <a:pos x="0" y="39"/>
                  </a:cxn>
                  <a:cxn ang="0">
                    <a:pos x="0" y="11"/>
                  </a:cxn>
                  <a:cxn ang="0">
                    <a:pos x="15" y="0"/>
                  </a:cxn>
                </a:cxnLst>
                <a:rect l="0" t="0" r="r" b="b"/>
                <a:pathLst>
                  <a:path w="69" h="97">
                    <a:moveTo>
                      <a:pt x="15" y="0"/>
                    </a:moveTo>
                    <a:lnTo>
                      <a:pt x="53" y="0"/>
                    </a:lnTo>
                    <a:lnTo>
                      <a:pt x="68" y="11"/>
                    </a:lnTo>
                    <a:lnTo>
                      <a:pt x="68" y="39"/>
                    </a:lnTo>
                    <a:lnTo>
                      <a:pt x="60" y="48"/>
                    </a:lnTo>
                    <a:lnTo>
                      <a:pt x="68" y="57"/>
                    </a:lnTo>
                    <a:lnTo>
                      <a:pt x="68" y="59"/>
                    </a:lnTo>
                    <a:lnTo>
                      <a:pt x="41" y="59"/>
                    </a:lnTo>
                    <a:lnTo>
                      <a:pt x="41" y="34"/>
                    </a:lnTo>
                    <a:lnTo>
                      <a:pt x="41" y="14"/>
                    </a:lnTo>
                    <a:lnTo>
                      <a:pt x="27" y="14"/>
                    </a:lnTo>
                    <a:lnTo>
                      <a:pt x="27" y="34"/>
                    </a:lnTo>
                    <a:lnTo>
                      <a:pt x="41" y="34"/>
                    </a:lnTo>
                    <a:lnTo>
                      <a:pt x="41" y="79"/>
                    </a:lnTo>
                    <a:lnTo>
                      <a:pt x="27" y="79"/>
                    </a:lnTo>
                    <a:lnTo>
                      <a:pt x="27" y="59"/>
                    </a:lnTo>
                    <a:lnTo>
                      <a:pt x="41" y="59"/>
                    </a:lnTo>
                    <a:lnTo>
                      <a:pt x="68" y="59"/>
                    </a:lnTo>
                    <a:lnTo>
                      <a:pt x="68" y="84"/>
                    </a:lnTo>
                    <a:lnTo>
                      <a:pt x="53" y="96"/>
                    </a:lnTo>
                    <a:lnTo>
                      <a:pt x="15" y="96"/>
                    </a:lnTo>
                    <a:lnTo>
                      <a:pt x="0" y="84"/>
                    </a:lnTo>
                    <a:lnTo>
                      <a:pt x="0" y="57"/>
                    </a:lnTo>
                    <a:lnTo>
                      <a:pt x="9" y="48"/>
                    </a:lnTo>
                    <a:lnTo>
                      <a:pt x="0" y="39"/>
                    </a:lnTo>
                    <a:lnTo>
                      <a:pt x="0" y="11"/>
                    </a:lnTo>
                    <a:lnTo>
                      <a:pt x="15"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30" name="Freeform 1163">
                <a:extLst>
                  <a:ext uri="{FF2B5EF4-FFF2-40B4-BE49-F238E27FC236}">
                    <a16:creationId xmlns:a16="http://schemas.microsoft.com/office/drawing/2014/main" id="{4E42F69D-D4A9-EB78-1AC7-561F4E8E6FB1}"/>
                  </a:ext>
                </a:extLst>
              </p:cNvPr>
              <p:cNvSpPr>
                <a:spLocks/>
              </p:cNvSpPr>
              <p:nvPr/>
            </p:nvSpPr>
            <p:spPr bwMode="auto">
              <a:xfrm>
                <a:off x="366" y="3768"/>
                <a:ext cx="34" cy="77"/>
              </a:xfrm>
              <a:custGeom>
                <a:avLst/>
                <a:gdLst/>
                <a:ahLst/>
                <a:cxnLst>
                  <a:cxn ang="0">
                    <a:pos x="14" y="96"/>
                  </a:cxn>
                  <a:cxn ang="0">
                    <a:pos x="41" y="96"/>
                  </a:cxn>
                  <a:cxn ang="0">
                    <a:pos x="41" y="0"/>
                  </a:cxn>
                  <a:cxn ang="0">
                    <a:pos x="5" y="0"/>
                  </a:cxn>
                  <a:cxn ang="0">
                    <a:pos x="0" y="20"/>
                  </a:cxn>
                  <a:cxn ang="0">
                    <a:pos x="14" y="20"/>
                  </a:cxn>
                  <a:cxn ang="0">
                    <a:pos x="14" y="96"/>
                  </a:cxn>
                </a:cxnLst>
                <a:rect l="0" t="0" r="r" b="b"/>
                <a:pathLst>
                  <a:path w="42" h="97">
                    <a:moveTo>
                      <a:pt x="14" y="96"/>
                    </a:moveTo>
                    <a:lnTo>
                      <a:pt x="41" y="96"/>
                    </a:lnTo>
                    <a:lnTo>
                      <a:pt x="41" y="0"/>
                    </a:lnTo>
                    <a:lnTo>
                      <a:pt x="5" y="0"/>
                    </a:lnTo>
                    <a:lnTo>
                      <a:pt x="0" y="20"/>
                    </a:lnTo>
                    <a:lnTo>
                      <a:pt x="14" y="20"/>
                    </a:lnTo>
                    <a:lnTo>
                      <a:pt x="14"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31" name="Freeform 1164">
                <a:extLst>
                  <a:ext uri="{FF2B5EF4-FFF2-40B4-BE49-F238E27FC236}">
                    <a16:creationId xmlns:a16="http://schemas.microsoft.com/office/drawing/2014/main" id="{F7ED7B10-2463-A55D-5B4D-29C7A96E43F7}"/>
                  </a:ext>
                </a:extLst>
              </p:cNvPr>
              <p:cNvSpPr>
                <a:spLocks/>
              </p:cNvSpPr>
              <p:nvPr/>
            </p:nvSpPr>
            <p:spPr bwMode="auto">
              <a:xfrm>
                <a:off x="413" y="3768"/>
                <a:ext cx="54" cy="77"/>
              </a:xfrm>
              <a:custGeom>
                <a:avLst/>
                <a:gdLst/>
                <a:ahLst/>
                <a:cxnLst>
                  <a:cxn ang="0">
                    <a:pos x="47" y="0"/>
                  </a:cxn>
                  <a:cxn ang="0">
                    <a:pos x="67" y="11"/>
                  </a:cxn>
                  <a:cxn ang="0">
                    <a:pos x="67" y="85"/>
                  </a:cxn>
                  <a:cxn ang="0">
                    <a:pos x="47" y="96"/>
                  </a:cxn>
                  <a:cxn ang="0">
                    <a:pos x="20" y="96"/>
                  </a:cxn>
                  <a:cxn ang="0">
                    <a:pos x="0" y="85"/>
                  </a:cxn>
                  <a:cxn ang="0">
                    <a:pos x="0" y="68"/>
                  </a:cxn>
                  <a:cxn ang="0">
                    <a:pos x="27" y="68"/>
                  </a:cxn>
                  <a:cxn ang="0">
                    <a:pos x="27" y="77"/>
                  </a:cxn>
                  <a:cxn ang="0">
                    <a:pos x="40" y="77"/>
                  </a:cxn>
                  <a:cxn ang="0">
                    <a:pos x="40" y="60"/>
                  </a:cxn>
                  <a:cxn ang="0">
                    <a:pos x="40" y="40"/>
                  </a:cxn>
                  <a:cxn ang="0">
                    <a:pos x="27" y="40"/>
                  </a:cxn>
                  <a:cxn ang="0">
                    <a:pos x="27" y="17"/>
                  </a:cxn>
                  <a:cxn ang="0">
                    <a:pos x="40" y="17"/>
                  </a:cxn>
                  <a:cxn ang="0">
                    <a:pos x="40" y="40"/>
                  </a:cxn>
                  <a:cxn ang="0">
                    <a:pos x="40" y="60"/>
                  </a:cxn>
                  <a:cxn ang="0">
                    <a:pos x="20" y="60"/>
                  </a:cxn>
                  <a:cxn ang="0">
                    <a:pos x="0" y="48"/>
                  </a:cxn>
                  <a:cxn ang="0">
                    <a:pos x="0" y="11"/>
                  </a:cxn>
                  <a:cxn ang="0">
                    <a:pos x="20" y="0"/>
                  </a:cxn>
                  <a:cxn ang="0">
                    <a:pos x="47" y="0"/>
                  </a:cxn>
                </a:cxnLst>
                <a:rect l="0" t="0" r="r" b="b"/>
                <a:pathLst>
                  <a:path w="68" h="97">
                    <a:moveTo>
                      <a:pt x="47" y="0"/>
                    </a:moveTo>
                    <a:lnTo>
                      <a:pt x="67" y="11"/>
                    </a:lnTo>
                    <a:lnTo>
                      <a:pt x="67" y="85"/>
                    </a:lnTo>
                    <a:lnTo>
                      <a:pt x="47" y="96"/>
                    </a:lnTo>
                    <a:lnTo>
                      <a:pt x="20" y="96"/>
                    </a:lnTo>
                    <a:lnTo>
                      <a:pt x="0" y="85"/>
                    </a:lnTo>
                    <a:lnTo>
                      <a:pt x="0" y="68"/>
                    </a:lnTo>
                    <a:lnTo>
                      <a:pt x="27" y="68"/>
                    </a:lnTo>
                    <a:lnTo>
                      <a:pt x="27" y="77"/>
                    </a:lnTo>
                    <a:lnTo>
                      <a:pt x="40" y="77"/>
                    </a:lnTo>
                    <a:lnTo>
                      <a:pt x="40" y="60"/>
                    </a:lnTo>
                    <a:lnTo>
                      <a:pt x="40" y="40"/>
                    </a:lnTo>
                    <a:lnTo>
                      <a:pt x="27" y="40"/>
                    </a:lnTo>
                    <a:lnTo>
                      <a:pt x="27" y="17"/>
                    </a:lnTo>
                    <a:lnTo>
                      <a:pt x="40" y="17"/>
                    </a:lnTo>
                    <a:lnTo>
                      <a:pt x="40" y="40"/>
                    </a:lnTo>
                    <a:lnTo>
                      <a:pt x="40" y="60"/>
                    </a:lnTo>
                    <a:lnTo>
                      <a:pt x="20" y="60"/>
                    </a:lnTo>
                    <a:lnTo>
                      <a:pt x="0" y="48"/>
                    </a:lnTo>
                    <a:lnTo>
                      <a:pt x="0" y="11"/>
                    </a:lnTo>
                    <a:lnTo>
                      <a:pt x="20" y="0"/>
                    </a:lnTo>
                    <a:lnTo>
                      <a:pt x="47"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32" name="Freeform 1165">
                <a:extLst>
                  <a:ext uri="{FF2B5EF4-FFF2-40B4-BE49-F238E27FC236}">
                    <a16:creationId xmlns:a16="http://schemas.microsoft.com/office/drawing/2014/main" id="{1683F833-AB2F-979B-B9DD-6D152F86374E}"/>
                  </a:ext>
                </a:extLst>
              </p:cNvPr>
              <p:cNvSpPr>
                <a:spLocks/>
              </p:cNvSpPr>
              <p:nvPr/>
            </p:nvSpPr>
            <p:spPr bwMode="auto">
              <a:xfrm>
                <a:off x="646" y="3768"/>
                <a:ext cx="52" cy="77"/>
              </a:xfrm>
              <a:custGeom>
                <a:avLst/>
                <a:gdLst/>
                <a:ahLst/>
                <a:cxnLst>
                  <a:cxn ang="0">
                    <a:pos x="0" y="28"/>
                  </a:cxn>
                  <a:cxn ang="0">
                    <a:pos x="26" y="28"/>
                  </a:cxn>
                  <a:cxn ang="0">
                    <a:pos x="26" y="20"/>
                  </a:cxn>
                  <a:cxn ang="0">
                    <a:pos x="40" y="20"/>
                  </a:cxn>
                  <a:cxn ang="0">
                    <a:pos x="40" y="34"/>
                  </a:cxn>
                  <a:cxn ang="0">
                    <a:pos x="0" y="80"/>
                  </a:cxn>
                  <a:cxn ang="0">
                    <a:pos x="0" y="96"/>
                  </a:cxn>
                  <a:cxn ang="0">
                    <a:pos x="63" y="96"/>
                  </a:cxn>
                  <a:cxn ang="0">
                    <a:pos x="63" y="80"/>
                  </a:cxn>
                  <a:cxn ang="0">
                    <a:pos x="28" y="80"/>
                  </a:cxn>
                  <a:cxn ang="0">
                    <a:pos x="63" y="39"/>
                  </a:cxn>
                  <a:cxn ang="0">
                    <a:pos x="63" y="11"/>
                  </a:cxn>
                  <a:cxn ang="0">
                    <a:pos x="45" y="0"/>
                  </a:cxn>
                  <a:cxn ang="0">
                    <a:pos x="20" y="0"/>
                  </a:cxn>
                  <a:cxn ang="0">
                    <a:pos x="0" y="11"/>
                  </a:cxn>
                  <a:cxn ang="0">
                    <a:pos x="0" y="28"/>
                  </a:cxn>
                </a:cxnLst>
                <a:rect l="0" t="0" r="r" b="b"/>
                <a:pathLst>
                  <a:path w="64" h="97">
                    <a:moveTo>
                      <a:pt x="0" y="28"/>
                    </a:moveTo>
                    <a:lnTo>
                      <a:pt x="26" y="28"/>
                    </a:lnTo>
                    <a:lnTo>
                      <a:pt x="26" y="20"/>
                    </a:lnTo>
                    <a:lnTo>
                      <a:pt x="40" y="20"/>
                    </a:lnTo>
                    <a:lnTo>
                      <a:pt x="40" y="34"/>
                    </a:lnTo>
                    <a:lnTo>
                      <a:pt x="0" y="80"/>
                    </a:lnTo>
                    <a:lnTo>
                      <a:pt x="0" y="96"/>
                    </a:lnTo>
                    <a:lnTo>
                      <a:pt x="63" y="96"/>
                    </a:lnTo>
                    <a:lnTo>
                      <a:pt x="63" y="80"/>
                    </a:lnTo>
                    <a:lnTo>
                      <a:pt x="28" y="80"/>
                    </a:lnTo>
                    <a:lnTo>
                      <a:pt x="63" y="39"/>
                    </a:lnTo>
                    <a:lnTo>
                      <a:pt x="63" y="11"/>
                    </a:lnTo>
                    <a:lnTo>
                      <a:pt x="45" y="0"/>
                    </a:lnTo>
                    <a:lnTo>
                      <a:pt x="20"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33" name="Freeform 1166">
                <a:extLst>
                  <a:ext uri="{FF2B5EF4-FFF2-40B4-BE49-F238E27FC236}">
                    <a16:creationId xmlns:a16="http://schemas.microsoft.com/office/drawing/2014/main" id="{F4EB9260-1089-5713-2710-302722BC9C64}"/>
                  </a:ext>
                </a:extLst>
              </p:cNvPr>
              <p:cNvSpPr>
                <a:spLocks/>
              </p:cNvSpPr>
              <p:nvPr/>
            </p:nvSpPr>
            <p:spPr bwMode="auto">
              <a:xfrm>
                <a:off x="704" y="3768"/>
                <a:ext cx="54" cy="77"/>
              </a:xfrm>
              <a:custGeom>
                <a:avLst/>
                <a:gdLst/>
                <a:ahLst/>
                <a:cxnLst>
                  <a:cxn ang="0">
                    <a:pos x="20" y="0"/>
                  </a:cxn>
                  <a:cxn ang="0">
                    <a:pos x="47" y="0"/>
                  </a:cxn>
                  <a:cxn ang="0">
                    <a:pos x="66" y="14"/>
                  </a:cxn>
                  <a:cxn ang="0">
                    <a:pos x="66" y="82"/>
                  </a:cxn>
                  <a:cxn ang="0">
                    <a:pos x="47" y="96"/>
                  </a:cxn>
                  <a:cxn ang="0">
                    <a:pos x="20" y="96"/>
                  </a:cxn>
                  <a:cxn ang="0">
                    <a:pos x="0" y="82"/>
                  </a:cxn>
                  <a:cxn ang="0">
                    <a:pos x="0" y="77"/>
                  </a:cxn>
                  <a:cxn ang="0">
                    <a:pos x="27" y="77"/>
                  </a:cxn>
                  <a:cxn ang="0">
                    <a:pos x="27" y="20"/>
                  </a:cxn>
                  <a:cxn ang="0">
                    <a:pos x="40" y="20"/>
                  </a:cxn>
                  <a:cxn ang="0">
                    <a:pos x="40" y="77"/>
                  </a:cxn>
                  <a:cxn ang="0">
                    <a:pos x="27" y="77"/>
                  </a:cxn>
                  <a:cxn ang="0">
                    <a:pos x="0" y="77"/>
                  </a:cxn>
                  <a:cxn ang="0">
                    <a:pos x="0" y="14"/>
                  </a:cxn>
                  <a:cxn ang="0">
                    <a:pos x="20" y="0"/>
                  </a:cxn>
                </a:cxnLst>
                <a:rect l="0" t="0" r="r" b="b"/>
                <a:pathLst>
                  <a:path w="67" h="97">
                    <a:moveTo>
                      <a:pt x="20" y="0"/>
                    </a:moveTo>
                    <a:lnTo>
                      <a:pt x="47" y="0"/>
                    </a:lnTo>
                    <a:lnTo>
                      <a:pt x="66" y="14"/>
                    </a:lnTo>
                    <a:lnTo>
                      <a:pt x="66" y="82"/>
                    </a:lnTo>
                    <a:lnTo>
                      <a:pt x="47" y="96"/>
                    </a:lnTo>
                    <a:lnTo>
                      <a:pt x="20" y="96"/>
                    </a:lnTo>
                    <a:lnTo>
                      <a:pt x="0" y="82"/>
                    </a:lnTo>
                    <a:lnTo>
                      <a:pt x="0" y="77"/>
                    </a:lnTo>
                    <a:lnTo>
                      <a:pt x="27" y="77"/>
                    </a:lnTo>
                    <a:lnTo>
                      <a:pt x="27" y="20"/>
                    </a:lnTo>
                    <a:lnTo>
                      <a:pt x="40" y="20"/>
                    </a:lnTo>
                    <a:lnTo>
                      <a:pt x="40" y="77"/>
                    </a:lnTo>
                    <a:lnTo>
                      <a:pt x="27" y="77"/>
                    </a:lnTo>
                    <a:lnTo>
                      <a:pt x="0" y="77"/>
                    </a:lnTo>
                    <a:lnTo>
                      <a:pt x="0" y="14"/>
                    </a:lnTo>
                    <a:lnTo>
                      <a:pt x="2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34" name="Freeform 1167">
                <a:extLst>
                  <a:ext uri="{FF2B5EF4-FFF2-40B4-BE49-F238E27FC236}">
                    <a16:creationId xmlns:a16="http://schemas.microsoft.com/office/drawing/2014/main" id="{49439F9E-6F6B-5BF9-CC11-F7EE37EE912F}"/>
                  </a:ext>
                </a:extLst>
              </p:cNvPr>
              <p:cNvSpPr>
                <a:spLocks/>
              </p:cNvSpPr>
              <p:nvPr/>
            </p:nvSpPr>
            <p:spPr bwMode="auto">
              <a:xfrm>
                <a:off x="915" y="3768"/>
                <a:ext cx="55" cy="77"/>
              </a:xfrm>
              <a:custGeom>
                <a:avLst/>
                <a:gdLst/>
                <a:ahLst/>
                <a:cxnLst>
                  <a:cxn ang="0">
                    <a:pos x="0" y="28"/>
                  </a:cxn>
                  <a:cxn ang="0">
                    <a:pos x="27" y="28"/>
                  </a:cxn>
                  <a:cxn ang="0">
                    <a:pos x="27" y="20"/>
                  </a:cxn>
                  <a:cxn ang="0">
                    <a:pos x="40" y="20"/>
                  </a:cxn>
                  <a:cxn ang="0">
                    <a:pos x="40" y="34"/>
                  </a:cxn>
                  <a:cxn ang="0">
                    <a:pos x="0" y="80"/>
                  </a:cxn>
                  <a:cxn ang="0">
                    <a:pos x="0" y="96"/>
                  </a:cxn>
                  <a:cxn ang="0">
                    <a:pos x="67" y="96"/>
                  </a:cxn>
                  <a:cxn ang="0">
                    <a:pos x="67" y="80"/>
                  </a:cxn>
                  <a:cxn ang="0">
                    <a:pos x="28" y="80"/>
                  </a:cxn>
                  <a:cxn ang="0">
                    <a:pos x="67" y="39"/>
                  </a:cxn>
                  <a:cxn ang="0">
                    <a:pos x="67" y="11"/>
                  </a:cxn>
                  <a:cxn ang="0">
                    <a:pos x="47" y="0"/>
                  </a:cxn>
                  <a:cxn ang="0">
                    <a:pos x="19" y="0"/>
                  </a:cxn>
                  <a:cxn ang="0">
                    <a:pos x="0" y="11"/>
                  </a:cxn>
                  <a:cxn ang="0">
                    <a:pos x="0" y="28"/>
                  </a:cxn>
                </a:cxnLst>
                <a:rect l="0" t="0" r="r" b="b"/>
                <a:pathLst>
                  <a:path w="68" h="97">
                    <a:moveTo>
                      <a:pt x="0" y="28"/>
                    </a:moveTo>
                    <a:lnTo>
                      <a:pt x="27" y="28"/>
                    </a:lnTo>
                    <a:lnTo>
                      <a:pt x="27" y="20"/>
                    </a:lnTo>
                    <a:lnTo>
                      <a:pt x="40" y="20"/>
                    </a:lnTo>
                    <a:lnTo>
                      <a:pt x="40" y="34"/>
                    </a:lnTo>
                    <a:lnTo>
                      <a:pt x="0" y="80"/>
                    </a:lnTo>
                    <a:lnTo>
                      <a:pt x="0" y="96"/>
                    </a:lnTo>
                    <a:lnTo>
                      <a:pt x="67" y="96"/>
                    </a:lnTo>
                    <a:lnTo>
                      <a:pt x="67" y="80"/>
                    </a:lnTo>
                    <a:lnTo>
                      <a:pt x="28" y="80"/>
                    </a:lnTo>
                    <a:lnTo>
                      <a:pt x="67" y="39"/>
                    </a:lnTo>
                    <a:lnTo>
                      <a:pt x="67" y="11"/>
                    </a:lnTo>
                    <a:lnTo>
                      <a:pt x="47" y="0"/>
                    </a:lnTo>
                    <a:lnTo>
                      <a:pt x="19"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35" name="Freeform 1168">
                <a:extLst>
                  <a:ext uri="{FF2B5EF4-FFF2-40B4-BE49-F238E27FC236}">
                    <a16:creationId xmlns:a16="http://schemas.microsoft.com/office/drawing/2014/main" id="{5F17A560-14BE-AF7D-8C65-9339989FC8D2}"/>
                  </a:ext>
                </a:extLst>
              </p:cNvPr>
              <p:cNvSpPr>
                <a:spLocks/>
              </p:cNvSpPr>
              <p:nvPr/>
            </p:nvSpPr>
            <p:spPr bwMode="auto">
              <a:xfrm>
                <a:off x="975" y="3768"/>
                <a:ext cx="35" cy="77"/>
              </a:xfrm>
              <a:custGeom>
                <a:avLst/>
                <a:gdLst/>
                <a:ahLst/>
                <a:cxnLst>
                  <a:cxn ang="0">
                    <a:pos x="15" y="96"/>
                  </a:cxn>
                  <a:cxn ang="0">
                    <a:pos x="42" y="96"/>
                  </a:cxn>
                  <a:cxn ang="0">
                    <a:pos x="42" y="0"/>
                  </a:cxn>
                  <a:cxn ang="0">
                    <a:pos x="6" y="0"/>
                  </a:cxn>
                  <a:cxn ang="0">
                    <a:pos x="0" y="20"/>
                  </a:cxn>
                  <a:cxn ang="0">
                    <a:pos x="15" y="20"/>
                  </a:cxn>
                  <a:cxn ang="0">
                    <a:pos x="15" y="96"/>
                  </a:cxn>
                </a:cxnLst>
                <a:rect l="0" t="0" r="r" b="b"/>
                <a:pathLst>
                  <a:path w="43" h="97">
                    <a:moveTo>
                      <a:pt x="15" y="96"/>
                    </a:moveTo>
                    <a:lnTo>
                      <a:pt x="42" y="96"/>
                    </a:lnTo>
                    <a:lnTo>
                      <a:pt x="42" y="0"/>
                    </a:lnTo>
                    <a:lnTo>
                      <a:pt x="6" y="0"/>
                    </a:lnTo>
                    <a:lnTo>
                      <a:pt x="0" y="20"/>
                    </a:lnTo>
                    <a:lnTo>
                      <a:pt x="15" y="20"/>
                    </a:lnTo>
                    <a:lnTo>
                      <a:pt x="15" y="96"/>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36" name="Freeform 1169">
                <a:extLst>
                  <a:ext uri="{FF2B5EF4-FFF2-40B4-BE49-F238E27FC236}">
                    <a16:creationId xmlns:a16="http://schemas.microsoft.com/office/drawing/2014/main" id="{AC64F79A-A605-E9C5-6E60-A565AFD81853}"/>
                  </a:ext>
                </a:extLst>
              </p:cNvPr>
              <p:cNvSpPr>
                <a:spLocks/>
              </p:cNvSpPr>
              <p:nvPr/>
            </p:nvSpPr>
            <p:spPr bwMode="auto">
              <a:xfrm>
                <a:off x="1194" y="3768"/>
                <a:ext cx="53" cy="77"/>
              </a:xfrm>
              <a:custGeom>
                <a:avLst/>
                <a:gdLst/>
                <a:ahLst/>
                <a:cxnLst>
                  <a:cxn ang="0">
                    <a:pos x="0" y="28"/>
                  </a:cxn>
                  <a:cxn ang="0">
                    <a:pos x="26" y="28"/>
                  </a:cxn>
                  <a:cxn ang="0">
                    <a:pos x="26" y="20"/>
                  </a:cxn>
                  <a:cxn ang="0">
                    <a:pos x="40" y="20"/>
                  </a:cxn>
                  <a:cxn ang="0">
                    <a:pos x="40" y="34"/>
                  </a:cxn>
                  <a:cxn ang="0">
                    <a:pos x="0" y="80"/>
                  </a:cxn>
                  <a:cxn ang="0">
                    <a:pos x="0" y="96"/>
                  </a:cxn>
                  <a:cxn ang="0">
                    <a:pos x="66" y="96"/>
                  </a:cxn>
                  <a:cxn ang="0">
                    <a:pos x="66" y="80"/>
                  </a:cxn>
                  <a:cxn ang="0">
                    <a:pos x="28" y="80"/>
                  </a:cxn>
                  <a:cxn ang="0">
                    <a:pos x="66" y="39"/>
                  </a:cxn>
                  <a:cxn ang="0">
                    <a:pos x="66" y="11"/>
                  </a:cxn>
                  <a:cxn ang="0">
                    <a:pos x="46" y="0"/>
                  </a:cxn>
                  <a:cxn ang="0">
                    <a:pos x="19" y="0"/>
                  </a:cxn>
                  <a:cxn ang="0">
                    <a:pos x="0" y="11"/>
                  </a:cxn>
                  <a:cxn ang="0">
                    <a:pos x="0" y="28"/>
                  </a:cxn>
                </a:cxnLst>
                <a:rect l="0" t="0" r="r" b="b"/>
                <a:pathLst>
                  <a:path w="67" h="97">
                    <a:moveTo>
                      <a:pt x="0" y="28"/>
                    </a:moveTo>
                    <a:lnTo>
                      <a:pt x="26" y="28"/>
                    </a:lnTo>
                    <a:lnTo>
                      <a:pt x="26" y="20"/>
                    </a:lnTo>
                    <a:lnTo>
                      <a:pt x="40" y="20"/>
                    </a:lnTo>
                    <a:lnTo>
                      <a:pt x="40" y="34"/>
                    </a:lnTo>
                    <a:lnTo>
                      <a:pt x="0" y="80"/>
                    </a:lnTo>
                    <a:lnTo>
                      <a:pt x="0" y="96"/>
                    </a:lnTo>
                    <a:lnTo>
                      <a:pt x="66" y="96"/>
                    </a:lnTo>
                    <a:lnTo>
                      <a:pt x="66" y="80"/>
                    </a:lnTo>
                    <a:lnTo>
                      <a:pt x="28" y="80"/>
                    </a:lnTo>
                    <a:lnTo>
                      <a:pt x="66" y="39"/>
                    </a:lnTo>
                    <a:lnTo>
                      <a:pt x="66" y="11"/>
                    </a:lnTo>
                    <a:lnTo>
                      <a:pt x="46" y="0"/>
                    </a:lnTo>
                    <a:lnTo>
                      <a:pt x="19"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37" name="Freeform 1170">
                <a:extLst>
                  <a:ext uri="{FF2B5EF4-FFF2-40B4-BE49-F238E27FC236}">
                    <a16:creationId xmlns:a16="http://schemas.microsoft.com/office/drawing/2014/main" id="{89D89D29-2938-B55C-6B32-7D3933F540B8}"/>
                  </a:ext>
                </a:extLst>
              </p:cNvPr>
              <p:cNvSpPr>
                <a:spLocks/>
              </p:cNvSpPr>
              <p:nvPr/>
            </p:nvSpPr>
            <p:spPr bwMode="auto">
              <a:xfrm>
                <a:off x="1253" y="3768"/>
                <a:ext cx="54" cy="77"/>
              </a:xfrm>
              <a:custGeom>
                <a:avLst/>
                <a:gdLst/>
                <a:ahLst/>
                <a:cxnLst>
                  <a:cxn ang="0">
                    <a:pos x="0" y="28"/>
                  </a:cxn>
                  <a:cxn ang="0">
                    <a:pos x="26" y="28"/>
                  </a:cxn>
                  <a:cxn ang="0">
                    <a:pos x="26" y="20"/>
                  </a:cxn>
                  <a:cxn ang="0">
                    <a:pos x="40" y="20"/>
                  </a:cxn>
                  <a:cxn ang="0">
                    <a:pos x="40" y="34"/>
                  </a:cxn>
                  <a:cxn ang="0">
                    <a:pos x="0" y="80"/>
                  </a:cxn>
                  <a:cxn ang="0">
                    <a:pos x="0" y="96"/>
                  </a:cxn>
                  <a:cxn ang="0">
                    <a:pos x="67" y="96"/>
                  </a:cxn>
                  <a:cxn ang="0">
                    <a:pos x="67" y="80"/>
                  </a:cxn>
                  <a:cxn ang="0">
                    <a:pos x="29" y="80"/>
                  </a:cxn>
                  <a:cxn ang="0">
                    <a:pos x="67" y="39"/>
                  </a:cxn>
                  <a:cxn ang="0">
                    <a:pos x="67" y="11"/>
                  </a:cxn>
                  <a:cxn ang="0">
                    <a:pos x="47" y="0"/>
                  </a:cxn>
                  <a:cxn ang="0">
                    <a:pos x="20" y="0"/>
                  </a:cxn>
                  <a:cxn ang="0">
                    <a:pos x="0" y="11"/>
                  </a:cxn>
                  <a:cxn ang="0">
                    <a:pos x="0" y="28"/>
                  </a:cxn>
                </a:cxnLst>
                <a:rect l="0" t="0" r="r" b="b"/>
                <a:pathLst>
                  <a:path w="68" h="97">
                    <a:moveTo>
                      <a:pt x="0" y="28"/>
                    </a:moveTo>
                    <a:lnTo>
                      <a:pt x="26" y="28"/>
                    </a:lnTo>
                    <a:lnTo>
                      <a:pt x="26" y="20"/>
                    </a:lnTo>
                    <a:lnTo>
                      <a:pt x="40" y="20"/>
                    </a:lnTo>
                    <a:lnTo>
                      <a:pt x="40" y="34"/>
                    </a:lnTo>
                    <a:lnTo>
                      <a:pt x="0" y="80"/>
                    </a:lnTo>
                    <a:lnTo>
                      <a:pt x="0" y="96"/>
                    </a:lnTo>
                    <a:lnTo>
                      <a:pt x="67" y="96"/>
                    </a:lnTo>
                    <a:lnTo>
                      <a:pt x="67" y="80"/>
                    </a:lnTo>
                    <a:lnTo>
                      <a:pt x="29" y="80"/>
                    </a:lnTo>
                    <a:lnTo>
                      <a:pt x="67" y="39"/>
                    </a:lnTo>
                    <a:lnTo>
                      <a:pt x="67" y="11"/>
                    </a:lnTo>
                    <a:lnTo>
                      <a:pt x="47" y="0"/>
                    </a:lnTo>
                    <a:lnTo>
                      <a:pt x="20"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38" name="Freeform 1171">
                <a:extLst>
                  <a:ext uri="{FF2B5EF4-FFF2-40B4-BE49-F238E27FC236}">
                    <a16:creationId xmlns:a16="http://schemas.microsoft.com/office/drawing/2014/main" id="{B3F9CF35-9C1A-C514-81DA-F49632659E0B}"/>
                  </a:ext>
                </a:extLst>
              </p:cNvPr>
              <p:cNvSpPr>
                <a:spLocks/>
              </p:cNvSpPr>
              <p:nvPr/>
            </p:nvSpPr>
            <p:spPr bwMode="auto">
              <a:xfrm>
                <a:off x="1468" y="3768"/>
                <a:ext cx="54" cy="77"/>
              </a:xfrm>
              <a:custGeom>
                <a:avLst/>
                <a:gdLst/>
                <a:ahLst/>
                <a:cxnLst>
                  <a:cxn ang="0">
                    <a:pos x="0" y="28"/>
                  </a:cxn>
                  <a:cxn ang="0">
                    <a:pos x="26" y="28"/>
                  </a:cxn>
                  <a:cxn ang="0">
                    <a:pos x="26" y="20"/>
                  </a:cxn>
                  <a:cxn ang="0">
                    <a:pos x="40" y="20"/>
                  </a:cxn>
                  <a:cxn ang="0">
                    <a:pos x="40" y="34"/>
                  </a:cxn>
                  <a:cxn ang="0">
                    <a:pos x="0" y="80"/>
                  </a:cxn>
                  <a:cxn ang="0">
                    <a:pos x="0" y="96"/>
                  </a:cxn>
                  <a:cxn ang="0">
                    <a:pos x="67" y="96"/>
                  </a:cxn>
                  <a:cxn ang="0">
                    <a:pos x="67" y="80"/>
                  </a:cxn>
                  <a:cxn ang="0">
                    <a:pos x="28" y="80"/>
                  </a:cxn>
                  <a:cxn ang="0">
                    <a:pos x="67" y="39"/>
                  </a:cxn>
                  <a:cxn ang="0">
                    <a:pos x="67" y="11"/>
                  </a:cxn>
                  <a:cxn ang="0">
                    <a:pos x="47" y="0"/>
                  </a:cxn>
                  <a:cxn ang="0">
                    <a:pos x="20" y="0"/>
                  </a:cxn>
                  <a:cxn ang="0">
                    <a:pos x="0" y="11"/>
                  </a:cxn>
                  <a:cxn ang="0">
                    <a:pos x="0" y="28"/>
                  </a:cxn>
                </a:cxnLst>
                <a:rect l="0" t="0" r="r" b="b"/>
                <a:pathLst>
                  <a:path w="68" h="97">
                    <a:moveTo>
                      <a:pt x="0" y="28"/>
                    </a:moveTo>
                    <a:lnTo>
                      <a:pt x="26" y="28"/>
                    </a:lnTo>
                    <a:lnTo>
                      <a:pt x="26" y="20"/>
                    </a:lnTo>
                    <a:lnTo>
                      <a:pt x="40" y="20"/>
                    </a:lnTo>
                    <a:lnTo>
                      <a:pt x="40" y="34"/>
                    </a:lnTo>
                    <a:lnTo>
                      <a:pt x="0" y="80"/>
                    </a:lnTo>
                    <a:lnTo>
                      <a:pt x="0" y="96"/>
                    </a:lnTo>
                    <a:lnTo>
                      <a:pt x="67" y="96"/>
                    </a:lnTo>
                    <a:lnTo>
                      <a:pt x="67" y="80"/>
                    </a:lnTo>
                    <a:lnTo>
                      <a:pt x="28" y="80"/>
                    </a:lnTo>
                    <a:lnTo>
                      <a:pt x="67" y="39"/>
                    </a:lnTo>
                    <a:lnTo>
                      <a:pt x="67" y="11"/>
                    </a:lnTo>
                    <a:lnTo>
                      <a:pt x="47" y="0"/>
                    </a:lnTo>
                    <a:lnTo>
                      <a:pt x="20"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39" name="Freeform 1172">
                <a:extLst>
                  <a:ext uri="{FF2B5EF4-FFF2-40B4-BE49-F238E27FC236}">
                    <a16:creationId xmlns:a16="http://schemas.microsoft.com/office/drawing/2014/main" id="{C4C966C0-7A9E-BA6C-A01D-76AA26668084}"/>
                  </a:ext>
                </a:extLst>
              </p:cNvPr>
              <p:cNvSpPr>
                <a:spLocks/>
              </p:cNvSpPr>
              <p:nvPr/>
            </p:nvSpPr>
            <p:spPr bwMode="auto">
              <a:xfrm>
                <a:off x="1525" y="3768"/>
                <a:ext cx="55" cy="77"/>
              </a:xfrm>
              <a:custGeom>
                <a:avLst/>
                <a:gdLst/>
                <a:ahLst/>
                <a:cxnLst>
                  <a:cxn ang="0">
                    <a:pos x="19" y="0"/>
                  </a:cxn>
                  <a:cxn ang="0">
                    <a:pos x="48" y="0"/>
                  </a:cxn>
                  <a:cxn ang="0">
                    <a:pos x="68" y="11"/>
                  </a:cxn>
                  <a:cxn ang="0">
                    <a:pos x="68" y="39"/>
                  </a:cxn>
                  <a:cxn ang="0">
                    <a:pos x="58" y="48"/>
                  </a:cxn>
                  <a:cxn ang="0">
                    <a:pos x="68" y="57"/>
                  </a:cxn>
                  <a:cxn ang="0">
                    <a:pos x="68" y="84"/>
                  </a:cxn>
                  <a:cxn ang="0">
                    <a:pos x="48" y="96"/>
                  </a:cxn>
                  <a:cxn ang="0">
                    <a:pos x="19" y="96"/>
                  </a:cxn>
                  <a:cxn ang="0">
                    <a:pos x="0" y="84"/>
                  </a:cxn>
                  <a:cxn ang="0">
                    <a:pos x="0" y="70"/>
                  </a:cxn>
                  <a:cxn ang="0">
                    <a:pos x="25" y="70"/>
                  </a:cxn>
                  <a:cxn ang="0">
                    <a:pos x="25" y="80"/>
                  </a:cxn>
                  <a:cxn ang="0">
                    <a:pos x="42" y="80"/>
                  </a:cxn>
                  <a:cxn ang="0">
                    <a:pos x="42" y="57"/>
                  </a:cxn>
                  <a:cxn ang="0">
                    <a:pos x="25" y="57"/>
                  </a:cxn>
                  <a:cxn ang="0">
                    <a:pos x="25" y="39"/>
                  </a:cxn>
                  <a:cxn ang="0">
                    <a:pos x="42" y="39"/>
                  </a:cxn>
                  <a:cxn ang="0">
                    <a:pos x="42" y="16"/>
                  </a:cxn>
                  <a:cxn ang="0">
                    <a:pos x="25" y="16"/>
                  </a:cxn>
                  <a:cxn ang="0">
                    <a:pos x="25" y="26"/>
                  </a:cxn>
                  <a:cxn ang="0">
                    <a:pos x="0" y="26"/>
                  </a:cxn>
                  <a:cxn ang="0">
                    <a:pos x="0" y="11"/>
                  </a:cxn>
                  <a:cxn ang="0">
                    <a:pos x="19" y="0"/>
                  </a:cxn>
                </a:cxnLst>
                <a:rect l="0" t="0" r="r" b="b"/>
                <a:pathLst>
                  <a:path w="69" h="97">
                    <a:moveTo>
                      <a:pt x="19" y="0"/>
                    </a:moveTo>
                    <a:lnTo>
                      <a:pt x="48" y="0"/>
                    </a:lnTo>
                    <a:lnTo>
                      <a:pt x="68" y="11"/>
                    </a:lnTo>
                    <a:lnTo>
                      <a:pt x="68" y="39"/>
                    </a:lnTo>
                    <a:lnTo>
                      <a:pt x="58" y="48"/>
                    </a:lnTo>
                    <a:lnTo>
                      <a:pt x="68" y="57"/>
                    </a:lnTo>
                    <a:lnTo>
                      <a:pt x="68" y="84"/>
                    </a:lnTo>
                    <a:lnTo>
                      <a:pt x="48" y="96"/>
                    </a:lnTo>
                    <a:lnTo>
                      <a:pt x="19" y="96"/>
                    </a:lnTo>
                    <a:lnTo>
                      <a:pt x="0" y="84"/>
                    </a:lnTo>
                    <a:lnTo>
                      <a:pt x="0" y="70"/>
                    </a:lnTo>
                    <a:lnTo>
                      <a:pt x="25" y="70"/>
                    </a:lnTo>
                    <a:lnTo>
                      <a:pt x="25" y="80"/>
                    </a:lnTo>
                    <a:lnTo>
                      <a:pt x="42" y="80"/>
                    </a:lnTo>
                    <a:lnTo>
                      <a:pt x="42" y="57"/>
                    </a:lnTo>
                    <a:lnTo>
                      <a:pt x="25" y="57"/>
                    </a:lnTo>
                    <a:lnTo>
                      <a:pt x="25" y="39"/>
                    </a:lnTo>
                    <a:lnTo>
                      <a:pt x="42" y="39"/>
                    </a:lnTo>
                    <a:lnTo>
                      <a:pt x="42" y="16"/>
                    </a:lnTo>
                    <a:lnTo>
                      <a:pt x="25" y="16"/>
                    </a:lnTo>
                    <a:lnTo>
                      <a:pt x="25" y="26"/>
                    </a:lnTo>
                    <a:lnTo>
                      <a:pt x="0" y="26"/>
                    </a:lnTo>
                    <a:lnTo>
                      <a:pt x="0" y="11"/>
                    </a:lnTo>
                    <a:lnTo>
                      <a:pt x="19"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40" name="Freeform 1173">
                <a:extLst>
                  <a:ext uri="{FF2B5EF4-FFF2-40B4-BE49-F238E27FC236}">
                    <a16:creationId xmlns:a16="http://schemas.microsoft.com/office/drawing/2014/main" id="{41454FFB-7A64-ABB5-1AF1-64E504E0796B}"/>
                  </a:ext>
                </a:extLst>
              </p:cNvPr>
              <p:cNvSpPr>
                <a:spLocks/>
              </p:cNvSpPr>
              <p:nvPr/>
            </p:nvSpPr>
            <p:spPr bwMode="auto">
              <a:xfrm>
                <a:off x="1741" y="3768"/>
                <a:ext cx="55" cy="77"/>
              </a:xfrm>
              <a:custGeom>
                <a:avLst/>
                <a:gdLst/>
                <a:ahLst/>
                <a:cxnLst>
                  <a:cxn ang="0">
                    <a:pos x="0" y="28"/>
                  </a:cxn>
                  <a:cxn ang="0">
                    <a:pos x="27" y="28"/>
                  </a:cxn>
                  <a:cxn ang="0">
                    <a:pos x="27" y="20"/>
                  </a:cxn>
                  <a:cxn ang="0">
                    <a:pos x="40" y="20"/>
                  </a:cxn>
                  <a:cxn ang="0">
                    <a:pos x="40" y="34"/>
                  </a:cxn>
                  <a:cxn ang="0">
                    <a:pos x="0" y="80"/>
                  </a:cxn>
                  <a:cxn ang="0">
                    <a:pos x="0" y="96"/>
                  </a:cxn>
                  <a:cxn ang="0">
                    <a:pos x="68" y="96"/>
                  </a:cxn>
                  <a:cxn ang="0">
                    <a:pos x="68" y="80"/>
                  </a:cxn>
                  <a:cxn ang="0">
                    <a:pos x="28" y="80"/>
                  </a:cxn>
                  <a:cxn ang="0">
                    <a:pos x="68" y="39"/>
                  </a:cxn>
                  <a:cxn ang="0">
                    <a:pos x="68" y="11"/>
                  </a:cxn>
                  <a:cxn ang="0">
                    <a:pos x="47" y="0"/>
                  </a:cxn>
                  <a:cxn ang="0">
                    <a:pos x="20" y="0"/>
                  </a:cxn>
                  <a:cxn ang="0">
                    <a:pos x="0" y="11"/>
                  </a:cxn>
                  <a:cxn ang="0">
                    <a:pos x="0" y="28"/>
                  </a:cxn>
                </a:cxnLst>
                <a:rect l="0" t="0" r="r" b="b"/>
                <a:pathLst>
                  <a:path w="69" h="97">
                    <a:moveTo>
                      <a:pt x="0" y="28"/>
                    </a:moveTo>
                    <a:lnTo>
                      <a:pt x="27" y="28"/>
                    </a:lnTo>
                    <a:lnTo>
                      <a:pt x="27" y="20"/>
                    </a:lnTo>
                    <a:lnTo>
                      <a:pt x="40" y="20"/>
                    </a:lnTo>
                    <a:lnTo>
                      <a:pt x="40" y="34"/>
                    </a:lnTo>
                    <a:lnTo>
                      <a:pt x="0" y="80"/>
                    </a:lnTo>
                    <a:lnTo>
                      <a:pt x="0" y="96"/>
                    </a:lnTo>
                    <a:lnTo>
                      <a:pt x="68" y="96"/>
                    </a:lnTo>
                    <a:lnTo>
                      <a:pt x="68" y="80"/>
                    </a:lnTo>
                    <a:lnTo>
                      <a:pt x="28" y="80"/>
                    </a:lnTo>
                    <a:lnTo>
                      <a:pt x="68" y="39"/>
                    </a:lnTo>
                    <a:lnTo>
                      <a:pt x="68" y="11"/>
                    </a:lnTo>
                    <a:lnTo>
                      <a:pt x="47" y="0"/>
                    </a:lnTo>
                    <a:lnTo>
                      <a:pt x="20"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41" name="Freeform 1174">
                <a:extLst>
                  <a:ext uri="{FF2B5EF4-FFF2-40B4-BE49-F238E27FC236}">
                    <a16:creationId xmlns:a16="http://schemas.microsoft.com/office/drawing/2014/main" id="{20A215CA-B0BB-EC8A-CAB0-4D3ABDB4500E}"/>
                  </a:ext>
                </a:extLst>
              </p:cNvPr>
              <p:cNvSpPr>
                <a:spLocks/>
              </p:cNvSpPr>
              <p:nvPr/>
            </p:nvSpPr>
            <p:spPr bwMode="auto">
              <a:xfrm>
                <a:off x="1796" y="3768"/>
                <a:ext cx="61" cy="77"/>
              </a:xfrm>
              <a:custGeom>
                <a:avLst/>
                <a:gdLst/>
                <a:ahLst/>
                <a:cxnLst>
                  <a:cxn ang="0">
                    <a:pos x="44" y="0"/>
                  </a:cxn>
                  <a:cxn ang="0">
                    <a:pos x="69" y="0"/>
                  </a:cxn>
                  <a:cxn ang="0">
                    <a:pos x="69" y="57"/>
                  </a:cxn>
                  <a:cxn ang="0">
                    <a:pos x="75" y="57"/>
                  </a:cxn>
                  <a:cxn ang="0">
                    <a:pos x="75" y="80"/>
                  </a:cxn>
                  <a:cxn ang="0">
                    <a:pos x="69" y="80"/>
                  </a:cxn>
                  <a:cxn ang="0">
                    <a:pos x="69" y="96"/>
                  </a:cxn>
                  <a:cxn ang="0">
                    <a:pos x="44" y="96"/>
                  </a:cxn>
                  <a:cxn ang="0">
                    <a:pos x="44" y="80"/>
                  </a:cxn>
                  <a:cxn ang="0">
                    <a:pos x="44" y="57"/>
                  </a:cxn>
                  <a:cxn ang="0">
                    <a:pos x="29" y="57"/>
                  </a:cxn>
                  <a:cxn ang="0">
                    <a:pos x="44" y="37"/>
                  </a:cxn>
                  <a:cxn ang="0">
                    <a:pos x="44" y="57"/>
                  </a:cxn>
                  <a:cxn ang="0">
                    <a:pos x="44" y="80"/>
                  </a:cxn>
                  <a:cxn ang="0">
                    <a:pos x="0" y="80"/>
                  </a:cxn>
                  <a:cxn ang="0">
                    <a:pos x="0" y="57"/>
                  </a:cxn>
                  <a:cxn ang="0">
                    <a:pos x="44" y="0"/>
                  </a:cxn>
                </a:cxnLst>
                <a:rect l="0" t="0" r="r" b="b"/>
                <a:pathLst>
                  <a:path w="76" h="97">
                    <a:moveTo>
                      <a:pt x="44" y="0"/>
                    </a:moveTo>
                    <a:lnTo>
                      <a:pt x="69" y="0"/>
                    </a:lnTo>
                    <a:lnTo>
                      <a:pt x="69" y="57"/>
                    </a:lnTo>
                    <a:lnTo>
                      <a:pt x="75" y="57"/>
                    </a:lnTo>
                    <a:lnTo>
                      <a:pt x="75" y="80"/>
                    </a:lnTo>
                    <a:lnTo>
                      <a:pt x="69" y="80"/>
                    </a:lnTo>
                    <a:lnTo>
                      <a:pt x="69" y="96"/>
                    </a:lnTo>
                    <a:lnTo>
                      <a:pt x="44" y="96"/>
                    </a:lnTo>
                    <a:lnTo>
                      <a:pt x="44" y="80"/>
                    </a:lnTo>
                    <a:lnTo>
                      <a:pt x="44" y="57"/>
                    </a:lnTo>
                    <a:lnTo>
                      <a:pt x="29" y="57"/>
                    </a:lnTo>
                    <a:lnTo>
                      <a:pt x="44" y="37"/>
                    </a:lnTo>
                    <a:lnTo>
                      <a:pt x="44" y="57"/>
                    </a:lnTo>
                    <a:lnTo>
                      <a:pt x="44" y="80"/>
                    </a:lnTo>
                    <a:lnTo>
                      <a:pt x="0" y="80"/>
                    </a:lnTo>
                    <a:lnTo>
                      <a:pt x="0" y="57"/>
                    </a:lnTo>
                    <a:lnTo>
                      <a:pt x="44"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42" name="Freeform 1175">
                <a:extLst>
                  <a:ext uri="{FF2B5EF4-FFF2-40B4-BE49-F238E27FC236}">
                    <a16:creationId xmlns:a16="http://schemas.microsoft.com/office/drawing/2014/main" id="{BE3017A2-382B-1380-57C6-3BCB69755BE9}"/>
                  </a:ext>
                </a:extLst>
              </p:cNvPr>
              <p:cNvSpPr>
                <a:spLocks/>
              </p:cNvSpPr>
              <p:nvPr/>
            </p:nvSpPr>
            <p:spPr bwMode="auto">
              <a:xfrm>
                <a:off x="2018" y="3768"/>
                <a:ext cx="51" cy="77"/>
              </a:xfrm>
              <a:custGeom>
                <a:avLst/>
                <a:gdLst/>
                <a:ahLst/>
                <a:cxnLst>
                  <a:cxn ang="0">
                    <a:pos x="0" y="28"/>
                  </a:cxn>
                  <a:cxn ang="0">
                    <a:pos x="26" y="28"/>
                  </a:cxn>
                  <a:cxn ang="0">
                    <a:pos x="26" y="20"/>
                  </a:cxn>
                  <a:cxn ang="0">
                    <a:pos x="37" y="20"/>
                  </a:cxn>
                  <a:cxn ang="0">
                    <a:pos x="37" y="34"/>
                  </a:cxn>
                  <a:cxn ang="0">
                    <a:pos x="0" y="80"/>
                  </a:cxn>
                  <a:cxn ang="0">
                    <a:pos x="0" y="96"/>
                  </a:cxn>
                  <a:cxn ang="0">
                    <a:pos x="63" y="96"/>
                  </a:cxn>
                  <a:cxn ang="0">
                    <a:pos x="63" y="80"/>
                  </a:cxn>
                  <a:cxn ang="0">
                    <a:pos x="28" y="80"/>
                  </a:cxn>
                  <a:cxn ang="0">
                    <a:pos x="63" y="39"/>
                  </a:cxn>
                  <a:cxn ang="0">
                    <a:pos x="63" y="11"/>
                  </a:cxn>
                  <a:cxn ang="0">
                    <a:pos x="42" y="0"/>
                  </a:cxn>
                  <a:cxn ang="0">
                    <a:pos x="19" y="0"/>
                  </a:cxn>
                  <a:cxn ang="0">
                    <a:pos x="0" y="11"/>
                  </a:cxn>
                  <a:cxn ang="0">
                    <a:pos x="0" y="28"/>
                  </a:cxn>
                </a:cxnLst>
                <a:rect l="0" t="0" r="r" b="b"/>
                <a:pathLst>
                  <a:path w="64" h="97">
                    <a:moveTo>
                      <a:pt x="0" y="28"/>
                    </a:moveTo>
                    <a:lnTo>
                      <a:pt x="26" y="28"/>
                    </a:lnTo>
                    <a:lnTo>
                      <a:pt x="26" y="20"/>
                    </a:lnTo>
                    <a:lnTo>
                      <a:pt x="37" y="20"/>
                    </a:lnTo>
                    <a:lnTo>
                      <a:pt x="37" y="34"/>
                    </a:lnTo>
                    <a:lnTo>
                      <a:pt x="0" y="80"/>
                    </a:lnTo>
                    <a:lnTo>
                      <a:pt x="0" y="96"/>
                    </a:lnTo>
                    <a:lnTo>
                      <a:pt x="63" y="96"/>
                    </a:lnTo>
                    <a:lnTo>
                      <a:pt x="63" y="80"/>
                    </a:lnTo>
                    <a:lnTo>
                      <a:pt x="28" y="80"/>
                    </a:lnTo>
                    <a:lnTo>
                      <a:pt x="63" y="39"/>
                    </a:lnTo>
                    <a:lnTo>
                      <a:pt x="63" y="11"/>
                    </a:lnTo>
                    <a:lnTo>
                      <a:pt x="42" y="0"/>
                    </a:lnTo>
                    <a:lnTo>
                      <a:pt x="19"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43" name="Freeform 1176">
                <a:extLst>
                  <a:ext uri="{FF2B5EF4-FFF2-40B4-BE49-F238E27FC236}">
                    <a16:creationId xmlns:a16="http://schemas.microsoft.com/office/drawing/2014/main" id="{3A82ECC8-E417-30F9-6DEA-D7D297121B95}"/>
                  </a:ext>
                </a:extLst>
              </p:cNvPr>
              <p:cNvSpPr>
                <a:spLocks/>
              </p:cNvSpPr>
              <p:nvPr/>
            </p:nvSpPr>
            <p:spPr bwMode="auto">
              <a:xfrm>
                <a:off x="2071" y="3768"/>
                <a:ext cx="57" cy="77"/>
              </a:xfrm>
              <a:custGeom>
                <a:avLst/>
                <a:gdLst/>
                <a:ahLst/>
                <a:cxnLst>
                  <a:cxn ang="0">
                    <a:pos x="0" y="0"/>
                  </a:cxn>
                  <a:cxn ang="0">
                    <a:pos x="67" y="0"/>
                  </a:cxn>
                  <a:cxn ang="0">
                    <a:pos x="67" y="20"/>
                  </a:cxn>
                  <a:cxn ang="0">
                    <a:pos x="26" y="20"/>
                  </a:cxn>
                  <a:cxn ang="0">
                    <a:pos x="26" y="34"/>
                  </a:cxn>
                  <a:cxn ang="0">
                    <a:pos x="50" y="34"/>
                  </a:cxn>
                  <a:cxn ang="0">
                    <a:pos x="70" y="48"/>
                  </a:cxn>
                  <a:cxn ang="0">
                    <a:pos x="70" y="82"/>
                  </a:cxn>
                  <a:cxn ang="0">
                    <a:pos x="50" y="96"/>
                  </a:cxn>
                  <a:cxn ang="0">
                    <a:pos x="20" y="96"/>
                  </a:cxn>
                  <a:cxn ang="0">
                    <a:pos x="0" y="82"/>
                  </a:cxn>
                  <a:cxn ang="0">
                    <a:pos x="0" y="65"/>
                  </a:cxn>
                  <a:cxn ang="0">
                    <a:pos x="26" y="65"/>
                  </a:cxn>
                  <a:cxn ang="0">
                    <a:pos x="26" y="80"/>
                  </a:cxn>
                  <a:cxn ang="0">
                    <a:pos x="43" y="80"/>
                  </a:cxn>
                  <a:cxn ang="0">
                    <a:pos x="43" y="51"/>
                  </a:cxn>
                  <a:cxn ang="0">
                    <a:pos x="20" y="51"/>
                  </a:cxn>
                  <a:cxn ang="0">
                    <a:pos x="0" y="37"/>
                  </a:cxn>
                  <a:cxn ang="0">
                    <a:pos x="0" y="0"/>
                  </a:cxn>
                </a:cxnLst>
                <a:rect l="0" t="0" r="r" b="b"/>
                <a:pathLst>
                  <a:path w="71" h="97">
                    <a:moveTo>
                      <a:pt x="0" y="0"/>
                    </a:moveTo>
                    <a:lnTo>
                      <a:pt x="67" y="0"/>
                    </a:lnTo>
                    <a:lnTo>
                      <a:pt x="67" y="20"/>
                    </a:lnTo>
                    <a:lnTo>
                      <a:pt x="26" y="20"/>
                    </a:lnTo>
                    <a:lnTo>
                      <a:pt x="26" y="34"/>
                    </a:lnTo>
                    <a:lnTo>
                      <a:pt x="50" y="34"/>
                    </a:lnTo>
                    <a:lnTo>
                      <a:pt x="70" y="48"/>
                    </a:lnTo>
                    <a:lnTo>
                      <a:pt x="70" y="82"/>
                    </a:lnTo>
                    <a:lnTo>
                      <a:pt x="50" y="96"/>
                    </a:lnTo>
                    <a:lnTo>
                      <a:pt x="20" y="96"/>
                    </a:lnTo>
                    <a:lnTo>
                      <a:pt x="0" y="82"/>
                    </a:lnTo>
                    <a:lnTo>
                      <a:pt x="0" y="65"/>
                    </a:lnTo>
                    <a:lnTo>
                      <a:pt x="26" y="65"/>
                    </a:lnTo>
                    <a:lnTo>
                      <a:pt x="26" y="80"/>
                    </a:lnTo>
                    <a:lnTo>
                      <a:pt x="43" y="80"/>
                    </a:lnTo>
                    <a:lnTo>
                      <a:pt x="43" y="51"/>
                    </a:lnTo>
                    <a:lnTo>
                      <a:pt x="20" y="51"/>
                    </a:lnTo>
                    <a:lnTo>
                      <a:pt x="0" y="37"/>
                    </a:lnTo>
                    <a:lnTo>
                      <a:pt x="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44" name="Freeform 1177">
                <a:extLst>
                  <a:ext uri="{FF2B5EF4-FFF2-40B4-BE49-F238E27FC236}">
                    <a16:creationId xmlns:a16="http://schemas.microsoft.com/office/drawing/2014/main" id="{AE453DA7-C717-7C8C-50F6-AA352704B8A1}"/>
                  </a:ext>
                </a:extLst>
              </p:cNvPr>
              <p:cNvSpPr>
                <a:spLocks/>
              </p:cNvSpPr>
              <p:nvPr/>
            </p:nvSpPr>
            <p:spPr bwMode="auto">
              <a:xfrm>
                <a:off x="366" y="3931"/>
                <a:ext cx="54" cy="73"/>
              </a:xfrm>
              <a:custGeom>
                <a:avLst/>
                <a:gdLst/>
                <a:ahLst/>
                <a:cxnLst>
                  <a:cxn ang="0">
                    <a:pos x="0" y="28"/>
                  </a:cxn>
                  <a:cxn ang="0">
                    <a:pos x="26" y="28"/>
                  </a:cxn>
                  <a:cxn ang="0">
                    <a:pos x="26" y="19"/>
                  </a:cxn>
                  <a:cxn ang="0">
                    <a:pos x="40" y="19"/>
                  </a:cxn>
                  <a:cxn ang="0">
                    <a:pos x="40" y="33"/>
                  </a:cxn>
                  <a:cxn ang="0">
                    <a:pos x="0" y="76"/>
                  </a:cxn>
                  <a:cxn ang="0">
                    <a:pos x="0" y="92"/>
                  </a:cxn>
                  <a:cxn ang="0">
                    <a:pos x="67" y="92"/>
                  </a:cxn>
                  <a:cxn ang="0">
                    <a:pos x="67" y="76"/>
                  </a:cxn>
                  <a:cxn ang="0">
                    <a:pos x="28" y="76"/>
                  </a:cxn>
                  <a:cxn ang="0">
                    <a:pos x="67" y="38"/>
                  </a:cxn>
                  <a:cxn ang="0">
                    <a:pos x="67" y="11"/>
                  </a:cxn>
                  <a:cxn ang="0">
                    <a:pos x="46" y="0"/>
                  </a:cxn>
                  <a:cxn ang="0">
                    <a:pos x="20" y="0"/>
                  </a:cxn>
                  <a:cxn ang="0">
                    <a:pos x="0" y="11"/>
                  </a:cxn>
                  <a:cxn ang="0">
                    <a:pos x="0" y="28"/>
                  </a:cxn>
                </a:cxnLst>
                <a:rect l="0" t="0" r="r" b="b"/>
                <a:pathLst>
                  <a:path w="68" h="93">
                    <a:moveTo>
                      <a:pt x="0" y="28"/>
                    </a:moveTo>
                    <a:lnTo>
                      <a:pt x="26" y="28"/>
                    </a:lnTo>
                    <a:lnTo>
                      <a:pt x="26" y="19"/>
                    </a:lnTo>
                    <a:lnTo>
                      <a:pt x="40" y="19"/>
                    </a:lnTo>
                    <a:lnTo>
                      <a:pt x="40" y="33"/>
                    </a:lnTo>
                    <a:lnTo>
                      <a:pt x="0" y="76"/>
                    </a:lnTo>
                    <a:lnTo>
                      <a:pt x="0" y="92"/>
                    </a:lnTo>
                    <a:lnTo>
                      <a:pt x="67" y="92"/>
                    </a:lnTo>
                    <a:lnTo>
                      <a:pt x="67" y="76"/>
                    </a:lnTo>
                    <a:lnTo>
                      <a:pt x="28" y="76"/>
                    </a:lnTo>
                    <a:lnTo>
                      <a:pt x="67" y="38"/>
                    </a:lnTo>
                    <a:lnTo>
                      <a:pt x="67" y="11"/>
                    </a:lnTo>
                    <a:lnTo>
                      <a:pt x="46" y="0"/>
                    </a:lnTo>
                    <a:lnTo>
                      <a:pt x="20" y="0"/>
                    </a:lnTo>
                    <a:lnTo>
                      <a:pt x="0" y="11"/>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45" name="Freeform 1178">
                <a:extLst>
                  <a:ext uri="{FF2B5EF4-FFF2-40B4-BE49-F238E27FC236}">
                    <a16:creationId xmlns:a16="http://schemas.microsoft.com/office/drawing/2014/main" id="{906E809F-8AAA-EA5B-DC70-D34EF6AF2F04}"/>
                  </a:ext>
                </a:extLst>
              </p:cNvPr>
              <p:cNvSpPr>
                <a:spLocks/>
              </p:cNvSpPr>
              <p:nvPr/>
            </p:nvSpPr>
            <p:spPr bwMode="auto">
              <a:xfrm>
                <a:off x="422" y="3931"/>
                <a:ext cx="55" cy="73"/>
              </a:xfrm>
              <a:custGeom>
                <a:avLst/>
                <a:gdLst/>
                <a:ahLst/>
                <a:cxnLst>
                  <a:cxn ang="0">
                    <a:pos x="20" y="0"/>
                  </a:cxn>
                  <a:cxn ang="0">
                    <a:pos x="47" y="0"/>
                  </a:cxn>
                  <a:cxn ang="0">
                    <a:pos x="67" y="11"/>
                  </a:cxn>
                  <a:cxn ang="0">
                    <a:pos x="67" y="28"/>
                  </a:cxn>
                  <a:cxn ang="0">
                    <a:pos x="41" y="28"/>
                  </a:cxn>
                  <a:cxn ang="0">
                    <a:pos x="41" y="19"/>
                  </a:cxn>
                  <a:cxn ang="0">
                    <a:pos x="27" y="19"/>
                  </a:cxn>
                  <a:cxn ang="0">
                    <a:pos x="27" y="36"/>
                  </a:cxn>
                  <a:cxn ang="0">
                    <a:pos x="27" y="53"/>
                  </a:cxn>
                  <a:cxn ang="0">
                    <a:pos x="41" y="53"/>
                  </a:cxn>
                  <a:cxn ang="0">
                    <a:pos x="41" y="76"/>
                  </a:cxn>
                  <a:cxn ang="0">
                    <a:pos x="27" y="76"/>
                  </a:cxn>
                  <a:cxn ang="0">
                    <a:pos x="27" y="53"/>
                  </a:cxn>
                  <a:cxn ang="0">
                    <a:pos x="27" y="36"/>
                  </a:cxn>
                  <a:cxn ang="0">
                    <a:pos x="47" y="36"/>
                  </a:cxn>
                  <a:cxn ang="0">
                    <a:pos x="67" y="47"/>
                  </a:cxn>
                  <a:cxn ang="0">
                    <a:pos x="67" y="81"/>
                  </a:cxn>
                  <a:cxn ang="0">
                    <a:pos x="47" y="92"/>
                  </a:cxn>
                  <a:cxn ang="0">
                    <a:pos x="20" y="92"/>
                  </a:cxn>
                  <a:cxn ang="0">
                    <a:pos x="0" y="81"/>
                  </a:cxn>
                  <a:cxn ang="0">
                    <a:pos x="0" y="11"/>
                  </a:cxn>
                  <a:cxn ang="0">
                    <a:pos x="20" y="0"/>
                  </a:cxn>
                </a:cxnLst>
                <a:rect l="0" t="0" r="r" b="b"/>
                <a:pathLst>
                  <a:path w="68" h="93">
                    <a:moveTo>
                      <a:pt x="20" y="0"/>
                    </a:moveTo>
                    <a:lnTo>
                      <a:pt x="47" y="0"/>
                    </a:lnTo>
                    <a:lnTo>
                      <a:pt x="67" y="11"/>
                    </a:lnTo>
                    <a:lnTo>
                      <a:pt x="67" y="28"/>
                    </a:lnTo>
                    <a:lnTo>
                      <a:pt x="41" y="28"/>
                    </a:lnTo>
                    <a:lnTo>
                      <a:pt x="41" y="19"/>
                    </a:lnTo>
                    <a:lnTo>
                      <a:pt x="27" y="19"/>
                    </a:lnTo>
                    <a:lnTo>
                      <a:pt x="27" y="36"/>
                    </a:lnTo>
                    <a:lnTo>
                      <a:pt x="27" y="53"/>
                    </a:lnTo>
                    <a:lnTo>
                      <a:pt x="41" y="53"/>
                    </a:lnTo>
                    <a:lnTo>
                      <a:pt x="41" y="76"/>
                    </a:lnTo>
                    <a:lnTo>
                      <a:pt x="27" y="76"/>
                    </a:lnTo>
                    <a:lnTo>
                      <a:pt x="27" y="53"/>
                    </a:lnTo>
                    <a:lnTo>
                      <a:pt x="27" y="36"/>
                    </a:lnTo>
                    <a:lnTo>
                      <a:pt x="47" y="36"/>
                    </a:lnTo>
                    <a:lnTo>
                      <a:pt x="67" y="47"/>
                    </a:lnTo>
                    <a:lnTo>
                      <a:pt x="67" y="81"/>
                    </a:lnTo>
                    <a:lnTo>
                      <a:pt x="47" y="92"/>
                    </a:lnTo>
                    <a:lnTo>
                      <a:pt x="20" y="92"/>
                    </a:lnTo>
                    <a:lnTo>
                      <a:pt x="0" y="81"/>
                    </a:lnTo>
                    <a:lnTo>
                      <a:pt x="0" y="11"/>
                    </a:lnTo>
                    <a:lnTo>
                      <a:pt x="2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46" name="Freeform 1179">
                <a:extLst>
                  <a:ext uri="{FF2B5EF4-FFF2-40B4-BE49-F238E27FC236}">
                    <a16:creationId xmlns:a16="http://schemas.microsoft.com/office/drawing/2014/main" id="{FE1F58E6-DE01-936D-C8B8-95274A082402}"/>
                  </a:ext>
                </a:extLst>
              </p:cNvPr>
              <p:cNvSpPr>
                <a:spLocks/>
              </p:cNvSpPr>
              <p:nvPr/>
            </p:nvSpPr>
            <p:spPr bwMode="auto">
              <a:xfrm>
                <a:off x="646" y="3930"/>
                <a:ext cx="52" cy="74"/>
              </a:xfrm>
              <a:custGeom>
                <a:avLst/>
                <a:gdLst/>
                <a:ahLst/>
                <a:cxnLst>
                  <a:cxn ang="0">
                    <a:pos x="0" y="28"/>
                  </a:cxn>
                  <a:cxn ang="0">
                    <a:pos x="26" y="28"/>
                  </a:cxn>
                  <a:cxn ang="0">
                    <a:pos x="26" y="20"/>
                  </a:cxn>
                  <a:cxn ang="0">
                    <a:pos x="40" y="20"/>
                  </a:cxn>
                  <a:cxn ang="0">
                    <a:pos x="40" y="34"/>
                  </a:cxn>
                  <a:cxn ang="0">
                    <a:pos x="0" y="77"/>
                  </a:cxn>
                  <a:cxn ang="0">
                    <a:pos x="0" y="93"/>
                  </a:cxn>
                  <a:cxn ang="0">
                    <a:pos x="63" y="93"/>
                  </a:cxn>
                  <a:cxn ang="0">
                    <a:pos x="63" y="77"/>
                  </a:cxn>
                  <a:cxn ang="0">
                    <a:pos x="28" y="77"/>
                  </a:cxn>
                  <a:cxn ang="0">
                    <a:pos x="63" y="39"/>
                  </a:cxn>
                  <a:cxn ang="0">
                    <a:pos x="63" y="12"/>
                  </a:cxn>
                  <a:cxn ang="0">
                    <a:pos x="45" y="0"/>
                  </a:cxn>
                  <a:cxn ang="0">
                    <a:pos x="20" y="0"/>
                  </a:cxn>
                  <a:cxn ang="0">
                    <a:pos x="0" y="12"/>
                  </a:cxn>
                  <a:cxn ang="0">
                    <a:pos x="0" y="28"/>
                  </a:cxn>
                </a:cxnLst>
                <a:rect l="0" t="0" r="r" b="b"/>
                <a:pathLst>
                  <a:path w="64" h="94">
                    <a:moveTo>
                      <a:pt x="0" y="28"/>
                    </a:moveTo>
                    <a:lnTo>
                      <a:pt x="26" y="28"/>
                    </a:lnTo>
                    <a:lnTo>
                      <a:pt x="26" y="20"/>
                    </a:lnTo>
                    <a:lnTo>
                      <a:pt x="40" y="20"/>
                    </a:lnTo>
                    <a:lnTo>
                      <a:pt x="40" y="34"/>
                    </a:lnTo>
                    <a:lnTo>
                      <a:pt x="0" y="77"/>
                    </a:lnTo>
                    <a:lnTo>
                      <a:pt x="0" y="93"/>
                    </a:lnTo>
                    <a:lnTo>
                      <a:pt x="63" y="93"/>
                    </a:lnTo>
                    <a:lnTo>
                      <a:pt x="63" y="77"/>
                    </a:lnTo>
                    <a:lnTo>
                      <a:pt x="28" y="77"/>
                    </a:lnTo>
                    <a:lnTo>
                      <a:pt x="63" y="39"/>
                    </a:lnTo>
                    <a:lnTo>
                      <a:pt x="63" y="12"/>
                    </a:lnTo>
                    <a:lnTo>
                      <a:pt x="45" y="0"/>
                    </a:lnTo>
                    <a:lnTo>
                      <a:pt x="20" y="0"/>
                    </a:lnTo>
                    <a:lnTo>
                      <a:pt x="0" y="12"/>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47" name="Freeform 1180">
                <a:extLst>
                  <a:ext uri="{FF2B5EF4-FFF2-40B4-BE49-F238E27FC236}">
                    <a16:creationId xmlns:a16="http://schemas.microsoft.com/office/drawing/2014/main" id="{EC903311-5AB8-E04A-2308-1EEB5F006BF1}"/>
                  </a:ext>
                </a:extLst>
              </p:cNvPr>
              <p:cNvSpPr>
                <a:spLocks/>
              </p:cNvSpPr>
              <p:nvPr/>
            </p:nvSpPr>
            <p:spPr bwMode="auto">
              <a:xfrm>
                <a:off x="703" y="3930"/>
                <a:ext cx="57" cy="74"/>
              </a:xfrm>
              <a:custGeom>
                <a:avLst/>
                <a:gdLst/>
                <a:ahLst/>
                <a:cxnLst>
                  <a:cxn ang="0">
                    <a:pos x="0" y="0"/>
                  </a:cxn>
                  <a:cxn ang="0">
                    <a:pos x="70" y="0"/>
                  </a:cxn>
                  <a:cxn ang="0">
                    <a:pos x="70" y="20"/>
                  </a:cxn>
                  <a:cxn ang="0">
                    <a:pos x="29" y="93"/>
                  </a:cxn>
                  <a:cxn ang="0">
                    <a:pos x="0" y="93"/>
                  </a:cxn>
                  <a:cxn ang="0">
                    <a:pos x="41" y="20"/>
                  </a:cxn>
                  <a:cxn ang="0">
                    <a:pos x="0" y="20"/>
                  </a:cxn>
                  <a:cxn ang="0">
                    <a:pos x="0" y="0"/>
                  </a:cxn>
                </a:cxnLst>
                <a:rect l="0" t="0" r="r" b="b"/>
                <a:pathLst>
                  <a:path w="71" h="94">
                    <a:moveTo>
                      <a:pt x="0" y="0"/>
                    </a:moveTo>
                    <a:lnTo>
                      <a:pt x="70" y="0"/>
                    </a:lnTo>
                    <a:lnTo>
                      <a:pt x="70" y="20"/>
                    </a:lnTo>
                    <a:lnTo>
                      <a:pt x="29" y="93"/>
                    </a:lnTo>
                    <a:lnTo>
                      <a:pt x="0" y="93"/>
                    </a:lnTo>
                    <a:lnTo>
                      <a:pt x="41" y="20"/>
                    </a:lnTo>
                    <a:lnTo>
                      <a:pt x="0" y="20"/>
                    </a:lnTo>
                    <a:lnTo>
                      <a:pt x="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48" name="Freeform 1181">
                <a:extLst>
                  <a:ext uri="{FF2B5EF4-FFF2-40B4-BE49-F238E27FC236}">
                    <a16:creationId xmlns:a16="http://schemas.microsoft.com/office/drawing/2014/main" id="{FC4F15C7-7259-523B-527D-13272D714120}"/>
                  </a:ext>
                </a:extLst>
              </p:cNvPr>
              <p:cNvSpPr>
                <a:spLocks/>
              </p:cNvSpPr>
              <p:nvPr/>
            </p:nvSpPr>
            <p:spPr bwMode="auto">
              <a:xfrm>
                <a:off x="925" y="3930"/>
                <a:ext cx="53" cy="74"/>
              </a:xfrm>
              <a:custGeom>
                <a:avLst/>
                <a:gdLst/>
                <a:ahLst/>
                <a:cxnLst>
                  <a:cxn ang="0">
                    <a:pos x="0" y="28"/>
                  </a:cxn>
                  <a:cxn ang="0">
                    <a:pos x="26" y="28"/>
                  </a:cxn>
                  <a:cxn ang="0">
                    <a:pos x="26" y="20"/>
                  </a:cxn>
                  <a:cxn ang="0">
                    <a:pos x="40" y="20"/>
                  </a:cxn>
                  <a:cxn ang="0">
                    <a:pos x="40" y="34"/>
                  </a:cxn>
                  <a:cxn ang="0">
                    <a:pos x="0" y="77"/>
                  </a:cxn>
                  <a:cxn ang="0">
                    <a:pos x="0" y="93"/>
                  </a:cxn>
                  <a:cxn ang="0">
                    <a:pos x="66" y="93"/>
                  </a:cxn>
                  <a:cxn ang="0">
                    <a:pos x="66" y="77"/>
                  </a:cxn>
                  <a:cxn ang="0">
                    <a:pos x="28" y="77"/>
                  </a:cxn>
                  <a:cxn ang="0">
                    <a:pos x="66" y="39"/>
                  </a:cxn>
                  <a:cxn ang="0">
                    <a:pos x="66" y="12"/>
                  </a:cxn>
                  <a:cxn ang="0">
                    <a:pos x="46" y="0"/>
                  </a:cxn>
                  <a:cxn ang="0">
                    <a:pos x="20" y="0"/>
                  </a:cxn>
                  <a:cxn ang="0">
                    <a:pos x="0" y="12"/>
                  </a:cxn>
                  <a:cxn ang="0">
                    <a:pos x="0" y="28"/>
                  </a:cxn>
                </a:cxnLst>
                <a:rect l="0" t="0" r="r" b="b"/>
                <a:pathLst>
                  <a:path w="67" h="94">
                    <a:moveTo>
                      <a:pt x="0" y="28"/>
                    </a:moveTo>
                    <a:lnTo>
                      <a:pt x="26" y="28"/>
                    </a:lnTo>
                    <a:lnTo>
                      <a:pt x="26" y="20"/>
                    </a:lnTo>
                    <a:lnTo>
                      <a:pt x="40" y="20"/>
                    </a:lnTo>
                    <a:lnTo>
                      <a:pt x="40" y="34"/>
                    </a:lnTo>
                    <a:lnTo>
                      <a:pt x="0" y="77"/>
                    </a:lnTo>
                    <a:lnTo>
                      <a:pt x="0" y="93"/>
                    </a:lnTo>
                    <a:lnTo>
                      <a:pt x="66" y="93"/>
                    </a:lnTo>
                    <a:lnTo>
                      <a:pt x="66" y="77"/>
                    </a:lnTo>
                    <a:lnTo>
                      <a:pt x="28" y="77"/>
                    </a:lnTo>
                    <a:lnTo>
                      <a:pt x="66" y="39"/>
                    </a:lnTo>
                    <a:lnTo>
                      <a:pt x="66" y="12"/>
                    </a:lnTo>
                    <a:lnTo>
                      <a:pt x="46" y="0"/>
                    </a:lnTo>
                    <a:lnTo>
                      <a:pt x="20" y="0"/>
                    </a:lnTo>
                    <a:lnTo>
                      <a:pt x="0" y="12"/>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49" name="Freeform 1182">
                <a:extLst>
                  <a:ext uri="{FF2B5EF4-FFF2-40B4-BE49-F238E27FC236}">
                    <a16:creationId xmlns:a16="http://schemas.microsoft.com/office/drawing/2014/main" id="{91354963-C93A-7778-BAF1-C79401655017}"/>
                  </a:ext>
                </a:extLst>
              </p:cNvPr>
              <p:cNvSpPr>
                <a:spLocks/>
              </p:cNvSpPr>
              <p:nvPr/>
            </p:nvSpPr>
            <p:spPr bwMode="auto">
              <a:xfrm>
                <a:off x="988" y="3930"/>
                <a:ext cx="52" cy="74"/>
              </a:xfrm>
              <a:custGeom>
                <a:avLst/>
                <a:gdLst/>
                <a:ahLst/>
                <a:cxnLst>
                  <a:cxn ang="0">
                    <a:pos x="15" y="0"/>
                  </a:cxn>
                  <a:cxn ang="0">
                    <a:pos x="49" y="0"/>
                  </a:cxn>
                  <a:cxn ang="0">
                    <a:pos x="64" y="12"/>
                  </a:cxn>
                  <a:cxn ang="0">
                    <a:pos x="64" y="39"/>
                  </a:cxn>
                  <a:cxn ang="0">
                    <a:pos x="55" y="48"/>
                  </a:cxn>
                  <a:cxn ang="0">
                    <a:pos x="64" y="55"/>
                  </a:cxn>
                  <a:cxn ang="0">
                    <a:pos x="64" y="57"/>
                  </a:cxn>
                  <a:cxn ang="0">
                    <a:pos x="40" y="57"/>
                  </a:cxn>
                  <a:cxn ang="0">
                    <a:pos x="40" y="34"/>
                  </a:cxn>
                  <a:cxn ang="0">
                    <a:pos x="40" y="14"/>
                  </a:cxn>
                  <a:cxn ang="0">
                    <a:pos x="27" y="14"/>
                  </a:cxn>
                  <a:cxn ang="0">
                    <a:pos x="27" y="34"/>
                  </a:cxn>
                  <a:cxn ang="0">
                    <a:pos x="40" y="34"/>
                  </a:cxn>
                  <a:cxn ang="0">
                    <a:pos x="40" y="77"/>
                  </a:cxn>
                  <a:cxn ang="0">
                    <a:pos x="27" y="77"/>
                  </a:cxn>
                  <a:cxn ang="0">
                    <a:pos x="27" y="57"/>
                  </a:cxn>
                  <a:cxn ang="0">
                    <a:pos x="40" y="57"/>
                  </a:cxn>
                  <a:cxn ang="0">
                    <a:pos x="64" y="57"/>
                  </a:cxn>
                  <a:cxn ang="0">
                    <a:pos x="64" y="82"/>
                  </a:cxn>
                  <a:cxn ang="0">
                    <a:pos x="49" y="93"/>
                  </a:cxn>
                  <a:cxn ang="0">
                    <a:pos x="15" y="93"/>
                  </a:cxn>
                  <a:cxn ang="0">
                    <a:pos x="0" y="82"/>
                  </a:cxn>
                  <a:cxn ang="0">
                    <a:pos x="0" y="55"/>
                  </a:cxn>
                  <a:cxn ang="0">
                    <a:pos x="8" y="48"/>
                  </a:cxn>
                  <a:cxn ang="0">
                    <a:pos x="0" y="39"/>
                  </a:cxn>
                  <a:cxn ang="0">
                    <a:pos x="0" y="12"/>
                  </a:cxn>
                  <a:cxn ang="0">
                    <a:pos x="15" y="0"/>
                  </a:cxn>
                </a:cxnLst>
                <a:rect l="0" t="0" r="r" b="b"/>
                <a:pathLst>
                  <a:path w="65" h="94">
                    <a:moveTo>
                      <a:pt x="15" y="0"/>
                    </a:moveTo>
                    <a:lnTo>
                      <a:pt x="49" y="0"/>
                    </a:lnTo>
                    <a:lnTo>
                      <a:pt x="64" y="12"/>
                    </a:lnTo>
                    <a:lnTo>
                      <a:pt x="64" y="39"/>
                    </a:lnTo>
                    <a:lnTo>
                      <a:pt x="55" y="48"/>
                    </a:lnTo>
                    <a:lnTo>
                      <a:pt x="64" y="55"/>
                    </a:lnTo>
                    <a:lnTo>
                      <a:pt x="64" y="57"/>
                    </a:lnTo>
                    <a:lnTo>
                      <a:pt x="40" y="57"/>
                    </a:lnTo>
                    <a:lnTo>
                      <a:pt x="40" y="34"/>
                    </a:lnTo>
                    <a:lnTo>
                      <a:pt x="40" y="14"/>
                    </a:lnTo>
                    <a:lnTo>
                      <a:pt x="27" y="14"/>
                    </a:lnTo>
                    <a:lnTo>
                      <a:pt x="27" y="34"/>
                    </a:lnTo>
                    <a:lnTo>
                      <a:pt x="40" y="34"/>
                    </a:lnTo>
                    <a:lnTo>
                      <a:pt x="40" y="77"/>
                    </a:lnTo>
                    <a:lnTo>
                      <a:pt x="27" y="77"/>
                    </a:lnTo>
                    <a:lnTo>
                      <a:pt x="27" y="57"/>
                    </a:lnTo>
                    <a:lnTo>
                      <a:pt x="40" y="57"/>
                    </a:lnTo>
                    <a:lnTo>
                      <a:pt x="64" y="57"/>
                    </a:lnTo>
                    <a:lnTo>
                      <a:pt x="64" y="82"/>
                    </a:lnTo>
                    <a:lnTo>
                      <a:pt x="49" y="93"/>
                    </a:lnTo>
                    <a:lnTo>
                      <a:pt x="15" y="93"/>
                    </a:lnTo>
                    <a:lnTo>
                      <a:pt x="0" y="82"/>
                    </a:lnTo>
                    <a:lnTo>
                      <a:pt x="0" y="55"/>
                    </a:lnTo>
                    <a:lnTo>
                      <a:pt x="8" y="48"/>
                    </a:lnTo>
                    <a:lnTo>
                      <a:pt x="0" y="39"/>
                    </a:lnTo>
                    <a:lnTo>
                      <a:pt x="0" y="12"/>
                    </a:lnTo>
                    <a:lnTo>
                      <a:pt x="15"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50" name="Freeform 1183">
                <a:extLst>
                  <a:ext uri="{FF2B5EF4-FFF2-40B4-BE49-F238E27FC236}">
                    <a16:creationId xmlns:a16="http://schemas.microsoft.com/office/drawing/2014/main" id="{533E97C6-4AF1-4BB6-FFCF-16C9FF095D5D}"/>
                  </a:ext>
                </a:extLst>
              </p:cNvPr>
              <p:cNvSpPr>
                <a:spLocks/>
              </p:cNvSpPr>
              <p:nvPr/>
            </p:nvSpPr>
            <p:spPr bwMode="auto">
              <a:xfrm>
                <a:off x="1194" y="3930"/>
                <a:ext cx="53" cy="74"/>
              </a:xfrm>
              <a:custGeom>
                <a:avLst/>
                <a:gdLst/>
                <a:ahLst/>
                <a:cxnLst>
                  <a:cxn ang="0">
                    <a:pos x="0" y="28"/>
                  </a:cxn>
                  <a:cxn ang="0">
                    <a:pos x="26" y="28"/>
                  </a:cxn>
                  <a:cxn ang="0">
                    <a:pos x="26" y="20"/>
                  </a:cxn>
                  <a:cxn ang="0">
                    <a:pos x="40" y="20"/>
                  </a:cxn>
                  <a:cxn ang="0">
                    <a:pos x="40" y="34"/>
                  </a:cxn>
                  <a:cxn ang="0">
                    <a:pos x="0" y="77"/>
                  </a:cxn>
                  <a:cxn ang="0">
                    <a:pos x="0" y="93"/>
                  </a:cxn>
                  <a:cxn ang="0">
                    <a:pos x="66" y="93"/>
                  </a:cxn>
                  <a:cxn ang="0">
                    <a:pos x="66" y="77"/>
                  </a:cxn>
                  <a:cxn ang="0">
                    <a:pos x="28" y="77"/>
                  </a:cxn>
                  <a:cxn ang="0">
                    <a:pos x="66" y="39"/>
                  </a:cxn>
                  <a:cxn ang="0">
                    <a:pos x="66" y="12"/>
                  </a:cxn>
                  <a:cxn ang="0">
                    <a:pos x="46" y="0"/>
                  </a:cxn>
                  <a:cxn ang="0">
                    <a:pos x="19" y="0"/>
                  </a:cxn>
                  <a:cxn ang="0">
                    <a:pos x="0" y="12"/>
                  </a:cxn>
                  <a:cxn ang="0">
                    <a:pos x="0" y="28"/>
                  </a:cxn>
                </a:cxnLst>
                <a:rect l="0" t="0" r="r" b="b"/>
                <a:pathLst>
                  <a:path w="67" h="94">
                    <a:moveTo>
                      <a:pt x="0" y="28"/>
                    </a:moveTo>
                    <a:lnTo>
                      <a:pt x="26" y="28"/>
                    </a:lnTo>
                    <a:lnTo>
                      <a:pt x="26" y="20"/>
                    </a:lnTo>
                    <a:lnTo>
                      <a:pt x="40" y="20"/>
                    </a:lnTo>
                    <a:lnTo>
                      <a:pt x="40" y="34"/>
                    </a:lnTo>
                    <a:lnTo>
                      <a:pt x="0" y="77"/>
                    </a:lnTo>
                    <a:lnTo>
                      <a:pt x="0" y="93"/>
                    </a:lnTo>
                    <a:lnTo>
                      <a:pt x="66" y="93"/>
                    </a:lnTo>
                    <a:lnTo>
                      <a:pt x="66" y="77"/>
                    </a:lnTo>
                    <a:lnTo>
                      <a:pt x="28" y="77"/>
                    </a:lnTo>
                    <a:lnTo>
                      <a:pt x="66" y="39"/>
                    </a:lnTo>
                    <a:lnTo>
                      <a:pt x="66" y="12"/>
                    </a:lnTo>
                    <a:lnTo>
                      <a:pt x="46" y="0"/>
                    </a:lnTo>
                    <a:lnTo>
                      <a:pt x="19" y="0"/>
                    </a:lnTo>
                    <a:lnTo>
                      <a:pt x="0" y="12"/>
                    </a:lnTo>
                    <a:lnTo>
                      <a:pt x="0" y="28"/>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51" name="Freeform 1184">
                <a:extLst>
                  <a:ext uri="{FF2B5EF4-FFF2-40B4-BE49-F238E27FC236}">
                    <a16:creationId xmlns:a16="http://schemas.microsoft.com/office/drawing/2014/main" id="{24454A65-8851-3C4F-3853-9E9CD27BAC65}"/>
                  </a:ext>
                </a:extLst>
              </p:cNvPr>
              <p:cNvSpPr>
                <a:spLocks/>
              </p:cNvSpPr>
              <p:nvPr/>
            </p:nvSpPr>
            <p:spPr bwMode="auto">
              <a:xfrm>
                <a:off x="1255" y="3930"/>
                <a:ext cx="55" cy="74"/>
              </a:xfrm>
              <a:custGeom>
                <a:avLst/>
                <a:gdLst/>
                <a:ahLst/>
                <a:cxnLst>
                  <a:cxn ang="0">
                    <a:pos x="47" y="0"/>
                  </a:cxn>
                  <a:cxn ang="0">
                    <a:pos x="68" y="12"/>
                  </a:cxn>
                  <a:cxn ang="0">
                    <a:pos x="68" y="82"/>
                  </a:cxn>
                  <a:cxn ang="0">
                    <a:pos x="47" y="93"/>
                  </a:cxn>
                  <a:cxn ang="0">
                    <a:pos x="21" y="93"/>
                  </a:cxn>
                  <a:cxn ang="0">
                    <a:pos x="0" y="82"/>
                  </a:cxn>
                  <a:cxn ang="0">
                    <a:pos x="0" y="65"/>
                  </a:cxn>
                  <a:cxn ang="0">
                    <a:pos x="27" y="65"/>
                  </a:cxn>
                  <a:cxn ang="0">
                    <a:pos x="27" y="74"/>
                  </a:cxn>
                  <a:cxn ang="0">
                    <a:pos x="41" y="74"/>
                  </a:cxn>
                  <a:cxn ang="0">
                    <a:pos x="41" y="57"/>
                  </a:cxn>
                  <a:cxn ang="0">
                    <a:pos x="41" y="40"/>
                  </a:cxn>
                  <a:cxn ang="0">
                    <a:pos x="27" y="40"/>
                  </a:cxn>
                  <a:cxn ang="0">
                    <a:pos x="27" y="18"/>
                  </a:cxn>
                  <a:cxn ang="0">
                    <a:pos x="41" y="18"/>
                  </a:cxn>
                  <a:cxn ang="0">
                    <a:pos x="41" y="40"/>
                  </a:cxn>
                  <a:cxn ang="0">
                    <a:pos x="41" y="57"/>
                  </a:cxn>
                  <a:cxn ang="0">
                    <a:pos x="21" y="57"/>
                  </a:cxn>
                  <a:cxn ang="0">
                    <a:pos x="0" y="48"/>
                  </a:cxn>
                  <a:cxn ang="0">
                    <a:pos x="0" y="12"/>
                  </a:cxn>
                  <a:cxn ang="0">
                    <a:pos x="21" y="0"/>
                  </a:cxn>
                  <a:cxn ang="0">
                    <a:pos x="47" y="0"/>
                  </a:cxn>
                </a:cxnLst>
                <a:rect l="0" t="0" r="r" b="b"/>
                <a:pathLst>
                  <a:path w="69" h="94">
                    <a:moveTo>
                      <a:pt x="47" y="0"/>
                    </a:moveTo>
                    <a:lnTo>
                      <a:pt x="68" y="12"/>
                    </a:lnTo>
                    <a:lnTo>
                      <a:pt x="68" y="82"/>
                    </a:lnTo>
                    <a:lnTo>
                      <a:pt x="47" y="93"/>
                    </a:lnTo>
                    <a:lnTo>
                      <a:pt x="21" y="93"/>
                    </a:lnTo>
                    <a:lnTo>
                      <a:pt x="0" y="82"/>
                    </a:lnTo>
                    <a:lnTo>
                      <a:pt x="0" y="65"/>
                    </a:lnTo>
                    <a:lnTo>
                      <a:pt x="27" y="65"/>
                    </a:lnTo>
                    <a:lnTo>
                      <a:pt x="27" y="74"/>
                    </a:lnTo>
                    <a:lnTo>
                      <a:pt x="41" y="74"/>
                    </a:lnTo>
                    <a:lnTo>
                      <a:pt x="41" y="57"/>
                    </a:lnTo>
                    <a:lnTo>
                      <a:pt x="41" y="40"/>
                    </a:lnTo>
                    <a:lnTo>
                      <a:pt x="27" y="40"/>
                    </a:lnTo>
                    <a:lnTo>
                      <a:pt x="27" y="18"/>
                    </a:lnTo>
                    <a:lnTo>
                      <a:pt x="41" y="18"/>
                    </a:lnTo>
                    <a:lnTo>
                      <a:pt x="41" y="40"/>
                    </a:lnTo>
                    <a:lnTo>
                      <a:pt x="41" y="57"/>
                    </a:lnTo>
                    <a:lnTo>
                      <a:pt x="21" y="57"/>
                    </a:lnTo>
                    <a:lnTo>
                      <a:pt x="0" y="48"/>
                    </a:lnTo>
                    <a:lnTo>
                      <a:pt x="0" y="12"/>
                    </a:lnTo>
                    <a:lnTo>
                      <a:pt x="21" y="0"/>
                    </a:lnTo>
                    <a:lnTo>
                      <a:pt x="47"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52" name="Freeform 1185">
                <a:extLst>
                  <a:ext uri="{FF2B5EF4-FFF2-40B4-BE49-F238E27FC236}">
                    <a16:creationId xmlns:a16="http://schemas.microsoft.com/office/drawing/2014/main" id="{1EACC78B-F41E-12F1-3BD6-5F4DDD476596}"/>
                  </a:ext>
                </a:extLst>
              </p:cNvPr>
              <p:cNvSpPr>
                <a:spLocks/>
              </p:cNvSpPr>
              <p:nvPr/>
            </p:nvSpPr>
            <p:spPr bwMode="auto">
              <a:xfrm>
                <a:off x="1469" y="3930"/>
                <a:ext cx="56" cy="74"/>
              </a:xfrm>
              <a:custGeom>
                <a:avLst/>
                <a:gdLst/>
                <a:ahLst/>
                <a:cxnLst>
                  <a:cxn ang="0">
                    <a:pos x="21" y="0"/>
                  </a:cxn>
                  <a:cxn ang="0">
                    <a:pos x="50" y="0"/>
                  </a:cxn>
                  <a:cxn ang="0">
                    <a:pos x="70" y="12"/>
                  </a:cxn>
                  <a:cxn ang="0">
                    <a:pos x="70" y="39"/>
                  </a:cxn>
                  <a:cxn ang="0">
                    <a:pos x="60" y="48"/>
                  </a:cxn>
                  <a:cxn ang="0">
                    <a:pos x="70" y="54"/>
                  </a:cxn>
                  <a:cxn ang="0">
                    <a:pos x="70" y="82"/>
                  </a:cxn>
                  <a:cxn ang="0">
                    <a:pos x="50" y="93"/>
                  </a:cxn>
                  <a:cxn ang="0">
                    <a:pos x="21" y="93"/>
                  </a:cxn>
                  <a:cxn ang="0">
                    <a:pos x="0" y="82"/>
                  </a:cxn>
                  <a:cxn ang="0">
                    <a:pos x="0" y="67"/>
                  </a:cxn>
                  <a:cxn ang="0">
                    <a:pos x="27" y="67"/>
                  </a:cxn>
                  <a:cxn ang="0">
                    <a:pos x="27" y="77"/>
                  </a:cxn>
                  <a:cxn ang="0">
                    <a:pos x="44" y="77"/>
                  </a:cxn>
                  <a:cxn ang="0">
                    <a:pos x="44" y="54"/>
                  </a:cxn>
                  <a:cxn ang="0">
                    <a:pos x="27" y="54"/>
                  </a:cxn>
                  <a:cxn ang="0">
                    <a:pos x="27" y="39"/>
                  </a:cxn>
                  <a:cxn ang="0">
                    <a:pos x="44" y="39"/>
                  </a:cxn>
                  <a:cxn ang="0">
                    <a:pos x="44" y="16"/>
                  </a:cxn>
                  <a:cxn ang="0">
                    <a:pos x="27" y="16"/>
                  </a:cxn>
                  <a:cxn ang="0">
                    <a:pos x="27" y="26"/>
                  </a:cxn>
                  <a:cxn ang="0">
                    <a:pos x="0" y="26"/>
                  </a:cxn>
                  <a:cxn ang="0">
                    <a:pos x="0" y="12"/>
                  </a:cxn>
                  <a:cxn ang="0">
                    <a:pos x="21" y="0"/>
                  </a:cxn>
                </a:cxnLst>
                <a:rect l="0" t="0" r="r" b="b"/>
                <a:pathLst>
                  <a:path w="71" h="94">
                    <a:moveTo>
                      <a:pt x="21" y="0"/>
                    </a:moveTo>
                    <a:lnTo>
                      <a:pt x="50" y="0"/>
                    </a:lnTo>
                    <a:lnTo>
                      <a:pt x="70" y="12"/>
                    </a:lnTo>
                    <a:lnTo>
                      <a:pt x="70" y="39"/>
                    </a:lnTo>
                    <a:lnTo>
                      <a:pt x="60" y="48"/>
                    </a:lnTo>
                    <a:lnTo>
                      <a:pt x="70" y="54"/>
                    </a:lnTo>
                    <a:lnTo>
                      <a:pt x="70" y="82"/>
                    </a:lnTo>
                    <a:lnTo>
                      <a:pt x="50" y="93"/>
                    </a:lnTo>
                    <a:lnTo>
                      <a:pt x="21" y="93"/>
                    </a:lnTo>
                    <a:lnTo>
                      <a:pt x="0" y="82"/>
                    </a:lnTo>
                    <a:lnTo>
                      <a:pt x="0" y="67"/>
                    </a:lnTo>
                    <a:lnTo>
                      <a:pt x="27" y="67"/>
                    </a:lnTo>
                    <a:lnTo>
                      <a:pt x="27" y="77"/>
                    </a:lnTo>
                    <a:lnTo>
                      <a:pt x="44" y="77"/>
                    </a:lnTo>
                    <a:lnTo>
                      <a:pt x="44" y="54"/>
                    </a:lnTo>
                    <a:lnTo>
                      <a:pt x="27" y="54"/>
                    </a:lnTo>
                    <a:lnTo>
                      <a:pt x="27" y="39"/>
                    </a:lnTo>
                    <a:lnTo>
                      <a:pt x="44" y="39"/>
                    </a:lnTo>
                    <a:lnTo>
                      <a:pt x="44" y="16"/>
                    </a:lnTo>
                    <a:lnTo>
                      <a:pt x="27" y="16"/>
                    </a:lnTo>
                    <a:lnTo>
                      <a:pt x="27" y="26"/>
                    </a:lnTo>
                    <a:lnTo>
                      <a:pt x="0" y="26"/>
                    </a:lnTo>
                    <a:lnTo>
                      <a:pt x="0" y="12"/>
                    </a:lnTo>
                    <a:lnTo>
                      <a:pt x="21"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53" name="Freeform 1186">
                <a:extLst>
                  <a:ext uri="{FF2B5EF4-FFF2-40B4-BE49-F238E27FC236}">
                    <a16:creationId xmlns:a16="http://schemas.microsoft.com/office/drawing/2014/main" id="{3CAB2863-EE94-9FC2-C2AA-7BC385728D4E}"/>
                  </a:ext>
                </a:extLst>
              </p:cNvPr>
              <p:cNvSpPr>
                <a:spLocks/>
              </p:cNvSpPr>
              <p:nvPr/>
            </p:nvSpPr>
            <p:spPr bwMode="auto">
              <a:xfrm>
                <a:off x="1529" y="3930"/>
                <a:ext cx="53" cy="74"/>
              </a:xfrm>
              <a:custGeom>
                <a:avLst/>
                <a:gdLst/>
                <a:ahLst/>
                <a:cxnLst>
                  <a:cxn ang="0">
                    <a:pos x="19" y="0"/>
                  </a:cxn>
                  <a:cxn ang="0">
                    <a:pos x="47" y="0"/>
                  </a:cxn>
                  <a:cxn ang="0">
                    <a:pos x="66" y="14"/>
                  </a:cxn>
                  <a:cxn ang="0">
                    <a:pos x="66" y="79"/>
                  </a:cxn>
                  <a:cxn ang="0">
                    <a:pos x="47" y="93"/>
                  </a:cxn>
                  <a:cxn ang="0">
                    <a:pos x="19" y="93"/>
                  </a:cxn>
                  <a:cxn ang="0">
                    <a:pos x="0" y="79"/>
                  </a:cxn>
                  <a:cxn ang="0">
                    <a:pos x="0" y="74"/>
                  </a:cxn>
                  <a:cxn ang="0">
                    <a:pos x="26" y="74"/>
                  </a:cxn>
                  <a:cxn ang="0">
                    <a:pos x="26" y="20"/>
                  </a:cxn>
                  <a:cxn ang="0">
                    <a:pos x="39" y="20"/>
                  </a:cxn>
                  <a:cxn ang="0">
                    <a:pos x="39" y="74"/>
                  </a:cxn>
                  <a:cxn ang="0">
                    <a:pos x="26" y="74"/>
                  </a:cxn>
                  <a:cxn ang="0">
                    <a:pos x="0" y="74"/>
                  </a:cxn>
                  <a:cxn ang="0">
                    <a:pos x="0" y="14"/>
                  </a:cxn>
                  <a:cxn ang="0">
                    <a:pos x="19" y="0"/>
                  </a:cxn>
                </a:cxnLst>
                <a:rect l="0" t="0" r="r" b="b"/>
                <a:pathLst>
                  <a:path w="67" h="94">
                    <a:moveTo>
                      <a:pt x="19" y="0"/>
                    </a:moveTo>
                    <a:lnTo>
                      <a:pt x="47" y="0"/>
                    </a:lnTo>
                    <a:lnTo>
                      <a:pt x="66" y="14"/>
                    </a:lnTo>
                    <a:lnTo>
                      <a:pt x="66" y="79"/>
                    </a:lnTo>
                    <a:lnTo>
                      <a:pt x="47" y="93"/>
                    </a:lnTo>
                    <a:lnTo>
                      <a:pt x="19" y="93"/>
                    </a:lnTo>
                    <a:lnTo>
                      <a:pt x="0" y="79"/>
                    </a:lnTo>
                    <a:lnTo>
                      <a:pt x="0" y="74"/>
                    </a:lnTo>
                    <a:lnTo>
                      <a:pt x="26" y="74"/>
                    </a:lnTo>
                    <a:lnTo>
                      <a:pt x="26" y="20"/>
                    </a:lnTo>
                    <a:lnTo>
                      <a:pt x="39" y="20"/>
                    </a:lnTo>
                    <a:lnTo>
                      <a:pt x="39" y="74"/>
                    </a:lnTo>
                    <a:lnTo>
                      <a:pt x="26" y="74"/>
                    </a:lnTo>
                    <a:lnTo>
                      <a:pt x="0" y="74"/>
                    </a:lnTo>
                    <a:lnTo>
                      <a:pt x="0" y="14"/>
                    </a:lnTo>
                    <a:lnTo>
                      <a:pt x="19"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54" name="Freeform 1187">
                <a:extLst>
                  <a:ext uri="{FF2B5EF4-FFF2-40B4-BE49-F238E27FC236}">
                    <a16:creationId xmlns:a16="http://schemas.microsoft.com/office/drawing/2014/main" id="{45618A58-4F03-143F-1D18-FA5E80BAF2D8}"/>
                  </a:ext>
                </a:extLst>
              </p:cNvPr>
              <p:cNvSpPr>
                <a:spLocks/>
              </p:cNvSpPr>
              <p:nvPr/>
            </p:nvSpPr>
            <p:spPr bwMode="auto">
              <a:xfrm>
                <a:off x="1742" y="3930"/>
                <a:ext cx="56" cy="74"/>
              </a:xfrm>
              <a:custGeom>
                <a:avLst/>
                <a:gdLst/>
                <a:ahLst/>
                <a:cxnLst>
                  <a:cxn ang="0">
                    <a:pos x="20" y="0"/>
                  </a:cxn>
                  <a:cxn ang="0">
                    <a:pos x="49" y="0"/>
                  </a:cxn>
                  <a:cxn ang="0">
                    <a:pos x="69" y="12"/>
                  </a:cxn>
                  <a:cxn ang="0">
                    <a:pos x="69" y="39"/>
                  </a:cxn>
                  <a:cxn ang="0">
                    <a:pos x="59" y="48"/>
                  </a:cxn>
                  <a:cxn ang="0">
                    <a:pos x="69" y="54"/>
                  </a:cxn>
                  <a:cxn ang="0">
                    <a:pos x="69" y="82"/>
                  </a:cxn>
                  <a:cxn ang="0">
                    <a:pos x="49" y="93"/>
                  </a:cxn>
                  <a:cxn ang="0">
                    <a:pos x="20" y="93"/>
                  </a:cxn>
                  <a:cxn ang="0">
                    <a:pos x="0" y="82"/>
                  </a:cxn>
                  <a:cxn ang="0">
                    <a:pos x="0" y="67"/>
                  </a:cxn>
                  <a:cxn ang="0">
                    <a:pos x="26" y="67"/>
                  </a:cxn>
                  <a:cxn ang="0">
                    <a:pos x="26" y="77"/>
                  </a:cxn>
                  <a:cxn ang="0">
                    <a:pos x="43" y="77"/>
                  </a:cxn>
                  <a:cxn ang="0">
                    <a:pos x="43" y="54"/>
                  </a:cxn>
                  <a:cxn ang="0">
                    <a:pos x="26" y="54"/>
                  </a:cxn>
                  <a:cxn ang="0">
                    <a:pos x="26" y="39"/>
                  </a:cxn>
                  <a:cxn ang="0">
                    <a:pos x="43" y="39"/>
                  </a:cxn>
                  <a:cxn ang="0">
                    <a:pos x="43" y="16"/>
                  </a:cxn>
                  <a:cxn ang="0">
                    <a:pos x="26" y="16"/>
                  </a:cxn>
                  <a:cxn ang="0">
                    <a:pos x="26" y="26"/>
                  </a:cxn>
                  <a:cxn ang="0">
                    <a:pos x="0" y="26"/>
                  </a:cxn>
                  <a:cxn ang="0">
                    <a:pos x="0" y="12"/>
                  </a:cxn>
                  <a:cxn ang="0">
                    <a:pos x="20" y="0"/>
                  </a:cxn>
                </a:cxnLst>
                <a:rect l="0" t="0" r="r" b="b"/>
                <a:pathLst>
                  <a:path w="70" h="94">
                    <a:moveTo>
                      <a:pt x="20" y="0"/>
                    </a:moveTo>
                    <a:lnTo>
                      <a:pt x="49" y="0"/>
                    </a:lnTo>
                    <a:lnTo>
                      <a:pt x="69" y="12"/>
                    </a:lnTo>
                    <a:lnTo>
                      <a:pt x="69" y="39"/>
                    </a:lnTo>
                    <a:lnTo>
                      <a:pt x="59" y="48"/>
                    </a:lnTo>
                    <a:lnTo>
                      <a:pt x="69" y="54"/>
                    </a:lnTo>
                    <a:lnTo>
                      <a:pt x="69" y="82"/>
                    </a:lnTo>
                    <a:lnTo>
                      <a:pt x="49" y="93"/>
                    </a:lnTo>
                    <a:lnTo>
                      <a:pt x="20" y="93"/>
                    </a:lnTo>
                    <a:lnTo>
                      <a:pt x="0" y="82"/>
                    </a:lnTo>
                    <a:lnTo>
                      <a:pt x="0" y="67"/>
                    </a:lnTo>
                    <a:lnTo>
                      <a:pt x="26" y="67"/>
                    </a:lnTo>
                    <a:lnTo>
                      <a:pt x="26" y="77"/>
                    </a:lnTo>
                    <a:lnTo>
                      <a:pt x="43" y="77"/>
                    </a:lnTo>
                    <a:lnTo>
                      <a:pt x="43" y="54"/>
                    </a:lnTo>
                    <a:lnTo>
                      <a:pt x="26" y="54"/>
                    </a:lnTo>
                    <a:lnTo>
                      <a:pt x="26" y="39"/>
                    </a:lnTo>
                    <a:lnTo>
                      <a:pt x="43" y="39"/>
                    </a:lnTo>
                    <a:lnTo>
                      <a:pt x="43" y="16"/>
                    </a:lnTo>
                    <a:lnTo>
                      <a:pt x="26" y="16"/>
                    </a:lnTo>
                    <a:lnTo>
                      <a:pt x="26" y="26"/>
                    </a:lnTo>
                    <a:lnTo>
                      <a:pt x="0" y="26"/>
                    </a:lnTo>
                    <a:lnTo>
                      <a:pt x="0" y="12"/>
                    </a:lnTo>
                    <a:lnTo>
                      <a:pt x="20" y="0"/>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55" name="Freeform 1188">
                <a:extLst>
                  <a:ext uri="{FF2B5EF4-FFF2-40B4-BE49-F238E27FC236}">
                    <a16:creationId xmlns:a16="http://schemas.microsoft.com/office/drawing/2014/main" id="{0725D3D1-9390-2E22-4833-BDA6E5730CF4}"/>
                  </a:ext>
                </a:extLst>
              </p:cNvPr>
              <p:cNvSpPr>
                <a:spLocks/>
              </p:cNvSpPr>
              <p:nvPr/>
            </p:nvSpPr>
            <p:spPr bwMode="auto">
              <a:xfrm>
                <a:off x="1801" y="3930"/>
                <a:ext cx="34" cy="74"/>
              </a:xfrm>
              <a:custGeom>
                <a:avLst/>
                <a:gdLst/>
                <a:ahLst/>
                <a:cxnLst>
                  <a:cxn ang="0">
                    <a:pos x="15" y="93"/>
                  </a:cxn>
                  <a:cxn ang="0">
                    <a:pos x="41" y="93"/>
                  </a:cxn>
                  <a:cxn ang="0">
                    <a:pos x="41" y="0"/>
                  </a:cxn>
                  <a:cxn ang="0">
                    <a:pos x="5" y="0"/>
                  </a:cxn>
                  <a:cxn ang="0">
                    <a:pos x="0" y="20"/>
                  </a:cxn>
                  <a:cxn ang="0">
                    <a:pos x="15" y="20"/>
                  </a:cxn>
                  <a:cxn ang="0">
                    <a:pos x="15" y="93"/>
                  </a:cxn>
                </a:cxnLst>
                <a:rect l="0" t="0" r="r" b="b"/>
                <a:pathLst>
                  <a:path w="42" h="94">
                    <a:moveTo>
                      <a:pt x="15" y="93"/>
                    </a:moveTo>
                    <a:lnTo>
                      <a:pt x="41" y="93"/>
                    </a:lnTo>
                    <a:lnTo>
                      <a:pt x="41" y="0"/>
                    </a:lnTo>
                    <a:lnTo>
                      <a:pt x="5" y="0"/>
                    </a:lnTo>
                    <a:lnTo>
                      <a:pt x="0" y="20"/>
                    </a:lnTo>
                    <a:lnTo>
                      <a:pt x="15" y="20"/>
                    </a:lnTo>
                    <a:lnTo>
                      <a:pt x="15" y="93"/>
                    </a:lnTo>
                  </a:path>
                </a:pathLst>
              </a:custGeom>
              <a:solidFill>
                <a:srgbClr val="000000"/>
              </a:solidFill>
              <a:ln w="9525" cap="rnd">
                <a:noFill/>
                <a:round/>
                <a:headEnd/>
                <a:tailEnd/>
              </a:ln>
              <a:effectLst/>
            </p:spPr>
            <p:txBody>
              <a:bodyP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57856" name="Rectangle 1189">
                <a:extLst>
                  <a:ext uri="{FF2B5EF4-FFF2-40B4-BE49-F238E27FC236}">
                    <a16:creationId xmlns:a16="http://schemas.microsoft.com/office/drawing/2014/main" id="{A014B534-B7B2-5816-B0FA-DE7916202101}"/>
                  </a:ext>
                </a:extLst>
              </p:cNvPr>
              <p:cNvSpPr>
                <a:spLocks noChangeArrowheads="1"/>
              </p:cNvSpPr>
              <p:nvPr/>
            </p:nvSpPr>
            <p:spPr bwMode="auto">
              <a:xfrm>
                <a:off x="1068" y="2883"/>
                <a:ext cx="4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a:solidFill>
                    <a:srgbClr val="FFC000"/>
                  </a:solidFill>
                </a:endParaRPr>
              </a:p>
            </p:txBody>
          </p:sp>
        </p:grpSp>
        <p:sp>
          <p:nvSpPr>
            <p:cNvPr id="157857" name="Rectangle 1194">
              <a:extLst>
                <a:ext uri="{FF2B5EF4-FFF2-40B4-BE49-F238E27FC236}">
                  <a16:creationId xmlns:a16="http://schemas.microsoft.com/office/drawing/2014/main" id="{4DEC8B21-38CF-7EB8-6C81-333A4A666ADE}"/>
                </a:ext>
              </a:extLst>
            </p:cNvPr>
            <p:cNvSpPr>
              <a:spLocks noChangeArrowheads="1"/>
            </p:cNvSpPr>
            <p:nvPr/>
          </p:nvSpPr>
          <p:spPr bwMode="auto">
            <a:xfrm>
              <a:off x="1278407" y="4004510"/>
              <a:ext cx="2361502" cy="313705"/>
            </a:xfrm>
            <a:prstGeom prst="rect">
              <a:avLst/>
            </a:prstGeom>
            <a:solidFill>
              <a:schemeClr val="tx1"/>
            </a:solidFill>
            <a:ln w="12700">
              <a:solidFill>
                <a:schemeClr val="tx1"/>
              </a:solidFill>
              <a:miter lim="800000"/>
              <a:headEnd/>
              <a:tailEnd/>
            </a:ln>
            <a:effectLst/>
          </p:spPr>
          <p:txBody>
            <a:bodyPr wrap="none" lIns="87127" tIns="45457" rIns="87127" bIns="45457" anchor="ctr"/>
            <a:lstStyle/>
            <a:p>
              <a:pPr algn="ctr" defTabSz="866775">
                <a:defRPr/>
              </a:pPr>
              <a:r>
                <a:rPr lang="en-US" sz="1800" b="1" dirty="0">
                  <a:solidFill>
                    <a:schemeClr val="bg1"/>
                  </a:solidFill>
                  <a:effectLst>
                    <a:outerShdw blurRad="38100" dist="38100" dir="2700000" algn="tl">
                      <a:srgbClr val="000000"/>
                    </a:outerShdw>
                  </a:effectLst>
                  <a:latin typeface="Arial" charset="0"/>
                </a:rPr>
                <a:t>5. SCHEDULE </a:t>
              </a:r>
            </a:p>
          </p:txBody>
        </p:sp>
      </p:grpSp>
    </p:spTree>
  </p:cSld>
  <p:clrMapOvr>
    <a:masterClrMapping/>
  </p:clrMapOvr>
  <p:transition>
    <p:pull/>
    <p:sndAc>
      <p:endSnd/>
    </p:sndAc>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410CE05-64D4-4F64-B65A-FF96F0C6265B}" type="slidenum">
              <a:rPr lang="en-US" altLang="en-US" sz="1400" smtClean="0"/>
              <a:pPr>
                <a:spcBef>
                  <a:spcPct val="0"/>
                </a:spcBef>
                <a:buFontTx/>
                <a:buNone/>
              </a:pPr>
              <a:t>69</a:t>
            </a:fld>
            <a:endParaRPr lang="en-US" altLang="en-US" sz="1400"/>
          </a:p>
        </p:txBody>
      </p:sp>
      <p:sp>
        <p:nvSpPr>
          <p:cNvPr id="5123" name="Text Box 2"/>
          <p:cNvSpPr txBox="1">
            <a:spLocks noChangeArrowheads="1"/>
          </p:cNvSpPr>
          <p:nvPr/>
        </p:nvSpPr>
        <p:spPr bwMode="auto">
          <a:xfrm>
            <a:off x="2057400" y="685800"/>
            <a:ext cx="66151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5000"/>
              </a:lnSpc>
              <a:spcBef>
                <a:spcPct val="0"/>
              </a:spcBef>
              <a:buFontTx/>
              <a:buNone/>
            </a:pPr>
            <a:r>
              <a:rPr lang="en-US" altLang="en-US" sz="4300"/>
              <a:t>The Inspections Process</a:t>
            </a:r>
          </a:p>
          <a:p>
            <a:pPr algn="ctr">
              <a:spcBef>
                <a:spcPct val="0"/>
              </a:spcBef>
              <a:buFontTx/>
              <a:buNone/>
            </a:pPr>
            <a:endParaRPr lang="en-US" altLang="en-US" sz="4300"/>
          </a:p>
        </p:txBody>
      </p:sp>
      <p:grpSp>
        <p:nvGrpSpPr>
          <p:cNvPr id="5124" name="Group 3"/>
          <p:cNvGrpSpPr>
            <a:grpSpLocks/>
          </p:cNvGrpSpPr>
          <p:nvPr/>
        </p:nvGrpSpPr>
        <p:grpSpPr bwMode="auto">
          <a:xfrm>
            <a:off x="0" y="2378075"/>
            <a:ext cx="9144000" cy="2057400"/>
            <a:chOff x="0" y="0"/>
            <a:chExt cx="5760" cy="1296"/>
          </a:xfrm>
        </p:grpSpPr>
        <p:sp>
          <p:nvSpPr>
            <p:cNvPr id="5126" name="Rectangle 4"/>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5127" name="Rectangle 5"/>
            <p:cNvSpPr>
              <a:spLocks noChangeArrowheads="1"/>
            </p:cNvSpPr>
            <p:nvPr/>
          </p:nvSpPr>
          <p:spPr bwMode="auto">
            <a:xfrm>
              <a:off x="0" y="0"/>
              <a:ext cx="576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  </a:t>
              </a:r>
              <a:r>
                <a:rPr lang="en-US" altLang="en-US" sz="12900">
                  <a:latin typeface="Times New Roman" panose="02020603050405020304" pitchFamily="18" charset="0"/>
                </a:rPr>
                <a:t> </a:t>
              </a:r>
              <a:r>
                <a:rPr lang="en-US" altLang="en-US" sz="2400">
                  <a:latin typeface="Times New Roman" panose="02020603050405020304" pitchFamily="18" charset="0"/>
                </a:rPr>
                <a:t>                                   </a:t>
              </a:r>
            </a:p>
          </p:txBody>
        </p:sp>
      </p:grpSp>
      <p:pic>
        <p:nvPicPr>
          <p:cNvPr id="5" name="Picture 4" descr="A picture containing grass, person, outdoor, little&#10;&#10;Description automatically generated">
            <a:extLst>
              <a:ext uri="{FF2B5EF4-FFF2-40B4-BE49-F238E27FC236}">
                <a16:creationId xmlns:a16="http://schemas.microsoft.com/office/drawing/2014/main" id="{5AE85599-8738-793B-DB0B-B305A8432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524000"/>
            <a:ext cx="4419600" cy="44196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solidFill>
                  <a:srgbClr val="000000"/>
                </a:solidFill>
              </a:rPr>
              <a:t>U.S. Army Inspector General School   </a:t>
            </a:r>
            <a:fld id="{4358684E-431D-4C68-9D67-747F3A673A0E}" type="slidenum">
              <a:rPr lang="en-US" altLang="en-US" sz="1400" smtClean="0">
                <a:solidFill>
                  <a:srgbClr val="000000"/>
                </a:solidFill>
              </a:rPr>
              <a:pPr>
                <a:spcBef>
                  <a:spcPct val="0"/>
                </a:spcBef>
                <a:buFontTx/>
                <a:buNone/>
              </a:pPr>
              <a:t>7</a:t>
            </a:fld>
            <a:endParaRPr lang="en-US" altLang="en-US" sz="1400">
              <a:solidFill>
                <a:srgbClr val="000000"/>
              </a:solidFill>
            </a:endParaRPr>
          </a:p>
        </p:txBody>
      </p:sp>
      <p:sp>
        <p:nvSpPr>
          <p:cNvPr id="4100" name="Rectangle 3"/>
          <p:cNvSpPr>
            <a:spLocks noGrp="1" noChangeArrowheads="1"/>
          </p:cNvSpPr>
          <p:nvPr>
            <p:ph type="body" idx="1"/>
          </p:nvPr>
        </p:nvSpPr>
        <p:spPr>
          <a:xfrm>
            <a:off x="381000" y="2209800"/>
            <a:ext cx="8534400" cy="4495800"/>
          </a:xfrm>
        </p:spPr>
        <p:txBody>
          <a:bodyPr/>
          <a:lstStyle/>
          <a:p>
            <a:pPr marL="0" indent="0">
              <a:buFontTx/>
              <a:buNone/>
              <a:defRPr/>
            </a:pPr>
            <a:endParaRPr lang="en-US" sz="2000" dirty="0"/>
          </a:p>
          <a:p>
            <a:pPr marL="0" indent="0">
              <a:buFontTx/>
              <a:buNone/>
              <a:defRPr/>
            </a:pPr>
            <a:endParaRPr lang="en-US" sz="2000" dirty="0"/>
          </a:p>
          <a:p>
            <a:pPr marL="0" indent="0">
              <a:buFontTx/>
              <a:buNone/>
              <a:defRPr/>
            </a:pPr>
            <a:endParaRPr lang="en-US" sz="2000" dirty="0"/>
          </a:p>
          <a:p>
            <a:pPr marL="0" indent="0">
              <a:buFontTx/>
              <a:buNone/>
              <a:defRPr/>
            </a:pPr>
            <a:endParaRPr lang="en-US" sz="2000" dirty="0"/>
          </a:p>
          <a:p>
            <a:pPr marL="0" indent="0">
              <a:buFontTx/>
              <a:buNone/>
              <a:defRPr/>
            </a:pPr>
            <a:endParaRPr lang="en-US" sz="2000" dirty="0"/>
          </a:p>
          <a:p>
            <a:pPr marL="0" indent="0">
              <a:buFontTx/>
              <a:buNone/>
              <a:defRPr/>
            </a:pPr>
            <a:endParaRPr lang="en-US" sz="2800" dirty="0"/>
          </a:p>
          <a:p>
            <a:pPr marL="0" indent="0" algn="ctr">
              <a:buFontTx/>
              <a:buNone/>
              <a:defRPr/>
            </a:pPr>
            <a:r>
              <a:rPr lang="en-US" altLang="en-US" sz="2800" dirty="0"/>
              <a:t>Reference:  Advance Sheets Pages 8 – 10 </a:t>
            </a:r>
          </a:p>
          <a:p>
            <a:pPr marL="0" indent="0" algn="ctr" eaLnBrk="1" hangingPunct="1">
              <a:buNone/>
            </a:pPr>
            <a:endParaRPr lang="en-US" altLang="en-US" sz="900" dirty="0"/>
          </a:p>
          <a:p>
            <a:pPr marL="457200" lvl="1" indent="0" algn="ctr">
              <a:buNone/>
              <a:defRPr/>
            </a:pPr>
            <a:r>
              <a:rPr lang="en-US" sz="2400" dirty="0">
                <a:solidFill>
                  <a:srgbClr val="FF0000"/>
                </a:solidFill>
                <a:latin typeface="Arial" charset="0"/>
              </a:rPr>
              <a:t>** Questions for the Quiz and Final Exam </a:t>
            </a:r>
          </a:p>
          <a:p>
            <a:pPr marL="457200" lvl="1" indent="0" algn="ctr">
              <a:buNone/>
              <a:defRPr/>
            </a:pPr>
            <a:r>
              <a:rPr lang="en-US" sz="2400" dirty="0">
                <a:solidFill>
                  <a:srgbClr val="FF0000"/>
                </a:solidFill>
                <a:latin typeface="Arial" charset="0"/>
              </a:rPr>
              <a:t>will come directly from the ELOs! **</a:t>
            </a:r>
          </a:p>
          <a:p>
            <a:pPr eaLnBrk="1" hangingPunct="1">
              <a:defRPr/>
            </a:pPr>
            <a:endParaRPr lang="en-US" altLang="en-US" sz="2000" dirty="0"/>
          </a:p>
        </p:txBody>
      </p:sp>
      <p:sp>
        <p:nvSpPr>
          <p:cNvPr id="22532" name="Text Box 2050"/>
          <p:cNvSpPr txBox="1">
            <a:spLocks noChangeArrowheads="1"/>
          </p:cNvSpPr>
          <p:nvPr/>
        </p:nvSpPr>
        <p:spPr bwMode="auto">
          <a:xfrm>
            <a:off x="1524000" y="381000"/>
            <a:ext cx="6705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solidFill>
                  <a:srgbClr val="0000FF"/>
                </a:solidFill>
              </a:rPr>
              <a:t>Enabling Learning Objectives (ELOs)</a:t>
            </a:r>
          </a:p>
        </p:txBody>
      </p:sp>
      <p:grpSp>
        <p:nvGrpSpPr>
          <p:cNvPr id="2" name="Group 7">
            <a:extLst>
              <a:ext uri="{FF2B5EF4-FFF2-40B4-BE49-F238E27FC236}">
                <a16:creationId xmlns:a16="http://schemas.microsoft.com/office/drawing/2014/main" id="{7AF399A8-D515-6683-27EB-9397C1A74EB2}"/>
              </a:ext>
            </a:extLst>
          </p:cNvPr>
          <p:cNvGrpSpPr>
            <a:grpSpLocks/>
          </p:cNvGrpSpPr>
          <p:nvPr/>
        </p:nvGrpSpPr>
        <p:grpSpPr bwMode="auto">
          <a:xfrm>
            <a:off x="3125985" y="1820036"/>
            <a:ext cx="2892029" cy="2533261"/>
            <a:chOff x="7543799" y="925512"/>
            <a:chExt cx="1052513" cy="903288"/>
          </a:xfrm>
        </p:grpSpPr>
        <p:sp>
          <p:nvSpPr>
            <p:cNvPr id="3" name="AutoShape 1029">
              <a:extLst>
                <a:ext uri="{FF2B5EF4-FFF2-40B4-BE49-F238E27FC236}">
                  <a16:creationId xmlns:a16="http://schemas.microsoft.com/office/drawing/2014/main" id="{C79356A0-8B21-C12B-96D6-DD1C1BCBB772}"/>
                </a:ext>
              </a:extLst>
            </p:cNvPr>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4" name="Text Box 1030">
              <a:extLst>
                <a:ext uri="{FF2B5EF4-FFF2-40B4-BE49-F238E27FC236}">
                  <a16:creationId xmlns:a16="http://schemas.microsoft.com/office/drawing/2014/main" id="{7B731C1C-9903-EC5B-9714-F9A2C260F4C4}"/>
                </a:ext>
              </a:extLst>
            </p:cNvPr>
            <p:cNvSpPr txBox="1">
              <a:spLocks noChangeArrowheads="1"/>
            </p:cNvSpPr>
            <p:nvPr/>
          </p:nvSpPr>
          <p:spPr bwMode="auto">
            <a:xfrm>
              <a:off x="7629515" y="1309640"/>
              <a:ext cx="881081" cy="20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800" dirty="0"/>
                <a:t>ELO</a:t>
              </a:r>
            </a:p>
            <a:p>
              <a:pPr algn="ctr">
                <a:spcBef>
                  <a:spcPct val="0"/>
                </a:spcBef>
                <a:buFontTx/>
                <a:buNone/>
              </a:pPr>
              <a:endParaRPr lang="en-US" altLang="en-US" sz="1100" dirty="0"/>
            </a:p>
          </p:txBody>
        </p:sp>
      </p:grpSp>
    </p:spTree>
    <p:extLst>
      <p:ext uri="{BB962C8B-B14F-4D97-AF65-F5344CB8AC3E}">
        <p14:creationId xmlns:p14="http://schemas.microsoft.com/office/powerpoint/2010/main" val="3536098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2D4BE9A0-E672-419B-BD98-A0B38D31348B}" type="slidenum">
              <a:rPr lang="en-US" altLang="en-US" sz="1400" smtClean="0"/>
              <a:pPr>
                <a:spcBef>
                  <a:spcPct val="0"/>
                </a:spcBef>
                <a:buFontTx/>
                <a:buNone/>
              </a:pPr>
              <a:t>70</a:t>
            </a:fld>
            <a:endParaRPr lang="en-US" altLang="en-US" sz="1400"/>
          </a:p>
        </p:txBody>
      </p:sp>
      <p:sp>
        <p:nvSpPr>
          <p:cNvPr id="7171" name="Text Box 2"/>
          <p:cNvSpPr txBox="1">
            <a:spLocks noChangeArrowheads="1"/>
          </p:cNvSpPr>
          <p:nvPr/>
        </p:nvSpPr>
        <p:spPr bwMode="auto">
          <a:xfrm>
            <a:off x="3124200" y="685800"/>
            <a:ext cx="2924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4000"/>
              <a:t>References</a:t>
            </a:r>
          </a:p>
        </p:txBody>
      </p:sp>
      <p:sp>
        <p:nvSpPr>
          <p:cNvPr id="7172" name="Text Box 3"/>
          <p:cNvSpPr txBox="1">
            <a:spLocks noChangeArrowheads="1"/>
          </p:cNvSpPr>
          <p:nvPr/>
        </p:nvSpPr>
        <p:spPr bwMode="auto">
          <a:xfrm>
            <a:off x="304800" y="1770102"/>
            <a:ext cx="450697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pPr>
            <a:r>
              <a:rPr lang="en-US" altLang="en-US" sz="2400" dirty="0"/>
              <a:t>Army Regulation 20-1, </a:t>
            </a:r>
            <a:r>
              <a:rPr lang="en-US" altLang="en-US" sz="2400" u="sng" dirty="0"/>
              <a:t>Inspector General Activities and Procedures</a:t>
            </a:r>
          </a:p>
          <a:p>
            <a:pPr>
              <a:spcBef>
                <a:spcPct val="0"/>
              </a:spcBef>
            </a:pPr>
            <a:endParaRPr lang="en-US" altLang="en-US" sz="2400" u="sng" dirty="0">
              <a:solidFill>
                <a:srgbClr val="0000FF"/>
              </a:solidFill>
            </a:endParaRPr>
          </a:p>
          <a:p>
            <a:pPr>
              <a:spcBef>
                <a:spcPct val="0"/>
              </a:spcBef>
            </a:pPr>
            <a:r>
              <a:rPr lang="en-US" altLang="en-US" sz="2400" dirty="0"/>
              <a:t>Army Regulation 1-201, </a:t>
            </a:r>
            <a:r>
              <a:rPr lang="en-US" altLang="en-US" sz="2400" u="sng" dirty="0"/>
              <a:t>Army Inspection Policy</a:t>
            </a:r>
          </a:p>
          <a:p>
            <a:pPr>
              <a:spcBef>
                <a:spcPct val="0"/>
              </a:spcBef>
              <a:buFontTx/>
              <a:buNone/>
            </a:pPr>
            <a:endParaRPr lang="en-US" altLang="en-US" sz="2400" u="sng" dirty="0"/>
          </a:p>
          <a:p>
            <a:pPr>
              <a:spcBef>
                <a:spcPct val="0"/>
              </a:spcBef>
            </a:pPr>
            <a:r>
              <a:rPr lang="en-US" altLang="en-US" sz="2400" u="sng" dirty="0"/>
              <a:t>The Inspections Guide</a:t>
            </a:r>
          </a:p>
          <a:p>
            <a:pPr>
              <a:spcBef>
                <a:spcPct val="0"/>
              </a:spcBef>
            </a:pPr>
            <a:endParaRPr lang="en-US" altLang="en-US" sz="2400" dirty="0"/>
          </a:p>
          <a:p>
            <a:pPr>
              <a:spcBef>
                <a:spcPct val="0"/>
              </a:spcBef>
            </a:pPr>
            <a:r>
              <a:rPr lang="en-US" altLang="en-US" sz="2400" dirty="0"/>
              <a:t>The Inspections Process Diagram</a:t>
            </a:r>
          </a:p>
        </p:txBody>
      </p:sp>
      <p:pic>
        <p:nvPicPr>
          <p:cNvPr id="3" name="Picture 2">
            <a:extLst>
              <a:ext uri="{FF2B5EF4-FFF2-40B4-BE49-F238E27FC236}">
                <a16:creationId xmlns:a16="http://schemas.microsoft.com/office/drawing/2014/main" id="{5744320F-F030-2462-26E5-7A714BFE3E92}"/>
              </a:ext>
            </a:extLst>
          </p:cNvPr>
          <p:cNvPicPr>
            <a:picLocks noChangeAspect="1"/>
          </p:cNvPicPr>
          <p:nvPr/>
        </p:nvPicPr>
        <p:blipFill>
          <a:blip r:embed="rId3"/>
          <a:stretch>
            <a:fillRect/>
          </a:stretch>
        </p:blipFill>
        <p:spPr>
          <a:xfrm rot="388500">
            <a:off x="5160807" y="1904494"/>
            <a:ext cx="3009813"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02B6BD-D913-6FF1-492D-A1C014E76185}"/>
              </a:ext>
            </a:extLst>
          </p:cNvPr>
          <p:cNvSpPr/>
          <p:nvPr/>
        </p:nvSpPr>
        <p:spPr bwMode="auto">
          <a:xfrm>
            <a:off x="176212" y="6267076"/>
            <a:ext cx="5267325" cy="411631"/>
          </a:xfrm>
          <a:prstGeom prst="rect">
            <a:avLst/>
          </a:prstGeom>
          <a:solidFill>
            <a:srgbClr val="FFFFFF"/>
          </a:solidFill>
          <a:ln w="76200"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solidFill>
                  <a:srgbClr val="FFFFFF"/>
                </a:solidFill>
              </a:ln>
              <a:solidFill>
                <a:srgbClr val="FFFFFF"/>
              </a:solidFill>
              <a:effectLst/>
              <a:latin typeface="Arial" charset="0"/>
            </a:endParaRPr>
          </a:p>
        </p:txBody>
      </p:sp>
      <p:sp>
        <p:nvSpPr>
          <p:cNvPr id="5" name="Rectangle 4">
            <a:extLst>
              <a:ext uri="{FF2B5EF4-FFF2-40B4-BE49-F238E27FC236}">
                <a16:creationId xmlns:a16="http://schemas.microsoft.com/office/drawing/2014/main" id="{3987AA4D-CEB1-6F89-A65F-47413AC679CA}"/>
              </a:ext>
            </a:extLst>
          </p:cNvPr>
          <p:cNvSpPr/>
          <p:nvPr/>
        </p:nvSpPr>
        <p:spPr bwMode="auto">
          <a:xfrm>
            <a:off x="90488" y="152400"/>
            <a:ext cx="1627188" cy="1735137"/>
          </a:xfrm>
          <a:prstGeom prst="rect">
            <a:avLst/>
          </a:prstGeom>
          <a:solidFill>
            <a:srgbClr val="FFFFFF"/>
          </a:solidFill>
          <a:ln w="76200"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solidFill>
                  <a:srgbClr val="FFFFFF"/>
                </a:solidFill>
              </a:ln>
              <a:solidFill>
                <a:srgbClr val="FFFFFF"/>
              </a:solidFill>
              <a:effectLst/>
              <a:latin typeface="Arial" charset="0"/>
            </a:endParaRPr>
          </a:p>
        </p:txBody>
      </p:sp>
      <p:sp>
        <p:nvSpPr>
          <p:cNvPr id="55" name="Text Box 1077"/>
          <p:cNvSpPr txBox="1">
            <a:spLocks noChangeArrowheads="1"/>
          </p:cNvSpPr>
          <p:nvPr/>
        </p:nvSpPr>
        <p:spPr bwMode="auto">
          <a:xfrm>
            <a:off x="1787525" y="0"/>
            <a:ext cx="5568950" cy="641350"/>
          </a:xfrm>
          <a:prstGeom prst="rect">
            <a:avLst/>
          </a:prstGeom>
          <a:noFill/>
          <a:ln w="12700">
            <a:noFill/>
            <a:miter lim="800000"/>
            <a:headEnd/>
            <a:tailEnd/>
          </a:ln>
          <a:effectLst/>
        </p:spPr>
        <p:txBody>
          <a:bodyPr wrap="none">
            <a:spAutoFit/>
          </a:bodyPr>
          <a:lstStyle/>
          <a:p>
            <a:pPr algn="ctr">
              <a:defRPr/>
            </a:pPr>
            <a:r>
              <a:rPr lang="en-US" sz="3600" dirty="0">
                <a:effectLst>
                  <a:outerShdw blurRad="38100" dist="38100" dir="2700000" algn="tl">
                    <a:srgbClr val="000000">
                      <a:alpha val="43137"/>
                    </a:srgbClr>
                  </a:outerShdw>
                </a:effectLst>
                <a:latin typeface="Arial" charset="0"/>
              </a:rPr>
              <a:t>The Inspections Process</a:t>
            </a:r>
          </a:p>
        </p:txBody>
      </p:sp>
      <p:sp>
        <p:nvSpPr>
          <p:cNvPr id="11267" name="Rectangle 1028"/>
          <p:cNvSpPr>
            <a:spLocks noChangeArrowheads="1"/>
          </p:cNvSpPr>
          <p:nvPr/>
        </p:nvSpPr>
        <p:spPr bwMode="auto">
          <a:xfrm>
            <a:off x="719138" y="765175"/>
            <a:ext cx="1516062"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RESEARCH</a:t>
            </a:r>
          </a:p>
        </p:txBody>
      </p:sp>
      <p:sp>
        <p:nvSpPr>
          <p:cNvPr id="11268" name="Rectangle 1029"/>
          <p:cNvSpPr>
            <a:spLocks noChangeArrowheads="1"/>
          </p:cNvSpPr>
          <p:nvPr/>
        </p:nvSpPr>
        <p:spPr bwMode="auto">
          <a:xfrm>
            <a:off x="2486025" y="762000"/>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11269" name="Rectangle 1030"/>
          <p:cNvSpPr>
            <a:spLocks noChangeArrowheads="1"/>
          </p:cNvSpPr>
          <p:nvPr/>
        </p:nvSpPr>
        <p:spPr bwMode="auto">
          <a:xfrm>
            <a:off x="4924425" y="762000"/>
            <a:ext cx="1204913"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11270" name="Rectangle 1031"/>
          <p:cNvSpPr>
            <a:spLocks noChangeArrowheads="1"/>
          </p:cNvSpPr>
          <p:nvPr/>
        </p:nvSpPr>
        <p:spPr bwMode="auto">
          <a:xfrm>
            <a:off x="6542088" y="769938"/>
            <a:ext cx="1290637"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solidFill>
                  <a:schemeClr val="tx2"/>
                </a:solidFill>
              </a:rPr>
              <a:t>TRAIN UP</a:t>
            </a:r>
          </a:p>
        </p:txBody>
      </p:sp>
      <p:sp>
        <p:nvSpPr>
          <p:cNvPr id="11271" name="Freeform 1032"/>
          <p:cNvSpPr>
            <a:spLocks/>
          </p:cNvSpPr>
          <p:nvPr/>
        </p:nvSpPr>
        <p:spPr bwMode="auto">
          <a:xfrm>
            <a:off x="3309938" y="1135063"/>
            <a:ext cx="1838325" cy="1285875"/>
          </a:xfrm>
          <a:custGeom>
            <a:avLst/>
            <a:gdLst>
              <a:gd name="T0" fmla="*/ 2147483646 w 1603"/>
              <a:gd name="T1" fmla="*/ 0 h 1048"/>
              <a:gd name="T2" fmla="*/ 0 w 1603"/>
              <a:gd name="T3" fmla="*/ 2147483646 h 1048"/>
              <a:gd name="T4" fmla="*/ 2147483646 w 1603"/>
              <a:gd name="T5" fmla="*/ 2147483646 h 1048"/>
              <a:gd name="T6" fmla="*/ 2147483646 w 1603"/>
              <a:gd name="T7" fmla="*/ 2147483646 h 1048"/>
              <a:gd name="T8" fmla="*/ 2147483646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endParaRPr lang="en-US"/>
          </a:p>
        </p:txBody>
      </p:sp>
      <p:sp>
        <p:nvSpPr>
          <p:cNvPr id="11272" name="AutoShape 1033"/>
          <p:cNvSpPr>
            <a:spLocks noChangeArrowheads="1"/>
          </p:cNvSpPr>
          <p:nvPr/>
        </p:nvSpPr>
        <p:spPr bwMode="auto">
          <a:xfrm>
            <a:off x="7442200" y="19050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PRE-INSPECTION VISITS</a:t>
            </a:r>
          </a:p>
        </p:txBody>
      </p:sp>
      <p:sp>
        <p:nvSpPr>
          <p:cNvPr id="11273" name="Rectangle 1034"/>
          <p:cNvSpPr>
            <a:spLocks noChangeArrowheads="1"/>
          </p:cNvSpPr>
          <p:nvPr/>
        </p:nvSpPr>
        <p:spPr bwMode="auto">
          <a:xfrm>
            <a:off x="3898900" y="1295400"/>
            <a:ext cx="657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CDR</a:t>
            </a:r>
          </a:p>
        </p:txBody>
      </p:sp>
      <p:sp>
        <p:nvSpPr>
          <p:cNvPr id="11274" name="Rectangle 1035"/>
          <p:cNvSpPr>
            <a:spLocks noChangeArrowheads="1"/>
          </p:cNvSpPr>
          <p:nvPr/>
        </p:nvSpPr>
        <p:spPr bwMode="auto">
          <a:xfrm>
            <a:off x="3390900" y="15319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APPROVES CONCEPT</a:t>
            </a:r>
          </a:p>
        </p:txBody>
      </p:sp>
      <p:sp>
        <p:nvSpPr>
          <p:cNvPr id="11275" name="Line 1036"/>
          <p:cNvSpPr>
            <a:spLocks noChangeShapeType="1"/>
          </p:cNvSpPr>
          <p:nvPr/>
        </p:nvSpPr>
        <p:spPr bwMode="auto">
          <a:xfrm>
            <a:off x="3792538" y="1062038"/>
            <a:ext cx="1131887"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76" name="Line 1037"/>
          <p:cNvSpPr>
            <a:spLocks noChangeShapeType="1"/>
          </p:cNvSpPr>
          <p:nvPr/>
        </p:nvSpPr>
        <p:spPr bwMode="auto">
          <a:xfrm flipV="1">
            <a:off x="6129338" y="10763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77" name="Line 1038"/>
          <p:cNvSpPr>
            <a:spLocks noChangeShapeType="1"/>
          </p:cNvSpPr>
          <p:nvPr/>
        </p:nvSpPr>
        <p:spPr bwMode="auto">
          <a:xfrm>
            <a:off x="2235200" y="10556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78" name="Text Box 1039"/>
          <p:cNvSpPr txBox="1">
            <a:spLocks noChangeArrowheads="1"/>
          </p:cNvSpPr>
          <p:nvPr/>
        </p:nvSpPr>
        <p:spPr bwMode="auto">
          <a:xfrm rot="16200000" flipH="1">
            <a:off x="-818356" y="1210469"/>
            <a:ext cx="23288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lIns="72731" tIns="36366" rIns="72731" bIns="3636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300" b="0">
                <a:solidFill>
                  <a:schemeClr val="tx2"/>
                </a:solidFill>
                <a:latin typeface="Arial Black" panose="020B0A04020102020204" pitchFamily="34" charset="0"/>
              </a:rPr>
              <a:t>PREPARATION</a:t>
            </a:r>
          </a:p>
        </p:txBody>
      </p:sp>
      <p:sp>
        <p:nvSpPr>
          <p:cNvPr id="11279" name="Line 1043"/>
          <p:cNvSpPr>
            <a:spLocks noChangeShapeType="1"/>
          </p:cNvSpPr>
          <p:nvPr/>
        </p:nvSpPr>
        <p:spPr bwMode="auto">
          <a:xfrm>
            <a:off x="6146800" y="3624263"/>
            <a:ext cx="219075"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9" name="Rectangle 1044"/>
          <p:cNvSpPr>
            <a:spLocks noChangeArrowheads="1"/>
          </p:cNvSpPr>
          <p:nvPr/>
        </p:nvSpPr>
        <p:spPr bwMode="auto">
          <a:xfrm>
            <a:off x="1031875" y="3240088"/>
            <a:ext cx="1087438" cy="741362"/>
          </a:xfrm>
          <a:prstGeom prst="rect">
            <a:avLst/>
          </a:prstGeom>
          <a:solidFill>
            <a:schemeClr val="accent6">
              <a:lumMod val="40000"/>
              <a:lumOff val="60000"/>
            </a:schemeClr>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defRPr/>
            </a:pPr>
            <a:r>
              <a:rPr lang="en-US" altLang="en-US" sz="1700" dirty="0">
                <a:solidFill>
                  <a:schemeClr val="tx2"/>
                </a:solidFill>
              </a:rPr>
              <a:t>VISIT UNITS</a:t>
            </a:r>
          </a:p>
        </p:txBody>
      </p:sp>
      <p:sp>
        <p:nvSpPr>
          <p:cNvPr id="70" name="Rectangle 1045"/>
          <p:cNvSpPr>
            <a:spLocks noChangeArrowheads="1"/>
          </p:cNvSpPr>
          <p:nvPr/>
        </p:nvSpPr>
        <p:spPr bwMode="auto">
          <a:xfrm>
            <a:off x="2243138" y="2870200"/>
            <a:ext cx="728662" cy="434975"/>
          </a:xfrm>
          <a:prstGeom prst="rect">
            <a:avLst/>
          </a:prstGeom>
          <a:solidFill>
            <a:schemeClr val="accent6">
              <a:lumMod val="40000"/>
              <a:lumOff val="60000"/>
            </a:schemeClr>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defRPr/>
            </a:pPr>
            <a:r>
              <a:rPr lang="en-US" altLang="en-US" sz="1700" dirty="0">
                <a:solidFill>
                  <a:schemeClr val="tx2"/>
                </a:solidFill>
              </a:rPr>
              <a:t>IPR</a:t>
            </a:r>
          </a:p>
        </p:txBody>
      </p:sp>
      <p:sp>
        <p:nvSpPr>
          <p:cNvPr id="71" name="Rectangle 1046"/>
          <p:cNvSpPr>
            <a:spLocks noChangeArrowheads="1"/>
          </p:cNvSpPr>
          <p:nvPr/>
        </p:nvSpPr>
        <p:spPr bwMode="auto">
          <a:xfrm>
            <a:off x="4335463" y="3082925"/>
            <a:ext cx="1811337" cy="1058863"/>
          </a:xfrm>
          <a:prstGeom prst="rect">
            <a:avLst/>
          </a:prstGeom>
          <a:solidFill>
            <a:schemeClr val="accent6">
              <a:lumMod val="40000"/>
              <a:lumOff val="60000"/>
            </a:schemeClr>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defRPr/>
            </a:pPr>
            <a:r>
              <a:rPr lang="en-US" altLang="en-US" sz="1700" dirty="0">
                <a:solidFill>
                  <a:schemeClr val="tx2"/>
                </a:solidFill>
              </a:rPr>
              <a:t>ANALYZE </a:t>
            </a:r>
          </a:p>
          <a:p>
            <a:pPr algn="ctr">
              <a:spcBef>
                <a:spcPct val="0"/>
              </a:spcBef>
              <a:buFontTx/>
              <a:buNone/>
              <a:defRPr/>
            </a:pPr>
            <a:r>
              <a:rPr lang="en-US" altLang="en-US" sz="1700" dirty="0">
                <a:solidFill>
                  <a:schemeClr val="tx2"/>
                </a:solidFill>
              </a:rPr>
              <a:t>RESULTS</a:t>
            </a:r>
          </a:p>
          <a:p>
            <a:pPr algn="ctr">
              <a:spcBef>
                <a:spcPct val="0"/>
              </a:spcBef>
              <a:buFontTx/>
              <a:buNone/>
              <a:defRPr/>
            </a:pPr>
            <a:endParaRPr lang="en-US" altLang="en-US" sz="1000" dirty="0">
              <a:solidFill>
                <a:schemeClr val="tx2"/>
              </a:solidFill>
            </a:endParaRPr>
          </a:p>
          <a:p>
            <a:pPr algn="ctr">
              <a:spcBef>
                <a:spcPct val="0"/>
              </a:spcBef>
              <a:buFontTx/>
              <a:buNone/>
              <a:defRPr/>
            </a:pPr>
            <a:r>
              <a:rPr lang="en-US" altLang="en-US" sz="1700" dirty="0">
                <a:solidFill>
                  <a:schemeClr val="tx2"/>
                </a:solidFill>
              </a:rPr>
              <a:t>CROSSWALK</a:t>
            </a:r>
          </a:p>
        </p:txBody>
      </p:sp>
      <p:sp>
        <p:nvSpPr>
          <p:cNvPr id="11283" name="Line 1047"/>
          <p:cNvSpPr>
            <a:spLocks noChangeShapeType="1"/>
          </p:cNvSpPr>
          <p:nvPr/>
        </p:nvSpPr>
        <p:spPr bwMode="auto">
          <a:xfrm flipH="1">
            <a:off x="790575" y="2809875"/>
            <a:ext cx="7437438" cy="9525"/>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84" name="Line 1048"/>
          <p:cNvSpPr>
            <a:spLocks noChangeShapeType="1"/>
          </p:cNvSpPr>
          <p:nvPr/>
        </p:nvSpPr>
        <p:spPr bwMode="auto">
          <a:xfrm>
            <a:off x="792163" y="3603625"/>
            <a:ext cx="238125" cy="0"/>
          </a:xfrm>
          <a:custGeom>
            <a:avLst/>
            <a:gdLst>
              <a:gd name="T0" fmla="*/ 0 w 10000"/>
              <a:gd name="T1" fmla="*/ 2147483646 w 10000"/>
              <a:gd name="T2" fmla="*/ 0 60000 65536"/>
              <a:gd name="T3" fmla="*/ 0 60000 65536"/>
            </a:gdLst>
            <a:ahLst/>
            <a:cxnLst>
              <a:cxn ang="T2">
                <a:pos x="T0" y="0"/>
              </a:cxn>
              <a:cxn ang="T3">
                <a:pos x="T1" y="0"/>
              </a:cxn>
            </a:cxnLst>
            <a:rect l="0" t="0" r="r" b="b"/>
            <a:pathLst>
              <a:path w="10000">
                <a:moveTo>
                  <a:pt x="0" y="0"/>
                </a:moveTo>
                <a:cubicBezTo>
                  <a:pt x="3333" y="3333"/>
                  <a:pt x="6667" y="-3333"/>
                  <a:pt x="10000" y="0"/>
                </a:cubicBezTo>
              </a:path>
            </a:pathLst>
          </a:custGeom>
          <a:noFill/>
          <a:ln w="12700">
            <a:solidFill>
              <a:schemeClr val="tx2"/>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5" name="Line 1049"/>
          <p:cNvSpPr>
            <a:spLocks noChangeShapeType="1"/>
          </p:cNvSpPr>
          <p:nvPr/>
        </p:nvSpPr>
        <p:spPr bwMode="auto">
          <a:xfrm flipH="1" flipV="1">
            <a:off x="788988" y="2819400"/>
            <a:ext cx="9525" cy="7842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5" name="Rectangle 1050"/>
          <p:cNvSpPr>
            <a:spLocks noChangeArrowheads="1"/>
          </p:cNvSpPr>
          <p:nvPr/>
        </p:nvSpPr>
        <p:spPr bwMode="auto">
          <a:xfrm>
            <a:off x="6364288" y="3089275"/>
            <a:ext cx="1671637" cy="1025525"/>
          </a:xfrm>
          <a:prstGeom prst="rect">
            <a:avLst/>
          </a:prstGeom>
          <a:solidFill>
            <a:schemeClr val="accent6">
              <a:lumMod val="40000"/>
              <a:lumOff val="60000"/>
            </a:schemeClr>
          </a:solidFill>
          <a:ln w="12700">
            <a:solidFill>
              <a:schemeClr val="tx1"/>
            </a:solidFill>
            <a:miter lim="800000"/>
            <a:headEnd/>
            <a:tailEnd/>
          </a:ln>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defRPr/>
            </a:pPr>
            <a:r>
              <a:rPr lang="en-US" altLang="en-US" sz="1700" dirty="0">
                <a:solidFill>
                  <a:schemeClr val="tx2"/>
                </a:solidFill>
              </a:rPr>
              <a:t>OUT-BRIEF PROPONENT</a:t>
            </a:r>
          </a:p>
        </p:txBody>
      </p:sp>
      <p:sp>
        <p:nvSpPr>
          <p:cNvPr id="11287" name="Line 1051"/>
          <p:cNvSpPr>
            <a:spLocks noChangeShapeType="1"/>
          </p:cNvSpPr>
          <p:nvPr/>
        </p:nvSpPr>
        <p:spPr bwMode="auto">
          <a:xfrm>
            <a:off x="8228013" y="1062038"/>
            <a:ext cx="1587"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88" name="Line 1052"/>
          <p:cNvSpPr>
            <a:spLocks noChangeShapeType="1"/>
          </p:cNvSpPr>
          <p:nvPr/>
        </p:nvSpPr>
        <p:spPr bwMode="auto">
          <a:xfrm>
            <a:off x="4645025" y="3733800"/>
            <a:ext cx="11731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89" name="Line 1053"/>
          <p:cNvSpPr>
            <a:spLocks noChangeShapeType="1"/>
          </p:cNvSpPr>
          <p:nvPr/>
        </p:nvSpPr>
        <p:spPr bwMode="auto">
          <a:xfrm flipV="1">
            <a:off x="2119313" y="3624263"/>
            <a:ext cx="2233612" cy="793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90" name="Line 1054"/>
          <p:cNvSpPr>
            <a:spLocks noChangeShapeType="1"/>
          </p:cNvSpPr>
          <p:nvPr/>
        </p:nvSpPr>
        <p:spPr bwMode="auto">
          <a:xfrm flipH="1" flipV="1">
            <a:off x="7845425" y="1062038"/>
            <a:ext cx="382588"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91" name="Text Box 1055"/>
          <p:cNvSpPr txBox="1">
            <a:spLocks noChangeArrowheads="1"/>
          </p:cNvSpPr>
          <p:nvPr/>
        </p:nvSpPr>
        <p:spPr bwMode="auto">
          <a:xfrm rot="16200000" flipH="1">
            <a:off x="-593725" y="3463925"/>
            <a:ext cx="18811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lIns="72731" tIns="36366" rIns="72731" bIns="3636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300" b="0">
                <a:solidFill>
                  <a:schemeClr val="tx2"/>
                </a:solidFill>
                <a:latin typeface="Arial Black" panose="020B0A04020102020204" pitchFamily="34" charset="0"/>
              </a:rPr>
              <a:t>EXECUTION</a:t>
            </a:r>
          </a:p>
        </p:txBody>
      </p:sp>
      <p:sp>
        <p:nvSpPr>
          <p:cNvPr id="81" name="Freeform 1057"/>
          <p:cNvSpPr>
            <a:spLocks/>
          </p:cNvSpPr>
          <p:nvPr/>
        </p:nvSpPr>
        <p:spPr bwMode="auto">
          <a:xfrm>
            <a:off x="2206625" y="3638550"/>
            <a:ext cx="1843088" cy="1157288"/>
          </a:xfrm>
          <a:custGeom>
            <a:avLst/>
            <a:gdLst>
              <a:gd name="T0" fmla="*/ 724 w 1451"/>
              <a:gd name="T1" fmla="*/ 0 h 924"/>
              <a:gd name="T2" fmla="*/ 0 w 1451"/>
              <a:gd name="T3" fmla="*/ 462 h 924"/>
              <a:gd name="T4" fmla="*/ 724 w 1451"/>
              <a:gd name="T5" fmla="*/ 923 h 924"/>
              <a:gd name="T6" fmla="*/ 1450 w 1451"/>
              <a:gd name="T7" fmla="*/ 462 h 924"/>
              <a:gd name="T8" fmla="*/ 724 w 1451"/>
              <a:gd name="T9" fmla="*/ 0 h 924"/>
              <a:gd name="T10" fmla="*/ 0 60000 65536"/>
              <a:gd name="T11" fmla="*/ 0 60000 65536"/>
              <a:gd name="T12" fmla="*/ 0 60000 65536"/>
              <a:gd name="T13" fmla="*/ 0 60000 65536"/>
              <a:gd name="T14" fmla="*/ 0 60000 65536"/>
              <a:gd name="T15" fmla="*/ 0 w 1451"/>
              <a:gd name="T16" fmla="*/ 0 h 924"/>
              <a:gd name="T17" fmla="*/ 1451 w 1451"/>
              <a:gd name="T18" fmla="*/ 924 h 924"/>
            </a:gdLst>
            <a:ahLst/>
            <a:cxnLst>
              <a:cxn ang="T10">
                <a:pos x="T0" y="T1"/>
              </a:cxn>
              <a:cxn ang="T11">
                <a:pos x="T2" y="T3"/>
              </a:cxn>
              <a:cxn ang="T12">
                <a:pos x="T4" y="T5"/>
              </a:cxn>
              <a:cxn ang="T13">
                <a:pos x="T6" y="T7"/>
              </a:cxn>
              <a:cxn ang="T14">
                <a:pos x="T8" y="T9"/>
              </a:cxn>
            </a:cxnLst>
            <a:rect l="T15" t="T16" r="T17" b="T18"/>
            <a:pathLst>
              <a:path w="1451" h="924">
                <a:moveTo>
                  <a:pt x="724" y="0"/>
                </a:moveTo>
                <a:lnTo>
                  <a:pt x="0" y="462"/>
                </a:lnTo>
                <a:lnTo>
                  <a:pt x="724" y="923"/>
                </a:lnTo>
                <a:lnTo>
                  <a:pt x="1450" y="462"/>
                </a:lnTo>
                <a:lnTo>
                  <a:pt x="724" y="0"/>
                </a:lnTo>
              </a:path>
            </a:pathLst>
          </a:custGeom>
          <a:solidFill>
            <a:schemeClr val="accent6">
              <a:lumMod val="40000"/>
              <a:lumOff val="60000"/>
            </a:schemeClr>
          </a:solidFill>
          <a:ln w="12700" cap="rnd">
            <a:solidFill>
              <a:schemeClr val="tx1"/>
            </a:solidFill>
            <a:round/>
            <a:headEnd/>
            <a:tailEnd/>
          </a:ln>
        </p:spPr>
        <p:txBody>
          <a:bodyPr/>
          <a:lstStyle/>
          <a:p>
            <a:pPr>
              <a:defRPr/>
            </a:pPr>
            <a:endParaRPr lang="en-US"/>
          </a:p>
        </p:txBody>
      </p:sp>
      <p:sp>
        <p:nvSpPr>
          <p:cNvPr id="11293" name="Rectangle 1058"/>
          <p:cNvSpPr>
            <a:spLocks noChangeArrowheads="1"/>
          </p:cNvSpPr>
          <p:nvPr/>
        </p:nvSpPr>
        <p:spPr bwMode="auto">
          <a:xfrm>
            <a:off x="2570163" y="3933825"/>
            <a:ext cx="1109662"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1974" tIns="35356" rIns="71974" bIns="3535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UPDATE CDR</a:t>
            </a:r>
          </a:p>
        </p:txBody>
      </p:sp>
      <p:sp>
        <p:nvSpPr>
          <p:cNvPr id="11294" name="Oval 1062"/>
          <p:cNvSpPr>
            <a:spLocks noChangeArrowheads="1"/>
          </p:cNvSpPr>
          <p:nvPr/>
        </p:nvSpPr>
        <p:spPr bwMode="auto">
          <a:xfrm>
            <a:off x="3962400" y="6067425"/>
            <a:ext cx="1504950" cy="458788"/>
          </a:xfrm>
          <a:prstGeom prst="ellipse">
            <a:avLst/>
          </a:prstGeom>
          <a:solidFill>
            <a:srgbClr val="DDDDDD"/>
          </a:solidFill>
          <a:ln w="12700">
            <a:solidFill>
              <a:schemeClr val="tx1"/>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HANDOFF</a:t>
            </a:r>
          </a:p>
        </p:txBody>
      </p:sp>
      <p:sp>
        <p:nvSpPr>
          <p:cNvPr id="11295" name="Oval 1063"/>
          <p:cNvSpPr>
            <a:spLocks noChangeArrowheads="1"/>
          </p:cNvSpPr>
          <p:nvPr/>
        </p:nvSpPr>
        <p:spPr bwMode="auto">
          <a:xfrm>
            <a:off x="2284413" y="5665788"/>
            <a:ext cx="1404937" cy="839787"/>
          </a:xfrm>
          <a:prstGeom prst="ellipse">
            <a:avLst/>
          </a:prstGeom>
          <a:solidFill>
            <a:srgbClr val="DDDDDD"/>
          </a:solidFill>
          <a:ln w="12700">
            <a:solidFill>
              <a:schemeClr val="tx1"/>
            </a:solidFill>
            <a:round/>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TASKERS</a:t>
            </a:r>
          </a:p>
        </p:txBody>
      </p:sp>
      <p:sp>
        <p:nvSpPr>
          <p:cNvPr id="11296" name="Rectangle 1064"/>
          <p:cNvSpPr>
            <a:spLocks noChangeArrowheads="1"/>
          </p:cNvSpPr>
          <p:nvPr/>
        </p:nvSpPr>
        <p:spPr bwMode="auto">
          <a:xfrm>
            <a:off x="5538788" y="5122863"/>
            <a:ext cx="1470025" cy="804862"/>
          </a:xfrm>
          <a:prstGeom prst="rect">
            <a:avLst/>
          </a:prstGeom>
          <a:solidFill>
            <a:srgbClr val="DDDDDD"/>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DISTRIBUTE REPORT</a:t>
            </a:r>
          </a:p>
        </p:txBody>
      </p:sp>
      <p:sp>
        <p:nvSpPr>
          <p:cNvPr id="11297" name="Rectangle 1065"/>
          <p:cNvSpPr>
            <a:spLocks noChangeArrowheads="1"/>
          </p:cNvSpPr>
          <p:nvPr/>
        </p:nvSpPr>
        <p:spPr bwMode="auto">
          <a:xfrm>
            <a:off x="7151688" y="5119688"/>
            <a:ext cx="1490662" cy="825500"/>
          </a:xfrm>
          <a:prstGeom prst="rect">
            <a:avLst/>
          </a:prstGeom>
          <a:solidFill>
            <a:srgbClr val="DDDDDD"/>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SCHEDULE FOLLOW-UP</a:t>
            </a:r>
          </a:p>
        </p:txBody>
      </p:sp>
      <p:sp>
        <p:nvSpPr>
          <p:cNvPr id="11298" name="Line 1066"/>
          <p:cNvSpPr>
            <a:spLocks noChangeShapeType="1"/>
          </p:cNvSpPr>
          <p:nvPr/>
        </p:nvSpPr>
        <p:spPr bwMode="auto">
          <a:xfrm flipH="1" flipV="1">
            <a:off x="4705350" y="5927725"/>
            <a:ext cx="0" cy="1397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99" name="Rectangle 1067"/>
          <p:cNvSpPr>
            <a:spLocks noChangeArrowheads="1"/>
          </p:cNvSpPr>
          <p:nvPr/>
        </p:nvSpPr>
        <p:spPr bwMode="auto">
          <a:xfrm>
            <a:off x="815975" y="4903788"/>
            <a:ext cx="1363663" cy="941387"/>
          </a:xfrm>
          <a:prstGeom prst="rect">
            <a:avLst/>
          </a:prstGeom>
          <a:solidFill>
            <a:srgbClr val="DDDDDD"/>
          </a:solidFill>
          <a:ln w="12700">
            <a:solidFill>
              <a:schemeClr val="tx1"/>
            </a:solidFill>
            <a:miter lim="800000"/>
            <a:headEnd/>
            <a:tailEnd/>
          </a:ln>
        </p:spPr>
        <p:txBody>
          <a:bodyPr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700">
                <a:solidFill>
                  <a:schemeClr val="tx2"/>
                </a:solidFill>
              </a:rPr>
              <a:t>OUT-BRIEF CDR</a:t>
            </a:r>
          </a:p>
        </p:txBody>
      </p:sp>
      <p:sp>
        <p:nvSpPr>
          <p:cNvPr id="11300" name="Line 1068"/>
          <p:cNvSpPr>
            <a:spLocks noChangeShapeType="1"/>
          </p:cNvSpPr>
          <p:nvPr/>
        </p:nvSpPr>
        <p:spPr bwMode="auto">
          <a:xfrm flipV="1">
            <a:off x="2179638" y="4946650"/>
            <a:ext cx="6073775" cy="22225"/>
          </a:xfrm>
          <a:prstGeom prst="line">
            <a:avLst/>
          </a:prstGeom>
          <a:noFill/>
          <a:ln w="12700">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01" name="Line 1069"/>
          <p:cNvSpPr>
            <a:spLocks noChangeShapeType="1"/>
          </p:cNvSpPr>
          <p:nvPr/>
        </p:nvSpPr>
        <p:spPr bwMode="auto">
          <a:xfrm flipV="1">
            <a:off x="8247063" y="3575050"/>
            <a:ext cx="6350" cy="1371600"/>
          </a:xfrm>
          <a:prstGeom prst="line">
            <a:avLst/>
          </a:prstGeom>
          <a:noFill/>
          <a:ln w="12700">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02" name="Line 1070"/>
          <p:cNvSpPr>
            <a:spLocks noChangeShapeType="1"/>
          </p:cNvSpPr>
          <p:nvPr/>
        </p:nvSpPr>
        <p:spPr bwMode="auto">
          <a:xfrm flipV="1">
            <a:off x="3006725" y="5508625"/>
            <a:ext cx="1588" cy="13811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03" name="Rectangle 1071"/>
          <p:cNvSpPr>
            <a:spLocks noChangeArrowheads="1"/>
          </p:cNvSpPr>
          <p:nvPr/>
        </p:nvSpPr>
        <p:spPr bwMode="auto">
          <a:xfrm>
            <a:off x="4024313" y="5132388"/>
            <a:ext cx="1376362" cy="795337"/>
          </a:xfrm>
          <a:prstGeom prst="rect">
            <a:avLst/>
          </a:prstGeom>
          <a:solidFill>
            <a:srgbClr val="DDDDDD"/>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FINALIZE REPORT</a:t>
            </a:r>
          </a:p>
        </p:txBody>
      </p:sp>
      <p:sp>
        <p:nvSpPr>
          <p:cNvPr id="11304" name="Line 1072"/>
          <p:cNvSpPr>
            <a:spLocks noChangeShapeType="1"/>
          </p:cNvSpPr>
          <p:nvPr/>
        </p:nvSpPr>
        <p:spPr bwMode="auto">
          <a:xfrm flipH="1">
            <a:off x="2179638" y="5503863"/>
            <a:ext cx="1849437" cy="4762"/>
          </a:xfrm>
          <a:prstGeom prst="line">
            <a:avLst/>
          </a:prstGeom>
          <a:noFill/>
          <a:ln w="12700">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05" name="Line 1073"/>
          <p:cNvSpPr>
            <a:spLocks noChangeShapeType="1"/>
          </p:cNvSpPr>
          <p:nvPr/>
        </p:nvSpPr>
        <p:spPr bwMode="auto">
          <a:xfrm>
            <a:off x="7008813" y="5503863"/>
            <a:ext cx="142875"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306" name="Line 1074"/>
          <p:cNvSpPr>
            <a:spLocks noChangeShapeType="1"/>
          </p:cNvSpPr>
          <p:nvPr/>
        </p:nvSpPr>
        <p:spPr bwMode="auto">
          <a:xfrm>
            <a:off x="5400675" y="5503863"/>
            <a:ext cx="138113"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307" name="Text Box 1075"/>
          <p:cNvSpPr txBox="1">
            <a:spLocks noChangeArrowheads="1"/>
          </p:cNvSpPr>
          <p:nvPr/>
        </p:nvSpPr>
        <p:spPr bwMode="auto">
          <a:xfrm rot="16200000" flipH="1">
            <a:off x="-690562" y="5576888"/>
            <a:ext cx="2074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lIns="72731" tIns="36366" rIns="72731" bIns="36366">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300" b="0">
                <a:solidFill>
                  <a:schemeClr val="tx2"/>
                </a:solidFill>
                <a:latin typeface="Arial Black" panose="020B0A04020102020204" pitchFamily="34" charset="0"/>
              </a:rPr>
              <a:t>COMPLETION</a:t>
            </a:r>
          </a:p>
        </p:txBody>
      </p:sp>
      <p:sp>
        <p:nvSpPr>
          <p:cNvPr id="11308" name="Line 1076"/>
          <p:cNvSpPr>
            <a:spLocks noChangeShapeType="1"/>
          </p:cNvSpPr>
          <p:nvPr/>
        </p:nvSpPr>
        <p:spPr bwMode="auto">
          <a:xfrm>
            <a:off x="8031163" y="3575050"/>
            <a:ext cx="225425" cy="15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09" name="Line 1070"/>
          <p:cNvSpPr>
            <a:spLocks noChangeShapeType="1"/>
          </p:cNvSpPr>
          <p:nvPr/>
        </p:nvSpPr>
        <p:spPr bwMode="auto">
          <a:xfrm flipV="1">
            <a:off x="4235450" y="10556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10" name="TextBox 2"/>
          <p:cNvSpPr txBox="1">
            <a:spLocks noChangeArrowheads="1"/>
          </p:cNvSpPr>
          <p:nvPr/>
        </p:nvSpPr>
        <p:spPr bwMode="auto">
          <a:xfrm>
            <a:off x="2073275" y="1182688"/>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11311" name="TextBox 72"/>
          <p:cNvSpPr txBox="1">
            <a:spLocks noChangeArrowheads="1"/>
          </p:cNvSpPr>
          <p:nvPr/>
        </p:nvSpPr>
        <p:spPr bwMode="auto">
          <a:xfrm>
            <a:off x="3614738" y="11826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11312" name="TextBox 73"/>
          <p:cNvSpPr txBox="1">
            <a:spLocks noChangeArrowheads="1"/>
          </p:cNvSpPr>
          <p:nvPr/>
        </p:nvSpPr>
        <p:spPr bwMode="auto">
          <a:xfrm>
            <a:off x="4887913" y="1674813"/>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11313" name="TextBox 74"/>
          <p:cNvSpPr txBox="1">
            <a:spLocks noChangeArrowheads="1"/>
          </p:cNvSpPr>
          <p:nvPr/>
        </p:nvSpPr>
        <p:spPr bwMode="auto">
          <a:xfrm>
            <a:off x="5965825" y="1196975"/>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11314" name="TextBox 75"/>
          <p:cNvSpPr txBox="1">
            <a:spLocks noChangeArrowheads="1"/>
          </p:cNvSpPr>
          <p:nvPr/>
        </p:nvSpPr>
        <p:spPr bwMode="auto">
          <a:xfrm>
            <a:off x="7670800" y="11953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11315" name="TextBox 76"/>
          <p:cNvSpPr txBox="1">
            <a:spLocks noChangeArrowheads="1"/>
          </p:cNvSpPr>
          <p:nvPr/>
        </p:nvSpPr>
        <p:spPr bwMode="auto">
          <a:xfrm>
            <a:off x="8807450" y="247015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sp>
        <p:nvSpPr>
          <p:cNvPr id="11316" name="TextBox 77"/>
          <p:cNvSpPr txBox="1">
            <a:spLocks noChangeArrowheads="1"/>
          </p:cNvSpPr>
          <p:nvPr/>
        </p:nvSpPr>
        <p:spPr bwMode="auto">
          <a:xfrm>
            <a:off x="1958975" y="3816350"/>
            <a:ext cx="160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7</a:t>
            </a:r>
          </a:p>
        </p:txBody>
      </p:sp>
      <p:sp>
        <p:nvSpPr>
          <p:cNvPr id="11317" name="TextBox 78"/>
          <p:cNvSpPr txBox="1">
            <a:spLocks noChangeArrowheads="1"/>
          </p:cNvSpPr>
          <p:nvPr/>
        </p:nvSpPr>
        <p:spPr bwMode="auto">
          <a:xfrm>
            <a:off x="2813050" y="3151188"/>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8</a:t>
            </a:r>
          </a:p>
        </p:txBody>
      </p:sp>
      <p:sp>
        <p:nvSpPr>
          <p:cNvPr id="11318" name="TextBox 79"/>
          <p:cNvSpPr txBox="1">
            <a:spLocks noChangeArrowheads="1"/>
          </p:cNvSpPr>
          <p:nvPr/>
        </p:nvSpPr>
        <p:spPr bwMode="auto">
          <a:xfrm>
            <a:off x="3794125" y="4114800"/>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9</a:t>
            </a:r>
          </a:p>
        </p:txBody>
      </p:sp>
      <p:sp>
        <p:nvSpPr>
          <p:cNvPr id="11319" name="TextBox 80"/>
          <p:cNvSpPr txBox="1">
            <a:spLocks noChangeArrowheads="1"/>
          </p:cNvSpPr>
          <p:nvPr/>
        </p:nvSpPr>
        <p:spPr bwMode="auto">
          <a:xfrm>
            <a:off x="5924550" y="39719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10</a:t>
            </a:r>
          </a:p>
        </p:txBody>
      </p:sp>
      <p:sp>
        <p:nvSpPr>
          <p:cNvPr id="11320" name="TextBox 81"/>
          <p:cNvSpPr txBox="1">
            <a:spLocks noChangeArrowheads="1"/>
          </p:cNvSpPr>
          <p:nvPr/>
        </p:nvSpPr>
        <p:spPr bwMode="auto">
          <a:xfrm>
            <a:off x="7813675" y="396081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11</a:t>
            </a:r>
          </a:p>
        </p:txBody>
      </p:sp>
      <p:sp>
        <p:nvSpPr>
          <p:cNvPr id="11321" name="TextBox 82"/>
          <p:cNvSpPr txBox="1">
            <a:spLocks noChangeArrowheads="1"/>
          </p:cNvSpPr>
          <p:nvPr/>
        </p:nvSpPr>
        <p:spPr bwMode="auto">
          <a:xfrm>
            <a:off x="1947863" y="5681663"/>
            <a:ext cx="3222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12</a:t>
            </a:r>
          </a:p>
        </p:txBody>
      </p:sp>
      <p:sp>
        <p:nvSpPr>
          <p:cNvPr id="11322" name="TextBox 83"/>
          <p:cNvSpPr txBox="1">
            <a:spLocks noChangeArrowheads="1"/>
          </p:cNvSpPr>
          <p:nvPr/>
        </p:nvSpPr>
        <p:spPr bwMode="auto">
          <a:xfrm>
            <a:off x="3294063" y="6232525"/>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13</a:t>
            </a:r>
          </a:p>
        </p:txBody>
      </p:sp>
      <p:sp>
        <p:nvSpPr>
          <p:cNvPr id="11323" name="TextBox 84"/>
          <p:cNvSpPr txBox="1">
            <a:spLocks noChangeArrowheads="1"/>
          </p:cNvSpPr>
          <p:nvPr/>
        </p:nvSpPr>
        <p:spPr bwMode="auto">
          <a:xfrm>
            <a:off x="5172075" y="5768975"/>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14</a:t>
            </a:r>
          </a:p>
        </p:txBody>
      </p:sp>
      <p:sp>
        <p:nvSpPr>
          <p:cNvPr id="11324" name="TextBox 85"/>
          <p:cNvSpPr txBox="1">
            <a:spLocks noChangeArrowheads="1"/>
          </p:cNvSpPr>
          <p:nvPr/>
        </p:nvSpPr>
        <p:spPr bwMode="auto">
          <a:xfrm>
            <a:off x="5121275" y="630078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15</a:t>
            </a:r>
          </a:p>
        </p:txBody>
      </p:sp>
      <p:sp>
        <p:nvSpPr>
          <p:cNvPr id="11325" name="TextBox 86"/>
          <p:cNvSpPr txBox="1">
            <a:spLocks noChangeArrowheads="1"/>
          </p:cNvSpPr>
          <p:nvPr/>
        </p:nvSpPr>
        <p:spPr bwMode="auto">
          <a:xfrm>
            <a:off x="6784975" y="5765800"/>
            <a:ext cx="3222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16</a:t>
            </a:r>
          </a:p>
        </p:txBody>
      </p:sp>
      <p:sp>
        <p:nvSpPr>
          <p:cNvPr id="11326" name="TextBox 87"/>
          <p:cNvSpPr txBox="1">
            <a:spLocks noChangeArrowheads="1"/>
          </p:cNvSpPr>
          <p:nvPr/>
        </p:nvSpPr>
        <p:spPr bwMode="auto">
          <a:xfrm>
            <a:off x="8420100" y="57848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17</a:t>
            </a:r>
          </a:p>
        </p:txBody>
      </p:sp>
      <p:sp>
        <p:nvSpPr>
          <p:cNvPr id="11327" name="Line 1070"/>
          <p:cNvSpPr>
            <a:spLocks noChangeShapeType="1"/>
          </p:cNvSpPr>
          <p:nvPr/>
        </p:nvSpPr>
        <p:spPr bwMode="auto">
          <a:xfrm flipH="1" flipV="1">
            <a:off x="8229600" y="2641600"/>
            <a:ext cx="0" cy="16986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 name="Text Box 1078">
            <a:extLst>
              <a:ext uri="{FF2B5EF4-FFF2-40B4-BE49-F238E27FC236}">
                <a16:creationId xmlns:a16="http://schemas.microsoft.com/office/drawing/2014/main" id="{342046AB-CCF1-BE7A-1216-33AC44C74257}"/>
              </a:ext>
            </a:extLst>
          </p:cNvPr>
          <p:cNvSpPr txBox="1">
            <a:spLocks noChangeArrowheads="1"/>
          </p:cNvSpPr>
          <p:nvPr/>
        </p:nvSpPr>
        <p:spPr bwMode="auto">
          <a:xfrm>
            <a:off x="5416924" y="6373439"/>
            <a:ext cx="373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600" u="sng" dirty="0">
                <a:solidFill>
                  <a:srgbClr val="00B050"/>
                </a:solidFill>
              </a:rPr>
              <a:t>The Inspections Guide</a:t>
            </a:r>
            <a:r>
              <a:rPr lang="en-US" altLang="en-US" sz="1600" dirty="0">
                <a:solidFill>
                  <a:srgbClr val="00B050"/>
                </a:solidFill>
              </a:rPr>
              <a:t>, Chapter 4</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FCDC6C6-E261-436D-BD24-4B609C0F1F11}" type="slidenum">
              <a:rPr lang="en-US" altLang="en-US" sz="1400" smtClean="0"/>
              <a:pPr>
                <a:spcBef>
                  <a:spcPct val="0"/>
                </a:spcBef>
                <a:buFontTx/>
                <a:buNone/>
              </a:pPr>
              <a:t>72</a:t>
            </a:fld>
            <a:endParaRPr lang="en-US" altLang="en-US" sz="1400"/>
          </a:p>
        </p:txBody>
      </p:sp>
      <p:sp>
        <p:nvSpPr>
          <p:cNvPr id="9219" name="Text Box 2"/>
          <p:cNvSpPr txBox="1">
            <a:spLocks noChangeArrowheads="1"/>
          </p:cNvSpPr>
          <p:nvPr/>
        </p:nvSpPr>
        <p:spPr bwMode="auto">
          <a:xfrm>
            <a:off x="1905000" y="685800"/>
            <a:ext cx="55689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a:p>
            <a:pPr algn="ctr">
              <a:spcBef>
                <a:spcPct val="0"/>
              </a:spcBef>
              <a:buFontTx/>
              <a:buNone/>
            </a:pPr>
            <a:r>
              <a:rPr lang="en-US" altLang="en-US" sz="2800" i="1"/>
              <a:t>Three Phases</a:t>
            </a:r>
          </a:p>
        </p:txBody>
      </p:sp>
      <p:sp>
        <p:nvSpPr>
          <p:cNvPr id="9220" name="Text Box 3"/>
          <p:cNvSpPr txBox="1">
            <a:spLocks noChangeArrowheads="1"/>
          </p:cNvSpPr>
          <p:nvPr/>
        </p:nvSpPr>
        <p:spPr bwMode="auto">
          <a:xfrm>
            <a:off x="1447800" y="2266950"/>
            <a:ext cx="6705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742950" indent="-742950" algn="just">
              <a:spcBef>
                <a:spcPct val="0"/>
              </a:spcBef>
              <a:buFont typeface="+mj-lt"/>
              <a:buAutoNum type="arabicPeriod"/>
            </a:pPr>
            <a:r>
              <a:rPr lang="en-US" altLang="en-US" sz="3600" dirty="0"/>
              <a:t>Preparation Phase</a:t>
            </a:r>
          </a:p>
          <a:p>
            <a:pPr marL="742950" indent="-742950" algn="just">
              <a:spcBef>
                <a:spcPct val="0"/>
              </a:spcBef>
              <a:buFont typeface="+mj-lt"/>
              <a:buAutoNum type="arabicPeriod"/>
            </a:pPr>
            <a:endParaRPr lang="en-US" altLang="en-US" sz="3600" dirty="0"/>
          </a:p>
          <a:p>
            <a:pPr marL="742950" indent="-742950" algn="just">
              <a:spcBef>
                <a:spcPct val="0"/>
              </a:spcBef>
              <a:buFont typeface="+mj-lt"/>
              <a:buAutoNum type="arabicPeriod"/>
            </a:pPr>
            <a:r>
              <a:rPr lang="en-US" altLang="en-US" sz="3600" dirty="0"/>
              <a:t>Execution Phase</a:t>
            </a:r>
          </a:p>
          <a:p>
            <a:pPr marL="742950" indent="-742950" algn="just">
              <a:spcBef>
                <a:spcPct val="0"/>
              </a:spcBef>
              <a:buFont typeface="+mj-lt"/>
              <a:buAutoNum type="arabicPeriod"/>
            </a:pPr>
            <a:endParaRPr lang="en-US" altLang="en-US" sz="3600" dirty="0"/>
          </a:p>
          <a:p>
            <a:pPr marL="742950" indent="-742950" algn="just">
              <a:spcBef>
                <a:spcPct val="0"/>
              </a:spcBef>
              <a:buFont typeface="+mj-lt"/>
              <a:buAutoNum type="arabicPeriod"/>
            </a:pPr>
            <a:r>
              <a:rPr lang="en-US" altLang="en-US" sz="3600" dirty="0"/>
              <a:t>Completion Phase</a:t>
            </a:r>
          </a:p>
        </p:txBody>
      </p:sp>
      <p:grpSp>
        <p:nvGrpSpPr>
          <p:cNvPr id="9" name="Group 8"/>
          <p:cNvGrpSpPr/>
          <p:nvPr/>
        </p:nvGrpSpPr>
        <p:grpSpPr>
          <a:xfrm>
            <a:off x="7924800" y="247650"/>
            <a:ext cx="1052513" cy="903288"/>
            <a:chOff x="7543799" y="925512"/>
            <a:chExt cx="1052513" cy="903288"/>
          </a:xfrm>
        </p:grpSpPr>
        <p:sp>
          <p:nvSpPr>
            <p:cNvPr id="10"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9</a:t>
              </a:r>
            </a:p>
          </p:txBody>
        </p:sp>
      </p:grpSp>
      <p:sp>
        <p:nvSpPr>
          <p:cNvPr id="2" name="Text Box 3">
            <a:extLst>
              <a:ext uri="{FF2B5EF4-FFF2-40B4-BE49-F238E27FC236}">
                <a16:creationId xmlns:a16="http://schemas.microsoft.com/office/drawing/2014/main" id="{74D45DC1-2BC3-7280-2DA7-55A45B40057C}"/>
              </a:ext>
            </a:extLst>
          </p:cNvPr>
          <p:cNvSpPr txBox="1">
            <a:spLocks noChangeArrowheads="1"/>
          </p:cNvSpPr>
          <p:nvPr/>
        </p:nvSpPr>
        <p:spPr bwMode="auto">
          <a:xfrm>
            <a:off x="4981261" y="6059487"/>
            <a:ext cx="4010339"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(page 4-1-1)</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E014-5187-71E3-71BA-8D8658FF8088}"/>
              </a:ext>
            </a:extLst>
          </p:cNvPr>
          <p:cNvSpPr>
            <a:spLocks noGrp="1"/>
          </p:cNvSpPr>
          <p:nvPr>
            <p:ph type="title"/>
          </p:nvPr>
        </p:nvSpPr>
        <p:spPr>
          <a:xfrm>
            <a:off x="1706880" y="365126"/>
            <a:ext cx="7017242" cy="1325563"/>
          </a:xfrm>
        </p:spPr>
        <p:txBody>
          <a:bodyPr>
            <a:normAutofit fontScale="90000"/>
          </a:bodyPr>
          <a:lstStyle/>
          <a:p>
            <a:r>
              <a:rPr lang="en-US" altLang="en-US" sz="4400" dirty="0"/>
              <a:t>The Inspections Process</a:t>
            </a:r>
            <a:br>
              <a:rPr lang="en-US" altLang="en-US" sz="4000" dirty="0"/>
            </a:br>
            <a:r>
              <a:rPr lang="en-US" altLang="en-US" sz="3600" b="1" i="1" dirty="0">
                <a:solidFill>
                  <a:schemeClr val="tx2"/>
                </a:solidFill>
              </a:rPr>
              <a:t>Phase One: The Preparation Phase</a:t>
            </a:r>
            <a:br>
              <a:rPr lang="en-US" altLang="en-US" sz="4000" dirty="0">
                <a:solidFill>
                  <a:schemeClr val="tx2"/>
                </a:solidFill>
              </a:rPr>
            </a:br>
            <a:endParaRPr lang="en-US" dirty="0"/>
          </a:p>
        </p:txBody>
      </p:sp>
      <p:sp>
        <p:nvSpPr>
          <p:cNvPr id="5" name="Rectangle 1029">
            <a:extLst>
              <a:ext uri="{FF2B5EF4-FFF2-40B4-BE49-F238E27FC236}">
                <a16:creationId xmlns:a16="http://schemas.microsoft.com/office/drawing/2014/main" id="{4EE824CA-186D-B51F-6DEC-20658409C81B}"/>
              </a:ext>
            </a:extLst>
          </p:cNvPr>
          <p:cNvSpPr>
            <a:spLocks noChangeArrowheads="1"/>
          </p:cNvSpPr>
          <p:nvPr/>
        </p:nvSpPr>
        <p:spPr bwMode="auto">
          <a:xfrm>
            <a:off x="2300288" y="2362902"/>
            <a:ext cx="1289050"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DEVELOP CONCEPT</a:t>
            </a:r>
          </a:p>
        </p:txBody>
      </p:sp>
      <p:sp>
        <p:nvSpPr>
          <p:cNvPr id="6" name="Rectangle 1030">
            <a:extLst>
              <a:ext uri="{FF2B5EF4-FFF2-40B4-BE49-F238E27FC236}">
                <a16:creationId xmlns:a16="http://schemas.microsoft.com/office/drawing/2014/main" id="{7A3AFBA6-2CA9-692D-0B64-27A293CE8C90}"/>
              </a:ext>
            </a:extLst>
          </p:cNvPr>
          <p:cNvSpPr>
            <a:spLocks noChangeArrowheads="1"/>
          </p:cNvSpPr>
          <p:nvPr/>
        </p:nvSpPr>
        <p:spPr bwMode="auto">
          <a:xfrm>
            <a:off x="4738688" y="2362902"/>
            <a:ext cx="1204912"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7" name="Rectangle 1031">
            <a:extLst>
              <a:ext uri="{FF2B5EF4-FFF2-40B4-BE49-F238E27FC236}">
                <a16:creationId xmlns:a16="http://schemas.microsoft.com/office/drawing/2014/main" id="{C1895D39-B5D5-1A13-D8A7-63C825A542F4}"/>
              </a:ext>
            </a:extLst>
          </p:cNvPr>
          <p:cNvSpPr>
            <a:spLocks noChangeArrowheads="1"/>
          </p:cNvSpPr>
          <p:nvPr/>
        </p:nvSpPr>
        <p:spPr bwMode="auto">
          <a:xfrm>
            <a:off x="6356350" y="2370840"/>
            <a:ext cx="1290638"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solidFill>
                  <a:schemeClr val="tx2"/>
                </a:solidFill>
              </a:rPr>
              <a:t>TRAIN UP</a:t>
            </a:r>
          </a:p>
        </p:txBody>
      </p:sp>
      <p:sp>
        <p:nvSpPr>
          <p:cNvPr id="8" name="Freeform 1032">
            <a:extLst>
              <a:ext uri="{FF2B5EF4-FFF2-40B4-BE49-F238E27FC236}">
                <a16:creationId xmlns:a16="http://schemas.microsoft.com/office/drawing/2014/main" id="{AB7B2544-C283-51A0-E7E1-26E892742759}"/>
              </a:ext>
            </a:extLst>
          </p:cNvPr>
          <p:cNvSpPr>
            <a:spLocks/>
          </p:cNvSpPr>
          <p:nvPr/>
        </p:nvSpPr>
        <p:spPr bwMode="auto">
          <a:xfrm>
            <a:off x="3124200" y="2735965"/>
            <a:ext cx="1838325" cy="1285875"/>
          </a:xfrm>
          <a:custGeom>
            <a:avLst/>
            <a:gdLst>
              <a:gd name="T0" fmla="*/ 2147483646 w 1603"/>
              <a:gd name="T1" fmla="*/ 0 h 1048"/>
              <a:gd name="T2" fmla="*/ 0 w 1603"/>
              <a:gd name="T3" fmla="*/ 2147483646 h 1048"/>
              <a:gd name="T4" fmla="*/ 2147483646 w 1603"/>
              <a:gd name="T5" fmla="*/ 2147483646 h 1048"/>
              <a:gd name="T6" fmla="*/ 2147483646 w 1603"/>
              <a:gd name="T7" fmla="*/ 2147483646 h 1048"/>
              <a:gd name="T8" fmla="*/ 2147483646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endParaRPr lang="en-US"/>
          </a:p>
        </p:txBody>
      </p:sp>
      <p:sp>
        <p:nvSpPr>
          <p:cNvPr id="9" name="AutoShape 1033">
            <a:extLst>
              <a:ext uri="{FF2B5EF4-FFF2-40B4-BE49-F238E27FC236}">
                <a16:creationId xmlns:a16="http://schemas.microsoft.com/office/drawing/2014/main" id="{66E5E626-9F21-2DFA-0CEC-A9301411D691}"/>
              </a:ext>
            </a:extLst>
          </p:cNvPr>
          <p:cNvSpPr>
            <a:spLocks noChangeArrowheads="1"/>
          </p:cNvSpPr>
          <p:nvPr/>
        </p:nvSpPr>
        <p:spPr bwMode="auto">
          <a:xfrm>
            <a:off x="7256463" y="35052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dirty="0">
                <a:solidFill>
                  <a:schemeClr val="tx2"/>
                </a:solidFill>
              </a:rPr>
              <a:t>PRE-INSPECTION VISITS</a:t>
            </a:r>
          </a:p>
        </p:txBody>
      </p:sp>
      <p:sp>
        <p:nvSpPr>
          <p:cNvPr id="10" name="Rectangle 1034">
            <a:extLst>
              <a:ext uri="{FF2B5EF4-FFF2-40B4-BE49-F238E27FC236}">
                <a16:creationId xmlns:a16="http://schemas.microsoft.com/office/drawing/2014/main" id="{EE88E63E-4CE3-3791-865D-624A6A751FB2}"/>
              </a:ext>
            </a:extLst>
          </p:cNvPr>
          <p:cNvSpPr>
            <a:spLocks noChangeArrowheads="1"/>
          </p:cNvSpPr>
          <p:nvPr/>
        </p:nvSpPr>
        <p:spPr bwMode="auto">
          <a:xfrm>
            <a:off x="3713163" y="2896302"/>
            <a:ext cx="657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dirty="0">
                <a:solidFill>
                  <a:schemeClr val="tx2"/>
                </a:solidFill>
              </a:rPr>
              <a:t>CDR</a:t>
            </a:r>
          </a:p>
        </p:txBody>
      </p:sp>
      <p:sp>
        <p:nvSpPr>
          <p:cNvPr id="11" name="Rectangle 1035">
            <a:extLst>
              <a:ext uri="{FF2B5EF4-FFF2-40B4-BE49-F238E27FC236}">
                <a16:creationId xmlns:a16="http://schemas.microsoft.com/office/drawing/2014/main" id="{CCEDE3D0-7E84-8FDF-7175-0BE0423D0B41}"/>
              </a:ext>
            </a:extLst>
          </p:cNvPr>
          <p:cNvSpPr>
            <a:spLocks noChangeArrowheads="1"/>
          </p:cNvSpPr>
          <p:nvPr/>
        </p:nvSpPr>
        <p:spPr bwMode="auto">
          <a:xfrm>
            <a:off x="3205163" y="3132840"/>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APPROVES CONCEPT</a:t>
            </a:r>
          </a:p>
        </p:txBody>
      </p:sp>
      <p:sp>
        <p:nvSpPr>
          <p:cNvPr id="12" name="Line 1036">
            <a:extLst>
              <a:ext uri="{FF2B5EF4-FFF2-40B4-BE49-F238E27FC236}">
                <a16:creationId xmlns:a16="http://schemas.microsoft.com/office/drawing/2014/main" id="{500F23C3-93E7-AF87-5FB2-96BE952AFC1B}"/>
              </a:ext>
            </a:extLst>
          </p:cNvPr>
          <p:cNvSpPr>
            <a:spLocks noChangeShapeType="1"/>
          </p:cNvSpPr>
          <p:nvPr/>
        </p:nvSpPr>
        <p:spPr bwMode="auto">
          <a:xfrm>
            <a:off x="3606800" y="2662940"/>
            <a:ext cx="1131888"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3" name="Line 1037">
            <a:extLst>
              <a:ext uri="{FF2B5EF4-FFF2-40B4-BE49-F238E27FC236}">
                <a16:creationId xmlns:a16="http://schemas.microsoft.com/office/drawing/2014/main" id="{B9F5F60B-ADF5-3568-4CCB-7EE20C2BD1FE}"/>
              </a:ext>
            </a:extLst>
          </p:cNvPr>
          <p:cNvSpPr>
            <a:spLocks noChangeShapeType="1"/>
          </p:cNvSpPr>
          <p:nvPr/>
        </p:nvSpPr>
        <p:spPr bwMode="auto">
          <a:xfrm flipV="1">
            <a:off x="5943600" y="2677227"/>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 name="Line 1038">
            <a:extLst>
              <a:ext uri="{FF2B5EF4-FFF2-40B4-BE49-F238E27FC236}">
                <a16:creationId xmlns:a16="http://schemas.microsoft.com/office/drawing/2014/main" id="{AE51ED4E-47D9-F534-9503-940CA5E91023}"/>
              </a:ext>
            </a:extLst>
          </p:cNvPr>
          <p:cNvSpPr>
            <a:spLocks noChangeShapeType="1"/>
          </p:cNvSpPr>
          <p:nvPr/>
        </p:nvSpPr>
        <p:spPr bwMode="auto">
          <a:xfrm>
            <a:off x="1985135" y="2662940"/>
            <a:ext cx="311978"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5" name="Line 1051">
            <a:extLst>
              <a:ext uri="{FF2B5EF4-FFF2-40B4-BE49-F238E27FC236}">
                <a16:creationId xmlns:a16="http://schemas.microsoft.com/office/drawing/2014/main" id="{A944032A-77A3-299D-B227-4D9CA2E0A631}"/>
              </a:ext>
            </a:extLst>
          </p:cNvPr>
          <p:cNvSpPr>
            <a:spLocks noChangeShapeType="1"/>
          </p:cNvSpPr>
          <p:nvPr/>
        </p:nvSpPr>
        <p:spPr bwMode="auto">
          <a:xfrm>
            <a:off x="8042275" y="2662940"/>
            <a:ext cx="1588"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6" name="Line 1054">
            <a:extLst>
              <a:ext uri="{FF2B5EF4-FFF2-40B4-BE49-F238E27FC236}">
                <a16:creationId xmlns:a16="http://schemas.microsoft.com/office/drawing/2014/main" id="{7F88A4FB-1E8C-2F58-E446-53C768318029}"/>
              </a:ext>
            </a:extLst>
          </p:cNvPr>
          <p:cNvSpPr>
            <a:spLocks noChangeShapeType="1"/>
          </p:cNvSpPr>
          <p:nvPr/>
        </p:nvSpPr>
        <p:spPr bwMode="auto">
          <a:xfrm flipH="1" flipV="1">
            <a:off x="7659688" y="2662940"/>
            <a:ext cx="3825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 name="Line 1070">
            <a:extLst>
              <a:ext uri="{FF2B5EF4-FFF2-40B4-BE49-F238E27FC236}">
                <a16:creationId xmlns:a16="http://schemas.microsoft.com/office/drawing/2014/main" id="{7AE5CC7A-2E3F-6812-40B7-2AA6782EB18D}"/>
              </a:ext>
            </a:extLst>
          </p:cNvPr>
          <p:cNvSpPr>
            <a:spLocks noChangeShapeType="1"/>
          </p:cNvSpPr>
          <p:nvPr/>
        </p:nvSpPr>
        <p:spPr bwMode="auto">
          <a:xfrm flipV="1">
            <a:off x="4049713" y="2656590"/>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 name="TextBox 72">
            <a:extLst>
              <a:ext uri="{FF2B5EF4-FFF2-40B4-BE49-F238E27FC236}">
                <a16:creationId xmlns:a16="http://schemas.microsoft.com/office/drawing/2014/main" id="{5586804E-E5E4-BDBF-A690-EAD10AB22544}"/>
              </a:ext>
            </a:extLst>
          </p:cNvPr>
          <p:cNvSpPr txBox="1">
            <a:spLocks noChangeArrowheads="1"/>
          </p:cNvSpPr>
          <p:nvPr/>
        </p:nvSpPr>
        <p:spPr bwMode="auto">
          <a:xfrm>
            <a:off x="3429000" y="2783590"/>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20" name="TextBox 73">
            <a:extLst>
              <a:ext uri="{FF2B5EF4-FFF2-40B4-BE49-F238E27FC236}">
                <a16:creationId xmlns:a16="http://schemas.microsoft.com/office/drawing/2014/main" id="{E63781B5-CD8E-669F-1DE0-9CEBF66EEA7B}"/>
              </a:ext>
            </a:extLst>
          </p:cNvPr>
          <p:cNvSpPr txBox="1">
            <a:spLocks noChangeArrowheads="1"/>
          </p:cNvSpPr>
          <p:nvPr/>
        </p:nvSpPr>
        <p:spPr bwMode="auto">
          <a:xfrm>
            <a:off x="4702175" y="3275715"/>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21" name="TextBox 74">
            <a:extLst>
              <a:ext uri="{FF2B5EF4-FFF2-40B4-BE49-F238E27FC236}">
                <a16:creationId xmlns:a16="http://schemas.microsoft.com/office/drawing/2014/main" id="{556C1D04-C6FE-5C8D-B13B-86AFA1400DF9}"/>
              </a:ext>
            </a:extLst>
          </p:cNvPr>
          <p:cNvSpPr txBox="1">
            <a:spLocks noChangeArrowheads="1"/>
          </p:cNvSpPr>
          <p:nvPr/>
        </p:nvSpPr>
        <p:spPr bwMode="auto">
          <a:xfrm>
            <a:off x="5780088" y="2797877"/>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22" name="TextBox 75">
            <a:extLst>
              <a:ext uri="{FF2B5EF4-FFF2-40B4-BE49-F238E27FC236}">
                <a16:creationId xmlns:a16="http://schemas.microsoft.com/office/drawing/2014/main" id="{D1A1070C-4924-6893-7812-2C6B47105193}"/>
              </a:ext>
            </a:extLst>
          </p:cNvPr>
          <p:cNvSpPr txBox="1">
            <a:spLocks noChangeArrowheads="1"/>
          </p:cNvSpPr>
          <p:nvPr/>
        </p:nvSpPr>
        <p:spPr bwMode="auto">
          <a:xfrm>
            <a:off x="7485063" y="2796290"/>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23" name="TextBox 76">
            <a:extLst>
              <a:ext uri="{FF2B5EF4-FFF2-40B4-BE49-F238E27FC236}">
                <a16:creationId xmlns:a16="http://schemas.microsoft.com/office/drawing/2014/main" id="{08B3DF11-4001-0E57-717F-99A30B604A6D}"/>
              </a:ext>
            </a:extLst>
          </p:cNvPr>
          <p:cNvSpPr txBox="1">
            <a:spLocks noChangeArrowheads="1"/>
          </p:cNvSpPr>
          <p:nvPr/>
        </p:nvSpPr>
        <p:spPr bwMode="auto">
          <a:xfrm>
            <a:off x="8621713" y="4071052"/>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pic>
        <p:nvPicPr>
          <p:cNvPr id="25" name="Picture 24" descr="Tired Team Sasquatch">
            <a:extLst>
              <a:ext uri="{FF2B5EF4-FFF2-40B4-BE49-F238E27FC236}">
                <a16:creationId xmlns:a16="http://schemas.microsoft.com/office/drawing/2014/main" id="{27AE7615-B481-C99D-1100-6C039088D02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p:blipFill>
        <p:spPr bwMode="auto">
          <a:xfrm>
            <a:off x="786731" y="3917064"/>
            <a:ext cx="1624183" cy="162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D6EADCE3-0083-42CF-194F-694A9AE2308C}"/>
              </a:ext>
            </a:extLst>
          </p:cNvPr>
          <p:cNvSpPr txBox="1">
            <a:spLocks noChangeArrowheads="1"/>
          </p:cNvSpPr>
          <p:nvPr/>
        </p:nvSpPr>
        <p:spPr bwMode="auto">
          <a:xfrm>
            <a:off x="5237742" y="6059487"/>
            <a:ext cx="3753858"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4-2)</a:t>
            </a:r>
          </a:p>
        </p:txBody>
      </p:sp>
      <p:sp>
        <p:nvSpPr>
          <p:cNvPr id="26" name="Footer Placeholder 1">
            <a:extLst>
              <a:ext uri="{FF2B5EF4-FFF2-40B4-BE49-F238E27FC236}">
                <a16:creationId xmlns:a16="http://schemas.microsoft.com/office/drawing/2014/main" id="{3E2F571C-DC5E-9733-BE80-62715050D187}"/>
              </a:ext>
            </a:extLst>
          </p:cNvPr>
          <p:cNvSpPr>
            <a:spLocks noGrp="1"/>
          </p:cNvSpPr>
          <p:nvPr>
            <p:ph type="ftr" sz="quarter" idx="10"/>
          </p:nvPr>
        </p:nvSpPr>
        <p:spPr>
          <a:xfrm>
            <a:off x="5029200" y="6400800"/>
            <a:ext cx="411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E622A9FD-E26B-4F21-BC58-22015E68E459}" type="slidenum">
              <a:rPr lang="en-US" altLang="en-US" sz="1400" smtClean="0"/>
              <a:pPr>
                <a:spcBef>
                  <a:spcPct val="0"/>
                </a:spcBef>
                <a:buFontTx/>
                <a:buNone/>
              </a:pPr>
              <a:t>73</a:t>
            </a:fld>
            <a:endParaRPr lang="en-US" altLang="en-US" sz="1400" dirty="0"/>
          </a:p>
        </p:txBody>
      </p:sp>
      <p:sp>
        <p:nvSpPr>
          <p:cNvPr id="24" name="Rectangle 1028">
            <a:extLst>
              <a:ext uri="{FF2B5EF4-FFF2-40B4-BE49-F238E27FC236}">
                <a16:creationId xmlns:a16="http://schemas.microsoft.com/office/drawing/2014/main" id="{06D71B39-66CB-6110-21D4-A48C2D49B01F}"/>
              </a:ext>
            </a:extLst>
          </p:cNvPr>
          <p:cNvSpPr>
            <a:spLocks noChangeArrowheads="1"/>
          </p:cNvSpPr>
          <p:nvPr/>
        </p:nvSpPr>
        <p:spPr bwMode="auto">
          <a:xfrm>
            <a:off x="470660" y="2362200"/>
            <a:ext cx="1516062"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dirty="0">
                <a:solidFill>
                  <a:schemeClr val="tx2"/>
                </a:solidFill>
              </a:rPr>
              <a:t>RESEARCH</a:t>
            </a:r>
          </a:p>
        </p:txBody>
      </p:sp>
      <p:sp>
        <p:nvSpPr>
          <p:cNvPr id="27" name="TextBox 2">
            <a:extLst>
              <a:ext uri="{FF2B5EF4-FFF2-40B4-BE49-F238E27FC236}">
                <a16:creationId xmlns:a16="http://schemas.microsoft.com/office/drawing/2014/main" id="{E5730FFE-597C-469A-9E86-969BBD4BA3B5}"/>
              </a:ext>
            </a:extLst>
          </p:cNvPr>
          <p:cNvSpPr txBox="1">
            <a:spLocks noChangeArrowheads="1"/>
          </p:cNvSpPr>
          <p:nvPr/>
        </p:nvSpPr>
        <p:spPr bwMode="auto">
          <a:xfrm>
            <a:off x="1824797" y="2779713"/>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dirty="0">
                <a:latin typeface="Arial Black" panose="020B0A04020102020204" pitchFamily="34" charset="0"/>
              </a:rPr>
              <a:t>1</a:t>
            </a:r>
          </a:p>
        </p:txBody>
      </p:sp>
    </p:spTree>
    <p:extLst>
      <p:ext uri="{BB962C8B-B14F-4D97-AF65-F5344CB8AC3E}">
        <p14:creationId xmlns:p14="http://schemas.microsoft.com/office/powerpoint/2010/main" val="766823825"/>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4"/>
                                        </p:tgtEl>
                                        <p:attrNameLst>
                                          <p:attrName>style.color</p:attrName>
                                        </p:attrNameLst>
                                      </p:cBhvr>
                                      <p:to>
                                        <a:srgbClr val="000000"/>
                                      </p:to>
                                    </p:animClr>
                                    <p:animClr clrSpc="rgb" dir="cw">
                                      <p:cBhvr>
                                        <p:cTn id="7" dur="500" fill="hold"/>
                                        <p:tgtEl>
                                          <p:spTgt spid="24"/>
                                        </p:tgtEl>
                                        <p:attrNameLst>
                                          <p:attrName>fillcolor</p:attrName>
                                        </p:attrNameLst>
                                      </p:cBhvr>
                                      <p:to>
                                        <a:srgbClr val="000000"/>
                                      </p:to>
                                    </p:animClr>
                                    <p:set>
                                      <p:cBhvr>
                                        <p:cTn id="8" dur="500" fill="hold"/>
                                        <p:tgtEl>
                                          <p:spTgt spid="24"/>
                                        </p:tgtEl>
                                        <p:attrNameLst>
                                          <p:attrName>fill.type</p:attrName>
                                        </p:attrNameLst>
                                      </p:cBhvr>
                                      <p:to>
                                        <p:strVal val="solid"/>
                                      </p:to>
                                    </p:set>
                                    <p:set>
                                      <p:cBhvr>
                                        <p:cTn id="9" dur="500" fill="hold"/>
                                        <p:tgtEl>
                                          <p:spTgt spid="24"/>
                                        </p:tgtEl>
                                        <p:attrNameLst>
                                          <p:attrName>fill.on</p:attrName>
                                        </p:attrNameLst>
                                      </p:cBhvr>
                                      <p:to>
                                        <p:strVal val="true"/>
                                      </p:to>
                                    </p:set>
                                  </p:childTnLst>
                                </p:cTn>
                              </p:par>
                              <p:par>
                                <p:cTn id="10" presetID="3" presetClass="emph" presetSubtype="2" fill="hold" grpId="1" nodeType="withEffect">
                                  <p:stCondLst>
                                    <p:cond delay="0"/>
                                  </p:stCondLst>
                                  <p:childTnLst>
                                    <p:animClr clrSpc="rgb" dir="cw">
                                      <p:cBhvr override="childStyle">
                                        <p:cTn id="11" dur="2000" fill="hold"/>
                                        <p:tgtEl>
                                          <p:spTgt spid="24"/>
                                        </p:tgtEl>
                                        <p:attrNameLst>
                                          <p:attrName>style.color</p:attrName>
                                        </p:attrNameLst>
                                      </p:cBhvr>
                                      <p:to>
                                        <a:srgbClr val="FEFEEF"/>
                                      </p:to>
                                    </p:animClr>
                                  </p:childTnLst>
                                </p:cTn>
                              </p:par>
                              <p:par>
                                <p:cTn id="12" presetID="9" presetClass="emph" presetSubtype="0" grpId="0" nodeType="withEffect">
                                  <p:stCondLst>
                                    <p:cond delay="0"/>
                                  </p:stCondLst>
                                  <p:childTnLst>
                                    <p:set>
                                      <p:cBhvr>
                                        <p:cTn id="13" dur="indefinite"/>
                                        <p:tgtEl>
                                          <p:spTgt spid="5"/>
                                        </p:tgtEl>
                                        <p:attrNameLst>
                                          <p:attrName>style.opacity</p:attrName>
                                        </p:attrNameLst>
                                      </p:cBhvr>
                                      <p:to>
                                        <p:strVal val="0.5"/>
                                      </p:to>
                                    </p:set>
                                    <p:animEffect filter="image" prLst="opacity: 0.5">
                                      <p:cBhvr rctx="IE">
                                        <p:cTn id="14" dur="indefinite"/>
                                        <p:tgtEl>
                                          <p:spTgt spid="5"/>
                                        </p:tgtEl>
                                      </p:cBhvr>
                                    </p:animEffect>
                                  </p:childTnLst>
                                </p:cTn>
                              </p:par>
                              <p:par>
                                <p:cTn id="15" presetID="9" presetClass="emph" presetSubtype="0" grpId="0" nodeType="withEffect">
                                  <p:stCondLst>
                                    <p:cond delay="0"/>
                                  </p:stCondLst>
                                  <p:childTnLst>
                                    <p:set>
                                      <p:cBhvr>
                                        <p:cTn id="16" dur="indefinite"/>
                                        <p:tgtEl>
                                          <p:spTgt spid="11"/>
                                        </p:tgtEl>
                                        <p:attrNameLst>
                                          <p:attrName>style.opacity</p:attrName>
                                        </p:attrNameLst>
                                      </p:cBhvr>
                                      <p:to>
                                        <p:strVal val="0.5"/>
                                      </p:to>
                                    </p:set>
                                    <p:animEffect filter="image" prLst="opacity: 0.5">
                                      <p:cBhvr rctx="IE">
                                        <p:cTn id="17" dur="indefinite"/>
                                        <p:tgtEl>
                                          <p:spTgt spid="11"/>
                                        </p:tgtEl>
                                      </p:cBhvr>
                                    </p:animEffect>
                                  </p:childTnLst>
                                </p:cTn>
                              </p:par>
                              <p:par>
                                <p:cTn id="18" presetID="9" presetClass="emph" presetSubtype="0" grpId="0" nodeType="withEffect">
                                  <p:stCondLst>
                                    <p:cond delay="0"/>
                                  </p:stCondLst>
                                  <p:childTnLst>
                                    <p:set>
                                      <p:cBhvr>
                                        <p:cTn id="19" dur="indefinite"/>
                                        <p:tgtEl>
                                          <p:spTgt spid="8"/>
                                        </p:tgtEl>
                                        <p:attrNameLst>
                                          <p:attrName>style.opacity</p:attrName>
                                        </p:attrNameLst>
                                      </p:cBhvr>
                                      <p:to>
                                        <p:strVal val="0.5"/>
                                      </p:to>
                                    </p:set>
                                    <p:animEffect filter="image" prLst="opacity: 0.5">
                                      <p:cBhvr rctx="IE">
                                        <p:cTn id="20" dur="indefinite"/>
                                        <p:tgtEl>
                                          <p:spTgt spid="8"/>
                                        </p:tgtEl>
                                      </p:cBhvr>
                                    </p:animEffect>
                                  </p:childTnLst>
                                </p:cTn>
                              </p:par>
                              <p:par>
                                <p:cTn id="21" presetID="9" presetClass="emph" presetSubtype="0" grpId="0" nodeType="withEffect">
                                  <p:stCondLst>
                                    <p:cond delay="0"/>
                                  </p:stCondLst>
                                  <p:childTnLst>
                                    <p:set>
                                      <p:cBhvr>
                                        <p:cTn id="22" dur="indefinite"/>
                                        <p:tgtEl>
                                          <p:spTgt spid="6"/>
                                        </p:tgtEl>
                                        <p:attrNameLst>
                                          <p:attrName>style.opacity</p:attrName>
                                        </p:attrNameLst>
                                      </p:cBhvr>
                                      <p:to>
                                        <p:strVal val="0.5"/>
                                      </p:to>
                                    </p:set>
                                    <p:animEffect filter="image" prLst="opacity: 0.5">
                                      <p:cBhvr rctx="IE">
                                        <p:cTn id="23" dur="indefinite"/>
                                        <p:tgtEl>
                                          <p:spTgt spid="6"/>
                                        </p:tgtEl>
                                      </p:cBhvr>
                                    </p:animEffect>
                                  </p:childTnLst>
                                </p:cTn>
                              </p:par>
                              <p:par>
                                <p:cTn id="24" presetID="9" presetClass="emph" presetSubtype="0" grpId="0" nodeType="withEffect">
                                  <p:stCondLst>
                                    <p:cond delay="0"/>
                                  </p:stCondLst>
                                  <p:childTnLst>
                                    <p:set>
                                      <p:cBhvr>
                                        <p:cTn id="25" dur="indefinite"/>
                                        <p:tgtEl>
                                          <p:spTgt spid="7"/>
                                        </p:tgtEl>
                                        <p:attrNameLst>
                                          <p:attrName>style.opacity</p:attrName>
                                        </p:attrNameLst>
                                      </p:cBhvr>
                                      <p:to>
                                        <p:strVal val="0.5"/>
                                      </p:to>
                                    </p:set>
                                    <p:animEffect filter="image" prLst="opacity: 0.5">
                                      <p:cBhvr rctx="IE">
                                        <p:cTn id="26" dur="indefinite"/>
                                        <p:tgtEl>
                                          <p:spTgt spid="7"/>
                                        </p:tgtEl>
                                      </p:cBhvr>
                                    </p:animEffect>
                                  </p:childTnLst>
                                </p:cTn>
                              </p:par>
                              <p:par>
                                <p:cTn id="27" presetID="9" presetClass="emph" presetSubtype="0" grpId="0" nodeType="withEffect">
                                  <p:stCondLst>
                                    <p:cond delay="0"/>
                                  </p:stCondLst>
                                  <p:childTnLst>
                                    <p:set>
                                      <p:cBhvr>
                                        <p:cTn id="28" dur="indefinite"/>
                                        <p:tgtEl>
                                          <p:spTgt spid="10"/>
                                        </p:tgtEl>
                                        <p:attrNameLst>
                                          <p:attrName>style.opacity</p:attrName>
                                        </p:attrNameLst>
                                      </p:cBhvr>
                                      <p:to>
                                        <p:strVal val="0.5"/>
                                      </p:to>
                                    </p:set>
                                    <p:animEffect filter="image" prLst="opacity: 0.5">
                                      <p:cBhvr rctx="IE">
                                        <p:cTn id="29" dur="indefinite"/>
                                        <p:tgtEl>
                                          <p:spTgt spid="10"/>
                                        </p:tgtEl>
                                      </p:cBhvr>
                                    </p:animEffect>
                                  </p:childTnLst>
                                </p:cTn>
                              </p:par>
                              <p:par>
                                <p:cTn id="30" presetID="9" presetClass="emph" presetSubtype="0" grpId="0" nodeType="withEffect">
                                  <p:stCondLst>
                                    <p:cond delay="0"/>
                                  </p:stCondLst>
                                  <p:childTnLst>
                                    <p:set>
                                      <p:cBhvr>
                                        <p:cTn id="31" dur="indefinite"/>
                                        <p:tgtEl>
                                          <p:spTgt spid="9"/>
                                        </p:tgtEl>
                                        <p:attrNameLst>
                                          <p:attrName>style.opacity</p:attrName>
                                        </p:attrNameLst>
                                      </p:cBhvr>
                                      <p:to>
                                        <p:strVal val="0.5"/>
                                      </p:to>
                                    </p:set>
                                    <p:animEffect filter="image" prLst="opacity: 0.5">
                                      <p:cBhvr rctx="IE">
                                        <p:cTn id="32" dur="indefinite"/>
                                        <p:tgtEl>
                                          <p:spTgt spid="9"/>
                                        </p:tgtEl>
                                      </p:cBhvr>
                                    </p:animEffect>
                                  </p:childTnLst>
                                </p:cTn>
                              </p:par>
                              <p:par>
                                <p:cTn id="33" presetID="1" presetClass="exit" presetSubtype="0" fill="hold"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9" presetClass="emph" presetSubtype="0" grpId="0" nodeType="withEffect">
                                  <p:stCondLst>
                                    <p:cond delay="0"/>
                                  </p:stCondLst>
                                  <p:childTnLst>
                                    <p:set>
                                      <p:cBhvr>
                                        <p:cTn id="36" dur="indefinite"/>
                                        <p:tgtEl>
                                          <p:spTgt spid="19"/>
                                        </p:tgtEl>
                                        <p:attrNameLst>
                                          <p:attrName>style.opacity</p:attrName>
                                        </p:attrNameLst>
                                      </p:cBhvr>
                                      <p:to>
                                        <p:strVal val="0.5"/>
                                      </p:to>
                                    </p:set>
                                    <p:animEffect filter="image" prLst="opacity: 0.5">
                                      <p:cBhvr rctx="IE">
                                        <p:cTn id="37" dur="indefinite"/>
                                        <p:tgtEl>
                                          <p:spTgt spid="19"/>
                                        </p:tgtEl>
                                      </p:cBhvr>
                                    </p:animEffect>
                                  </p:childTnLst>
                                </p:cTn>
                              </p:par>
                              <p:par>
                                <p:cTn id="38" presetID="9" presetClass="emph" presetSubtype="0" grpId="0" nodeType="withEffect">
                                  <p:stCondLst>
                                    <p:cond delay="0"/>
                                  </p:stCondLst>
                                  <p:childTnLst>
                                    <p:set>
                                      <p:cBhvr>
                                        <p:cTn id="39" dur="indefinite"/>
                                        <p:tgtEl>
                                          <p:spTgt spid="20"/>
                                        </p:tgtEl>
                                        <p:attrNameLst>
                                          <p:attrName>style.opacity</p:attrName>
                                        </p:attrNameLst>
                                      </p:cBhvr>
                                      <p:to>
                                        <p:strVal val="0.5"/>
                                      </p:to>
                                    </p:set>
                                    <p:animEffect filter="image" prLst="opacity: 0.5">
                                      <p:cBhvr rctx="IE">
                                        <p:cTn id="40" dur="indefinite"/>
                                        <p:tgtEl>
                                          <p:spTgt spid="20"/>
                                        </p:tgtEl>
                                      </p:cBhvr>
                                    </p:animEffect>
                                  </p:childTnLst>
                                </p:cTn>
                              </p:par>
                              <p:par>
                                <p:cTn id="41" presetID="9" presetClass="emph" presetSubtype="0" grpId="0" nodeType="withEffect">
                                  <p:stCondLst>
                                    <p:cond delay="0"/>
                                  </p:stCondLst>
                                  <p:childTnLst>
                                    <p:set>
                                      <p:cBhvr>
                                        <p:cTn id="42" dur="indefinite"/>
                                        <p:tgtEl>
                                          <p:spTgt spid="21"/>
                                        </p:tgtEl>
                                        <p:attrNameLst>
                                          <p:attrName>style.opacity</p:attrName>
                                        </p:attrNameLst>
                                      </p:cBhvr>
                                      <p:to>
                                        <p:strVal val="0.5"/>
                                      </p:to>
                                    </p:set>
                                    <p:animEffect filter="image" prLst="opacity: 0.5">
                                      <p:cBhvr rctx="IE">
                                        <p:cTn id="43" dur="indefinite"/>
                                        <p:tgtEl>
                                          <p:spTgt spid="21"/>
                                        </p:tgtEl>
                                      </p:cBhvr>
                                    </p:animEffect>
                                  </p:childTnLst>
                                </p:cTn>
                              </p:par>
                              <p:par>
                                <p:cTn id="44" presetID="9" presetClass="emph" presetSubtype="0" grpId="0" nodeType="withEffect">
                                  <p:stCondLst>
                                    <p:cond delay="0"/>
                                  </p:stCondLst>
                                  <p:childTnLst>
                                    <p:set>
                                      <p:cBhvr>
                                        <p:cTn id="45" dur="indefinite"/>
                                        <p:tgtEl>
                                          <p:spTgt spid="22"/>
                                        </p:tgtEl>
                                        <p:attrNameLst>
                                          <p:attrName>style.opacity</p:attrName>
                                        </p:attrNameLst>
                                      </p:cBhvr>
                                      <p:to>
                                        <p:strVal val="0.5"/>
                                      </p:to>
                                    </p:set>
                                    <p:animEffect filter="image" prLst="opacity: 0.5">
                                      <p:cBhvr rctx="IE">
                                        <p:cTn id="46" dur="indefinite"/>
                                        <p:tgtEl>
                                          <p:spTgt spid="22"/>
                                        </p:tgtEl>
                                      </p:cBhvr>
                                    </p:animEffect>
                                  </p:childTnLst>
                                </p:cTn>
                              </p:par>
                              <p:par>
                                <p:cTn id="47" presetID="9" presetClass="emph" presetSubtype="0" grpId="0" nodeType="withEffect">
                                  <p:stCondLst>
                                    <p:cond delay="0"/>
                                  </p:stCondLst>
                                  <p:childTnLst>
                                    <p:set>
                                      <p:cBhvr>
                                        <p:cTn id="48" dur="indefinite"/>
                                        <p:tgtEl>
                                          <p:spTgt spid="23"/>
                                        </p:tgtEl>
                                        <p:attrNameLst>
                                          <p:attrName>style.opacity</p:attrName>
                                        </p:attrNameLst>
                                      </p:cBhvr>
                                      <p:to>
                                        <p:strVal val="0.5"/>
                                      </p:to>
                                    </p:set>
                                    <p:animEffect filter="image" prLst="opacity: 0.5">
                                      <p:cBhvr rctx="IE">
                                        <p:cTn id="49" dur="indefinite"/>
                                        <p:tgtEl>
                                          <p:spTgt spid="23"/>
                                        </p:tgtEl>
                                      </p:cBhvr>
                                    </p:animEffect>
                                  </p:childTnLst>
                                </p:cTn>
                              </p:par>
                              <p:par>
                                <p:cTn id="50" presetID="3" presetClass="emph" presetSubtype="2" fill="hold" grpId="0" nodeType="withEffect">
                                  <p:stCondLst>
                                    <p:cond delay="0"/>
                                  </p:stCondLst>
                                  <p:childTnLst>
                                    <p:animClr clrSpc="rgb" dir="cw">
                                      <p:cBhvr override="childStyle">
                                        <p:cTn id="51" dur="2000" fill="hold"/>
                                        <p:tgtEl>
                                          <p:spTgt spid="27"/>
                                        </p:tgtEl>
                                        <p:attrNameLst>
                                          <p:attrName>style.color</p:attrName>
                                        </p:attrNameLst>
                                      </p:cBhvr>
                                      <p:to>
                                        <a:srgbClr val="FEFEE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9" grpId="0"/>
      <p:bldP spid="20" grpId="0"/>
      <p:bldP spid="21" grpId="0"/>
      <p:bldP spid="22" grpId="0"/>
      <p:bldP spid="23" grpId="0"/>
      <p:bldP spid="24" grpId="0" uiExpand="1" animBg="1"/>
      <p:bldP spid="24" grpId="1" animBg="1"/>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E622A9FD-E26B-4F21-BC58-22015E68E459}" type="slidenum">
              <a:rPr lang="en-US" altLang="en-US" sz="1400" smtClean="0"/>
              <a:pPr>
                <a:spcBef>
                  <a:spcPct val="0"/>
                </a:spcBef>
                <a:buFontTx/>
                <a:buNone/>
              </a:pPr>
              <a:t>74</a:t>
            </a:fld>
            <a:endParaRPr lang="en-US" altLang="en-US" sz="1400"/>
          </a:p>
        </p:txBody>
      </p:sp>
      <p:sp>
        <p:nvSpPr>
          <p:cNvPr id="15363" name="Text Box 2"/>
          <p:cNvSpPr txBox="1">
            <a:spLocks noChangeArrowheads="1"/>
          </p:cNvSpPr>
          <p:nvPr/>
        </p:nvSpPr>
        <p:spPr bwMode="auto">
          <a:xfrm>
            <a:off x="3416300" y="409575"/>
            <a:ext cx="2241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Research</a:t>
            </a:r>
          </a:p>
          <a:p>
            <a:pPr algn="ctr">
              <a:spcBef>
                <a:spcPct val="0"/>
              </a:spcBef>
              <a:buFontTx/>
              <a:buNone/>
            </a:pPr>
            <a:endParaRPr lang="en-US" altLang="en-US" sz="3600"/>
          </a:p>
        </p:txBody>
      </p:sp>
      <p:sp>
        <p:nvSpPr>
          <p:cNvPr id="15364" name="Text Box 3"/>
          <p:cNvSpPr txBox="1">
            <a:spLocks noChangeArrowheads="1"/>
          </p:cNvSpPr>
          <p:nvPr/>
        </p:nvSpPr>
        <p:spPr bwMode="auto">
          <a:xfrm>
            <a:off x="214312" y="1676400"/>
            <a:ext cx="8777288"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228600" indent="-228600">
              <a:spcBef>
                <a:spcPct val="0"/>
              </a:spcBef>
              <a:defRPr/>
            </a:pPr>
            <a:r>
              <a:rPr lang="en-US" altLang="en-US" sz="2000" b="0" dirty="0">
                <a:solidFill>
                  <a:srgbClr val="FF0000"/>
                </a:solidFill>
              </a:rPr>
              <a:t>Conducting research on the inspection topic is the most important step of the whole inspection.  </a:t>
            </a:r>
          </a:p>
          <a:p>
            <a:pPr>
              <a:spcBef>
                <a:spcPct val="0"/>
              </a:spcBef>
              <a:defRPr/>
            </a:pPr>
            <a:endParaRPr lang="en-US" altLang="en-US" sz="1400" b="0" dirty="0"/>
          </a:p>
          <a:p>
            <a:pPr>
              <a:spcBef>
                <a:spcPct val="0"/>
              </a:spcBef>
              <a:defRPr/>
            </a:pPr>
            <a:r>
              <a:rPr lang="en-US" altLang="en-US" sz="2000" b="0" dirty="0"/>
              <a:t>  In order to conduct research successfully:</a:t>
            </a:r>
          </a:p>
          <a:p>
            <a:pPr>
              <a:spcBef>
                <a:spcPct val="0"/>
              </a:spcBef>
              <a:defRPr/>
            </a:pPr>
            <a:endParaRPr lang="en-US" altLang="en-US" sz="700" b="0" dirty="0"/>
          </a:p>
          <a:p>
            <a:pPr marL="630238" lvl="1" indent="-342900">
              <a:spcBef>
                <a:spcPct val="0"/>
              </a:spcBef>
              <a:spcAft>
                <a:spcPts val="1000"/>
              </a:spcAft>
              <a:buFont typeface="Wingdings" panose="05000000000000000000" pitchFamily="2" charset="2"/>
              <a:buChar char="Ø"/>
              <a:defRPr/>
            </a:pPr>
            <a:r>
              <a:rPr lang="en-US" altLang="en-US" sz="2000" b="0" dirty="0"/>
              <a:t>Consider Directing Authority and Command IG’s guidance on topic</a:t>
            </a:r>
            <a:r>
              <a:rPr lang="en-US" altLang="en-US" sz="2000" b="0" dirty="0">
                <a:solidFill>
                  <a:srgbClr val="0000FF"/>
                </a:solidFill>
              </a:rPr>
              <a:t> </a:t>
            </a:r>
            <a:r>
              <a:rPr lang="en-US" altLang="en-US" sz="2000" b="0" dirty="0"/>
              <a:t>(narrows scope) </a:t>
            </a:r>
          </a:p>
          <a:p>
            <a:pPr marL="630238" lvl="1" indent="-342900">
              <a:spcBef>
                <a:spcPct val="0"/>
              </a:spcBef>
              <a:spcAft>
                <a:spcPts val="1000"/>
              </a:spcAft>
              <a:buFont typeface="Wingdings" panose="05000000000000000000" pitchFamily="2" charset="2"/>
              <a:buChar char="Ø"/>
              <a:defRPr/>
            </a:pPr>
            <a:r>
              <a:rPr lang="en-US" altLang="en-US" sz="2000" b="0" dirty="0"/>
              <a:t>Determine applicable standards and </a:t>
            </a:r>
            <a:r>
              <a:rPr lang="en-US" altLang="en-US" sz="2000" b="0" dirty="0">
                <a:solidFill>
                  <a:srgbClr val="FF0000"/>
                </a:solidFill>
              </a:rPr>
              <a:t>gather all available information </a:t>
            </a:r>
            <a:r>
              <a:rPr lang="en-US" altLang="en-US" sz="2000" b="0" dirty="0"/>
              <a:t>(e.g., regs, FMs, etc.)</a:t>
            </a:r>
          </a:p>
          <a:p>
            <a:pPr marL="630238" lvl="1" indent="-342900">
              <a:spcBef>
                <a:spcPct val="0"/>
              </a:spcBef>
              <a:spcAft>
                <a:spcPts val="1000"/>
              </a:spcAft>
              <a:buFont typeface="Wingdings" panose="05000000000000000000" pitchFamily="2" charset="2"/>
              <a:buChar char="Ø"/>
              <a:defRPr/>
            </a:pPr>
            <a:r>
              <a:rPr lang="en-US" altLang="en-US" sz="2000" b="0" dirty="0"/>
              <a:t>Study the results of previous IG inspections on the same / similar topic. DAIG inspections found at: (select TIG from dropdown) </a:t>
            </a:r>
            <a:r>
              <a:rPr lang="en-US" altLang="en-US" sz="1900" b="0" dirty="0">
                <a:solidFill>
                  <a:srgbClr val="0070C0"/>
                </a:solidFill>
                <a:hlinkClick r:id="rId3">
                  <a:extLst>
                    <a:ext uri="{A12FA001-AC4F-418D-AE19-62706E023703}">
                      <ahyp:hlinkClr xmlns:ahyp="http://schemas.microsoft.com/office/drawing/2018/hyperlinkcolor" val="tx"/>
                    </a:ext>
                  </a:extLst>
                </a:hlinkClick>
              </a:rPr>
              <a:t>https://armypubs.army.mil/ProductMaps/PubForm/PogProponent.aspx</a:t>
            </a:r>
            <a:endParaRPr lang="en-US" altLang="en-US" sz="1900" b="0" dirty="0">
              <a:solidFill>
                <a:srgbClr val="0070C0"/>
              </a:solidFill>
            </a:endParaRPr>
          </a:p>
          <a:p>
            <a:pPr marL="630238" lvl="1" indent="-342900">
              <a:spcBef>
                <a:spcPct val="0"/>
              </a:spcBef>
              <a:spcAft>
                <a:spcPts val="1000"/>
              </a:spcAft>
              <a:buFont typeface="Wingdings" panose="05000000000000000000" pitchFamily="2" charset="2"/>
              <a:buChar char="Ø"/>
              <a:defRPr/>
            </a:pPr>
            <a:r>
              <a:rPr lang="en-US" altLang="en-US" sz="2000" b="0" dirty="0"/>
              <a:t>Request brief / interview with proponent or subject-matter expert (SME)</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Footer Placeholder 1">
            <a:extLst>
              <a:ext uri="{FF2B5EF4-FFF2-40B4-BE49-F238E27FC236}">
                <a16:creationId xmlns:a16="http://schemas.microsoft.com/office/drawing/2014/main" id="{9203015C-D5CC-439D-2C67-A9F6A6B0126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8A8DD488-FB2C-4521-8F67-A77DD5306DD9}" type="slidenum">
              <a:rPr lang="en-US" altLang="en-US" sz="1400"/>
              <a:pPr>
                <a:spcBef>
                  <a:spcPct val="0"/>
                </a:spcBef>
                <a:buFontTx/>
                <a:buNone/>
              </a:pPr>
              <a:t>75</a:t>
            </a:fld>
            <a:endParaRPr lang="en-US" altLang="en-US" sz="1400"/>
          </a:p>
        </p:txBody>
      </p:sp>
      <p:sp>
        <p:nvSpPr>
          <p:cNvPr id="34819" name="Text Box 2">
            <a:extLst>
              <a:ext uri="{FF2B5EF4-FFF2-40B4-BE49-F238E27FC236}">
                <a16:creationId xmlns:a16="http://schemas.microsoft.com/office/drawing/2014/main" id="{69FAF5C1-4AE3-9A8E-67CB-FAC40B76D445}"/>
              </a:ext>
            </a:extLst>
          </p:cNvPr>
          <p:cNvSpPr txBox="1">
            <a:spLocks noChangeArrowheads="1"/>
          </p:cNvSpPr>
          <p:nvPr/>
        </p:nvSpPr>
        <p:spPr bwMode="auto">
          <a:xfrm>
            <a:off x="3110241" y="409575"/>
            <a:ext cx="28536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t>Research</a:t>
            </a:r>
          </a:p>
          <a:p>
            <a:pPr algn="ctr">
              <a:spcBef>
                <a:spcPct val="0"/>
              </a:spcBef>
              <a:buFontTx/>
              <a:buNone/>
            </a:pPr>
            <a:r>
              <a:rPr lang="en-US" altLang="en-US" sz="2400" i="1" dirty="0">
                <a:solidFill>
                  <a:srgbClr val="0000FF"/>
                </a:solidFill>
              </a:rPr>
              <a:t>Define the System</a:t>
            </a:r>
          </a:p>
        </p:txBody>
      </p:sp>
      <p:sp>
        <p:nvSpPr>
          <p:cNvPr id="34820" name="Text Box 3">
            <a:extLst>
              <a:ext uri="{FF2B5EF4-FFF2-40B4-BE49-F238E27FC236}">
                <a16:creationId xmlns:a16="http://schemas.microsoft.com/office/drawing/2014/main" id="{99F47A0D-2181-AA7E-8613-A1ABA2FE8D42}"/>
              </a:ext>
            </a:extLst>
          </p:cNvPr>
          <p:cNvSpPr txBox="1">
            <a:spLocks noChangeArrowheads="1"/>
          </p:cNvSpPr>
          <p:nvPr/>
        </p:nvSpPr>
        <p:spPr bwMode="auto">
          <a:xfrm>
            <a:off x="422274" y="1600200"/>
            <a:ext cx="822960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4488" indent="-344488">
              <a:spcBef>
                <a:spcPct val="0"/>
              </a:spcBef>
              <a:spcAft>
                <a:spcPts val="1200"/>
              </a:spcAft>
            </a:pPr>
            <a:r>
              <a:rPr lang="en-US" altLang="en-US" sz="2000" b="0" dirty="0"/>
              <a:t>What </a:t>
            </a:r>
            <a:r>
              <a:rPr lang="en-US" altLang="en-US" sz="2000" b="0" dirty="0">
                <a:solidFill>
                  <a:srgbClr val="0000FF"/>
                </a:solidFill>
              </a:rPr>
              <a:t>system, program, or process </a:t>
            </a:r>
            <a:r>
              <a:rPr lang="en-US" altLang="en-US" sz="2000" b="0" dirty="0"/>
              <a:t>are</a:t>
            </a:r>
            <a:r>
              <a:rPr lang="en-US" altLang="en-US" sz="2000" b="0" dirty="0">
                <a:solidFill>
                  <a:srgbClr val="0000FF"/>
                </a:solidFill>
              </a:rPr>
              <a:t> </a:t>
            </a:r>
            <a:r>
              <a:rPr lang="en-US" altLang="en-US" sz="2000" b="0" dirty="0"/>
              <a:t>you are planning to inspect?</a:t>
            </a:r>
          </a:p>
          <a:p>
            <a:pPr marL="344488" indent="-344488">
              <a:spcBef>
                <a:spcPct val="0"/>
              </a:spcBef>
              <a:spcAft>
                <a:spcPts val="1200"/>
              </a:spcAft>
            </a:pPr>
            <a:r>
              <a:rPr lang="en-US" altLang="en-US" sz="2000" b="0" dirty="0">
                <a:solidFill>
                  <a:srgbClr val="FF0000"/>
                </a:solidFill>
              </a:rPr>
              <a:t>Functional Model: </a:t>
            </a:r>
            <a:r>
              <a:rPr lang="en-US" altLang="en-US" sz="2000" b="0" dirty="0"/>
              <a:t>Graphically depicts the decisions, actions, and activities of a </a:t>
            </a:r>
            <a:r>
              <a:rPr lang="en-US" altLang="en-US" sz="2000" b="0" dirty="0">
                <a:solidFill>
                  <a:srgbClr val="0000FF"/>
                </a:solidFill>
              </a:rPr>
              <a:t>system, program, or process </a:t>
            </a:r>
            <a:r>
              <a:rPr lang="en-US" altLang="en-US" sz="2000" b="0" dirty="0"/>
              <a:t>in order to describe and understand its functional aspects.  </a:t>
            </a:r>
          </a:p>
          <a:p>
            <a:pPr marL="344488" indent="-344488">
              <a:spcBef>
                <a:spcPct val="0"/>
              </a:spcBef>
              <a:spcAft>
                <a:spcPts val="1200"/>
              </a:spcAft>
            </a:pPr>
            <a:r>
              <a:rPr lang="en-US" altLang="en-US" sz="2000" b="0" dirty="0"/>
              <a:t>Includes the following components:</a:t>
            </a:r>
          </a:p>
          <a:p>
            <a:pPr marL="688975" lvl="1" indent="-290513">
              <a:spcBef>
                <a:spcPct val="0"/>
              </a:spcBef>
              <a:spcAft>
                <a:spcPts val="600"/>
              </a:spcAft>
              <a:buClr>
                <a:schemeClr val="tx1"/>
              </a:buClr>
              <a:buFont typeface="Wingdings" panose="05000000000000000000" pitchFamily="2" charset="2"/>
              <a:buChar char="Ø"/>
            </a:pPr>
            <a:r>
              <a:rPr lang="en-US" altLang="en-US" sz="2000" dirty="0"/>
              <a:t>Controls</a:t>
            </a:r>
            <a:r>
              <a:rPr lang="en-US" altLang="en-US" sz="2000" b="0" dirty="0"/>
              <a:t> – Elements that define or constrain how to conduct the activity.  Examples are laws, regulations, policies, etc.</a:t>
            </a:r>
          </a:p>
          <a:p>
            <a:pPr marL="688975" lvl="1" indent="-290513">
              <a:spcBef>
                <a:spcPct val="0"/>
              </a:spcBef>
              <a:spcAft>
                <a:spcPts val="600"/>
              </a:spcAft>
              <a:buClr>
                <a:schemeClr val="tx1"/>
              </a:buClr>
              <a:buFont typeface="Wingdings" panose="05000000000000000000" pitchFamily="2" charset="2"/>
              <a:buChar char="Ø"/>
            </a:pPr>
            <a:r>
              <a:rPr lang="en-US" altLang="en-US" sz="2000" dirty="0"/>
              <a:t>Inputs</a:t>
            </a:r>
            <a:r>
              <a:rPr lang="en-US" altLang="en-US" sz="2000" b="0" dirty="0"/>
              <a:t> – Elements transformed by the activity or process.  Inputs normally include people, systems, facilities, or equipment.</a:t>
            </a:r>
          </a:p>
          <a:p>
            <a:pPr marL="688975" lvl="1" indent="-290513">
              <a:spcBef>
                <a:spcPct val="0"/>
              </a:spcBef>
              <a:spcAft>
                <a:spcPts val="600"/>
              </a:spcAft>
              <a:buClr>
                <a:schemeClr val="tx1"/>
              </a:buClr>
              <a:buFont typeface="Wingdings" panose="05000000000000000000" pitchFamily="2" charset="2"/>
              <a:buChar char="Ø"/>
            </a:pPr>
            <a:r>
              <a:rPr lang="en-US" altLang="en-US" sz="2000" dirty="0"/>
              <a:t>Mechanisms</a:t>
            </a:r>
            <a:r>
              <a:rPr lang="en-US" altLang="en-US" sz="2000" b="0" dirty="0"/>
              <a:t> – Those things that are necessary to accomplish the activity.  Mechanisms are the specific “</a:t>
            </a:r>
            <a:r>
              <a:rPr lang="en-US" altLang="en-US" sz="2000" b="0" u="sng" dirty="0"/>
              <a:t>who</a:t>
            </a:r>
            <a:r>
              <a:rPr lang="en-US" altLang="en-US" sz="2000" b="0" dirty="0"/>
              <a:t>” does “</a:t>
            </a:r>
            <a:r>
              <a:rPr lang="en-US" altLang="en-US" sz="2000" b="0" u="sng" dirty="0"/>
              <a:t>what</a:t>
            </a:r>
            <a:r>
              <a:rPr lang="en-US" altLang="en-US" sz="2000" b="0" dirty="0"/>
              <a:t>” within the system / process. </a:t>
            </a:r>
          </a:p>
          <a:p>
            <a:pPr marL="688975" lvl="1" indent="-290513">
              <a:spcBef>
                <a:spcPct val="0"/>
              </a:spcBef>
              <a:spcAft>
                <a:spcPts val="600"/>
              </a:spcAft>
              <a:buClr>
                <a:schemeClr val="tx1"/>
              </a:buClr>
              <a:buFont typeface="Wingdings" panose="05000000000000000000" pitchFamily="2" charset="2"/>
              <a:buChar char="Ø"/>
            </a:pPr>
            <a:r>
              <a:rPr lang="en-US" altLang="en-US" sz="2000" dirty="0"/>
              <a:t>Output</a:t>
            </a:r>
            <a:r>
              <a:rPr lang="en-US" altLang="en-US" sz="2000" b="0" dirty="0"/>
              <a:t> – The results or desired end state of the activity.</a:t>
            </a:r>
          </a:p>
        </p:txBody>
      </p:sp>
    </p:spTree>
  </p:cSld>
  <p:clrMapOvr>
    <a:masterClrMapping/>
  </p:clrMapOvr>
  <p:transition>
    <p:pull/>
    <p:sndAc>
      <p:end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1750D3-BCAD-13A0-4EEE-92C54930D675}"/>
              </a:ext>
            </a:extLst>
          </p:cNvPr>
          <p:cNvSpPr>
            <a:spLocks noGrp="1"/>
          </p:cNvSpPr>
          <p:nvPr>
            <p:ph type="ftr" sz="quarter" idx="10"/>
          </p:nvPr>
        </p:nvSpPr>
        <p:spPr/>
        <p:txBody>
          <a:bodyPr/>
          <a:lstStyle/>
          <a:p>
            <a:pPr>
              <a:defRPr/>
            </a:pPr>
            <a:r>
              <a:rPr lang="en-US" altLang="en-US"/>
              <a:t>U.S. Army Inspector General School   </a:t>
            </a:r>
            <a:fld id="{82BB7DAF-65E0-445D-9577-BF530A5CB110}" type="slidenum">
              <a:rPr lang="en-US" altLang="en-US" smtClean="0"/>
              <a:pPr>
                <a:defRPr/>
              </a:pPr>
              <a:t>76</a:t>
            </a:fld>
            <a:endParaRPr lang="en-US" altLang="en-US"/>
          </a:p>
        </p:txBody>
      </p:sp>
      <p:sp>
        <p:nvSpPr>
          <p:cNvPr id="39" name="Text Box 2">
            <a:extLst>
              <a:ext uri="{FF2B5EF4-FFF2-40B4-BE49-F238E27FC236}">
                <a16:creationId xmlns:a16="http://schemas.microsoft.com/office/drawing/2014/main" id="{1FA24A31-BFD0-B7A4-57A7-DAB3CBA51A1C}"/>
              </a:ext>
            </a:extLst>
          </p:cNvPr>
          <p:cNvSpPr txBox="1">
            <a:spLocks noChangeArrowheads="1"/>
          </p:cNvSpPr>
          <p:nvPr/>
        </p:nvSpPr>
        <p:spPr bwMode="auto">
          <a:xfrm>
            <a:off x="3170710" y="110422"/>
            <a:ext cx="279595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t>Research</a:t>
            </a:r>
          </a:p>
          <a:p>
            <a:pPr algn="ctr">
              <a:spcBef>
                <a:spcPct val="0"/>
              </a:spcBef>
              <a:buFontTx/>
              <a:buNone/>
            </a:pPr>
            <a:r>
              <a:rPr lang="en-US" altLang="en-US" sz="2400" i="1" dirty="0">
                <a:solidFill>
                  <a:srgbClr val="0000FF"/>
                </a:solidFill>
              </a:rPr>
              <a:t>Functional Model</a:t>
            </a:r>
          </a:p>
        </p:txBody>
      </p:sp>
      <p:grpSp>
        <p:nvGrpSpPr>
          <p:cNvPr id="74" name="Group 73">
            <a:extLst>
              <a:ext uri="{FF2B5EF4-FFF2-40B4-BE49-F238E27FC236}">
                <a16:creationId xmlns:a16="http://schemas.microsoft.com/office/drawing/2014/main" id="{C8F9F020-33C6-5E56-EF14-E22FD8EAB82F}"/>
              </a:ext>
            </a:extLst>
          </p:cNvPr>
          <p:cNvGrpSpPr/>
          <p:nvPr/>
        </p:nvGrpSpPr>
        <p:grpSpPr>
          <a:xfrm>
            <a:off x="2438400" y="1369039"/>
            <a:ext cx="5872364" cy="4788806"/>
            <a:chOff x="5093121" y="1288980"/>
            <a:chExt cx="3203702" cy="4788806"/>
          </a:xfrm>
        </p:grpSpPr>
        <p:sp>
          <p:nvSpPr>
            <p:cNvPr id="50" name="Rectangle 21">
              <a:extLst>
                <a:ext uri="{FF2B5EF4-FFF2-40B4-BE49-F238E27FC236}">
                  <a16:creationId xmlns:a16="http://schemas.microsoft.com/office/drawing/2014/main" id="{F2520E10-DE8E-7841-3B27-400D4B0C1A2F}"/>
                </a:ext>
              </a:extLst>
            </p:cNvPr>
            <p:cNvSpPr>
              <a:spLocks noChangeArrowheads="1"/>
            </p:cNvSpPr>
            <p:nvPr/>
          </p:nvSpPr>
          <p:spPr bwMode="auto">
            <a:xfrm>
              <a:off x="5093121" y="5562254"/>
              <a:ext cx="3173565" cy="504825"/>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5" name="Freeform 30">
              <a:extLst>
                <a:ext uri="{FF2B5EF4-FFF2-40B4-BE49-F238E27FC236}">
                  <a16:creationId xmlns:a16="http://schemas.microsoft.com/office/drawing/2014/main" id="{AF0D9CE1-A4FD-FC67-FEC8-69183BF8CB79}"/>
                </a:ext>
              </a:extLst>
            </p:cNvPr>
            <p:cNvSpPr>
              <a:spLocks noEditPoints="1"/>
            </p:cNvSpPr>
            <p:nvPr/>
          </p:nvSpPr>
          <p:spPr bwMode="auto">
            <a:xfrm>
              <a:off x="6638202" y="2526323"/>
              <a:ext cx="49212" cy="274320"/>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grpSp>
          <p:nvGrpSpPr>
            <p:cNvPr id="51" name="Group 50">
              <a:extLst>
                <a:ext uri="{FF2B5EF4-FFF2-40B4-BE49-F238E27FC236}">
                  <a16:creationId xmlns:a16="http://schemas.microsoft.com/office/drawing/2014/main" id="{85ECE331-9D08-FA9C-041F-7B8C4FE818C5}"/>
                </a:ext>
              </a:extLst>
            </p:cNvPr>
            <p:cNvGrpSpPr/>
            <p:nvPr/>
          </p:nvGrpSpPr>
          <p:grpSpPr>
            <a:xfrm>
              <a:off x="5093121" y="2852165"/>
              <a:ext cx="3185340" cy="523220"/>
              <a:chOff x="4513923" y="2884513"/>
              <a:chExt cx="3185340" cy="523220"/>
            </a:xfrm>
          </p:grpSpPr>
          <p:sp>
            <p:nvSpPr>
              <p:cNvPr id="13" name="Rectangle 21">
                <a:extLst>
                  <a:ext uri="{FF2B5EF4-FFF2-40B4-BE49-F238E27FC236}">
                    <a16:creationId xmlns:a16="http://schemas.microsoft.com/office/drawing/2014/main" id="{65EF4CB6-AF1E-A92A-5523-D2019E5BA9F2}"/>
                  </a:ext>
                </a:extLst>
              </p:cNvPr>
              <p:cNvSpPr>
                <a:spLocks noChangeArrowheads="1"/>
              </p:cNvSpPr>
              <p:nvPr/>
            </p:nvSpPr>
            <p:spPr bwMode="auto">
              <a:xfrm>
                <a:off x="4513923" y="2899701"/>
                <a:ext cx="3185340" cy="504825"/>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4" name="TextBox 13">
                <a:extLst>
                  <a:ext uri="{FF2B5EF4-FFF2-40B4-BE49-F238E27FC236}">
                    <a16:creationId xmlns:a16="http://schemas.microsoft.com/office/drawing/2014/main" id="{4B31ECFE-956C-206B-A83A-50CE5AF987A3}"/>
                  </a:ext>
                </a:extLst>
              </p:cNvPr>
              <p:cNvSpPr txBox="1">
                <a:spLocks noChangeArrowheads="1"/>
              </p:cNvSpPr>
              <p:nvPr/>
            </p:nvSpPr>
            <p:spPr bwMode="auto">
              <a:xfrm>
                <a:off x="4520109" y="2884513"/>
                <a:ext cx="31673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dirty="0"/>
                  <a:t>Inputs:</a:t>
                </a:r>
              </a:p>
              <a:p>
                <a:pPr algn="ctr" eaLnBrk="1" hangingPunct="1">
                  <a:spcBef>
                    <a:spcPct val="0"/>
                  </a:spcBef>
                  <a:buFontTx/>
                  <a:buNone/>
                </a:pPr>
                <a:endParaRPr lang="en-US" altLang="en-US" sz="400" dirty="0"/>
              </a:p>
              <a:p>
                <a:pPr algn="ctr" eaLnBrk="1" hangingPunct="1">
                  <a:spcBef>
                    <a:spcPct val="0"/>
                  </a:spcBef>
                  <a:buFontTx/>
                  <a:buNone/>
                </a:pPr>
                <a:r>
                  <a:rPr lang="en-US" altLang="en-US" sz="1200" b="0" dirty="0"/>
                  <a:t>People, systems, facilities, or equipment to be transformed during the process</a:t>
                </a:r>
              </a:p>
            </p:txBody>
          </p:sp>
        </p:grpSp>
        <p:grpSp>
          <p:nvGrpSpPr>
            <p:cNvPr id="38" name="Group 37">
              <a:extLst>
                <a:ext uri="{FF2B5EF4-FFF2-40B4-BE49-F238E27FC236}">
                  <a16:creationId xmlns:a16="http://schemas.microsoft.com/office/drawing/2014/main" id="{1AE7DC0D-05D1-C43D-889D-F5F611D97E7E}"/>
                </a:ext>
              </a:extLst>
            </p:cNvPr>
            <p:cNvGrpSpPr/>
            <p:nvPr/>
          </p:nvGrpSpPr>
          <p:grpSpPr>
            <a:xfrm>
              <a:off x="5093121" y="1874298"/>
              <a:ext cx="3185340" cy="574068"/>
              <a:chOff x="3023606" y="1104636"/>
              <a:chExt cx="3185340" cy="574068"/>
            </a:xfrm>
          </p:grpSpPr>
          <p:sp>
            <p:nvSpPr>
              <p:cNvPr id="33" name="Rectangle 21">
                <a:extLst>
                  <a:ext uri="{FF2B5EF4-FFF2-40B4-BE49-F238E27FC236}">
                    <a16:creationId xmlns:a16="http://schemas.microsoft.com/office/drawing/2014/main" id="{0F5D2591-B587-9C74-7722-34775E2528B3}"/>
                  </a:ext>
                </a:extLst>
              </p:cNvPr>
              <p:cNvSpPr>
                <a:spLocks noChangeArrowheads="1"/>
              </p:cNvSpPr>
              <p:nvPr/>
            </p:nvSpPr>
            <p:spPr bwMode="auto">
              <a:xfrm>
                <a:off x="3023606" y="1114117"/>
                <a:ext cx="3185340" cy="564587"/>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34" name="TextBox 33">
                <a:extLst>
                  <a:ext uri="{FF2B5EF4-FFF2-40B4-BE49-F238E27FC236}">
                    <a16:creationId xmlns:a16="http://schemas.microsoft.com/office/drawing/2014/main" id="{83A70EC9-54F4-0499-EA78-E59EC58F547B}"/>
                  </a:ext>
                </a:extLst>
              </p:cNvPr>
              <p:cNvSpPr txBox="1">
                <a:spLocks noChangeArrowheads="1"/>
              </p:cNvSpPr>
              <p:nvPr/>
            </p:nvSpPr>
            <p:spPr bwMode="auto">
              <a:xfrm>
                <a:off x="3023606" y="1104636"/>
                <a:ext cx="3185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dirty="0"/>
                  <a:t>Controls:</a:t>
                </a:r>
              </a:p>
              <a:p>
                <a:pPr algn="ctr" eaLnBrk="1" hangingPunct="1">
                  <a:spcBef>
                    <a:spcPct val="0"/>
                  </a:spcBef>
                  <a:buFontTx/>
                  <a:buNone/>
                </a:pPr>
                <a:endParaRPr lang="en-US" altLang="en-US" sz="400" dirty="0"/>
              </a:p>
              <a:p>
                <a:pPr algn="ctr" eaLnBrk="1" hangingPunct="1">
                  <a:spcBef>
                    <a:spcPct val="0"/>
                  </a:spcBef>
                  <a:buFontTx/>
                  <a:buNone/>
                </a:pPr>
                <a:r>
                  <a:rPr lang="en-US" altLang="en-US" sz="1200" b="0" dirty="0"/>
                  <a:t>Laws, regulations, policies, etc., that govern the process -- include proponent </a:t>
                </a:r>
              </a:p>
            </p:txBody>
          </p:sp>
        </p:grpSp>
        <p:grpSp>
          <p:nvGrpSpPr>
            <p:cNvPr id="37" name="Group 36">
              <a:extLst>
                <a:ext uri="{FF2B5EF4-FFF2-40B4-BE49-F238E27FC236}">
                  <a16:creationId xmlns:a16="http://schemas.microsoft.com/office/drawing/2014/main" id="{C194D06D-7460-811D-08D0-00050F46D3A6}"/>
                </a:ext>
              </a:extLst>
            </p:cNvPr>
            <p:cNvGrpSpPr/>
            <p:nvPr/>
          </p:nvGrpSpPr>
          <p:grpSpPr>
            <a:xfrm>
              <a:off x="5093121" y="1288980"/>
              <a:ext cx="3185340" cy="393143"/>
              <a:chOff x="1569043" y="397025"/>
              <a:chExt cx="3185340" cy="262096"/>
            </a:xfrm>
          </p:grpSpPr>
          <p:sp>
            <p:nvSpPr>
              <p:cNvPr id="36" name="Rectangle 21">
                <a:extLst>
                  <a:ext uri="{FF2B5EF4-FFF2-40B4-BE49-F238E27FC236}">
                    <a16:creationId xmlns:a16="http://schemas.microsoft.com/office/drawing/2014/main" id="{6C986391-30FE-7D75-7585-F3D53F8CA57A}"/>
                  </a:ext>
                </a:extLst>
              </p:cNvPr>
              <p:cNvSpPr>
                <a:spLocks noChangeArrowheads="1"/>
              </p:cNvSpPr>
              <p:nvPr/>
            </p:nvSpPr>
            <p:spPr bwMode="auto">
              <a:xfrm>
                <a:off x="1569043" y="397025"/>
                <a:ext cx="3185340" cy="262096"/>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35" name="TextBox 34">
                <a:extLst>
                  <a:ext uri="{FF2B5EF4-FFF2-40B4-BE49-F238E27FC236}">
                    <a16:creationId xmlns:a16="http://schemas.microsoft.com/office/drawing/2014/main" id="{DDF58682-1E30-D2D1-8418-9246B0455AA2}"/>
                  </a:ext>
                </a:extLst>
              </p:cNvPr>
              <p:cNvSpPr txBox="1">
                <a:spLocks noChangeArrowheads="1"/>
              </p:cNvSpPr>
              <p:nvPr/>
            </p:nvSpPr>
            <p:spPr bwMode="auto">
              <a:xfrm>
                <a:off x="1595661" y="405976"/>
                <a:ext cx="3106978" cy="2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dirty="0"/>
                  <a:t>System / Program / Process</a:t>
                </a:r>
              </a:p>
            </p:txBody>
          </p:sp>
        </p:grpSp>
        <p:sp>
          <p:nvSpPr>
            <p:cNvPr id="48" name="TextBox 47">
              <a:extLst>
                <a:ext uri="{FF2B5EF4-FFF2-40B4-BE49-F238E27FC236}">
                  <a16:creationId xmlns:a16="http://schemas.microsoft.com/office/drawing/2014/main" id="{EC3507D3-0591-EB99-85BB-3D88FB493755}"/>
                </a:ext>
              </a:extLst>
            </p:cNvPr>
            <p:cNvSpPr txBox="1">
              <a:spLocks noChangeArrowheads="1"/>
            </p:cNvSpPr>
            <p:nvPr/>
          </p:nvSpPr>
          <p:spPr bwMode="auto">
            <a:xfrm>
              <a:off x="5093121" y="5554566"/>
              <a:ext cx="31735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dirty="0"/>
                <a:t>Output:</a:t>
              </a:r>
            </a:p>
            <a:p>
              <a:pPr algn="ctr" eaLnBrk="1" hangingPunct="1">
                <a:spcBef>
                  <a:spcPct val="0"/>
                </a:spcBef>
                <a:buFontTx/>
                <a:buNone/>
              </a:pPr>
              <a:endParaRPr lang="en-US" altLang="en-US" sz="400" dirty="0"/>
            </a:p>
            <a:p>
              <a:pPr algn="ctr" eaLnBrk="1" hangingPunct="1">
                <a:spcBef>
                  <a:spcPct val="0"/>
                </a:spcBef>
                <a:buFontTx/>
                <a:buNone/>
              </a:pPr>
              <a:r>
                <a:rPr lang="en-US" altLang="en-US" sz="1200" b="0" dirty="0"/>
                <a:t>Desired result of the system / program / process</a:t>
              </a:r>
            </a:p>
          </p:txBody>
        </p:sp>
        <p:grpSp>
          <p:nvGrpSpPr>
            <p:cNvPr id="54" name="Group 53">
              <a:extLst>
                <a:ext uri="{FF2B5EF4-FFF2-40B4-BE49-F238E27FC236}">
                  <a16:creationId xmlns:a16="http://schemas.microsoft.com/office/drawing/2014/main" id="{CFC3B611-2D60-287E-47B3-477C336364C0}"/>
                </a:ext>
              </a:extLst>
            </p:cNvPr>
            <p:cNvGrpSpPr/>
            <p:nvPr/>
          </p:nvGrpSpPr>
          <p:grpSpPr>
            <a:xfrm>
              <a:off x="5093121" y="3774499"/>
              <a:ext cx="3203702" cy="1206728"/>
              <a:chOff x="2992029" y="896052"/>
              <a:chExt cx="3203702" cy="1206728"/>
            </a:xfrm>
          </p:grpSpPr>
          <p:sp>
            <p:nvSpPr>
              <p:cNvPr id="55" name="Rectangle 21">
                <a:extLst>
                  <a:ext uri="{FF2B5EF4-FFF2-40B4-BE49-F238E27FC236}">
                    <a16:creationId xmlns:a16="http://schemas.microsoft.com/office/drawing/2014/main" id="{45168EA9-A40B-65D7-D8E7-5B209D9C60AC}"/>
                  </a:ext>
                </a:extLst>
              </p:cNvPr>
              <p:cNvSpPr>
                <a:spLocks noChangeArrowheads="1"/>
              </p:cNvSpPr>
              <p:nvPr/>
            </p:nvSpPr>
            <p:spPr bwMode="auto">
              <a:xfrm>
                <a:off x="2992029" y="896052"/>
                <a:ext cx="3173565" cy="1206728"/>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56" name="TextBox 55">
                <a:extLst>
                  <a:ext uri="{FF2B5EF4-FFF2-40B4-BE49-F238E27FC236}">
                    <a16:creationId xmlns:a16="http://schemas.microsoft.com/office/drawing/2014/main" id="{BB32F84E-59F0-0D1E-EB15-C240C958676A}"/>
                  </a:ext>
                </a:extLst>
              </p:cNvPr>
              <p:cNvSpPr txBox="1">
                <a:spLocks noChangeArrowheads="1"/>
              </p:cNvSpPr>
              <p:nvPr/>
            </p:nvSpPr>
            <p:spPr bwMode="auto">
              <a:xfrm>
                <a:off x="2998214" y="921810"/>
                <a:ext cx="319751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dirty="0"/>
                  <a:t>Mechanisms:</a:t>
                </a:r>
              </a:p>
              <a:p>
                <a:pPr algn="ctr" eaLnBrk="1" hangingPunct="1">
                  <a:spcBef>
                    <a:spcPct val="0"/>
                  </a:spcBef>
                  <a:buFontTx/>
                  <a:buNone/>
                </a:pPr>
                <a:endParaRPr lang="en-US" altLang="en-US" sz="200" dirty="0"/>
              </a:p>
              <a:p>
                <a:pPr algn="ctr" eaLnBrk="1" hangingPunct="1">
                  <a:spcBef>
                    <a:spcPct val="0"/>
                  </a:spcBef>
                  <a:buFontTx/>
                  <a:buNone/>
                </a:pPr>
                <a:r>
                  <a:rPr lang="en-US" altLang="en-US" sz="1200" b="0" dirty="0"/>
                  <a:t>Specific activities necessary to perform the process </a:t>
                </a:r>
              </a:p>
              <a:p>
                <a:pPr algn="ctr" eaLnBrk="1" hangingPunct="1">
                  <a:spcBef>
                    <a:spcPct val="0"/>
                  </a:spcBef>
                  <a:buFontTx/>
                  <a:buNone/>
                </a:pPr>
                <a:r>
                  <a:rPr lang="en-US" altLang="en-US" sz="1200" b="0" dirty="0"/>
                  <a:t>(i.e., transform the inputs into the output)</a:t>
                </a:r>
              </a:p>
            </p:txBody>
          </p:sp>
        </p:grpSp>
        <p:sp>
          <p:nvSpPr>
            <p:cNvPr id="72" name="Freeform 30">
              <a:extLst>
                <a:ext uri="{FF2B5EF4-FFF2-40B4-BE49-F238E27FC236}">
                  <a16:creationId xmlns:a16="http://schemas.microsoft.com/office/drawing/2014/main" id="{F227BE4C-9ECF-1C7F-44C7-1D63F7526F6C}"/>
                </a:ext>
              </a:extLst>
            </p:cNvPr>
            <p:cNvSpPr>
              <a:spLocks noEditPoints="1"/>
            </p:cNvSpPr>
            <p:nvPr/>
          </p:nvSpPr>
          <p:spPr bwMode="auto">
            <a:xfrm>
              <a:off x="6673458" y="5228716"/>
              <a:ext cx="49212" cy="274320"/>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73" name="Freeform 30">
              <a:extLst>
                <a:ext uri="{FF2B5EF4-FFF2-40B4-BE49-F238E27FC236}">
                  <a16:creationId xmlns:a16="http://schemas.microsoft.com/office/drawing/2014/main" id="{5C4D2747-FB13-F23E-631D-9BF672B6DBBA}"/>
                </a:ext>
              </a:extLst>
            </p:cNvPr>
            <p:cNvSpPr>
              <a:spLocks noEditPoints="1"/>
            </p:cNvSpPr>
            <p:nvPr/>
          </p:nvSpPr>
          <p:spPr bwMode="auto">
            <a:xfrm>
              <a:off x="6645173" y="3427775"/>
              <a:ext cx="49212" cy="274320"/>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66" name="Rectangle 21">
              <a:extLst>
                <a:ext uri="{FF2B5EF4-FFF2-40B4-BE49-F238E27FC236}">
                  <a16:creationId xmlns:a16="http://schemas.microsoft.com/office/drawing/2014/main" id="{ABB7D360-B442-5FF2-B0BB-C80405D63884}"/>
                </a:ext>
              </a:extLst>
            </p:cNvPr>
            <p:cNvSpPr>
              <a:spLocks noChangeArrowheads="1"/>
            </p:cNvSpPr>
            <p:nvPr/>
          </p:nvSpPr>
          <p:spPr bwMode="auto">
            <a:xfrm>
              <a:off x="6694385" y="4446589"/>
              <a:ext cx="1572301" cy="723328"/>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69" name="Rectangle 21">
              <a:extLst>
                <a:ext uri="{FF2B5EF4-FFF2-40B4-BE49-F238E27FC236}">
                  <a16:creationId xmlns:a16="http://schemas.microsoft.com/office/drawing/2014/main" id="{442773FD-322F-463B-C023-1258DCC5741D}"/>
                </a:ext>
              </a:extLst>
            </p:cNvPr>
            <p:cNvSpPr>
              <a:spLocks noChangeArrowheads="1"/>
            </p:cNvSpPr>
            <p:nvPr/>
          </p:nvSpPr>
          <p:spPr bwMode="auto">
            <a:xfrm>
              <a:off x="5093121" y="4446589"/>
              <a:ext cx="1601264" cy="723328"/>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65" name="TextBox 64">
              <a:extLst>
                <a:ext uri="{FF2B5EF4-FFF2-40B4-BE49-F238E27FC236}">
                  <a16:creationId xmlns:a16="http://schemas.microsoft.com/office/drawing/2014/main" id="{0F65D349-1084-F61E-2331-A1CC6DCF4E2A}"/>
                </a:ext>
              </a:extLst>
            </p:cNvPr>
            <p:cNvSpPr txBox="1">
              <a:spLocks noChangeArrowheads="1"/>
            </p:cNvSpPr>
            <p:nvPr/>
          </p:nvSpPr>
          <p:spPr bwMode="auto">
            <a:xfrm>
              <a:off x="5188603" y="4431144"/>
              <a:ext cx="3038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200" dirty="0"/>
                <a:t>            </a:t>
              </a:r>
              <a:r>
                <a:rPr lang="en-US" altLang="en-US" sz="1200" u="sng" dirty="0"/>
                <a:t>Who</a:t>
              </a:r>
              <a:r>
                <a:rPr lang="en-US" altLang="en-US" sz="1200" dirty="0"/>
                <a:t>                   			         </a:t>
              </a:r>
              <a:r>
                <a:rPr lang="en-US" altLang="en-US" sz="1200" u="sng" dirty="0"/>
                <a:t>What</a:t>
              </a:r>
            </a:p>
            <a:p>
              <a:pPr algn="ctr" eaLnBrk="1" hangingPunct="1">
                <a:spcBef>
                  <a:spcPct val="0"/>
                </a:spcBef>
                <a:buFontTx/>
                <a:buNone/>
              </a:pPr>
              <a:endParaRPr lang="en-US" altLang="en-US" sz="1200" b="0" dirty="0"/>
            </a:p>
          </p:txBody>
        </p:sp>
      </p:grpSp>
      <p:sp>
        <p:nvSpPr>
          <p:cNvPr id="3" name="Arrow: Curved Right 2">
            <a:extLst>
              <a:ext uri="{FF2B5EF4-FFF2-40B4-BE49-F238E27FC236}">
                <a16:creationId xmlns:a16="http://schemas.microsoft.com/office/drawing/2014/main" id="{4BC3F7A3-C527-D42D-EEE1-54A15C6FE02F}"/>
              </a:ext>
            </a:extLst>
          </p:cNvPr>
          <p:cNvSpPr/>
          <p:nvPr/>
        </p:nvSpPr>
        <p:spPr bwMode="auto">
          <a:xfrm>
            <a:off x="1910639" y="2349715"/>
            <a:ext cx="548640" cy="899626"/>
          </a:xfrm>
          <a:prstGeom prst="curvedRightArrow">
            <a:avLst>
              <a:gd name="adj1" fmla="val 4295"/>
              <a:gd name="adj2" fmla="val 50000"/>
              <a:gd name="adj3" fmla="val 25000"/>
            </a:avLst>
          </a:prstGeom>
          <a:solidFill>
            <a:srgbClr val="FF0000"/>
          </a:solid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4" name="Arrow: Curved Right 3">
            <a:extLst>
              <a:ext uri="{FF2B5EF4-FFF2-40B4-BE49-F238E27FC236}">
                <a16:creationId xmlns:a16="http://schemas.microsoft.com/office/drawing/2014/main" id="{DC8ABE93-248D-1D85-1885-68F0AC9CBC70}"/>
              </a:ext>
            </a:extLst>
          </p:cNvPr>
          <p:cNvSpPr/>
          <p:nvPr/>
        </p:nvSpPr>
        <p:spPr bwMode="auto">
          <a:xfrm>
            <a:off x="1862460" y="2408514"/>
            <a:ext cx="600048" cy="1761628"/>
          </a:xfrm>
          <a:prstGeom prst="curvedRightArrow">
            <a:avLst>
              <a:gd name="adj1" fmla="val 4295"/>
              <a:gd name="adj2" fmla="val 50000"/>
              <a:gd name="adj3" fmla="val 25000"/>
            </a:avLst>
          </a:prstGeom>
          <a:solidFill>
            <a:srgbClr val="FF0000"/>
          </a:solid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6" name="Arrow: Curved Right 5">
            <a:extLst>
              <a:ext uri="{FF2B5EF4-FFF2-40B4-BE49-F238E27FC236}">
                <a16:creationId xmlns:a16="http://schemas.microsoft.com/office/drawing/2014/main" id="{269801E5-9A73-3C92-AE50-EBA4E9FFE4DF}"/>
              </a:ext>
            </a:extLst>
          </p:cNvPr>
          <p:cNvSpPr/>
          <p:nvPr/>
        </p:nvSpPr>
        <p:spPr bwMode="auto">
          <a:xfrm>
            <a:off x="1600200" y="2477577"/>
            <a:ext cx="842358" cy="3651645"/>
          </a:xfrm>
          <a:prstGeom prst="curvedRightArrow">
            <a:avLst>
              <a:gd name="adj1" fmla="val 4295"/>
              <a:gd name="adj2" fmla="val 50000"/>
              <a:gd name="adj3" fmla="val 25000"/>
            </a:avLst>
          </a:prstGeom>
          <a:solidFill>
            <a:srgbClr val="FF0000"/>
          </a:solid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7" name="Speech Bubble: Oval 6">
            <a:extLst>
              <a:ext uri="{FF2B5EF4-FFF2-40B4-BE49-F238E27FC236}">
                <a16:creationId xmlns:a16="http://schemas.microsoft.com/office/drawing/2014/main" id="{D4A1ED04-573B-EDEC-7012-A42023B9D351}"/>
              </a:ext>
            </a:extLst>
          </p:cNvPr>
          <p:cNvSpPr/>
          <p:nvPr/>
        </p:nvSpPr>
        <p:spPr bwMode="auto">
          <a:xfrm>
            <a:off x="121955" y="1721019"/>
            <a:ext cx="1835359" cy="1226393"/>
          </a:xfrm>
          <a:prstGeom prst="wedgeEllipseCallout">
            <a:avLst>
              <a:gd name="adj1" fmla="val 79457"/>
              <a:gd name="adj2" fmla="val -9934"/>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9" name="TextBox 8">
            <a:extLst>
              <a:ext uri="{FF2B5EF4-FFF2-40B4-BE49-F238E27FC236}">
                <a16:creationId xmlns:a16="http://schemas.microsoft.com/office/drawing/2014/main" id="{A3E46CE6-8DEF-1CCA-285A-DE60E71F655D}"/>
              </a:ext>
            </a:extLst>
          </p:cNvPr>
          <p:cNvSpPr txBox="1"/>
          <p:nvPr/>
        </p:nvSpPr>
        <p:spPr>
          <a:xfrm>
            <a:off x="-97726" y="1762182"/>
            <a:ext cx="2274719" cy="1077218"/>
          </a:xfrm>
          <a:prstGeom prst="rect">
            <a:avLst/>
          </a:prstGeom>
          <a:noFill/>
        </p:spPr>
        <p:txBody>
          <a:bodyPr wrap="square">
            <a:spAutoFit/>
          </a:bodyPr>
          <a:lstStyle/>
          <a:p>
            <a:pPr algn="ctr"/>
            <a:r>
              <a:rPr lang="en-US" altLang="en-US" sz="1600" dirty="0"/>
              <a:t>Controls </a:t>
            </a:r>
          </a:p>
          <a:p>
            <a:pPr algn="ctr"/>
            <a:r>
              <a:rPr lang="en-US" altLang="en-US" sz="1600" dirty="0"/>
              <a:t>dictate inputs, mechanisms, </a:t>
            </a:r>
          </a:p>
          <a:p>
            <a:pPr algn="ctr"/>
            <a:r>
              <a:rPr lang="en-US" altLang="en-US" sz="1600" dirty="0"/>
              <a:t>and outputs</a:t>
            </a:r>
          </a:p>
        </p:txBody>
      </p:sp>
      <p:sp>
        <p:nvSpPr>
          <p:cNvPr id="43" name="TextBox 42">
            <a:extLst>
              <a:ext uri="{FF2B5EF4-FFF2-40B4-BE49-F238E27FC236}">
                <a16:creationId xmlns:a16="http://schemas.microsoft.com/office/drawing/2014/main" id="{BA5253C8-5D2A-DF21-24B6-97846814E5C7}"/>
              </a:ext>
            </a:extLst>
          </p:cNvPr>
          <p:cNvSpPr txBox="1"/>
          <p:nvPr/>
        </p:nvSpPr>
        <p:spPr>
          <a:xfrm>
            <a:off x="6553200" y="159603"/>
            <a:ext cx="2297994" cy="830997"/>
          </a:xfrm>
          <a:prstGeom prst="rect">
            <a:avLst/>
          </a:prstGeom>
          <a:noFill/>
        </p:spPr>
        <p:txBody>
          <a:bodyPr wrap="square">
            <a:spAutoFit/>
          </a:bodyPr>
          <a:lstStyle/>
          <a:p>
            <a:pPr algn="ctr"/>
            <a:r>
              <a:rPr lang="en-US" altLang="en-US" sz="1600" dirty="0"/>
              <a:t>Allows IG to see </a:t>
            </a:r>
          </a:p>
          <a:p>
            <a:pPr algn="ctr"/>
            <a:r>
              <a:rPr lang="en-US" altLang="en-US" sz="1600" dirty="0"/>
              <a:t>a complete picture of the inspection topic</a:t>
            </a:r>
            <a:endParaRPr lang="en-US" altLang="en-US" sz="1800" dirty="0"/>
          </a:p>
        </p:txBody>
      </p:sp>
      <p:sp>
        <p:nvSpPr>
          <p:cNvPr id="10" name="Speech Bubble: Oval 9">
            <a:extLst>
              <a:ext uri="{FF2B5EF4-FFF2-40B4-BE49-F238E27FC236}">
                <a16:creationId xmlns:a16="http://schemas.microsoft.com/office/drawing/2014/main" id="{2C97A8C1-F2F8-8856-3E9F-3F2B082F32FD}"/>
              </a:ext>
            </a:extLst>
          </p:cNvPr>
          <p:cNvSpPr/>
          <p:nvPr/>
        </p:nvSpPr>
        <p:spPr bwMode="auto">
          <a:xfrm>
            <a:off x="6333384" y="59649"/>
            <a:ext cx="2745444" cy="1015663"/>
          </a:xfrm>
          <a:prstGeom prst="wedgeEllipseCallout">
            <a:avLst>
              <a:gd name="adj1" fmla="val -67841"/>
              <a:gd name="adj2" fmla="val 32636"/>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863572103"/>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1AA7CD-AB0E-BC89-9D44-788A13A4C367}"/>
              </a:ext>
            </a:extLst>
          </p:cNvPr>
          <p:cNvSpPr/>
          <p:nvPr/>
        </p:nvSpPr>
        <p:spPr bwMode="auto">
          <a:xfrm>
            <a:off x="2209800" y="1061425"/>
            <a:ext cx="5715000" cy="691175"/>
          </a:xfrm>
          <a:prstGeom prst="rect">
            <a:avLst/>
          </a:prstGeom>
          <a:solidFill>
            <a:srgbClr val="FFFFFF"/>
          </a:solidFill>
          <a:ln w="76200" cap="flat" cmpd="dbl"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Text Box 2">
            <a:extLst>
              <a:ext uri="{FF2B5EF4-FFF2-40B4-BE49-F238E27FC236}">
                <a16:creationId xmlns:a16="http://schemas.microsoft.com/office/drawing/2014/main" id="{36651F9D-12A9-8A5D-EBA3-8DEEEBB7F387}"/>
              </a:ext>
            </a:extLst>
          </p:cNvPr>
          <p:cNvSpPr txBox="1">
            <a:spLocks noChangeArrowheads="1"/>
          </p:cNvSpPr>
          <p:nvPr/>
        </p:nvSpPr>
        <p:spPr bwMode="auto">
          <a:xfrm>
            <a:off x="2906810" y="1101535"/>
            <a:ext cx="4320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solidFill>
                  <a:srgbClr val="FF0000"/>
                </a:solidFill>
              </a:rPr>
              <a:t>We’ve got a problem!</a:t>
            </a:r>
          </a:p>
        </p:txBody>
      </p:sp>
      <p:sp>
        <p:nvSpPr>
          <p:cNvPr id="17" name="Text Box 2">
            <a:extLst>
              <a:ext uri="{FF2B5EF4-FFF2-40B4-BE49-F238E27FC236}">
                <a16:creationId xmlns:a16="http://schemas.microsoft.com/office/drawing/2014/main" id="{9D608E54-3CEA-690F-EC08-EB1D29D0C986}"/>
              </a:ext>
            </a:extLst>
          </p:cNvPr>
          <p:cNvSpPr txBox="1">
            <a:spLocks noChangeArrowheads="1"/>
          </p:cNvSpPr>
          <p:nvPr/>
        </p:nvSpPr>
        <p:spPr bwMode="auto">
          <a:xfrm>
            <a:off x="1460968" y="381239"/>
            <a:ext cx="7446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t>Research: Example Functional Model</a:t>
            </a:r>
          </a:p>
        </p:txBody>
      </p:sp>
      <p:sp>
        <p:nvSpPr>
          <p:cNvPr id="18" name="TextBox 17">
            <a:extLst>
              <a:ext uri="{FF2B5EF4-FFF2-40B4-BE49-F238E27FC236}">
                <a16:creationId xmlns:a16="http://schemas.microsoft.com/office/drawing/2014/main" id="{4E0FD715-F3BA-CEE5-2E3B-B85B7A10B502}"/>
              </a:ext>
            </a:extLst>
          </p:cNvPr>
          <p:cNvSpPr txBox="1"/>
          <p:nvPr/>
        </p:nvSpPr>
        <p:spPr>
          <a:xfrm>
            <a:off x="838200" y="2077283"/>
            <a:ext cx="7696200" cy="3970318"/>
          </a:xfrm>
          <a:prstGeom prst="rect">
            <a:avLst/>
          </a:prstGeom>
          <a:noFill/>
        </p:spPr>
        <p:txBody>
          <a:bodyPr wrap="square" rtlCol="0">
            <a:spAutoFit/>
          </a:bodyPr>
          <a:lstStyle/>
          <a:p>
            <a:r>
              <a:rPr lang="en-US" dirty="0"/>
              <a:t>Background: Mod Pizza – It’s a fancy pizza restaurant that provides made-to-order goodness in their wood-fired pizza oven. </a:t>
            </a:r>
          </a:p>
          <a:p>
            <a:endParaRPr lang="en-US" dirty="0"/>
          </a:p>
          <a:p>
            <a:r>
              <a:rPr lang="en-US" dirty="0"/>
              <a:t>Situation: Suddenly, all the pizzas are coming out of the oven burnt and they don’t know what to do. Business is suffering. Their team needs to figure out which part of the pizza baking process is failing to resolve the issue and resume normal operations.</a:t>
            </a:r>
          </a:p>
          <a:p>
            <a:endParaRPr lang="en-US" dirty="0"/>
          </a:p>
          <a:p>
            <a:r>
              <a:rPr lang="en-US" dirty="0"/>
              <a:t>Way Ahead: The IG team will conduct </a:t>
            </a:r>
            <a:r>
              <a:rPr lang="en-US" b="1" dirty="0"/>
              <a:t>research</a:t>
            </a:r>
            <a:r>
              <a:rPr lang="en-US" dirty="0"/>
              <a:t> and build a functional model of the pizza baking process. Right now, we are ONLY defining the system as outlined in the regulation(s) / policies / etc.</a:t>
            </a:r>
          </a:p>
          <a:p>
            <a:endParaRPr lang="en-US" dirty="0"/>
          </a:p>
          <a:p>
            <a:r>
              <a:rPr lang="en-US" dirty="0"/>
              <a:t>*** Once we understand what right looks like, we can figure out where the system is breaking down… but let’s not get ahead of ourselves. ***</a:t>
            </a:r>
          </a:p>
        </p:txBody>
      </p:sp>
    </p:spTree>
    <p:extLst>
      <p:ext uri="{BB962C8B-B14F-4D97-AF65-F5344CB8AC3E}">
        <p14:creationId xmlns:p14="http://schemas.microsoft.com/office/powerpoint/2010/main" val="144613854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42445C-30AD-A190-7EDB-632DAB850159}"/>
              </a:ext>
            </a:extLst>
          </p:cNvPr>
          <p:cNvSpPr>
            <a:spLocks noChangeArrowheads="1"/>
          </p:cNvSpPr>
          <p:nvPr/>
        </p:nvSpPr>
        <p:spPr bwMode="auto">
          <a:xfrm>
            <a:off x="1828800" y="1128200"/>
            <a:ext cx="6679596" cy="504561"/>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4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8A2A08BC-F37B-4234-974C-E1E683C0F963}" type="slidenum">
              <a:rPr lang="en-US" altLang="en-US" sz="1400" smtClean="0"/>
              <a:pPr>
                <a:spcBef>
                  <a:spcPct val="0"/>
                </a:spcBef>
                <a:buFontTx/>
                <a:buNone/>
              </a:pPr>
              <a:t>78</a:t>
            </a:fld>
            <a:endParaRPr lang="en-US" altLang="en-US" sz="1400" dirty="0"/>
          </a:p>
        </p:txBody>
      </p:sp>
      <p:grpSp>
        <p:nvGrpSpPr>
          <p:cNvPr id="59" name="Group 58">
            <a:extLst>
              <a:ext uri="{FF2B5EF4-FFF2-40B4-BE49-F238E27FC236}">
                <a16:creationId xmlns:a16="http://schemas.microsoft.com/office/drawing/2014/main" id="{B2A6FAE9-AE51-6B68-B948-3EFBC23F4D88}"/>
              </a:ext>
            </a:extLst>
          </p:cNvPr>
          <p:cNvGrpSpPr/>
          <p:nvPr/>
        </p:nvGrpSpPr>
        <p:grpSpPr>
          <a:xfrm>
            <a:off x="1828800" y="1791787"/>
            <a:ext cx="6679596" cy="1007800"/>
            <a:chOff x="5245670" y="1596679"/>
            <a:chExt cx="3204538" cy="1018505"/>
          </a:xfrm>
        </p:grpSpPr>
        <p:sp>
          <p:nvSpPr>
            <p:cNvPr id="31" name="Freeform 30">
              <a:extLst>
                <a:ext uri="{FF2B5EF4-FFF2-40B4-BE49-F238E27FC236}">
                  <a16:creationId xmlns:a16="http://schemas.microsoft.com/office/drawing/2014/main" id="{0CADDBF3-D0D1-CBB2-5648-650FACF1BEAD}"/>
                </a:ext>
              </a:extLst>
            </p:cNvPr>
            <p:cNvSpPr>
              <a:spLocks noEditPoints="1"/>
            </p:cNvSpPr>
            <p:nvPr/>
          </p:nvSpPr>
          <p:spPr bwMode="auto">
            <a:xfrm>
              <a:off x="6820721" y="2468880"/>
              <a:ext cx="49212" cy="146304"/>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53" name="Rectangle 21">
              <a:extLst>
                <a:ext uri="{FF2B5EF4-FFF2-40B4-BE49-F238E27FC236}">
                  <a16:creationId xmlns:a16="http://schemas.microsoft.com/office/drawing/2014/main" id="{127006E5-AC2D-D586-7420-94DEB85A9BEC}"/>
                </a:ext>
              </a:extLst>
            </p:cNvPr>
            <p:cNvSpPr>
              <a:spLocks noChangeArrowheads="1"/>
            </p:cNvSpPr>
            <p:nvPr/>
          </p:nvSpPr>
          <p:spPr bwMode="auto">
            <a:xfrm>
              <a:off x="5245670" y="1596679"/>
              <a:ext cx="3204538" cy="830997"/>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sp>
        <p:nvSpPr>
          <p:cNvPr id="39" name="Rectangle 21">
            <a:extLst>
              <a:ext uri="{FF2B5EF4-FFF2-40B4-BE49-F238E27FC236}">
                <a16:creationId xmlns:a16="http://schemas.microsoft.com/office/drawing/2014/main" id="{15070D49-0BBC-47DE-7D06-3363185B831E}"/>
              </a:ext>
            </a:extLst>
          </p:cNvPr>
          <p:cNvSpPr>
            <a:spLocks noChangeArrowheads="1"/>
          </p:cNvSpPr>
          <p:nvPr/>
        </p:nvSpPr>
        <p:spPr bwMode="auto">
          <a:xfrm>
            <a:off x="3899943" y="3799382"/>
            <a:ext cx="4608453" cy="1890252"/>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40" name="Rectangle 21">
            <a:extLst>
              <a:ext uri="{FF2B5EF4-FFF2-40B4-BE49-F238E27FC236}">
                <a16:creationId xmlns:a16="http://schemas.microsoft.com/office/drawing/2014/main" id="{C5C45625-02B0-15F6-C380-C97A23E78748}"/>
              </a:ext>
            </a:extLst>
          </p:cNvPr>
          <p:cNvSpPr>
            <a:spLocks noChangeArrowheads="1"/>
          </p:cNvSpPr>
          <p:nvPr/>
        </p:nvSpPr>
        <p:spPr bwMode="auto">
          <a:xfrm>
            <a:off x="1828799" y="3799381"/>
            <a:ext cx="2067915" cy="1890253"/>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dirty="0"/>
          </a:p>
        </p:txBody>
      </p:sp>
      <p:grpSp>
        <p:nvGrpSpPr>
          <p:cNvPr id="60" name="Group 59">
            <a:extLst>
              <a:ext uri="{FF2B5EF4-FFF2-40B4-BE49-F238E27FC236}">
                <a16:creationId xmlns:a16="http://schemas.microsoft.com/office/drawing/2014/main" id="{E96614D5-D5F1-FE25-69D7-DCB50F85555A}"/>
              </a:ext>
            </a:extLst>
          </p:cNvPr>
          <p:cNvGrpSpPr/>
          <p:nvPr/>
        </p:nvGrpSpPr>
        <p:grpSpPr>
          <a:xfrm>
            <a:off x="1828800" y="2868120"/>
            <a:ext cx="6679596" cy="583950"/>
            <a:chOff x="5225944" y="1557619"/>
            <a:chExt cx="3101530" cy="583950"/>
          </a:xfrm>
        </p:grpSpPr>
        <p:sp>
          <p:nvSpPr>
            <p:cNvPr id="61" name="Freeform 30">
              <a:extLst>
                <a:ext uri="{FF2B5EF4-FFF2-40B4-BE49-F238E27FC236}">
                  <a16:creationId xmlns:a16="http://schemas.microsoft.com/office/drawing/2014/main" id="{9821EB27-7D97-AE1B-5E44-03AD4857DF8B}"/>
                </a:ext>
              </a:extLst>
            </p:cNvPr>
            <p:cNvSpPr>
              <a:spLocks noEditPoints="1"/>
            </p:cNvSpPr>
            <p:nvPr/>
          </p:nvSpPr>
          <p:spPr bwMode="auto">
            <a:xfrm>
              <a:off x="6750366" y="1995265"/>
              <a:ext cx="49212" cy="146304"/>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dirty="0"/>
            </a:p>
          </p:txBody>
        </p:sp>
        <p:sp>
          <p:nvSpPr>
            <p:cNvPr id="63" name="Rectangle 21">
              <a:extLst>
                <a:ext uri="{FF2B5EF4-FFF2-40B4-BE49-F238E27FC236}">
                  <a16:creationId xmlns:a16="http://schemas.microsoft.com/office/drawing/2014/main" id="{01301E82-F158-4331-449E-497D1816D3D5}"/>
                </a:ext>
              </a:extLst>
            </p:cNvPr>
            <p:cNvSpPr>
              <a:spLocks noChangeArrowheads="1"/>
            </p:cNvSpPr>
            <p:nvPr/>
          </p:nvSpPr>
          <p:spPr bwMode="auto">
            <a:xfrm>
              <a:off x="5225944" y="1557619"/>
              <a:ext cx="3101530" cy="412254"/>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sp>
        <p:nvSpPr>
          <p:cNvPr id="19470" name="Rectangle 21">
            <a:extLst>
              <a:ext uri="{FF2B5EF4-FFF2-40B4-BE49-F238E27FC236}">
                <a16:creationId xmlns:a16="http://schemas.microsoft.com/office/drawing/2014/main" id="{7BA1F345-1942-D52F-C35F-72AA9AA5B849}"/>
              </a:ext>
            </a:extLst>
          </p:cNvPr>
          <p:cNvSpPr>
            <a:spLocks noChangeArrowheads="1"/>
          </p:cNvSpPr>
          <p:nvPr/>
        </p:nvSpPr>
        <p:spPr bwMode="auto">
          <a:xfrm>
            <a:off x="1828800" y="5865318"/>
            <a:ext cx="6679596" cy="451637"/>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0" eaLnBrk="1" hangingPunct="1">
              <a:spcBef>
                <a:spcPct val="0"/>
              </a:spcBef>
              <a:buNone/>
            </a:pPr>
            <a:endParaRPr lang="en-US" altLang="en-US" sz="1100" b="0" dirty="0">
              <a:solidFill>
                <a:srgbClr val="000000"/>
              </a:solidFill>
            </a:endParaRPr>
          </a:p>
        </p:txBody>
      </p:sp>
      <p:sp>
        <p:nvSpPr>
          <p:cNvPr id="19475" name="Rectangle 19474">
            <a:extLst>
              <a:ext uri="{FF2B5EF4-FFF2-40B4-BE49-F238E27FC236}">
                <a16:creationId xmlns:a16="http://schemas.microsoft.com/office/drawing/2014/main" id="{7538EA66-D6C9-8D68-49CE-A312E6228550}"/>
              </a:ext>
            </a:extLst>
          </p:cNvPr>
          <p:cNvSpPr/>
          <p:nvPr/>
        </p:nvSpPr>
        <p:spPr bwMode="auto">
          <a:xfrm>
            <a:off x="1830142" y="3498067"/>
            <a:ext cx="6679599" cy="300936"/>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476" name="TextBox 19475">
            <a:extLst>
              <a:ext uri="{FF2B5EF4-FFF2-40B4-BE49-F238E27FC236}">
                <a16:creationId xmlns:a16="http://schemas.microsoft.com/office/drawing/2014/main" id="{A36A031C-4108-E9F8-DBB4-0B7EBAB91B54}"/>
              </a:ext>
            </a:extLst>
          </p:cNvPr>
          <p:cNvSpPr txBox="1">
            <a:spLocks noChangeArrowheads="1"/>
          </p:cNvSpPr>
          <p:nvPr/>
        </p:nvSpPr>
        <p:spPr bwMode="auto">
          <a:xfrm>
            <a:off x="3624337" y="1342897"/>
            <a:ext cx="3106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dirty="0"/>
              <a:t>Baking a Mod Pizza</a:t>
            </a:r>
          </a:p>
        </p:txBody>
      </p:sp>
      <p:sp>
        <p:nvSpPr>
          <p:cNvPr id="19482" name="TextBox 19481">
            <a:extLst>
              <a:ext uri="{FF2B5EF4-FFF2-40B4-BE49-F238E27FC236}">
                <a16:creationId xmlns:a16="http://schemas.microsoft.com/office/drawing/2014/main" id="{2AB894C3-A374-7EF8-09E7-C2DF974930DB}"/>
              </a:ext>
            </a:extLst>
          </p:cNvPr>
          <p:cNvSpPr txBox="1">
            <a:spLocks noChangeArrowheads="1"/>
          </p:cNvSpPr>
          <p:nvPr/>
        </p:nvSpPr>
        <p:spPr bwMode="auto">
          <a:xfrm>
            <a:off x="4098008" y="1766452"/>
            <a:ext cx="2130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Controls:</a:t>
            </a:r>
          </a:p>
        </p:txBody>
      </p:sp>
      <p:sp>
        <p:nvSpPr>
          <p:cNvPr id="19487" name="TextBox 19486">
            <a:extLst>
              <a:ext uri="{FF2B5EF4-FFF2-40B4-BE49-F238E27FC236}">
                <a16:creationId xmlns:a16="http://schemas.microsoft.com/office/drawing/2014/main" id="{447FCBB3-EFF3-8CFD-FCF4-06A30EAA3409}"/>
              </a:ext>
            </a:extLst>
          </p:cNvPr>
          <p:cNvSpPr txBox="1">
            <a:spLocks noChangeArrowheads="1"/>
          </p:cNvSpPr>
          <p:nvPr/>
        </p:nvSpPr>
        <p:spPr bwMode="auto">
          <a:xfrm>
            <a:off x="4103115" y="2830554"/>
            <a:ext cx="2125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Inputs:</a:t>
            </a:r>
          </a:p>
        </p:txBody>
      </p:sp>
      <p:sp>
        <p:nvSpPr>
          <p:cNvPr id="19488" name="TextBox 19487">
            <a:extLst>
              <a:ext uri="{FF2B5EF4-FFF2-40B4-BE49-F238E27FC236}">
                <a16:creationId xmlns:a16="http://schemas.microsoft.com/office/drawing/2014/main" id="{0B2101E6-B018-0BC7-344D-A23552872528}"/>
              </a:ext>
            </a:extLst>
          </p:cNvPr>
          <p:cNvSpPr txBox="1">
            <a:spLocks noChangeArrowheads="1"/>
          </p:cNvSpPr>
          <p:nvPr/>
        </p:nvSpPr>
        <p:spPr bwMode="auto">
          <a:xfrm>
            <a:off x="4104799" y="3509404"/>
            <a:ext cx="2130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Mechanisms:</a:t>
            </a:r>
          </a:p>
        </p:txBody>
      </p:sp>
      <p:sp>
        <p:nvSpPr>
          <p:cNvPr id="19489" name="TextBox 19488">
            <a:extLst>
              <a:ext uri="{FF2B5EF4-FFF2-40B4-BE49-F238E27FC236}">
                <a16:creationId xmlns:a16="http://schemas.microsoft.com/office/drawing/2014/main" id="{27B97D6A-B09E-B672-4DC8-69A120E5C8D2}"/>
              </a:ext>
            </a:extLst>
          </p:cNvPr>
          <p:cNvSpPr txBox="1">
            <a:spLocks noChangeArrowheads="1"/>
          </p:cNvSpPr>
          <p:nvPr/>
        </p:nvSpPr>
        <p:spPr bwMode="auto">
          <a:xfrm>
            <a:off x="5194503" y="3795218"/>
            <a:ext cx="21302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100" u="sng" dirty="0">
                <a:solidFill>
                  <a:srgbClr val="0000FF"/>
                </a:solidFill>
              </a:rPr>
              <a:t>What</a:t>
            </a:r>
            <a:r>
              <a:rPr lang="en-US" altLang="en-US" sz="1100" dirty="0">
                <a:solidFill>
                  <a:srgbClr val="0000FF"/>
                </a:solidFill>
              </a:rPr>
              <a:t>:</a:t>
            </a:r>
          </a:p>
        </p:txBody>
      </p:sp>
      <p:sp>
        <p:nvSpPr>
          <p:cNvPr id="19490" name="TextBox 19489">
            <a:extLst>
              <a:ext uri="{FF2B5EF4-FFF2-40B4-BE49-F238E27FC236}">
                <a16:creationId xmlns:a16="http://schemas.microsoft.com/office/drawing/2014/main" id="{FBB13F4E-9393-57E4-4303-4F63D0A392E7}"/>
              </a:ext>
            </a:extLst>
          </p:cNvPr>
          <p:cNvSpPr txBox="1">
            <a:spLocks noChangeArrowheads="1"/>
          </p:cNvSpPr>
          <p:nvPr/>
        </p:nvSpPr>
        <p:spPr bwMode="auto">
          <a:xfrm>
            <a:off x="1721149" y="3808439"/>
            <a:ext cx="15565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100" u="sng" dirty="0">
                <a:solidFill>
                  <a:srgbClr val="0000FF"/>
                </a:solidFill>
              </a:rPr>
              <a:t>Who</a:t>
            </a:r>
            <a:r>
              <a:rPr lang="en-US" altLang="en-US" sz="1100" dirty="0">
                <a:solidFill>
                  <a:srgbClr val="0000FF"/>
                </a:solidFill>
              </a:rPr>
              <a:t>:</a:t>
            </a:r>
          </a:p>
        </p:txBody>
      </p:sp>
      <p:sp>
        <p:nvSpPr>
          <p:cNvPr id="19491" name="TextBox 19490">
            <a:extLst>
              <a:ext uri="{FF2B5EF4-FFF2-40B4-BE49-F238E27FC236}">
                <a16:creationId xmlns:a16="http://schemas.microsoft.com/office/drawing/2014/main" id="{2A45B168-E310-7C9E-4EF3-9096F584283C}"/>
              </a:ext>
            </a:extLst>
          </p:cNvPr>
          <p:cNvSpPr txBox="1">
            <a:spLocks noChangeArrowheads="1"/>
          </p:cNvSpPr>
          <p:nvPr/>
        </p:nvSpPr>
        <p:spPr bwMode="auto">
          <a:xfrm>
            <a:off x="4151852" y="5852224"/>
            <a:ext cx="2125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Outputs:</a:t>
            </a:r>
          </a:p>
        </p:txBody>
      </p:sp>
      <p:sp>
        <p:nvSpPr>
          <p:cNvPr id="3" name="TextBox 2">
            <a:extLst>
              <a:ext uri="{FF2B5EF4-FFF2-40B4-BE49-F238E27FC236}">
                <a16:creationId xmlns:a16="http://schemas.microsoft.com/office/drawing/2014/main" id="{973FA9DF-9DA1-B05A-740A-97638FC41873}"/>
              </a:ext>
            </a:extLst>
          </p:cNvPr>
          <p:cNvSpPr txBox="1">
            <a:spLocks noChangeArrowheads="1"/>
          </p:cNvSpPr>
          <p:nvPr/>
        </p:nvSpPr>
        <p:spPr bwMode="auto">
          <a:xfrm>
            <a:off x="3660953" y="1106302"/>
            <a:ext cx="31069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System / Program / Function:</a:t>
            </a:r>
          </a:p>
        </p:txBody>
      </p:sp>
      <p:sp>
        <p:nvSpPr>
          <p:cNvPr id="8" name="Freeform 30">
            <a:extLst>
              <a:ext uri="{FF2B5EF4-FFF2-40B4-BE49-F238E27FC236}">
                <a16:creationId xmlns:a16="http://schemas.microsoft.com/office/drawing/2014/main" id="{27DB1E1D-EAC4-2CD2-D887-3CDF55CD6C5A}"/>
              </a:ext>
            </a:extLst>
          </p:cNvPr>
          <p:cNvSpPr>
            <a:spLocks noEditPoints="1"/>
          </p:cNvSpPr>
          <p:nvPr/>
        </p:nvSpPr>
        <p:spPr bwMode="auto">
          <a:xfrm>
            <a:off x="5116662" y="5689634"/>
            <a:ext cx="124204" cy="146304"/>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4" name="Arrow: Curved Right 3">
            <a:extLst>
              <a:ext uri="{FF2B5EF4-FFF2-40B4-BE49-F238E27FC236}">
                <a16:creationId xmlns:a16="http://schemas.microsoft.com/office/drawing/2014/main" id="{CE54E48A-DBC3-F88F-445F-ADCCDA469092}"/>
              </a:ext>
            </a:extLst>
          </p:cNvPr>
          <p:cNvSpPr/>
          <p:nvPr/>
        </p:nvSpPr>
        <p:spPr bwMode="auto">
          <a:xfrm>
            <a:off x="1289954" y="2043451"/>
            <a:ext cx="548640" cy="1205890"/>
          </a:xfrm>
          <a:prstGeom prst="curvedRightArrow">
            <a:avLst>
              <a:gd name="adj1" fmla="val 4295"/>
              <a:gd name="adj2" fmla="val 50000"/>
              <a:gd name="adj3" fmla="val 25000"/>
            </a:avLst>
          </a:prstGeom>
          <a:solidFill>
            <a:srgbClr val="FF0000"/>
          </a:solid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5" name="Arrow: Curved Right 4">
            <a:extLst>
              <a:ext uri="{FF2B5EF4-FFF2-40B4-BE49-F238E27FC236}">
                <a16:creationId xmlns:a16="http://schemas.microsoft.com/office/drawing/2014/main" id="{65D3761C-25BC-BBE1-5CF1-58C6B750FE15}"/>
              </a:ext>
            </a:extLst>
          </p:cNvPr>
          <p:cNvSpPr/>
          <p:nvPr/>
        </p:nvSpPr>
        <p:spPr bwMode="auto">
          <a:xfrm>
            <a:off x="1241775" y="2074483"/>
            <a:ext cx="600048" cy="2141973"/>
          </a:xfrm>
          <a:prstGeom prst="curvedRightArrow">
            <a:avLst>
              <a:gd name="adj1" fmla="val 4295"/>
              <a:gd name="adj2" fmla="val 50000"/>
              <a:gd name="adj3" fmla="val 25000"/>
            </a:avLst>
          </a:prstGeom>
          <a:solidFill>
            <a:srgbClr val="FF0000"/>
          </a:solid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6" name="Arrow: Curved Right 5">
            <a:extLst>
              <a:ext uri="{FF2B5EF4-FFF2-40B4-BE49-F238E27FC236}">
                <a16:creationId xmlns:a16="http://schemas.microsoft.com/office/drawing/2014/main" id="{4635A101-F58D-A5A6-6334-5D4AA203617F}"/>
              </a:ext>
            </a:extLst>
          </p:cNvPr>
          <p:cNvSpPr/>
          <p:nvPr/>
        </p:nvSpPr>
        <p:spPr bwMode="auto">
          <a:xfrm>
            <a:off x="979515" y="2040779"/>
            <a:ext cx="842358" cy="4088443"/>
          </a:xfrm>
          <a:prstGeom prst="curvedRightArrow">
            <a:avLst>
              <a:gd name="adj1" fmla="val 4295"/>
              <a:gd name="adj2" fmla="val 50000"/>
              <a:gd name="adj3" fmla="val 25000"/>
            </a:avLst>
          </a:prstGeom>
          <a:solidFill>
            <a:srgbClr val="FF0000"/>
          </a:solid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9" name="Text Box 2">
            <a:extLst>
              <a:ext uri="{FF2B5EF4-FFF2-40B4-BE49-F238E27FC236}">
                <a16:creationId xmlns:a16="http://schemas.microsoft.com/office/drawing/2014/main" id="{0D8B7009-5000-4FE2-EB0C-3C2425BA06CA}"/>
              </a:ext>
            </a:extLst>
          </p:cNvPr>
          <p:cNvSpPr txBox="1">
            <a:spLocks noChangeArrowheads="1"/>
          </p:cNvSpPr>
          <p:nvPr/>
        </p:nvSpPr>
        <p:spPr bwMode="auto">
          <a:xfrm>
            <a:off x="1460968" y="482025"/>
            <a:ext cx="7446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t>Research: Example Functional Model</a:t>
            </a:r>
          </a:p>
        </p:txBody>
      </p:sp>
      <p:sp>
        <p:nvSpPr>
          <p:cNvPr id="19481" name="Rectangle 19480">
            <a:extLst>
              <a:ext uri="{FF2B5EF4-FFF2-40B4-BE49-F238E27FC236}">
                <a16:creationId xmlns:a16="http://schemas.microsoft.com/office/drawing/2014/main" id="{D93C9F26-2811-3AA5-AD99-E052E9811909}"/>
              </a:ext>
            </a:extLst>
          </p:cNvPr>
          <p:cNvSpPr/>
          <p:nvPr/>
        </p:nvSpPr>
        <p:spPr bwMode="auto">
          <a:xfrm>
            <a:off x="782331" y="1694161"/>
            <a:ext cx="8272979" cy="4681814"/>
          </a:xfrm>
          <a:prstGeom prst="rect">
            <a:avLst/>
          </a:prstGeom>
          <a:solidFill>
            <a:schemeClr val="accent3">
              <a:alpha val="74000"/>
            </a:schemeClr>
          </a:solidFill>
          <a:ln w="76200" cap="flat" cmpd="sng" algn="ctr">
            <a:solidFill>
              <a:schemeClr val="accent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nvGrpSpPr>
          <p:cNvPr id="19480" name="Group 19479">
            <a:extLst>
              <a:ext uri="{FF2B5EF4-FFF2-40B4-BE49-F238E27FC236}">
                <a16:creationId xmlns:a16="http://schemas.microsoft.com/office/drawing/2014/main" id="{78347392-B873-4B35-564B-7D91894236F2}"/>
              </a:ext>
            </a:extLst>
          </p:cNvPr>
          <p:cNvGrpSpPr/>
          <p:nvPr/>
        </p:nvGrpSpPr>
        <p:grpSpPr>
          <a:xfrm>
            <a:off x="3139612" y="2284056"/>
            <a:ext cx="3372754" cy="3126143"/>
            <a:chOff x="3484643" y="3048000"/>
            <a:chExt cx="2530156" cy="2286000"/>
          </a:xfrm>
        </p:grpSpPr>
        <p:sp>
          <p:nvSpPr>
            <p:cNvPr id="16" name="Oval 15">
              <a:extLst>
                <a:ext uri="{FF2B5EF4-FFF2-40B4-BE49-F238E27FC236}">
                  <a16:creationId xmlns:a16="http://schemas.microsoft.com/office/drawing/2014/main" id="{9C9AD5BF-05FC-E347-C1FB-13096D300877}"/>
                </a:ext>
              </a:extLst>
            </p:cNvPr>
            <p:cNvSpPr/>
            <p:nvPr/>
          </p:nvSpPr>
          <p:spPr bwMode="auto">
            <a:xfrm>
              <a:off x="3484643" y="3048000"/>
              <a:ext cx="2530156" cy="2286000"/>
            </a:xfrm>
            <a:prstGeom prst="ellipse">
              <a:avLst/>
            </a:prstGeom>
            <a:solidFill>
              <a:srgbClr val="F4CBA2"/>
            </a:solidFill>
            <a:ln w="101600" cap="flat" cmpd="sng" algn="ctr">
              <a:solidFill>
                <a:schemeClr val="tx2">
                  <a:lumMod val="25000"/>
                  <a:lumOff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7" name="Oval 16">
              <a:extLst>
                <a:ext uri="{FF2B5EF4-FFF2-40B4-BE49-F238E27FC236}">
                  <a16:creationId xmlns:a16="http://schemas.microsoft.com/office/drawing/2014/main" id="{D3EAD207-E959-A521-0F61-E1117FFBA176}"/>
                </a:ext>
              </a:extLst>
            </p:cNvPr>
            <p:cNvSpPr/>
            <p:nvPr/>
          </p:nvSpPr>
          <p:spPr bwMode="auto">
            <a:xfrm>
              <a:off x="4075219" y="3443724"/>
              <a:ext cx="228600" cy="174626"/>
            </a:xfrm>
            <a:prstGeom prst="ellipse">
              <a:avLst/>
            </a:prstGeom>
            <a:solidFill>
              <a:srgbClr val="CC0000"/>
            </a:solidFill>
            <a:ln w="1016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8" name="Oval 17">
              <a:extLst>
                <a:ext uri="{FF2B5EF4-FFF2-40B4-BE49-F238E27FC236}">
                  <a16:creationId xmlns:a16="http://schemas.microsoft.com/office/drawing/2014/main" id="{020D00C9-2992-577A-3322-B0E4C54C902B}"/>
                </a:ext>
              </a:extLst>
            </p:cNvPr>
            <p:cNvSpPr/>
            <p:nvPr/>
          </p:nvSpPr>
          <p:spPr bwMode="auto">
            <a:xfrm>
              <a:off x="5294419" y="3777663"/>
              <a:ext cx="228600" cy="174626"/>
            </a:xfrm>
            <a:prstGeom prst="ellipse">
              <a:avLst/>
            </a:prstGeom>
            <a:solidFill>
              <a:srgbClr val="CC0000"/>
            </a:solidFill>
            <a:ln w="1016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 name="Oval 18">
              <a:extLst>
                <a:ext uri="{FF2B5EF4-FFF2-40B4-BE49-F238E27FC236}">
                  <a16:creationId xmlns:a16="http://schemas.microsoft.com/office/drawing/2014/main" id="{CF0E8C74-1CA1-5A8E-C252-40A6AAF529AD}"/>
                </a:ext>
              </a:extLst>
            </p:cNvPr>
            <p:cNvSpPr/>
            <p:nvPr/>
          </p:nvSpPr>
          <p:spPr bwMode="auto">
            <a:xfrm>
              <a:off x="4601451" y="3853820"/>
              <a:ext cx="228600" cy="174626"/>
            </a:xfrm>
            <a:prstGeom prst="ellipse">
              <a:avLst/>
            </a:prstGeom>
            <a:solidFill>
              <a:srgbClr val="CC0000"/>
            </a:solidFill>
            <a:ln w="1016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0" name="Oval 19">
              <a:extLst>
                <a:ext uri="{FF2B5EF4-FFF2-40B4-BE49-F238E27FC236}">
                  <a16:creationId xmlns:a16="http://schemas.microsoft.com/office/drawing/2014/main" id="{63383A20-86D0-6BCE-1C6D-0506D3A1F603}"/>
                </a:ext>
              </a:extLst>
            </p:cNvPr>
            <p:cNvSpPr/>
            <p:nvPr/>
          </p:nvSpPr>
          <p:spPr bwMode="auto">
            <a:xfrm>
              <a:off x="4758267" y="4315549"/>
              <a:ext cx="228600" cy="174626"/>
            </a:xfrm>
            <a:prstGeom prst="ellipse">
              <a:avLst/>
            </a:prstGeom>
            <a:solidFill>
              <a:srgbClr val="CC0000"/>
            </a:solidFill>
            <a:ln w="1016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1" name="Oval 20">
              <a:extLst>
                <a:ext uri="{FF2B5EF4-FFF2-40B4-BE49-F238E27FC236}">
                  <a16:creationId xmlns:a16="http://schemas.microsoft.com/office/drawing/2014/main" id="{61145864-8349-4932-05F2-81C366816D7B}"/>
                </a:ext>
              </a:extLst>
            </p:cNvPr>
            <p:cNvSpPr/>
            <p:nvPr/>
          </p:nvSpPr>
          <p:spPr bwMode="auto">
            <a:xfrm>
              <a:off x="3846619" y="4008091"/>
              <a:ext cx="228600" cy="174626"/>
            </a:xfrm>
            <a:prstGeom prst="ellipse">
              <a:avLst/>
            </a:prstGeom>
            <a:solidFill>
              <a:srgbClr val="CC0000"/>
            </a:solidFill>
            <a:ln w="1016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2" name="Oval 21">
              <a:extLst>
                <a:ext uri="{FF2B5EF4-FFF2-40B4-BE49-F238E27FC236}">
                  <a16:creationId xmlns:a16="http://schemas.microsoft.com/office/drawing/2014/main" id="{DE7B104B-C3FD-3D91-5375-7A6926A8A221}"/>
                </a:ext>
              </a:extLst>
            </p:cNvPr>
            <p:cNvSpPr/>
            <p:nvPr/>
          </p:nvSpPr>
          <p:spPr bwMode="auto">
            <a:xfrm>
              <a:off x="4936076" y="4864591"/>
              <a:ext cx="228600" cy="174626"/>
            </a:xfrm>
            <a:prstGeom prst="ellipse">
              <a:avLst/>
            </a:prstGeom>
            <a:solidFill>
              <a:srgbClr val="CC0000"/>
            </a:solidFill>
            <a:ln w="1016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3" name="Oval 22">
              <a:extLst>
                <a:ext uri="{FF2B5EF4-FFF2-40B4-BE49-F238E27FC236}">
                  <a16:creationId xmlns:a16="http://schemas.microsoft.com/office/drawing/2014/main" id="{3BC2C05A-A09F-05EA-132D-5BB839CD8F48}"/>
                </a:ext>
              </a:extLst>
            </p:cNvPr>
            <p:cNvSpPr/>
            <p:nvPr/>
          </p:nvSpPr>
          <p:spPr bwMode="auto">
            <a:xfrm>
              <a:off x="5544471" y="4432242"/>
              <a:ext cx="228600" cy="174626"/>
            </a:xfrm>
            <a:prstGeom prst="ellipse">
              <a:avLst/>
            </a:prstGeom>
            <a:solidFill>
              <a:srgbClr val="CC0000"/>
            </a:solidFill>
            <a:ln w="1016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4" name="Oval 23">
              <a:extLst>
                <a:ext uri="{FF2B5EF4-FFF2-40B4-BE49-F238E27FC236}">
                  <a16:creationId xmlns:a16="http://schemas.microsoft.com/office/drawing/2014/main" id="{406C4A01-77D4-2170-7299-C41218E5E2A6}"/>
                </a:ext>
              </a:extLst>
            </p:cNvPr>
            <p:cNvSpPr/>
            <p:nvPr/>
          </p:nvSpPr>
          <p:spPr bwMode="auto">
            <a:xfrm>
              <a:off x="4124045" y="4610970"/>
              <a:ext cx="228600" cy="174626"/>
            </a:xfrm>
            <a:prstGeom prst="ellipse">
              <a:avLst/>
            </a:prstGeom>
            <a:solidFill>
              <a:srgbClr val="CC0000"/>
            </a:solidFill>
            <a:ln w="1016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nvGrpSpPr>
            <p:cNvPr id="25" name="Group 24">
              <a:extLst>
                <a:ext uri="{FF2B5EF4-FFF2-40B4-BE49-F238E27FC236}">
                  <a16:creationId xmlns:a16="http://schemas.microsoft.com/office/drawing/2014/main" id="{468FD6D0-1AF9-8C9F-DAFB-C6738AA30389}"/>
                </a:ext>
              </a:extLst>
            </p:cNvPr>
            <p:cNvGrpSpPr/>
            <p:nvPr/>
          </p:nvGrpSpPr>
          <p:grpSpPr>
            <a:xfrm rot="20662592">
              <a:off x="5685248" y="3835174"/>
              <a:ext cx="69428" cy="172917"/>
              <a:chOff x="-3041228" y="1513437"/>
              <a:chExt cx="244702" cy="308079"/>
            </a:xfrm>
            <a:solidFill>
              <a:schemeClr val="accent4"/>
            </a:solidFill>
          </p:grpSpPr>
          <p:sp>
            <p:nvSpPr>
              <p:cNvPr id="26" name="Chord 25">
                <a:extLst>
                  <a:ext uri="{FF2B5EF4-FFF2-40B4-BE49-F238E27FC236}">
                    <a16:creationId xmlns:a16="http://schemas.microsoft.com/office/drawing/2014/main" id="{EAD1B5E9-6172-AD59-1E74-FBE112E07E33}"/>
                  </a:ext>
                </a:extLst>
              </p:cNvPr>
              <p:cNvSpPr/>
              <p:nvPr/>
            </p:nvSpPr>
            <p:spPr bwMode="auto">
              <a:xfrm rot="6684831">
                <a:off x="-2980076" y="1558487"/>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7" name="Block Arc 40">
                <a:extLst>
                  <a:ext uri="{FF2B5EF4-FFF2-40B4-BE49-F238E27FC236}">
                    <a16:creationId xmlns:a16="http://schemas.microsoft.com/office/drawing/2014/main" id="{D0634023-38D4-4606-DB77-D9C90A0C1305}"/>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8" name="Chord 27">
                <a:extLst>
                  <a:ext uri="{FF2B5EF4-FFF2-40B4-BE49-F238E27FC236}">
                    <a16:creationId xmlns:a16="http://schemas.microsoft.com/office/drawing/2014/main" id="{3191BCEC-0F3D-F9D3-6728-CD4424D24C4D}"/>
                  </a:ext>
                </a:extLst>
              </p:cNvPr>
              <p:cNvSpPr/>
              <p:nvPr/>
            </p:nvSpPr>
            <p:spPr bwMode="auto">
              <a:xfrm rot="6684831">
                <a:off x="-3086278" y="1583571"/>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29" name="Group 28">
              <a:extLst>
                <a:ext uri="{FF2B5EF4-FFF2-40B4-BE49-F238E27FC236}">
                  <a16:creationId xmlns:a16="http://schemas.microsoft.com/office/drawing/2014/main" id="{51E499EA-6F57-D4AC-F2F6-0B85C308B817}"/>
                </a:ext>
              </a:extLst>
            </p:cNvPr>
            <p:cNvGrpSpPr/>
            <p:nvPr/>
          </p:nvGrpSpPr>
          <p:grpSpPr>
            <a:xfrm rot="20662592">
              <a:off x="4827618" y="3618145"/>
              <a:ext cx="69428" cy="172917"/>
              <a:chOff x="-3041228" y="1513437"/>
              <a:chExt cx="244702" cy="308079"/>
            </a:xfrm>
            <a:solidFill>
              <a:schemeClr val="accent4"/>
            </a:solidFill>
          </p:grpSpPr>
          <p:sp>
            <p:nvSpPr>
              <p:cNvPr id="30" name="Chord 29">
                <a:extLst>
                  <a:ext uri="{FF2B5EF4-FFF2-40B4-BE49-F238E27FC236}">
                    <a16:creationId xmlns:a16="http://schemas.microsoft.com/office/drawing/2014/main" id="{CDDE3772-B50D-2C40-5DD8-0DD1EF6E1ED8}"/>
                  </a:ext>
                </a:extLst>
              </p:cNvPr>
              <p:cNvSpPr/>
              <p:nvPr/>
            </p:nvSpPr>
            <p:spPr bwMode="auto">
              <a:xfrm rot="6684831">
                <a:off x="-2980076" y="1558487"/>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2" name="Block Arc 40">
                <a:extLst>
                  <a:ext uri="{FF2B5EF4-FFF2-40B4-BE49-F238E27FC236}">
                    <a16:creationId xmlns:a16="http://schemas.microsoft.com/office/drawing/2014/main" id="{F50F41A6-ACB5-C2B1-37F8-F40403D5DFE1}"/>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3" name="Chord 32">
                <a:extLst>
                  <a:ext uri="{FF2B5EF4-FFF2-40B4-BE49-F238E27FC236}">
                    <a16:creationId xmlns:a16="http://schemas.microsoft.com/office/drawing/2014/main" id="{208ABE12-C2C3-4285-375F-9E7B1B10CC34}"/>
                  </a:ext>
                </a:extLst>
              </p:cNvPr>
              <p:cNvSpPr/>
              <p:nvPr/>
            </p:nvSpPr>
            <p:spPr bwMode="auto">
              <a:xfrm rot="6684831">
                <a:off x="-3086278" y="1583571"/>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34" name="Group 33">
              <a:extLst>
                <a:ext uri="{FF2B5EF4-FFF2-40B4-BE49-F238E27FC236}">
                  <a16:creationId xmlns:a16="http://schemas.microsoft.com/office/drawing/2014/main" id="{4E3F76FB-F2FF-2399-71DC-0495F2049EF3}"/>
                </a:ext>
              </a:extLst>
            </p:cNvPr>
            <p:cNvGrpSpPr/>
            <p:nvPr/>
          </p:nvGrpSpPr>
          <p:grpSpPr>
            <a:xfrm rot="3690100">
              <a:off x="5458621" y="3444578"/>
              <a:ext cx="69428" cy="172917"/>
              <a:chOff x="-3041228" y="1513437"/>
              <a:chExt cx="244702" cy="308079"/>
            </a:xfrm>
            <a:solidFill>
              <a:schemeClr val="accent4"/>
            </a:solidFill>
          </p:grpSpPr>
          <p:sp>
            <p:nvSpPr>
              <p:cNvPr id="35" name="Chord 34">
                <a:extLst>
                  <a:ext uri="{FF2B5EF4-FFF2-40B4-BE49-F238E27FC236}">
                    <a16:creationId xmlns:a16="http://schemas.microsoft.com/office/drawing/2014/main" id="{0297845F-FEB6-43F6-EF9A-0E1A4B6EF09C}"/>
                  </a:ext>
                </a:extLst>
              </p:cNvPr>
              <p:cNvSpPr/>
              <p:nvPr/>
            </p:nvSpPr>
            <p:spPr bwMode="auto">
              <a:xfrm rot="6684831">
                <a:off x="-2980076" y="1558487"/>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6" name="Block Arc 40">
                <a:extLst>
                  <a:ext uri="{FF2B5EF4-FFF2-40B4-BE49-F238E27FC236}">
                    <a16:creationId xmlns:a16="http://schemas.microsoft.com/office/drawing/2014/main" id="{6615E102-747A-B032-7D06-7ED5A43A2B42}"/>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7" name="Chord 36">
                <a:extLst>
                  <a:ext uri="{FF2B5EF4-FFF2-40B4-BE49-F238E27FC236}">
                    <a16:creationId xmlns:a16="http://schemas.microsoft.com/office/drawing/2014/main" id="{C9F8CFD5-D619-F201-CB42-93AD966929FF}"/>
                  </a:ext>
                </a:extLst>
              </p:cNvPr>
              <p:cNvSpPr/>
              <p:nvPr/>
            </p:nvSpPr>
            <p:spPr bwMode="auto">
              <a:xfrm rot="6684831">
                <a:off x="-3086278" y="1583571"/>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38" name="Group 37">
              <a:extLst>
                <a:ext uri="{FF2B5EF4-FFF2-40B4-BE49-F238E27FC236}">
                  <a16:creationId xmlns:a16="http://schemas.microsoft.com/office/drawing/2014/main" id="{BDA8523A-1574-975B-A4E5-B57D939DBEA0}"/>
                </a:ext>
              </a:extLst>
            </p:cNvPr>
            <p:cNvGrpSpPr/>
            <p:nvPr/>
          </p:nvGrpSpPr>
          <p:grpSpPr>
            <a:xfrm>
              <a:off x="5420931" y="4797241"/>
              <a:ext cx="69428" cy="172917"/>
              <a:chOff x="-3041228" y="1513437"/>
              <a:chExt cx="244702" cy="308079"/>
            </a:xfrm>
            <a:solidFill>
              <a:schemeClr val="accent4"/>
            </a:solidFill>
          </p:grpSpPr>
          <p:sp>
            <p:nvSpPr>
              <p:cNvPr id="41" name="Chord 40">
                <a:extLst>
                  <a:ext uri="{FF2B5EF4-FFF2-40B4-BE49-F238E27FC236}">
                    <a16:creationId xmlns:a16="http://schemas.microsoft.com/office/drawing/2014/main" id="{90158EEC-7734-98B2-DB50-194B5FD5BAB4}"/>
                  </a:ext>
                </a:extLst>
              </p:cNvPr>
              <p:cNvSpPr/>
              <p:nvPr/>
            </p:nvSpPr>
            <p:spPr bwMode="auto">
              <a:xfrm rot="6684831">
                <a:off x="-2980076" y="1558487"/>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42" name="Chord 41">
                <a:extLst>
                  <a:ext uri="{FF2B5EF4-FFF2-40B4-BE49-F238E27FC236}">
                    <a16:creationId xmlns:a16="http://schemas.microsoft.com/office/drawing/2014/main" id="{3C736140-81CB-CCFC-15B5-2220FC07B628}"/>
                  </a:ext>
                </a:extLst>
              </p:cNvPr>
              <p:cNvSpPr/>
              <p:nvPr/>
            </p:nvSpPr>
            <p:spPr bwMode="auto">
              <a:xfrm rot="6684831">
                <a:off x="-3086278" y="1583571"/>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43" name="Block Arc 40">
                <a:extLst>
                  <a:ext uri="{FF2B5EF4-FFF2-40B4-BE49-F238E27FC236}">
                    <a16:creationId xmlns:a16="http://schemas.microsoft.com/office/drawing/2014/main" id="{F4F3B37B-850B-2B9A-AF63-D276E35AB927}"/>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45" name="Group 44">
              <a:extLst>
                <a:ext uri="{FF2B5EF4-FFF2-40B4-BE49-F238E27FC236}">
                  <a16:creationId xmlns:a16="http://schemas.microsoft.com/office/drawing/2014/main" id="{927F908E-D031-8725-7ED4-D42A31E7893A}"/>
                </a:ext>
              </a:extLst>
            </p:cNvPr>
            <p:cNvGrpSpPr/>
            <p:nvPr/>
          </p:nvGrpSpPr>
          <p:grpSpPr>
            <a:xfrm rot="18792907">
              <a:off x="5032916" y="4568333"/>
              <a:ext cx="69428" cy="172917"/>
              <a:chOff x="-3041228" y="1513437"/>
              <a:chExt cx="244702" cy="308079"/>
            </a:xfrm>
            <a:solidFill>
              <a:schemeClr val="accent4"/>
            </a:solidFill>
          </p:grpSpPr>
          <p:sp>
            <p:nvSpPr>
              <p:cNvPr id="46" name="Chord 45">
                <a:extLst>
                  <a:ext uri="{FF2B5EF4-FFF2-40B4-BE49-F238E27FC236}">
                    <a16:creationId xmlns:a16="http://schemas.microsoft.com/office/drawing/2014/main" id="{642FE71A-64D0-408B-A5B1-81894F3DFB42}"/>
                  </a:ext>
                </a:extLst>
              </p:cNvPr>
              <p:cNvSpPr/>
              <p:nvPr/>
            </p:nvSpPr>
            <p:spPr bwMode="auto">
              <a:xfrm rot="6684831">
                <a:off x="-2980076" y="1558487"/>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47" name="Block Arc 40">
                <a:extLst>
                  <a:ext uri="{FF2B5EF4-FFF2-40B4-BE49-F238E27FC236}">
                    <a16:creationId xmlns:a16="http://schemas.microsoft.com/office/drawing/2014/main" id="{2E2E580F-10A0-FE74-AB3C-F40305888312}"/>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48" name="Chord 47">
                <a:extLst>
                  <a:ext uri="{FF2B5EF4-FFF2-40B4-BE49-F238E27FC236}">
                    <a16:creationId xmlns:a16="http://schemas.microsoft.com/office/drawing/2014/main" id="{95B60CC8-4671-A932-64D6-24E6B7E807FB}"/>
                  </a:ext>
                </a:extLst>
              </p:cNvPr>
              <p:cNvSpPr/>
              <p:nvPr/>
            </p:nvSpPr>
            <p:spPr bwMode="auto">
              <a:xfrm rot="6684831">
                <a:off x="-3086278" y="1583571"/>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49" name="Group 48">
              <a:extLst>
                <a:ext uri="{FF2B5EF4-FFF2-40B4-BE49-F238E27FC236}">
                  <a16:creationId xmlns:a16="http://schemas.microsoft.com/office/drawing/2014/main" id="{240D471C-5E3D-BC67-D332-07811AB987AF}"/>
                </a:ext>
              </a:extLst>
            </p:cNvPr>
            <p:cNvGrpSpPr/>
            <p:nvPr/>
          </p:nvGrpSpPr>
          <p:grpSpPr>
            <a:xfrm rot="12584841">
              <a:off x="4543453" y="4177431"/>
              <a:ext cx="69428" cy="172917"/>
              <a:chOff x="-3041228" y="1513437"/>
              <a:chExt cx="244702" cy="308079"/>
            </a:xfrm>
            <a:solidFill>
              <a:schemeClr val="accent4"/>
            </a:solidFill>
          </p:grpSpPr>
          <p:sp>
            <p:nvSpPr>
              <p:cNvPr id="50" name="Chord 49">
                <a:extLst>
                  <a:ext uri="{FF2B5EF4-FFF2-40B4-BE49-F238E27FC236}">
                    <a16:creationId xmlns:a16="http://schemas.microsoft.com/office/drawing/2014/main" id="{8D6C6E33-F777-060E-3849-A2432A89ACA6}"/>
                  </a:ext>
                </a:extLst>
              </p:cNvPr>
              <p:cNvSpPr/>
              <p:nvPr/>
            </p:nvSpPr>
            <p:spPr bwMode="auto">
              <a:xfrm rot="6684831">
                <a:off x="-2980076" y="1558487"/>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51" name="Block Arc 40">
                <a:extLst>
                  <a:ext uri="{FF2B5EF4-FFF2-40B4-BE49-F238E27FC236}">
                    <a16:creationId xmlns:a16="http://schemas.microsoft.com/office/drawing/2014/main" id="{961F0E1E-781A-7E8A-0A08-739947C9F5D8}"/>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52" name="Chord 51">
                <a:extLst>
                  <a:ext uri="{FF2B5EF4-FFF2-40B4-BE49-F238E27FC236}">
                    <a16:creationId xmlns:a16="http://schemas.microsoft.com/office/drawing/2014/main" id="{0B35A2D3-A157-F9E8-AC46-4866671DD253}"/>
                  </a:ext>
                </a:extLst>
              </p:cNvPr>
              <p:cNvSpPr/>
              <p:nvPr/>
            </p:nvSpPr>
            <p:spPr bwMode="auto">
              <a:xfrm rot="6684831">
                <a:off x="-3086278" y="1583571"/>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54" name="Group 53">
              <a:extLst>
                <a:ext uri="{FF2B5EF4-FFF2-40B4-BE49-F238E27FC236}">
                  <a16:creationId xmlns:a16="http://schemas.microsoft.com/office/drawing/2014/main" id="{81F99CD2-8353-5715-5A22-549CEF4E2010}"/>
                </a:ext>
              </a:extLst>
            </p:cNvPr>
            <p:cNvGrpSpPr/>
            <p:nvPr/>
          </p:nvGrpSpPr>
          <p:grpSpPr>
            <a:xfrm rot="7189066">
              <a:off x="3845271" y="3680090"/>
              <a:ext cx="69428" cy="172917"/>
              <a:chOff x="-3041228" y="1513437"/>
              <a:chExt cx="244702" cy="308079"/>
            </a:xfrm>
            <a:solidFill>
              <a:schemeClr val="accent4"/>
            </a:solidFill>
          </p:grpSpPr>
          <p:sp>
            <p:nvSpPr>
              <p:cNvPr id="55" name="Chord 54">
                <a:extLst>
                  <a:ext uri="{FF2B5EF4-FFF2-40B4-BE49-F238E27FC236}">
                    <a16:creationId xmlns:a16="http://schemas.microsoft.com/office/drawing/2014/main" id="{C5E3202B-B446-FE47-7A21-015B5F86DD27}"/>
                  </a:ext>
                </a:extLst>
              </p:cNvPr>
              <p:cNvSpPr/>
              <p:nvPr/>
            </p:nvSpPr>
            <p:spPr bwMode="auto">
              <a:xfrm rot="6684831">
                <a:off x="-2980076" y="1558487"/>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56" name="Block Arc 40">
                <a:extLst>
                  <a:ext uri="{FF2B5EF4-FFF2-40B4-BE49-F238E27FC236}">
                    <a16:creationId xmlns:a16="http://schemas.microsoft.com/office/drawing/2014/main" id="{F3BBDF9E-CFD1-21A5-1DC7-86909AD996F5}"/>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57" name="Chord 56">
                <a:extLst>
                  <a:ext uri="{FF2B5EF4-FFF2-40B4-BE49-F238E27FC236}">
                    <a16:creationId xmlns:a16="http://schemas.microsoft.com/office/drawing/2014/main" id="{105DAAB2-B81A-5F1A-85DC-11D704BF1DFC}"/>
                  </a:ext>
                </a:extLst>
              </p:cNvPr>
              <p:cNvSpPr/>
              <p:nvPr/>
            </p:nvSpPr>
            <p:spPr bwMode="auto">
              <a:xfrm rot="6684831">
                <a:off x="-3086278" y="1583571"/>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58" name="Group 57">
              <a:extLst>
                <a:ext uri="{FF2B5EF4-FFF2-40B4-BE49-F238E27FC236}">
                  <a16:creationId xmlns:a16="http://schemas.microsoft.com/office/drawing/2014/main" id="{F80AE1FD-ED09-7EBF-7549-28328C796C8A}"/>
                </a:ext>
              </a:extLst>
            </p:cNvPr>
            <p:cNvGrpSpPr/>
            <p:nvPr/>
          </p:nvGrpSpPr>
          <p:grpSpPr>
            <a:xfrm rot="19400924">
              <a:off x="4020563" y="4354953"/>
              <a:ext cx="69428" cy="172917"/>
              <a:chOff x="-3041228" y="1513437"/>
              <a:chExt cx="244702" cy="308079"/>
            </a:xfrm>
            <a:solidFill>
              <a:schemeClr val="accent4"/>
            </a:solidFill>
          </p:grpSpPr>
          <p:sp>
            <p:nvSpPr>
              <p:cNvPr id="62" name="Chord 61">
                <a:extLst>
                  <a:ext uri="{FF2B5EF4-FFF2-40B4-BE49-F238E27FC236}">
                    <a16:creationId xmlns:a16="http://schemas.microsoft.com/office/drawing/2014/main" id="{0EE03E9A-8487-E336-B634-D45970D2C251}"/>
                  </a:ext>
                </a:extLst>
              </p:cNvPr>
              <p:cNvSpPr/>
              <p:nvPr/>
            </p:nvSpPr>
            <p:spPr bwMode="auto">
              <a:xfrm rot="6684831">
                <a:off x="-2980076" y="1558487"/>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56" name="Block Arc 40">
                <a:extLst>
                  <a:ext uri="{FF2B5EF4-FFF2-40B4-BE49-F238E27FC236}">
                    <a16:creationId xmlns:a16="http://schemas.microsoft.com/office/drawing/2014/main" id="{1431F0ED-3FE9-648B-3DC9-EE22BF72C40A}"/>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57" name="Chord 19456">
                <a:extLst>
                  <a:ext uri="{FF2B5EF4-FFF2-40B4-BE49-F238E27FC236}">
                    <a16:creationId xmlns:a16="http://schemas.microsoft.com/office/drawing/2014/main" id="{18D3507F-7B3C-D94E-971E-9D3A8951E68A}"/>
                  </a:ext>
                </a:extLst>
              </p:cNvPr>
              <p:cNvSpPr/>
              <p:nvPr/>
            </p:nvSpPr>
            <p:spPr bwMode="auto">
              <a:xfrm rot="6684831">
                <a:off x="-3086278" y="1583571"/>
                <a:ext cx="228600" cy="138500"/>
              </a:xfrm>
              <a:prstGeom prst="chord">
                <a:avLst/>
              </a:prstGeom>
              <a:grpFill/>
              <a:ln w="1016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
          <p:nvSpPr>
            <p:cNvPr id="19458" name="Cloud 19457">
              <a:extLst>
                <a:ext uri="{FF2B5EF4-FFF2-40B4-BE49-F238E27FC236}">
                  <a16:creationId xmlns:a16="http://schemas.microsoft.com/office/drawing/2014/main" id="{5B32EAE9-7C0D-1627-A0C1-2FEC991A4774}"/>
                </a:ext>
              </a:extLst>
            </p:cNvPr>
            <p:cNvSpPr/>
            <p:nvPr/>
          </p:nvSpPr>
          <p:spPr bwMode="auto">
            <a:xfrm>
              <a:off x="4986867" y="3443724"/>
              <a:ext cx="228600" cy="227360"/>
            </a:xfrm>
            <a:prstGeom prst="cloud">
              <a:avLst/>
            </a:prstGeom>
            <a:solidFill>
              <a:schemeClr val="tx2">
                <a:lumMod val="75000"/>
                <a:lumOff val="25000"/>
              </a:schemeClr>
            </a:solidFill>
            <a:ln w="1016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59" name="Cloud 19458">
              <a:extLst>
                <a:ext uri="{FF2B5EF4-FFF2-40B4-BE49-F238E27FC236}">
                  <a16:creationId xmlns:a16="http://schemas.microsoft.com/office/drawing/2014/main" id="{E44F0D43-B4A6-20D5-4B7F-F18C0C24BAB2}"/>
                </a:ext>
              </a:extLst>
            </p:cNvPr>
            <p:cNvSpPr/>
            <p:nvPr/>
          </p:nvSpPr>
          <p:spPr bwMode="auto">
            <a:xfrm>
              <a:off x="4978576" y="3915382"/>
              <a:ext cx="228600" cy="227360"/>
            </a:xfrm>
            <a:prstGeom prst="cloud">
              <a:avLst/>
            </a:prstGeom>
            <a:solidFill>
              <a:schemeClr val="tx2">
                <a:lumMod val="75000"/>
                <a:lumOff val="25000"/>
              </a:schemeClr>
            </a:solidFill>
            <a:ln w="1016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60" name="Cloud 19459">
              <a:extLst>
                <a:ext uri="{FF2B5EF4-FFF2-40B4-BE49-F238E27FC236}">
                  <a16:creationId xmlns:a16="http://schemas.microsoft.com/office/drawing/2014/main" id="{21D0C2CA-5D2A-31A0-1A1F-D73B574E9AA7}"/>
                </a:ext>
              </a:extLst>
            </p:cNvPr>
            <p:cNvSpPr/>
            <p:nvPr/>
          </p:nvSpPr>
          <p:spPr bwMode="auto">
            <a:xfrm>
              <a:off x="5672990" y="4155256"/>
              <a:ext cx="228600" cy="227360"/>
            </a:xfrm>
            <a:prstGeom prst="cloud">
              <a:avLst/>
            </a:prstGeom>
            <a:solidFill>
              <a:schemeClr val="tx2">
                <a:lumMod val="75000"/>
                <a:lumOff val="25000"/>
              </a:schemeClr>
            </a:solidFill>
            <a:ln w="1016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61" name="Cloud 19460">
              <a:extLst>
                <a:ext uri="{FF2B5EF4-FFF2-40B4-BE49-F238E27FC236}">
                  <a16:creationId xmlns:a16="http://schemas.microsoft.com/office/drawing/2014/main" id="{617615D1-9072-A145-D52A-03DFDB0E8D20}"/>
                </a:ext>
              </a:extLst>
            </p:cNvPr>
            <p:cNvSpPr/>
            <p:nvPr/>
          </p:nvSpPr>
          <p:spPr bwMode="auto">
            <a:xfrm>
              <a:off x="5201029" y="4356503"/>
              <a:ext cx="228600" cy="227360"/>
            </a:xfrm>
            <a:prstGeom prst="cloud">
              <a:avLst/>
            </a:prstGeom>
            <a:solidFill>
              <a:schemeClr val="tx2">
                <a:lumMod val="75000"/>
                <a:lumOff val="25000"/>
              </a:schemeClr>
            </a:solidFill>
            <a:ln w="1016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63" name="Cloud 19462">
              <a:extLst>
                <a:ext uri="{FF2B5EF4-FFF2-40B4-BE49-F238E27FC236}">
                  <a16:creationId xmlns:a16="http://schemas.microsoft.com/office/drawing/2014/main" id="{5A95F1A9-5716-ADCF-B17C-97717036D8F6}"/>
                </a:ext>
              </a:extLst>
            </p:cNvPr>
            <p:cNvSpPr/>
            <p:nvPr/>
          </p:nvSpPr>
          <p:spPr bwMode="auto">
            <a:xfrm>
              <a:off x="4409858" y="3566085"/>
              <a:ext cx="228600" cy="227360"/>
            </a:xfrm>
            <a:prstGeom prst="cloud">
              <a:avLst/>
            </a:prstGeom>
            <a:solidFill>
              <a:schemeClr val="tx2">
                <a:lumMod val="75000"/>
                <a:lumOff val="25000"/>
              </a:schemeClr>
            </a:solidFill>
            <a:ln w="1016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64" name="Cloud 19463">
              <a:extLst>
                <a:ext uri="{FF2B5EF4-FFF2-40B4-BE49-F238E27FC236}">
                  <a16:creationId xmlns:a16="http://schemas.microsoft.com/office/drawing/2014/main" id="{0FA8BA69-A520-08BA-C5E5-7F84F2AEEFBD}"/>
                </a:ext>
              </a:extLst>
            </p:cNvPr>
            <p:cNvSpPr/>
            <p:nvPr/>
          </p:nvSpPr>
          <p:spPr bwMode="auto">
            <a:xfrm>
              <a:off x="4200571" y="4012460"/>
              <a:ext cx="228600" cy="227360"/>
            </a:xfrm>
            <a:prstGeom prst="cloud">
              <a:avLst/>
            </a:prstGeom>
            <a:solidFill>
              <a:schemeClr val="tx2">
                <a:lumMod val="75000"/>
                <a:lumOff val="25000"/>
              </a:schemeClr>
            </a:solidFill>
            <a:ln w="1016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65" name="Cloud 19464">
              <a:extLst>
                <a:ext uri="{FF2B5EF4-FFF2-40B4-BE49-F238E27FC236}">
                  <a16:creationId xmlns:a16="http://schemas.microsoft.com/office/drawing/2014/main" id="{4C761F74-D713-6504-8F5E-4AC42339096E}"/>
                </a:ext>
              </a:extLst>
            </p:cNvPr>
            <p:cNvSpPr/>
            <p:nvPr/>
          </p:nvSpPr>
          <p:spPr bwMode="auto">
            <a:xfrm>
              <a:off x="4356412" y="4892764"/>
              <a:ext cx="228600" cy="227360"/>
            </a:xfrm>
            <a:prstGeom prst="cloud">
              <a:avLst/>
            </a:prstGeom>
            <a:solidFill>
              <a:schemeClr val="tx2">
                <a:lumMod val="75000"/>
                <a:lumOff val="25000"/>
              </a:schemeClr>
            </a:solidFill>
            <a:ln w="1016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66" name="Cloud 19465">
              <a:extLst>
                <a:ext uri="{FF2B5EF4-FFF2-40B4-BE49-F238E27FC236}">
                  <a16:creationId xmlns:a16="http://schemas.microsoft.com/office/drawing/2014/main" id="{4C2A9162-5271-090B-A650-65C139DD93A5}"/>
                </a:ext>
              </a:extLst>
            </p:cNvPr>
            <p:cNvSpPr/>
            <p:nvPr/>
          </p:nvSpPr>
          <p:spPr bwMode="auto">
            <a:xfrm>
              <a:off x="3653690" y="4345098"/>
              <a:ext cx="228600" cy="227360"/>
            </a:xfrm>
            <a:prstGeom prst="cloud">
              <a:avLst/>
            </a:prstGeom>
            <a:solidFill>
              <a:schemeClr val="tx2">
                <a:lumMod val="75000"/>
                <a:lumOff val="25000"/>
              </a:schemeClr>
            </a:solidFill>
            <a:ln w="1016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67" name="Cloud 19466">
              <a:extLst>
                <a:ext uri="{FF2B5EF4-FFF2-40B4-BE49-F238E27FC236}">
                  <a16:creationId xmlns:a16="http://schemas.microsoft.com/office/drawing/2014/main" id="{C14503CF-FB6C-279F-1EB8-6976EBB9B535}"/>
                </a:ext>
              </a:extLst>
            </p:cNvPr>
            <p:cNvSpPr/>
            <p:nvPr/>
          </p:nvSpPr>
          <p:spPr bwMode="auto">
            <a:xfrm>
              <a:off x="4474048" y="4402996"/>
              <a:ext cx="228600" cy="227360"/>
            </a:xfrm>
            <a:prstGeom prst="cloud">
              <a:avLst/>
            </a:prstGeom>
            <a:solidFill>
              <a:schemeClr val="tx2">
                <a:lumMod val="75000"/>
                <a:lumOff val="25000"/>
              </a:schemeClr>
            </a:solidFill>
            <a:ln w="1016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68" name="Block Arc 19467">
              <a:extLst>
                <a:ext uri="{FF2B5EF4-FFF2-40B4-BE49-F238E27FC236}">
                  <a16:creationId xmlns:a16="http://schemas.microsoft.com/office/drawing/2014/main" id="{48892CC9-DEFE-30D3-3DE2-DC7CEA296998}"/>
                </a:ext>
              </a:extLst>
            </p:cNvPr>
            <p:cNvSpPr/>
            <p:nvPr/>
          </p:nvSpPr>
          <p:spPr bwMode="auto">
            <a:xfrm rot="9885749">
              <a:off x="4655686" y="4607775"/>
              <a:ext cx="188071" cy="45719"/>
            </a:xfrm>
            <a:prstGeom prst="blockArc">
              <a:avLst/>
            </a:prstGeom>
            <a:solidFill>
              <a:srgbClr val="FFC000"/>
            </a:solidFill>
            <a:ln w="1016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69" name="Block Arc 19468">
              <a:extLst>
                <a:ext uri="{FF2B5EF4-FFF2-40B4-BE49-F238E27FC236}">
                  <a16:creationId xmlns:a16="http://schemas.microsoft.com/office/drawing/2014/main" id="{F3C118A0-3B7B-B637-3DC6-9FEBD8D48512}"/>
                </a:ext>
              </a:extLst>
            </p:cNvPr>
            <p:cNvSpPr/>
            <p:nvPr/>
          </p:nvSpPr>
          <p:spPr bwMode="auto">
            <a:xfrm rot="17218519">
              <a:off x="4107029" y="3854838"/>
              <a:ext cx="188071" cy="45719"/>
            </a:xfrm>
            <a:prstGeom prst="blockArc">
              <a:avLst/>
            </a:prstGeom>
            <a:solidFill>
              <a:srgbClr val="FFC000"/>
            </a:solidFill>
            <a:ln w="1016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71" name="Block Arc 19470">
              <a:extLst>
                <a:ext uri="{FF2B5EF4-FFF2-40B4-BE49-F238E27FC236}">
                  <a16:creationId xmlns:a16="http://schemas.microsoft.com/office/drawing/2014/main" id="{29CCD2D5-9F45-8575-7581-E521A8F7F02A}"/>
                </a:ext>
              </a:extLst>
            </p:cNvPr>
            <p:cNvSpPr/>
            <p:nvPr/>
          </p:nvSpPr>
          <p:spPr bwMode="auto">
            <a:xfrm rot="19220207">
              <a:off x="5387217" y="4150970"/>
              <a:ext cx="188071" cy="45719"/>
            </a:xfrm>
            <a:prstGeom prst="blockArc">
              <a:avLst/>
            </a:prstGeom>
            <a:solidFill>
              <a:srgbClr val="FFC000"/>
            </a:solidFill>
            <a:ln w="1016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72" name="Block Arc 19471">
              <a:extLst>
                <a:ext uri="{FF2B5EF4-FFF2-40B4-BE49-F238E27FC236}">
                  <a16:creationId xmlns:a16="http://schemas.microsoft.com/office/drawing/2014/main" id="{37DECA82-B7E3-D8CA-941F-2897295B246E}"/>
                </a:ext>
              </a:extLst>
            </p:cNvPr>
            <p:cNvSpPr/>
            <p:nvPr/>
          </p:nvSpPr>
          <p:spPr bwMode="auto">
            <a:xfrm rot="1668250">
              <a:off x="5124895" y="3329795"/>
              <a:ext cx="188071" cy="45719"/>
            </a:xfrm>
            <a:prstGeom prst="blockArc">
              <a:avLst/>
            </a:prstGeom>
            <a:solidFill>
              <a:srgbClr val="FFC000"/>
            </a:solidFill>
            <a:ln w="1016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73" name="Block Arc 19472">
              <a:extLst>
                <a:ext uri="{FF2B5EF4-FFF2-40B4-BE49-F238E27FC236}">
                  <a16:creationId xmlns:a16="http://schemas.microsoft.com/office/drawing/2014/main" id="{5D38BC85-AA51-49D4-CB3E-899415D958E2}"/>
                </a:ext>
              </a:extLst>
            </p:cNvPr>
            <p:cNvSpPr/>
            <p:nvPr/>
          </p:nvSpPr>
          <p:spPr bwMode="auto">
            <a:xfrm rot="1668250">
              <a:off x="5392041" y="4611605"/>
              <a:ext cx="188071" cy="45719"/>
            </a:xfrm>
            <a:prstGeom prst="blockArc">
              <a:avLst/>
            </a:prstGeom>
            <a:solidFill>
              <a:srgbClr val="FFC000"/>
            </a:solidFill>
            <a:ln w="1016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74" name="Block Arc 19473">
              <a:extLst>
                <a:ext uri="{FF2B5EF4-FFF2-40B4-BE49-F238E27FC236}">
                  <a16:creationId xmlns:a16="http://schemas.microsoft.com/office/drawing/2014/main" id="{9B493B60-3B71-ADE6-879B-22F61EB2A104}"/>
                </a:ext>
              </a:extLst>
            </p:cNvPr>
            <p:cNvSpPr/>
            <p:nvPr/>
          </p:nvSpPr>
          <p:spPr bwMode="auto">
            <a:xfrm rot="1668250">
              <a:off x="3844584" y="4687553"/>
              <a:ext cx="188071" cy="45719"/>
            </a:xfrm>
            <a:prstGeom prst="blockArc">
              <a:avLst/>
            </a:prstGeom>
            <a:solidFill>
              <a:srgbClr val="FFC000"/>
            </a:solidFill>
            <a:ln w="1016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77" name="Block Arc 19476">
              <a:extLst>
                <a:ext uri="{FF2B5EF4-FFF2-40B4-BE49-F238E27FC236}">
                  <a16:creationId xmlns:a16="http://schemas.microsoft.com/office/drawing/2014/main" id="{4836EBB9-7092-4A7E-BF67-66301386DC85}"/>
                </a:ext>
              </a:extLst>
            </p:cNvPr>
            <p:cNvSpPr/>
            <p:nvPr/>
          </p:nvSpPr>
          <p:spPr bwMode="auto">
            <a:xfrm rot="1668250">
              <a:off x="4625440" y="5011167"/>
              <a:ext cx="188071" cy="45719"/>
            </a:xfrm>
            <a:prstGeom prst="blockArc">
              <a:avLst/>
            </a:prstGeom>
            <a:solidFill>
              <a:srgbClr val="FFC000"/>
            </a:solidFill>
            <a:ln w="1016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78" name="Block Arc 19477">
              <a:extLst>
                <a:ext uri="{FF2B5EF4-FFF2-40B4-BE49-F238E27FC236}">
                  <a16:creationId xmlns:a16="http://schemas.microsoft.com/office/drawing/2014/main" id="{447ABF66-1157-DD80-EB17-55DF685B151A}"/>
                </a:ext>
              </a:extLst>
            </p:cNvPr>
            <p:cNvSpPr/>
            <p:nvPr/>
          </p:nvSpPr>
          <p:spPr bwMode="auto">
            <a:xfrm rot="1668250">
              <a:off x="4359184" y="3299460"/>
              <a:ext cx="188071" cy="45719"/>
            </a:xfrm>
            <a:prstGeom prst="blockArc">
              <a:avLst/>
            </a:prstGeom>
            <a:solidFill>
              <a:srgbClr val="FFC000"/>
            </a:solidFill>
            <a:ln w="1016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79" name="Block Arc 19478">
              <a:extLst>
                <a:ext uri="{FF2B5EF4-FFF2-40B4-BE49-F238E27FC236}">
                  <a16:creationId xmlns:a16="http://schemas.microsoft.com/office/drawing/2014/main" id="{A75E9A3D-13AA-66DA-6BEC-952DE11CD1AC}"/>
                </a:ext>
              </a:extLst>
            </p:cNvPr>
            <p:cNvSpPr/>
            <p:nvPr/>
          </p:nvSpPr>
          <p:spPr bwMode="auto">
            <a:xfrm rot="17930648">
              <a:off x="3584518" y="4000436"/>
              <a:ext cx="188071" cy="45719"/>
            </a:xfrm>
            <a:prstGeom prst="blockArc">
              <a:avLst/>
            </a:prstGeom>
            <a:solidFill>
              <a:srgbClr val="FFC000"/>
            </a:solidFill>
            <a:ln w="1016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
        <p:nvSpPr>
          <p:cNvPr id="19483" name="Oval 19482">
            <a:extLst>
              <a:ext uri="{FF2B5EF4-FFF2-40B4-BE49-F238E27FC236}">
                <a16:creationId xmlns:a16="http://schemas.microsoft.com/office/drawing/2014/main" id="{1EEE21F3-7762-4972-7F29-E93C9928B401}"/>
              </a:ext>
            </a:extLst>
          </p:cNvPr>
          <p:cNvSpPr/>
          <p:nvPr/>
        </p:nvSpPr>
        <p:spPr bwMode="auto">
          <a:xfrm>
            <a:off x="4729235" y="2587827"/>
            <a:ext cx="304729" cy="238804"/>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72594800"/>
      </p:ext>
    </p:extLst>
  </p:cSld>
  <p:clrMapOvr>
    <a:masterClrMapping/>
  </p:clrMapOvr>
  <p:transition>
    <p:pull/>
    <p:sndAc>
      <p:endSnd/>
    </p:sndAc>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42445C-30AD-A190-7EDB-632DAB850159}"/>
              </a:ext>
            </a:extLst>
          </p:cNvPr>
          <p:cNvSpPr>
            <a:spLocks noChangeArrowheads="1"/>
          </p:cNvSpPr>
          <p:nvPr/>
        </p:nvSpPr>
        <p:spPr bwMode="auto">
          <a:xfrm>
            <a:off x="1828800" y="1356800"/>
            <a:ext cx="6679596" cy="504561"/>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4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8A2A08BC-F37B-4234-974C-E1E683C0F963}" type="slidenum">
              <a:rPr lang="en-US" altLang="en-US" sz="1400" smtClean="0"/>
              <a:pPr>
                <a:spcBef>
                  <a:spcPct val="0"/>
                </a:spcBef>
                <a:buFontTx/>
                <a:buNone/>
              </a:pPr>
              <a:t>79</a:t>
            </a:fld>
            <a:endParaRPr lang="en-US" altLang="en-US" sz="1400" dirty="0"/>
          </a:p>
        </p:txBody>
      </p:sp>
      <p:sp>
        <p:nvSpPr>
          <p:cNvPr id="53" name="Rectangle 21">
            <a:extLst>
              <a:ext uri="{FF2B5EF4-FFF2-40B4-BE49-F238E27FC236}">
                <a16:creationId xmlns:a16="http://schemas.microsoft.com/office/drawing/2014/main" id="{127006E5-AC2D-D586-7420-94DEB85A9BEC}"/>
              </a:ext>
            </a:extLst>
          </p:cNvPr>
          <p:cNvSpPr>
            <a:spLocks noChangeArrowheads="1"/>
          </p:cNvSpPr>
          <p:nvPr/>
        </p:nvSpPr>
        <p:spPr bwMode="auto">
          <a:xfrm>
            <a:off x="1828800" y="2020387"/>
            <a:ext cx="6679596" cy="822263"/>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476" name="TextBox 19475">
            <a:extLst>
              <a:ext uri="{FF2B5EF4-FFF2-40B4-BE49-F238E27FC236}">
                <a16:creationId xmlns:a16="http://schemas.microsoft.com/office/drawing/2014/main" id="{A36A031C-4108-E9F8-DBB4-0B7EBAB91B54}"/>
              </a:ext>
            </a:extLst>
          </p:cNvPr>
          <p:cNvSpPr txBox="1">
            <a:spLocks noChangeArrowheads="1"/>
          </p:cNvSpPr>
          <p:nvPr/>
        </p:nvSpPr>
        <p:spPr bwMode="auto">
          <a:xfrm>
            <a:off x="1821873" y="1571497"/>
            <a:ext cx="6693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dirty="0"/>
              <a:t>Baking a Mod Pizza</a:t>
            </a:r>
          </a:p>
        </p:txBody>
      </p:sp>
      <p:sp>
        <p:nvSpPr>
          <p:cNvPr id="19482" name="TextBox 19481">
            <a:extLst>
              <a:ext uri="{FF2B5EF4-FFF2-40B4-BE49-F238E27FC236}">
                <a16:creationId xmlns:a16="http://schemas.microsoft.com/office/drawing/2014/main" id="{2AB894C3-A374-7EF8-09E7-C2DF974930DB}"/>
              </a:ext>
            </a:extLst>
          </p:cNvPr>
          <p:cNvSpPr txBox="1">
            <a:spLocks noChangeArrowheads="1"/>
          </p:cNvSpPr>
          <p:nvPr/>
        </p:nvSpPr>
        <p:spPr bwMode="auto">
          <a:xfrm>
            <a:off x="4098008" y="1995052"/>
            <a:ext cx="2130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Controls:</a:t>
            </a:r>
          </a:p>
        </p:txBody>
      </p:sp>
      <p:sp>
        <p:nvSpPr>
          <p:cNvPr id="19495" name="TextBox 19494">
            <a:extLst>
              <a:ext uri="{FF2B5EF4-FFF2-40B4-BE49-F238E27FC236}">
                <a16:creationId xmlns:a16="http://schemas.microsoft.com/office/drawing/2014/main" id="{B2B3FCD1-085D-A0BD-D401-ACB1A5586C0D}"/>
              </a:ext>
            </a:extLst>
          </p:cNvPr>
          <p:cNvSpPr txBox="1"/>
          <p:nvPr/>
        </p:nvSpPr>
        <p:spPr>
          <a:xfrm>
            <a:off x="1947610" y="2207476"/>
            <a:ext cx="5248780" cy="651460"/>
          </a:xfrm>
          <a:prstGeom prst="rect">
            <a:avLst/>
          </a:prstGeom>
          <a:noFill/>
        </p:spPr>
        <p:txBody>
          <a:bodyPr wrap="square">
            <a:spAutoFit/>
          </a:bodyPr>
          <a:lstStyle/>
          <a:p>
            <a:pPr marL="171450" lvl="0" indent="-171450" eaLnBrk="1" hangingPunct="1">
              <a:spcAft>
                <a:spcPts val="200"/>
              </a:spcAft>
              <a:buFont typeface="Arial" panose="020B0604020202020204" pitchFamily="34" charset="0"/>
              <a:buChar char="•"/>
              <a:defRPr/>
            </a:pPr>
            <a:r>
              <a:rPr lang="en-US" altLang="en-US" sz="1100" b="0" dirty="0">
                <a:solidFill>
                  <a:srgbClr val="000000"/>
                </a:solidFill>
              </a:rPr>
              <a:t>TM 1-P Wood Fired Pizza Ovens ((Headquarters Mod Pizza (HQMP), P-3)</a:t>
            </a:r>
          </a:p>
          <a:p>
            <a:pPr marL="171450" lvl="0" indent="-171450" eaLnBrk="1" hangingPunct="1">
              <a:spcAft>
                <a:spcPts val="200"/>
              </a:spcAft>
              <a:buFont typeface="Arial" panose="020B0604020202020204" pitchFamily="34" charset="0"/>
              <a:buChar char="•"/>
              <a:defRPr/>
            </a:pPr>
            <a:r>
              <a:rPr lang="en-US" altLang="en-US" sz="1100" b="0" dirty="0">
                <a:solidFill>
                  <a:srgbClr val="000000"/>
                </a:solidFill>
              </a:rPr>
              <a:t>Top-Secret Pizza Recipes (HQMP, P-4)</a:t>
            </a:r>
          </a:p>
          <a:p>
            <a:pPr marL="171450" lvl="0" indent="-171450" eaLnBrk="1" hangingPunct="1">
              <a:spcAft>
                <a:spcPts val="200"/>
              </a:spcAft>
              <a:buFont typeface="Arial" panose="020B0604020202020204" pitchFamily="34" charset="0"/>
              <a:buChar char="•"/>
              <a:defRPr/>
            </a:pPr>
            <a:r>
              <a:rPr lang="en-US" altLang="en-US" sz="1100" b="0" dirty="0">
                <a:solidFill>
                  <a:srgbClr val="000000"/>
                </a:solidFill>
              </a:rPr>
              <a:t>Mod Pizza Employee Handbook (HQMP, P-1)</a:t>
            </a:r>
          </a:p>
        </p:txBody>
      </p:sp>
      <p:sp>
        <p:nvSpPr>
          <p:cNvPr id="3" name="TextBox 2">
            <a:extLst>
              <a:ext uri="{FF2B5EF4-FFF2-40B4-BE49-F238E27FC236}">
                <a16:creationId xmlns:a16="http://schemas.microsoft.com/office/drawing/2014/main" id="{973FA9DF-9DA1-B05A-740A-97638FC41873}"/>
              </a:ext>
            </a:extLst>
          </p:cNvPr>
          <p:cNvSpPr txBox="1">
            <a:spLocks noChangeArrowheads="1"/>
          </p:cNvSpPr>
          <p:nvPr/>
        </p:nvSpPr>
        <p:spPr bwMode="auto">
          <a:xfrm>
            <a:off x="3660953" y="1334902"/>
            <a:ext cx="31069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System / Program / Function:</a:t>
            </a:r>
          </a:p>
        </p:txBody>
      </p:sp>
      <p:pic>
        <p:nvPicPr>
          <p:cNvPr id="16" name="Picture 15">
            <a:extLst>
              <a:ext uri="{FF2B5EF4-FFF2-40B4-BE49-F238E27FC236}">
                <a16:creationId xmlns:a16="http://schemas.microsoft.com/office/drawing/2014/main" id="{968B65E8-F9B6-F0F0-C0EC-D1A4307AA7F3}"/>
              </a:ext>
            </a:extLst>
          </p:cNvPr>
          <p:cNvPicPr>
            <a:picLocks noChangeAspect="1"/>
          </p:cNvPicPr>
          <p:nvPr/>
        </p:nvPicPr>
        <p:blipFill>
          <a:blip r:embed="rId3"/>
          <a:stretch>
            <a:fillRect/>
          </a:stretch>
        </p:blipFill>
        <p:spPr>
          <a:xfrm rot="20655898">
            <a:off x="990600" y="3309552"/>
            <a:ext cx="2189476" cy="2836659"/>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4480AC64-DD85-B168-D217-A9A19BB9045D}"/>
              </a:ext>
            </a:extLst>
          </p:cNvPr>
          <p:cNvPicPr>
            <a:picLocks noChangeAspect="1"/>
          </p:cNvPicPr>
          <p:nvPr/>
        </p:nvPicPr>
        <p:blipFill>
          <a:blip r:embed="rId4"/>
          <a:stretch>
            <a:fillRect/>
          </a:stretch>
        </p:blipFill>
        <p:spPr>
          <a:xfrm rot="811343">
            <a:off x="6298633" y="3246959"/>
            <a:ext cx="2194043" cy="283464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C361DF3A-2824-6222-2D14-07A462D3EB64}"/>
              </a:ext>
            </a:extLst>
          </p:cNvPr>
          <p:cNvPicPr>
            <a:picLocks noChangeAspect="1"/>
          </p:cNvPicPr>
          <p:nvPr/>
        </p:nvPicPr>
        <p:blipFill>
          <a:blip r:embed="rId5"/>
          <a:stretch>
            <a:fillRect/>
          </a:stretch>
        </p:blipFill>
        <p:spPr>
          <a:xfrm>
            <a:off x="3626058" y="3200400"/>
            <a:ext cx="2269210" cy="2936039"/>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21" name="Freeform 30">
            <a:extLst>
              <a:ext uri="{FF2B5EF4-FFF2-40B4-BE49-F238E27FC236}">
                <a16:creationId xmlns:a16="http://schemas.microsoft.com/office/drawing/2014/main" id="{C0988F71-F2AD-5DA8-CB95-8B391094532B}"/>
              </a:ext>
            </a:extLst>
          </p:cNvPr>
          <p:cNvSpPr>
            <a:spLocks noEditPoints="1"/>
          </p:cNvSpPr>
          <p:nvPr/>
        </p:nvSpPr>
        <p:spPr bwMode="auto">
          <a:xfrm>
            <a:off x="4755209" y="6248400"/>
            <a:ext cx="102578" cy="144766"/>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grpSp>
        <p:nvGrpSpPr>
          <p:cNvPr id="19496" name="Group 19495">
            <a:extLst>
              <a:ext uri="{FF2B5EF4-FFF2-40B4-BE49-F238E27FC236}">
                <a16:creationId xmlns:a16="http://schemas.microsoft.com/office/drawing/2014/main" id="{230070AC-5D14-A8F1-5DDE-967E75286C1F}"/>
              </a:ext>
            </a:extLst>
          </p:cNvPr>
          <p:cNvGrpSpPr/>
          <p:nvPr/>
        </p:nvGrpSpPr>
        <p:grpSpPr>
          <a:xfrm rot="21378389">
            <a:off x="6767931" y="3962400"/>
            <a:ext cx="1348273" cy="1191081"/>
            <a:chOff x="4025518" y="3740159"/>
            <a:chExt cx="1664538" cy="1597159"/>
          </a:xfrm>
        </p:grpSpPr>
        <p:grpSp>
          <p:nvGrpSpPr>
            <p:cNvPr id="19497" name="Group 19496">
              <a:extLst>
                <a:ext uri="{FF2B5EF4-FFF2-40B4-BE49-F238E27FC236}">
                  <a16:creationId xmlns:a16="http://schemas.microsoft.com/office/drawing/2014/main" id="{C0D08D12-F086-7C2C-3A5D-93B82C2DBC13}"/>
                </a:ext>
              </a:extLst>
            </p:cNvPr>
            <p:cNvGrpSpPr/>
            <p:nvPr/>
          </p:nvGrpSpPr>
          <p:grpSpPr>
            <a:xfrm>
              <a:off x="4025518" y="3740159"/>
              <a:ext cx="1664538" cy="1597159"/>
              <a:chOff x="3944873" y="3555227"/>
              <a:chExt cx="2159316" cy="1999862"/>
            </a:xfrm>
          </p:grpSpPr>
          <p:sp>
            <p:nvSpPr>
              <p:cNvPr id="19500" name="Oval 19499">
                <a:extLst>
                  <a:ext uri="{FF2B5EF4-FFF2-40B4-BE49-F238E27FC236}">
                    <a16:creationId xmlns:a16="http://schemas.microsoft.com/office/drawing/2014/main" id="{E0814BDE-B9C4-D1BF-8AE7-007D1DE7D622}"/>
                  </a:ext>
                </a:extLst>
              </p:cNvPr>
              <p:cNvSpPr/>
              <p:nvPr/>
            </p:nvSpPr>
            <p:spPr bwMode="auto">
              <a:xfrm>
                <a:off x="3944873" y="3555227"/>
                <a:ext cx="2159316" cy="1999862"/>
              </a:xfrm>
              <a:prstGeom prst="ellipse">
                <a:avLst/>
              </a:prstGeom>
              <a:solidFill>
                <a:srgbClr val="F4CBA2"/>
              </a:solidFill>
              <a:ln w="76200" cap="flat" cmpd="sng" algn="ctr">
                <a:solidFill>
                  <a:schemeClr val="tx2">
                    <a:lumMod val="25000"/>
                    <a:lumOff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1" name="Oval 19500">
                <a:extLst>
                  <a:ext uri="{FF2B5EF4-FFF2-40B4-BE49-F238E27FC236}">
                    <a16:creationId xmlns:a16="http://schemas.microsoft.com/office/drawing/2014/main" id="{5B18F095-20DE-FA03-2E89-056C1DBCF13C}"/>
                  </a:ext>
                </a:extLst>
              </p:cNvPr>
              <p:cNvSpPr/>
              <p:nvPr/>
            </p:nvSpPr>
            <p:spPr bwMode="auto">
              <a:xfrm>
                <a:off x="4448890" y="3901418"/>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2" name="Oval 19501">
                <a:extLst>
                  <a:ext uri="{FF2B5EF4-FFF2-40B4-BE49-F238E27FC236}">
                    <a16:creationId xmlns:a16="http://schemas.microsoft.com/office/drawing/2014/main" id="{1AF7C266-E93D-B249-5187-AB7DB69268D0}"/>
                  </a:ext>
                </a:extLst>
              </p:cNvPr>
              <p:cNvSpPr/>
              <p:nvPr/>
            </p:nvSpPr>
            <p:spPr bwMode="auto">
              <a:xfrm>
                <a:off x="4938703" y="3825034"/>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3" name="Oval 19502">
                <a:extLst>
                  <a:ext uri="{FF2B5EF4-FFF2-40B4-BE49-F238E27FC236}">
                    <a16:creationId xmlns:a16="http://schemas.microsoft.com/office/drawing/2014/main" id="{3E882C6E-F482-470C-A971-839D807E4FDC}"/>
                  </a:ext>
                </a:extLst>
              </p:cNvPr>
              <p:cNvSpPr/>
              <p:nvPr/>
            </p:nvSpPr>
            <p:spPr bwMode="auto">
              <a:xfrm>
                <a:off x="5489394" y="4193558"/>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4" name="Oval 19503">
                <a:extLst>
                  <a:ext uri="{FF2B5EF4-FFF2-40B4-BE49-F238E27FC236}">
                    <a16:creationId xmlns:a16="http://schemas.microsoft.com/office/drawing/2014/main" id="{B3564282-6DF8-867A-40A4-A506E00A24E1}"/>
                  </a:ext>
                </a:extLst>
              </p:cNvPr>
              <p:cNvSpPr/>
              <p:nvPr/>
            </p:nvSpPr>
            <p:spPr bwMode="auto">
              <a:xfrm>
                <a:off x="4897993" y="4260183"/>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5" name="Oval 19504">
                <a:extLst>
                  <a:ext uri="{FF2B5EF4-FFF2-40B4-BE49-F238E27FC236}">
                    <a16:creationId xmlns:a16="http://schemas.microsoft.com/office/drawing/2014/main" id="{4A8F3E5B-0608-E7C2-46E0-2EE1A2157E84}"/>
                  </a:ext>
                </a:extLst>
              </p:cNvPr>
              <p:cNvSpPr/>
              <p:nvPr/>
            </p:nvSpPr>
            <p:spPr bwMode="auto">
              <a:xfrm>
                <a:off x="5031825" y="4664117"/>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6" name="Oval 19505">
                <a:extLst>
                  <a:ext uri="{FF2B5EF4-FFF2-40B4-BE49-F238E27FC236}">
                    <a16:creationId xmlns:a16="http://schemas.microsoft.com/office/drawing/2014/main" id="{E51AF806-8C00-6ECC-B80B-FE630BCFBD85}"/>
                  </a:ext>
                </a:extLst>
              </p:cNvPr>
              <p:cNvSpPr/>
              <p:nvPr/>
            </p:nvSpPr>
            <p:spPr bwMode="auto">
              <a:xfrm>
                <a:off x="4253795" y="4395144"/>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7" name="Oval 19506">
                <a:extLst>
                  <a:ext uri="{FF2B5EF4-FFF2-40B4-BE49-F238E27FC236}">
                    <a16:creationId xmlns:a16="http://schemas.microsoft.com/office/drawing/2014/main" id="{A7055CFF-35BE-EAD0-7C95-B8534F5C3052}"/>
                  </a:ext>
                </a:extLst>
              </p:cNvPr>
              <p:cNvSpPr/>
              <p:nvPr/>
            </p:nvSpPr>
            <p:spPr bwMode="auto">
              <a:xfrm>
                <a:off x="5183573" y="5144436"/>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8" name="Oval 19507">
                <a:extLst>
                  <a:ext uri="{FF2B5EF4-FFF2-40B4-BE49-F238E27FC236}">
                    <a16:creationId xmlns:a16="http://schemas.microsoft.com/office/drawing/2014/main" id="{50D1E345-30B8-CB3A-DF1B-EEB47E4979AA}"/>
                  </a:ext>
                </a:extLst>
              </p:cNvPr>
              <p:cNvSpPr/>
              <p:nvPr/>
            </p:nvSpPr>
            <p:spPr bwMode="auto">
              <a:xfrm>
                <a:off x="5702796" y="4766204"/>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9" name="Oval 19508">
                <a:extLst>
                  <a:ext uri="{FF2B5EF4-FFF2-40B4-BE49-F238E27FC236}">
                    <a16:creationId xmlns:a16="http://schemas.microsoft.com/office/drawing/2014/main" id="{CF94C87A-5FC4-7247-4065-EBB53A84E8DA}"/>
                  </a:ext>
                </a:extLst>
              </p:cNvPr>
              <p:cNvSpPr/>
              <p:nvPr/>
            </p:nvSpPr>
            <p:spPr bwMode="auto">
              <a:xfrm>
                <a:off x="4490559" y="4922560"/>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0" name="Cloud 19509">
                <a:extLst>
                  <a:ext uri="{FF2B5EF4-FFF2-40B4-BE49-F238E27FC236}">
                    <a16:creationId xmlns:a16="http://schemas.microsoft.com/office/drawing/2014/main" id="{EABE9B71-8D56-05F7-5C57-D0C8FE88C9D3}"/>
                  </a:ext>
                </a:extLst>
              </p:cNvPr>
              <p:cNvSpPr/>
              <p:nvPr/>
            </p:nvSpPr>
            <p:spPr bwMode="auto">
              <a:xfrm>
                <a:off x="5226919" y="3901418"/>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1" name="Cloud 19510">
                <a:extLst>
                  <a:ext uri="{FF2B5EF4-FFF2-40B4-BE49-F238E27FC236}">
                    <a16:creationId xmlns:a16="http://schemas.microsoft.com/office/drawing/2014/main" id="{6682F770-5EE5-CCF3-A566-C9D05E009564}"/>
                  </a:ext>
                </a:extLst>
              </p:cNvPr>
              <p:cNvSpPr/>
              <p:nvPr/>
            </p:nvSpPr>
            <p:spPr bwMode="auto">
              <a:xfrm>
                <a:off x="5219844" y="4314039"/>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2" name="Cloud 19511">
                <a:extLst>
                  <a:ext uri="{FF2B5EF4-FFF2-40B4-BE49-F238E27FC236}">
                    <a16:creationId xmlns:a16="http://schemas.microsoft.com/office/drawing/2014/main" id="{658885F4-23AF-0946-4828-9B9ED5396AFE}"/>
                  </a:ext>
                </a:extLst>
              </p:cNvPr>
              <p:cNvSpPr/>
              <p:nvPr/>
            </p:nvSpPr>
            <p:spPr bwMode="auto">
              <a:xfrm>
                <a:off x="5812479" y="4523888"/>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3" name="Cloud 19512">
                <a:extLst>
                  <a:ext uri="{FF2B5EF4-FFF2-40B4-BE49-F238E27FC236}">
                    <a16:creationId xmlns:a16="http://schemas.microsoft.com/office/drawing/2014/main" id="{810C4A78-A2C5-6F70-1686-EF5630230E97}"/>
                  </a:ext>
                </a:extLst>
              </p:cNvPr>
              <p:cNvSpPr/>
              <p:nvPr/>
            </p:nvSpPr>
            <p:spPr bwMode="auto">
              <a:xfrm>
                <a:off x="5409692" y="4699945"/>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4" name="Cloud 19513">
                <a:extLst>
                  <a:ext uri="{FF2B5EF4-FFF2-40B4-BE49-F238E27FC236}">
                    <a16:creationId xmlns:a16="http://schemas.microsoft.com/office/drawing/2014/main" id="{939B0068-CA5A-9CE9-58AB-03E8124F84B6}"/>
                  </a:ext>
                </a:extLst>
              </p:cNvPr>
              <p:cNvSpPr/>
              <p:nvPr/>
            </p:nvSpPr>
            <p:spPr bwMode="auto">
              <a:xfrm>
                <a:off x="4734481" y="4008464"/>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5" name="Cloud 19514">
                <a:extLst>
                  <a:ext uri="{FF2B5EF4-FFF2-40B4-BE49-F238E27FC236}">
                    <a16:creationId xmlns:a16="http://schemas.microsoft.com/office/drawing/2014/main" id="{C7C9CC51-CB61-1EDD-AB24-9EA8CB2A7327}"/>
                  </a:ext>
                </a:extLst>
              </p:cNvPr>
              <p:cNvSpPr/>
              <p:nvPr/>
            </p:nvSpPr>
            <p:spPr bwMode="auto">
              <a:xfrm>
                <a:off x="4555869" y="4398966"/>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6" name="Cloud 19515">
                <a:extLst>
                  <a:ext uri="{FF2B5EF4-FFF2-40B4-BE49-F238E27FC236}">
                    <a16:creationId xmlns:a16="http://schemas.microsoft.com/office/drawing/2014/main" id="{2243FF66-09BB-7CB0-3689-92B2016E3FE8}"/>
                  </a:ext>
                </a:extLst>
              </p:cNvPr>
              <p:cNvSpPr/>
              <p:nvPr/>
            </p:nvSpPr>
            <p:spPr bwMode="auto">
              <a:xfrm>
                <a:off x="4089144" y="4689968"/>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7" name="Cloud 19516">
                <a:extLst>
                  <a:ext uri="{FF2B5EF4-FFF2-40B4-BE49-F238E27FC236}">
                    <a16:creationId xmlns:a16="http://schemas.microsoft.com/office/drawing/2014/main" id="{34C7F001-A85F-2A6C-CE71-5BD6D31FA513}"/>
                  </a:ext>
                </a:extLst>
              </p:cNvPr>
              <p:cNvSpPr/>
              <p:nvPr/>
            </p:nvSpPr>
            <p:spPr bwMode="auto">
              <a:xfrm>
                <a:off x="4789263" y="4740618"/>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nvGrpSpPr>
              <p:cNvPr id="19518" name="Group 19517">
                <a:extLst>
                  <a:ext uri="{FF2B5EF4-FFF2-40B4-BE49-F238E27FC236}">
                    <a16:creationId xmlns:a16="http://schemas.microsoft.com/office/drawing/2014/main" id="{807AAD76-0EEB-484E-2E3F-B5952DCBB7D4}"/>
                  </a:ext>
                </a:extLst>
              </p:cNvPr>
              <p:cNvGrpSpPr/>
              <p:nvPr/>
            </p:nvGrpSpPr>
            <p:grpSpPr>
              <a:xfrm rot="20662592">
                <a:off x="5822940" y="4243871"/>
                <a:ext cx="59252" cy="151273"/>
                <a:chOff x="-3041228" y="1513437"/>
                <a:chExt cx="244702" cy="308079"/>
              </a:xfrm>
              <a:solidFill>
                <a:schemeClr val="accent4"/>
              </a:solidFill>
            </p:grpSpPr>
            <p:sp>
              <p:nvSpPr>
                <p:cNvPr id="19556" name="Chord 19555">
                  <a:extLst>
                    <a:ext uri="{FF2B5EF4-FFF2-40B4-BE49-F238E27FC236}">
                      <a16:creationId xmlns:a16="http://schemas.microsoft.com/office/drawing/2014/main" id="{CC443DBC-AAA7-A545-F2CA-AA7892A0EBE9}"/>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57" name="Block Arc 40">
                  <a:extLst>
                    <a:ext uri="{FF2B5EF4-FFF2-40B4-BE49-F238E27FC236}">
                      <a16:creationId xmlns:a16="http://schemas.microsoft.com/office/drawing/2014/main" id="{C6812A47-797A-3087-C803-378D484C88C6}"/>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58" name="Chord 19557">
                  <a:extLst>
                    <a:ext uri="{FF2B5EF4-FFF2-40B4-BE49-F238E27FC236}">
                      <a16:creationId xmlns:a16="http://schemas.microsoft.com/office/drawing/2014/main" id="{7EC3B1E7-3A43-B883-F25E-CF6E2A0D2729}"/>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19" name="Group 19518">
                <a:extLst>
                  <a:ext uri="{FF2B5EF4-FFF2-40B4-BE49-F238E27FC236}">
                    <a16:creationId xmlns:a16="http://schemas.microsoft.com/office/drawing/2014/main" id="{A596D278-1C06-5444-0D76-CBBAB950FF0A}"/>
                  </a:ext>
                </a:extLst>
              </p:cNvPr>
              <p:cNvGrpSpPr/>
              <p:nvPr/>
            </p:nvGrpSpPr>
            <p:grpSpPr>
              <a:xfrm rot="20662592">
                <a:off x="5091011" y="4054007"/>
                <a:ext cx="59252" cy="151273"/>
                <a:chOff x="-3041228" y="1513437"/>
                <a:chExt cx="244702" cy="308079"/>
              </a:xfrm>
              <a:solidFill>
                <a:schemeClr val="accent4"/>
              </a:solidFill>
            </p:grpSpPr>
            <p:sp>
              <p:nvSpPr>
                <p:cNvPr id="19553" name="Chord 19552">
                  <a:extLst>
                    <a:ext uri="{FF2B5EF4-FFF2-40B4-BE49-F238E27FC236}">
                      <a16:creationId xmlns:a16="http://schemas.microsoft.com/office/drawing/2014/main" id="{94F3E89B-1A8C-E52B-154B-D66235CD97D9}"/>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54" name="Block Arc 40">
                  <a:extLst>
                    <a:ext uri="{FF2B5EF4-FFF2-40B4-BE49-F238E27FC236}">
                      <a16:creationId xmlns:a16="http://schemas.microsoft.com/office/drawing/2014/main" id="{50300BD2-4B39-A5CE-6A09-9E9CF5E7A62A}"/>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55" name="Chord 19554">
                  <a:extLst>
                    <a:ext uri="{FF2B5EF4-FFF2-40B4-BE49-F238E27FC236}">
                      <a16:creationId xmlns:a16="http://schemas.microsoft.com/office/drawing/2014/main" id="{BC914D49-4805-805C-0FE2-991E09D17EE4}"/>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20" name="Group 19519">
                <a:extLst>
                  <a:ext uri="{FF2B5EF4-FFF2-40B4-BE49-F238E27FC236}">
                    <a16:creationId xmlns:a16="http://schemas.microsoft.com/office/drawing/2014/main" id="{A097DE04-4FAA-4ED3-5428-6F81A529C637}"/>
                  </a:ext>
                </a:extLst>
              </p:cNvPr>
              <p:cNvGrpSpPr/>
              <p:nvPr/>
            </p:nvGrpSpPr>
            <p:grpSpPr>
              <a:xfrm rot="3690100">
                <a:off x="5628786" y="3904016"/>
                <a:ext cx="60738" cy="147573"/>
                <a:chOff x="-3041228" y="1513437"/>
                <a:chExt cx="244702" cy="308079"/>
              </a:xfrm>
              <a:solidFill>
                <a:schemeClr val="accent4"/>
              </a:solidFill>
            </p:grpSpPr>
            <p:sp>
              <p:nvSpPr>
                <p:cNvPr id="19550" name="Chord 19549">
                  <a:extLst>
                    <a:ext uri="{FF2B5EF4-FFF2-40B4-BE49-F238E27FC236}">
                      <a16:creationId xmlns:a16="http://schemas.microsoft.com/office/drawing/2014/main" id="{46096C65-1A0C-A5B9-7E0B-4F4328E5BF24}"/>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51" name="Block Arc 40">
                  <a:extLst>
                    <a:ext uri="{FF2B5EF4-FFF2-40B4-BE49-F238E27FC236}">
                      <a16:creationId xmlns:a16="http://schemas.microsoft.com/office/drawing/2014/main" id="{3923D223-5760-2D1E-339B-06D4827832F0}"/>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52" name="Chord 19551">
                  <a:extLst>
                    <a:ext uri="{FF2B5EF4-FFF2-40B4-BE49-F238E27FC236}">
                      <a16:creationId xmlns:a16="http://schemas.microsoft.com/office/drawing/2014/main" id="{5F8E8A49-75AA-0934-2981-542F66540E42}"/>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21" name="Group 19520">
                <a:extLst>
                  <a:ext uri="{FF2B5EF4-FFF2-40B4-BE49-F238E27FC236}">
                    <a16:creationId xmlns:a16="http://schemas.microsoft.com/office/drawing/2014/main" id="{F3E769B3-0CAB-8794-FEF9-327169C4BC12}"/>
                  </a:ext>
                </a:extLst>
              </p:cNvPr>
              <p:cNvGrpSpPr/>
              <p:nvPr/>
            </p:nvGrpSpPr>
            <p:grpSpPr>
              <a:xfrm>
                <a:off x="5597363" y="5085516"/>
                <a:ext cx="59252" cy="151273"/>
                <a:chOff x="-3041228" y="1513437"/>
                <a:chExt cx="244702" cy="308079"/>
              </a:xfrm>
              <a:solidFill>
                <a:schemeClr val="accent4"/>
              </a:solidFill>
            </p:grpSpPr>
            <p:sp>
              <p:nvSpPr>
                <p:cNvPr id="19547" name="Chord 19546">
                  <a:extLst>
                    <a:ext uri="{FF2B5EF4-FFF2-40B4-BE49-F238E27FC236}">
                      <a16:creationId xmlns:a16="http://schemas.microsoft.com/office/drawing/2014/main" id="{AEE4C7C5-860A-47CD-424D-8CC1423D26D7}"/>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48" name="Chord 19547">
                  <a:extLst>
                    <a:ext uri="{FF2B5EF4-FFF2-40B4-BE49-F238E27FC236}">
                      <a16:creationId xmlns:a16="http://schemas.microsoft.com/office/drawing/2014/main" id="{C528C127-1CF5-BCB8-EF42-AC7874A2F5A7}"/>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49" name="Block Arc 40">
                  <a:extLst>
                    <a:ext uri="{FF2B5EF4-FFF2-40B4-BE49-F238E27FC236}">
                      <a16:creationId xmlns:a16="http://schemas.microsoft.com/office/drawing/2014/main" id="{3365F30A-5A11-F895-9299-891C7D5F41FD}"/>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22" name="Group 19521">
                <a:extLst>
                  <a:ext uri="{FF2B5EF4-FFF2-40B4-BE49-F238E27FC236}">
                    <a16:creationId xmlns:a16="http://schemas.microsoft.com/office/drawing/2014/main" id="{4B7D02BE-D419-02AD-6D30-CDFA736243A1}"/>
                  </a:ext>
                </a:extLst>
              </p:cNvPr>
              <p:cNvGrpSpPr/>
              <p:nvPr/>
            </p:nvGrpSpPr>
            <p:grpSpPr>
              <a:xfrm rot="18792907">
                <a:off x="5265476" y="4887110"/>
                <a:ext cx="60738" cy="147573"/>
                <a:chOff x="-3041228" y="1513437"/>
                <a:chExt cx="244702" cy="308079"/>
              </a:xfrm>
              <a:solidFill>
                <a:schemeClr val="accent4"/>
              </a:solidFill>
            </p:grpSpPr>
            <p:sp>
              <p:nvSpPr>
                <p:cNvPr id="19544" name="Chord 19543">
                  <a:extLst>
                    <a:ext uri="{FF2B5EF4-FFF2-40B4-BE49-F238E27FC236}">
                      <a16:creationId xmlns:a16="http://schemas.microsoft.com/office/drawing/2014/main" id="{D34D89C8-B40F-6D88-BBF1-E5F96B65E090}"/>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45" name="Block Arc 40">
                  <a:extLst>
                    <a:ext uri="{FF2B5EF4-FFF2-40B4-BE49-F238E27FC236}">
                      <a16:creationId xmlns:a16="http://schemas.microsoft.com/office/drawing/2014/main" id="{F568A00F-E9EF-5FB9-E26A-96E0F26DB891}"/>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46" name="Chord 19545">
                  <a:extLst>
                    <a:ext uri="{FF2B5EF4-FFF2-40B4-BE49-F238E27FC236}">
                      <a16:creationId xmlns:a16="http://schemas.microsoft.com/office/drawing/2014/main" id="{CB88D801-863B-878A-6F6E-74DB7818CEB0}"/>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23" name="Group 19522">
                <a:extLst>
                  <a:ext uri="{FF2B5EF4-FFF2-40B4-BE49-F238E27FC236}">
                    <a16:creationId xmlns:a16="http://schemas.microsoft.com/office/drawing/2014/main" id="{D092B505-C052-7F86-FB3F-D11994F89334}"/>
                  </a:ext>
                </a:extLst>
              </p:cNvPr>
              <p:cNvGrpSpPr/>
              <p:nvPr/>
            </p:nvGrpSpPr>
            <p:grpSpPr>
              <a:xfrm rot="12584841">
                <a:off x="4848496" y="4543287"/>
                <a:ext cx="59252" cy="151273"/>
                <a:chOff x="-3041228" y="1513437"/>
                <a:chExt cx="244702" cy="308079"/>
              </a:xfrm>
              <a:solidFill>
                <a:schemeClr val="accent4"/>
              </a:solidFill>
            </p:grpSpPr>
            <p:sp>
              <p:nvSpPr>
                <p:cNvPr id="19541" name="Chord 19540">
                  <a:extLst>
                    <a:ext uri="{FF2B5EF4-FFF2-40B4-BE49-F238E27FC236}">
                      <a16:creationId xmlns:a16="http://schemas.microsoft.com/office/drawing/2014/main" id="{85EAAD1E-14AA-7AF0-4957-BC89510C2996}"/>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42" name="Block Arc 40">
                  <a:extLst>
                    <a:ext uri="{FF2B5EF4-FFF2-40B4-BE49-F238E27FC236}">
                      <a16:creationId xmlns:a16="http://schemas.microsoft.com/office/drawing/2014/main" id="{506E1891-F673-7C2A-F955-3209EDE77E3B}"/>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43" name="Chord 19542">
                  <a:extLst>
                    <a:ext uri="{FF2B5EF4-FFF2-40B4-BE49-F238E27FC236}">
                      <a16:creationId xmlns:a16="http://schemas.microsoft.com/office/drawing/2014/main" id="{72A62044-C616-B9FF-2F9B-A77972BDBC8D}"/>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24" name="Group 19523">
                <a:extLst>
                  <a:ext uri="{FF2B5EF4-FFF2-40B4-BE49-F238E27FC236}">
                    <a16:creationId xmlns:a16="http://schemas.microsoft.com/office/drawing/2014/main" id="{08F2148F-C1BF-17CC-9FB3-B26949BED4AD}"/>
                  </a:ext>
                </a:extLst>
              </p:cNvPr>
              <p:cNvGrpSpPr/>
              <p:nvPr/>
            </p:nvGrpSpPr>
            <p:grpSpPr>
              <a:xfrm rot="7189066">
                <a:off x="4251902" y="4110049"/>
                <a:ext cx="60738" cy="147573"/>
                <a:chOff x="-3041228" y="1513437"/>
                <a:chExt cx="244702" cy="308079"/>
              </a:xfrm>
              <a:solidFill>
                <a:schemeClr val="accent4"/>
              </a:solidFill>
            </p:grpSpPr>
            <p:sp>
              <p:nvSpPr>
                <p:cNvPr id="19538" name="Chord 19537">
                  <a:extLst>
                    <a:ext uri="{FF2B5EF4-FFF2-40B4-BE49-F238E27FC236}">
                      <a16:creationId xmlns:a16="http://schemas.microsoft.com/office/drawing/2014/main" id="{E70409A7-13E4-AD99-4814-89906CE06BFF}"/>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39" name="Block Arc 40">
                  <a:extLst>
                    <a:ext uri="{FF2B5EF4-FFF2-40B4-BE49-F238E27FC236}">
                      <a16:creationId xmlns:a16="http://schemas.microsoft.com/office/drawing/2014/main" id="{4AD86303-7F3A-6312-E580-C998C47A01E2}"/>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40" name="Chord 19539">
                  <a:extLst>
                    <a:ext uri="{FF2B5EF4-FFF2-40B4-BE49-F238E27FC236}">
                      <a16:creationId xmlns:a16="http://schemas.microsoft.com/office/drawing/2014/main" id="{08E93ED9-61CD-B0FA-295E-EF691079BC5B}"/>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25" name="Group 19524">
                <a:extLst>
                  <a:ext uri="{FF2B5EF4-FFF2-40B4-BE49-F238E27FC236}">
                    <a16:creationId xmlns:a16="http://schemas.microsoft.com/office/drawing/2014/main" id="{12F37FF8-E57A-97B1-0393-3D8AD61E809A}"/>
                  </a:ext>
                </a:extLst>
              </p:cNvPr>
              <p:cNvGrpSpPr/>
              <p:nvPr/>
            </p:nvGrpSpPr>
            <p:grpSpPr>
              <a:xfrm rot="19400924">
                <a:off x="4402245" y="4698589"/>
                <a:ext cx="59252" cy="151273"/>
                <a:chOff x="-3041228" y="1513437"/>
                <a:chExt cx="244702" cy="308079"/>
              </a:xfrm>
              <a:solidFill>
                <a:schemeClr val="accent4"/>
              </a:solidFill>
            </p:grpSpPr>
            <p:sp>
              <p:nvSpPr>
                <p:cNvPr id="19535" name="Chord 19534">
                  <a:extLst>
                    <a:ext uri="{FF2B5EF4-FFF2-40B4-BE49-F238E27FC236}">
                      <a16:creationId xmlns:a16="http://schemas.microsoft.com/office/drawing/2014/main" id="{D7760666-E3AA-6291-D1CF-9C0614E9D3CF}"/>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36" name="Block Arc 40">
                  <a:extLst>
                    <a:ext uri="{FF2B5EF4-FFF2-40B4-BE49-F238E27FC236}">
                      <a16:creationId xmlns:a16="http://schemas.microsoft.com/office/drawing/2014/main" id="{EC9A824A-1D1B-CB69-A370-7FBB10767D84}"/>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37" name="Chord 19536">
                  <a:extLst>
                    <a:ext uri="{FF2B5EF4-FFF2-40B4-BE49-F238E27FC236}">
                      <a16:creationId xmlns:a16="http://schemas.microsoft.com/office/drawing/2014/main" id="{7653408B-FF49-F2BC-BF1C-C69F97BA354D}"/>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
            <p:nvSpPr>
              <p:cNvPr id="19526" name="Block Arc 19525">
                <a:extLst>
                  <a:ext uri="{FF2B5EF4-FFF2-40B4-BE49-F238E27FC236}">
                    <a16:creationId xmlns:a16="http://schemas.microsoft.com/office/drawing/2014/main" id="{0A9019C4-71B8-C51B-A434-FF650880AD50}"/>
                  </a:ext>
                </a:extLst>
              </p:cNvPr>
              <p:cNvSpPr/>
              <p:nvPr/>
            </p:nvSpPr>
            <p:spPr bwMode="auto">
              <a:xfrm rot="9885749">
                <a:off x="4944279" y="4919765"/>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7" name="Block Arc 19526">
                <a:extLst>
                  <a:ext uri="{FF2B5EF4-FFF2-40B4-BE49-F238E27FC236}">
                    <a16:creationId xmlns:a16="http://schemas.microsoft.com/office/drawing/2014/main" id="{67335C9A-AF5F-30D4-DCA0-866EF63FEDCF}"/>
                  </a:ext>
                </a:extLst>
              </p:cNvPr>
              <p:cNvSpPr/>
              <p:nvPr/>
            </p:nvSpPr>
            <p:spPr bwMode="auto">
              <a:xfrm rot="17218519">
                <a:off x="4474025" y="4261562"/>
                <a:ext cx="164530" cy="39018"/>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8" name="Block Arc 19527">
                <a:extLst>
                  <a:ext uri="{FF2B5EF4-FFF2-40B4-BE49-F238E27FC236}">
                    <a16:creationId xmlns:a16="http://schemas.microsoft.com/office/drawing/2014/main" id="{705865ED-FB86-17D0-AA81-C4203249ACDA}"/>
                  </a:ext>
                </a:extLst>
              </p:cNvPr>
              <p:cNvSpPr/>
              <p:nvPr/>
            </p:nvSpPr>
            <p:spPr bwMode="auto">
              <a:xfrm rot="19220207">
                <a:off x="5568591" y="4520139"/>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9" name="Block Arc 19528">
                <a:extLst>
                  <a:ext uri="{FF2B5EF4-FFF2-40B4-BE49-F238E27FC236}">
                    <a16:creationId xmlns:a16="http://schemas.microsoft.com/office/drawing/2014/main" id="{0F7159B2-18AC-11D1-151C-9A81E6FE00BD}"/>
                  </a:ext>
                </a:extLst>
              </p:cNvPr>
              <p:cNvSpPr/>
              <p:nvPr/>
            </p:nvSpPr>
            <p:spPr bwMode="auto">
              <a:xfrm rot="1668250">
                <a:off x="5344717" y="3801750"/>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30" name="Block Arc 19529">
                <a:extLst>
                  <a:ext uri="{FF2B5EF4-FFF2-40B4-BE49-F238E27FC236}">
                    <a16:creationId xmlns:a16="http://schemas.microsoft.com/office/drawing/2014/main" id="{D5A0D1FB-F63B-A76C-7CCB-41C47F38C232}"/>
                  </a:ext>
                </a:extLst>
              </p:cNvPr>
              <p:cNvSpPr/>
              <p:nvPr/>
            </p:nvSpPr>
            <p:spPr bwMode="auto">
              <a:xfrm rot="1668250">
                <a:off x="5572708" y="4923116"/>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31" name="Block Arc 19530">
                <a:extLst>
                  <a:ext uri="{FF2B5EF4-FFF2-40B4-BE49-F238E27FC236}">
                    <a16:creationId xmlns:a16="http://schemas.microsoft.com/office/drawing/2014/main" id="{A9895568-965D-682E-6E2C-A6CCCD5A00BF}"/>
                  </a:ext>
                </a:extLst>
              </p:cNvPr>
              <p:cNvSpPr/>
              <p:nvPr/>
            </p:nvSpPr>
            <p:spPr bwMode="auto">
              <a:xfrm rot="1668250">
                <a:off x="4252059" y="4989557"/>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32" name="Block Arc 19531">
                <a:extLst>
                  <a:ext uri="{FF2B5EF4-FFF2-40B4-BE49-F238E27FC236}">
                    <a16:creationId xmlns:a16="http://schemas.microsoft.com/office/drawing/2014/main" id="{FCE91294-B44E-C6CE-34C4-76B5C99E5CF8}"/>
                  </a:ext>
                </a:extLst>
              </p:cNvPr>
              <p:cNvSpPr/>
              <p:nvPr/>
            </p:nvSpPr>
            <p:spPr bwMode="auto">
              <a:xfrm rot="1668250">
                <a:off x="4918466" y="5272665"/>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33" name="Block Arc 19532">
                <a:extLst>
                  <a:ext uri="{FF2B5EF4-FFF2-40B4-BE49-F238E27FC236}">
                    <a16:creationId xmlns:a16="http://schemas.microsoft.com/office/drawing/2014/main" id="{57DCB3EC-49FA-EDA1-77F6-A3D29EC2A863}"/>
                  </a:ext>
                </a:extLst>
              </p:cNvPr>
              <p:cNvSpPr/>
              <p:nvPr/>
            </p:nvSpPr>
            <p:spPr bwMode="auto">
              <a:xfrm rot="1668250">
                <a:off x="4691235" y="3775212"/>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34" name="Block Arc 19533">
                <a:extLst>
                  <a:ext uri="{FF2B5EF4-FFF2-40B4-BE49-F238E27FC236}">
                    <a16:creationId xmlns:a16="http://schemas.microsoft.com/office/drawing/2014/main" id="{4B5122EE-6FF1-872F-77B4-DA3BF8F5337B}"/>
                  </a:ext>
                </a:extLst>
              </p:cNvPr>
              <p:cNvSpPr/>
              <p:nvPr/>
            </p:nvSpPr>
            <p:spPr bwMode="auto">
              <a:xfrm rot="17930648">
                <a:off x="4028098" y="4388936"/>
                <a:ext cx="164530" cy="39018"/>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
          <p:nvSpPr>
            <p:cNvPr id="19498" name="Cloud 19497">
              <a:extLst>
                <a:ext uri="{FF2B5EF4-FFF2-40B4-BE49-F238E27FC236}">
                  <a16:creationId xmlns:a16="http://schemas.microsoft.com/office/drawing/2014/main" id="{BEAEBF6E-5813-129B-06C0-23C67A20C99B}"/>
                </a:ext>
              </a:extLst>
            </p:cNvPr>
            <p:cNvSpPr/>
            <p:nvPr/>
          </p:nvSpPr>
          <p:spPr bwMode="auto">
            <a:xfrm>
              <a:off x="4504533" y="5084839"/>
              <a:ext cx="169433" cy="12749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59" name="Group 19558">
            <a:extLst>
              <a:ext uri="{FF2B5EF4-FFF2-40B4-BE49-F238E27FC236}">
                <a16:creationId xmlns:a16="http://schemas.microsoft.com/office/drawing/2014/main" id="{8E785FA0-F6A1-0804-361B-69CC484A1B11}"/>
              </a:ext>
            </a:extLst>
          </p:cNvPr>
          <p:cNvGrpSpPr/>
          <p:nvPr/>
        </p:nvGrpSpPr>
        <p:grpSpPr>
          <a:xfrm rot="10210219">
            <a:off x="1449026" y="4138617"/>
            <a:ext cx="1348273" cy="1191081"/>
            <a:chOff x="4025518" y="3740159"/>
            <a:chExt cx="1664538" cy="1597159"/>
          </a:xfrm>
        </p:grpSpPr>
        <p:grpSp>
          <p:nvGrpSpPr>
            <p:cNvPr id="19560" name="Group 19559">
              <a:extLst>
                <a:ext uri="{FF2B5EF4-FFF2-40B4-BE49-F238E27FC236}">
                  <a16:creationId xmlns:a16="http://schemas.microsoft.com/office/drawing/2014/main" id="{940D998D-79F2-C8B1-D873-2BFEAEACC291}"/>
                </a:ext>
              </a:extLst>
            </p:cNvPr>
            <p:cNvGrpSpPr/>
            <p:nvPr/>
          </p:nvGrpSpPr>
          <p:grpSpPr>
            <a:xfrm>
              <a:off x="4025518" y="3740159"/>
              <a:ext cx="1664538" cy="1597159"/>
              <a:chOff x="3944873" y="3555227"/>
              <a:chExt cx="2159316" cy="1999862"/>
            </a:xfrm>
          </p:grpSpPr>
          <p:sp>
            <p:nvSpPr>
              <p:cNvPr id="19562" name="Oval 19561">
                <a:extLst>
                  <a:ext uri="{FF2B5EF4-FFF2-40B4-BE49-F238E27FC236}">
                    <a16:creationId xmlns:a16="http://schemas.microsoft.com/office/drawing/2014/main" id="{AA44C02C-2FC6-588F-2527-CD4AB4FDF2AB}"/>
                  </a:ext>
                </a:extLst>
              </p:cNvPr>
              <p:cNvSpPr/>
              <p:nvPr/>
            </p:nvSpPr>
            <p:spPr bwMode="auto">
              <a:xfrm>
                <a:off x="3944873" y="3555227"/>
                <a:ext cx="2159316" cy="1999862"/>
              </a:xfrm>
              <a:prstGeom prst="ellipse">
                <a:avLst/>
              </a:prstGeom>
              <a:solidFill>
                <a:srgbClr val="F4CBA2"/>
              </a:solidFill>
              <a:ln w="76200" cap="flat" cmpd="sng" algn="ctr">
                <a:solidFill>
                  <a:schemeClr val="tx2">
                    <a:lumMod val="25000"/>
                    <a:lumOff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63" name="Oval 19562">
                <a:extLst>
                  <a:ext uri="{FF2B5EF4-FFF2-40B4-BE49-F238E27FC236}">
                    <a16:creationId xmlns:a16="http://schemas.microsoft.com/office/drawing/2014/main" id="{390BC981-8344-C158-BF8D-7E21C92ECC54}"/>
                  </a:ext>
                </a:extLst>
              </p:cNvPr>
              <p:cNvSpPr/>
              <p:nvPr/>
            </p:nvSpPr>
            <p:spPr bwMode="auto">
              <a:xfrm>
                <a:off x="4448890" y="3901418"/>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64" name="Oval 19563">
                <a:extLst>
                  <a:ext uri="{FF2B5EF4-FFF2-40B4-BE49-F238E27FC236}">
                    <a16:creationId xmlns:a16="http://schemas.microsoft.com/office/drawing/2014/main" id="{5C974FD1-0945-2A4C-F697-B7AEBE68A79D}"/>
                  </a:ext>
                </a:extLst>
              </p:cNvPr>
              <p:cNvSpPr/>
              <p:nvPr/>
            </p:nvSpPr>
            <p:spPr bwMode="auto">
              <a:xfrm>
                <a:off x="4938703" y="3825034"/>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65" name="Oval 19564">
                <a:extLst>
                  <a:ext uri="{FF2B5EF4-FFF2-40B4-BE49-F238E27FC236}">
                    <a16:creationId xmlns:a16="http://schemas.microsoft.com/office/drawing/2014/main" id="{C58E7D67-7649-14B0-2082-DFF0822BB280}"/>
                  </a:ext>
                </a:extLst>
              </p:cNvPr>
              <p:cNvSpPr/>
              <p:nvPr/>
            </p:nvSpPr>
            <p:spPr bwMode="auto">
              <a:xfrm>
                <a:off x="5489394" y="4193558"/>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66" name="Oval 19565">
                <a:extLst>
                  <a:ext uri="{FF2B5EF4-FFF2-40B4-BE49-F238E27FC236}">
                    <a16:creationId xmlns:a16="http://schemas.microsoft.com/office/drawing/2014/main" id="{5ECEBBF4-E383-7F2F-C72A-A9AF0FA53FF6}"/>
                  </a:ext>
                </a:extLst>
              </p:cNvPr>
              <p:cNvSpPr/>
              <p:nvPr/>
            </p:nvSpPr>
            <p:spPr bwMode="auto">
              <a:xfrm>
                <a:off x="4897993" y="4260183"/>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67" name="Oval 19566">
                <a:extLst>
                  <a:ext uri="{FF2B5EF4-FFF2-40B4-BE49-F238E27FC236}">
                    <a16:creationId xmlns:a16="http://schemas.microsoft.com/office/drawing/2014/main" id="{B6CCA4EF-86F4-5AC6-C332-758064517DE0}"/>
                  </a:ext>
                </a:extLst>
              </p:cNvPr>
              <p:cNvSpPr/>
              <p:nvPr/>
            </p:nvSpPr>
            <p:spPr bwMode="auto">
              <a:xfrm>
                <a:off x="5031825" y="4664117"/>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68" name="Oval 19567">
                <a:extLst>
                  <a:ext uri="{FF2B5EF4-FFF2-40B4-BE49-F238E27FC236}">
                    <a16:creationId xmlns:a16="http://schemas.microsoft.com/office/drawing/2014/main" id="{44FB36DB-A0FF-B8E5-F769-C3E4762FB118}"/>
                  </a:ext>
                </a:extLst>
              </p:cNvPr>
              <p:cNvSpPr/>
              <p:nvPr/>
            </p:nvSpPr>
            <p:spPr bwMode="auto">
              <a:xfrm>
                <a:off x="4253795" y="4395144"/>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69" name="Oval 19568">
                <a:extLst>
                  <a:ext uri="{FF2B5EF4-FFF2-40B4-BE49-F238E27FC236}">
                    <a16:creationId xmlns:a16="http://schemas.microsoft.com/office/drawing/2014/main" id="{0C67D011-FC58-F2B0-2125-160A9F112648}"/>
                  </a:ext>
                </a:extLst>
              </p:cNvPr>
              <p:cNvSpPr/>
              <p:nvPr/>
            </p:nvSpPr>
            <p:spPr bwMode="auto">
              <a:xfrm>
                <a:off x="5183573" y="5144436"/>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70" name="Oval 19569">
                <a:extLst>
                  <a:ext uri="{FF2B5EF4-FFF2-40B4-BE49-F238E27FC236}">
                    <a16:creationId xmlns:a16="http://schemas.microsoft.com/office/drawing/2014/main" id="{4309BCC4-DEEF-2641-E5EC-720E380A8041}"/>
                  </a:ext>
                </a:extLst>
              </p:cNvPr>
              <p:cNvSpPr/>
              <p:nvPr/>
            </p:nvSpPr>
            <p:spPr bwMode="auto">
              <a:xfrm>
                <a:off x="5702796" y="4766204"/>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71" name="Oval 19570">
                <a:extLst>
                  <a:ext uri="{FF2B5EF4-FFF2-40B4-BE49-F238E27FC236}">
                    <a16:creationId xmlns:a16="http://schemas.microsoft.com/office/drawing/2014/main" id="{C8A6818F-192C-6BED-7AAE-32452A2747F4}"/>
                  </a:ext>
                </a:extLst>
              </p:cNvPr>
              <p:cNvSpPr/>
              <p:nvPr/>
            </p:nvSpPr>
            <p:spPr bwMode="auto">
              <a:xfrm>
                <a:off x="4490559" y="4922560"/>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72" name="Cloud 19571">
                <a:extLst>
                  <a:ext uri="{FF2B5EF4-FFF2-40B4-BE49-F238E27FC236}">
                    <a16:creationId xmlns:a16="http://schemas.microsoft.com/office/drawing/2014/main" id="{E73067BB-84C2-983B-3E22-867625C87B8F}"/>
                  </a:ext>
                </a:extLst>
              </p:cNvPr>
              <p:cNvSpPr/>
              <p:nvPr/>
            </p:nvSpPr>
            <p:spPr bwMode="auto">
              <a:xfrm>
                <a:off x="5226919" y="3901418"/>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73" name="Cloud 19572">
                <a:extLst>
                  <a:ext uri="{FF2B5EF4-FFF2-40B4-BE49-F238E27FC236}">
                    <a16:creationId xmlns:a16="http://schemas.microsoft.com/office/drawing/2014/main" id="{30CA06F1-FF71-E1E9-C9D1-893D429CAE28}"/>
                  </a:ext>
                </a:extLst>
              </p:cNvPr>
              <p:cNvSpPr/>
              <p:nvPr/>
            </p:nvSpPr>
            <p:spPr bwMode="auto">
              <a:xfrm>
                <a:off x="5219844" y="4314039"/>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74" name="Cloud 19573">
                <a:extLst>
                  <a:ext uri="{FF2B5EF4-FFF2-40B4-BE49-F238E27FC236}">
                    <a16:creationId xmlns:a16="http://schemas.microsoft.com/office/drawing/2014/main" id="{9586E2E7-3B55-DC15-E27E-2431215BC924}"/>
                  </a:ext>
                </a:extLst>
              </p:cNvPr>
              <p:cNvSpPr/>
              <p:nvPr/>
            </p:nvSpPr>
            <p:spPr bwMode="auto">
              <a:xfrm>
                <a:off x="5812479" y="4523888"/>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75" name="Cloud 19574">
                <a:extLst>
                  <a:ext uri="{FF2B5EF4-FFF2-40B4-BE49-F238E27FC236}">
                    <a16:creationId xmlns:a16="http://schemas.microsoft.com/office/drawing/2014/main" id="{B22D3D57-06C0-057B-CDF1-C70156A191DB}"/>
                  </a:ext>
                </a:extLst>
              </p:cNvPr>
              <p:cNvSpPr/>
              <p:nvPr/>
            </p:nvSpPr>
            <p:spPr bwMode="auto">
              <a:xfrm>
                <a:off x="5409692" y="4699945"/>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76" name="Cloud 19575">
                <a:extLst>
                  <a:ext uri="{FF2B5EF4-FFF2-40B4-BE49-F238E27FC236}">
                    <a16:creationId xmlns:a16="http://schemas.microsoft.com/office/drawing/2014/main" id="{64F38D5B-8AA7-AB04-F8CB-ECAB64E5CBA7}"/>
                  </a:ext>
                </a:extLst>
              </p:cNvPr>
              <p:cNvSpPr/>
              <p:nvPr/>
            </p:nvSpPr>
            <p:spPr bwMode="auto">
              <a:xfrm>
                <a:off x="4734481" y="4008465"/>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77" name="Cloud 19576">
                <a:extLst>
                  <a:ext uri="{FF2B5EF4-FFF2-40B4-BE49-F238E27FC236}">
                    <a16:creationId xmlns:a16="http://schemas.microsoft.com/office/drawing/2014/main" id="{63D15F60-7372-04DF-AC2E-06A258044BD7}"/>
                  </a:ext>
                </a:extLst>
              </p:cNvPr>
              <p:cNvSpPr/>
              <p:nvPr/>
            </p:nvSpPr>
            <p:spPr bwMode="auto">
              <a:xfrm>
                <a:off x="4555869" y="4398966"/>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78" name="Cloud 19577">
                <a:extLst>
                  <a:ext uri="{FF2B5EF4-FFF2-40B4-BE49-F238E27FC236}">
                    <a16:creationId xmlns:a16="http://schemas.microsoft.com/office/drawing/2014/main" id="{02DF5997-487F-A3A6-5933-561F422FF91F}"/>
                  </a:ext>
                </a:extLst>
              </p:cNvPr>
              <p:cNvSpPr/>
              <p:nvPr/>
            </p:nvSpPr>
            <p:spPr bwMode="auto">
              <a:xfrm>
                <a:off x="4089144" y="4689968"/>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79" name="Cloud 19578">
                <a:extLst>
                  <a:ext uri="{FF2B5EF4-FFF2-40B4-BE49-F238E27FC236}">
                    <a16:creationId xmlns:a16="http://schemas.microsoft.com/office/drawing/2014/main" id="{866D4661-1839-6B90-ECA6-92E6260A27E8}"/>
                  </a:ext>
                </a:extLst>
              </p:cNvPr>
              <p:cNvSpPr/>
              <p:nvPr/>
            </p:nvSpPr>
            <p:spPr bwMode="auto">
              <a:xfrm>
                <a:off x="4789263" y="4740618"/>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nvGrpSpPr>
              <p:cNvPr id="19580" name="Group 19579">
                <a:extLst>
                  <a:ext uri="{FF2B5EF4-FFF2-40B4-BE49-F238E27FC236}">
                    <a16:creationId xmlns:a16="http://schemas.microsoft.com/office/drawing/2014/main" id="{3E58689F-280E-B950-CC01-845A2C9C93D9}"/>
                  </a:ext>
                </a:extLst>
              </p:cNvPr>
              <p:cNvGrpSpPr/>
              <p:nvPr/>
            </p:nvGrpSpPr>
            <p:grpSpPr>
              <a:xfrm rot="20662592">
                <a:off x="5822940" y="4243871"/>
                <a:ext cx="59252" cy="151273"/>
                <a:chOff x="-3041228" y="1513437"/>
                <a:chExt cx="244702" cy="308079"/>
              </a:xfrm>
              <a:solidFill>
                <a:schemeClr val="accent4"/>
              </a:solidFill>
            </p:grpSpPr>
            <p:sp>
              <p:nvSpPr>
                <p:cNvPr id="19618" name="Chord 19617">
                  <a:extLst>
                    <a:ext uri="{FF2B5EF4-FFF2-40B4-BE49-F238E27FC236}">
                      <a16:creationId xmlns:a16="http://schemas.microsoft.com/office/drawing/2014/main" id="{8F005C57-EF5B-BCA5-99CB-1F274DA76257}"/>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619" name="Block Arc 40">
                  <a:extLst>
                    <a:ext uri="{FF2B5EF4-FFF2-40B4-BE49-F238E27FC236}">
                      <a16:creationId xmlns:a16="http://schemas.microsoft.com/office/drawing/2014/main" id="{4390A682-2EB3-467E-A0FC-216097B6566F}"/>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620" name="Chord 19619">
                  <a:extLst>
                    <a:ext uri="{FF2B5EF4-FFF2-40B4-BE49-F238E27FC236}">
                      <a16:creationId xmlns:a16="http://schemas.microsoft.com/office/drawing/2014/main" id="{40C39825-CFE7-2853-463B-7887DD65C8AF}"/>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81" name="Group 19580">
                <a:extLst>
                  <a:ext uri="{FF2B5EF4-FFF2-40B4-BE49-F238E27FC236}">
                    <a16:creationId xmlns:a16="http://schemas.microsoft.com/office/drawing/2014/main" id="{0A285AEC-1CAB-3EE9-2CA3-01BA5482F0F3}"/>
                  </a:ext>
                </a:extLst>
              </p:cNvPr>
              <p:cNvGrpSpPr/>
              <p:nvPr/>
            </p:nvGrpSpPr>
            <p:grpSpPr>
              <a:xfrm rot="20662592">
                <a:off x="5091000" y="4054010"/>
                <a:ext cx="59253" cy="151273"/>
                <a:chOff x="-3041228" y="1513437"/>
                <a:chExt cx="244702" cy="308079"/>
              </a:xfrm>
              <a:solidFill>
                <a:schemeClr val="accent4"/>
              </a:solidFill>
            </p:grpSpPr>
            <p:sp>
              <p:nvSpPr>
                <p:cNvPr id="19615" name="Chord 19614">
                  <a:extLst>
                    <a:ext uri="{FF2B5EF4-FFF2-40B4-BE49-F238E27FC236}">
                      <a16:creationId xmlns:a16="http://schemas.microsoft.com/office/drawing/2014/main" id="{593FE7DD-41D8-A393-2D5F-CED3D680B4FB}"/>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616" name="Block Arc 40">
                  <a:extLst>
                    <a:ext uri="{FF2B5EF4-FFF2-40B4-BE49-F238E27FC236}">
                      <a16:creationId xmlns:a16="http://schemas.microsoft.com/office/drawing/2014/main" id="{C4C38EE2-3E75-310F-5B2F-A2A1E117F26B}"/>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617" name="Chord 19616">
                  <a:extLst>
                    <a:ext uri="{FF2B5EF4-FFF2-40B4-BE49-F238E27FC236}">
                      <a16:creationId xmlns:a16="http://schemas.microsoft.com/office/drawing/2014/main" id="{3C76A4CA-D773-9271-17D3-61653F503660}"/>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82" name="Group 19581">
                <a:extLst>
                  <a:ext uri="{FF2B5EF4-FFF2-40B4-BE49-F238E27FC236}">
                    <a16:creationId xmlns:a16="http://schemas.microsoft.com/office/drawing/2014/main" id="{6C7325D8-426A-1216-2FF9-0D241DA7C0FD}"/>
                  </a:ext>
                </a:extLst>
              </p:cNvPr>
              <p:cNvGrpSpPr/>
              <p:nvPr/>
            </p:nvGrpSpPr>
            <p:grpSpPr>
              <a:xfrm rot="3690100">
                <a:off x="5628786" y="3904016"/>
                <a:ext cx="60738" cy="147573"/>
                <a:chOff x="-3041228" y="1513437"/>
                <a:chExt cx="244702" cy="308079"/>
              </a:xfrm>
              <a:solidFill>
                <a:schemeClr val="accent4"/>
              </a:solidFill>
            </p:grpSpPr>
            <p:sp>
              <p:nvSpPr>
                <p:cNvPr id="19612" name="Chord 19611">
                  <a:extLst>
                    <a:ext uri="{FF2B5EF4-FFF2-40B4-BE49-F238E27FC236}">
                      <a16:creationId xmlns:a16="http://schemas.microsoft.com/office/drawing/2014/main" id="{2E7A6BE8-FB89-6112-C43B-FC4211349E28}"/>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613" name="Block Arc 40">
                  <a:extLst>
                    <a:ext uri="{FF2B5EF4-FFF2-40B4-BE49-F238E27FC236}">
                      <a16:creationId xmlns:a16="http://schemas.microsoft.com/office/drawing/2014/main" id="{728D97CF-12F6-D97E-0C3E-E81311F73CDE}"/>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614" name="Chord 19613">
                  <a:extLst>
                    <a:ext uri="{FF2B5EF4-FFF2-40B4-BE49-F238E27FC236}">
                      <a16:creationId xmlns:a16="http://schemas.microsoft.com/office/drawing/2014/main" id="{DB42ED52-D516-E231-3F62-2A96F7D5C711}"/>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83" name="Group 19582">
                <a:extLst>
                  <a:ext uri="{FF2B5EF4-FFF2-40B4-BE49-F238E27FC236}">
                    <a16:creationId xmlns:a16="http://schemas.microsoft.com/office/drawing/2014/main" id="{CE83364B-6E6F-F244-73AA-0CF08AC3B6DB}"/>
                  </a:ext>
                </a:extLst>
              </p:cNvPr>
              <p:cNvGrpSpPr/>
              <p:nvPr/>
            </p:nvGrpSpPr>
            <p:grpSpPr>
              <a:xfrm>
                <a:off x="5597363" y="5085516"/>
                <a:ext cx="59252" cy="151273"/>
                <a:chOff x="-3041228" y="1513437"/>
                <a:chExt cx="244702" cy="308079"/>
              </a:xfrm>
              <a:solidFill>
                <a:schemeClr val="accent4"/>
              </a:solidFill>
            </p:grpSpPr>
            <p:sp>
              <p:nvSpPr>
                <p:cNvPr id="19609" name="Chord 19608">
                  <a:extLst>
                    <a:ext uri="{FF2B5EF4-FFF2-40B4-BE49-F238E27FC236}">
                      <a16:creationId xmlns:a16="http://schemas.microsoft.com/office/drawing/2014/main" id="{D77D200C-5DF9-96E2-629E-2623E08CB802}"/>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610" name="Chord 19609">
                  <a:extLst>
                    <a:ext uri="{FF2B5EF4-FFF2-40B4-BE49-F238E27FC236}">
                      <a16:creationId xmlns:a16="http://schemas.microsoft.com/office/drawing/2014/main" id="{55687FB2-AD97-4644-3A83-1D1BAAD1BC87}"/>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611" name="Block Arc 40">
                  <a:extLst>
                    <a:ext uri="{FF2B5EF4-FFF2-40B4-BE49-F238E27FC236}">
                      <a16:creationId xmlns:a16="http://schemas.microsoft.com/office/drawing/2014/main" id="{ACC15EC2-7D4C-628C-10A2-C737464E12EB}"/>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84" name="Group 19583">
                <a:extLst>
                  <a:ext uri="{FF2B5EF4-FFF2-40B4-BE49-F238E27FC236}">
                    <a16:creationId xmlns:a16="http://schemas.microsoft.com/office/drawing/2014/main" id="{86C6D062-811A-23A4-A218-C325A13E12EF}"/>
                  </a:ext>
                </a:extLst>
              </p:cNvPr>
              <p:cNvGrpSpPr/>
              <p:nvPr/>
            </p:nvGrpSpPr>
            <p:grpSpPr>
              <a:xfrm rot="18792907">
                <a:off x="5265476" y="4887110"/>
                <a:ext cx="60738" cy="147573"/>
                <a:chOff x="-3041228" y="1513437"/>
                <a:chExt cx="244702" cy="308079"/>
              </a:xfrm>
              <a:solidFill>
                <a:schemeClr val="accent4"/>
              </a:solidFill>
            </p:grpSpPr>
            <p:sp>
              <p:nvSpPr>
                <p:cNvPr id="19606" name="Chord 19605">
                  <a:extLst>
                    <a:ext uri="{FF2B5EF4-FFF2-40B4-BE49-F238E27FC236}">
                      <a16:creationId xmlns:a16="http://schemas.microsoft.com/office/drawing/2014/main" id="{FD7D341D-DA45-ADC7-91C8-B2FDC9AF4227}"/>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607" name="Block Arc 40">
                  <a:extLst>
                    <a:ext uri="{FF2B5EF4-FFF2-40B4-BE49-F238E27FC236}">
                      <a16:creationId xmlns:a16="http://schemas.microsoft.com/office/drawing/2014/main" id="{A82EC517-0154-5F5A-D957-894C91C457D8}"/>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608" name="Chord 19607">
                  <a:extLst>
                    <a:ext uri="{FF2B5EF4-FFF2-40B4-BE49-F238E27FC236}">
                      <a16:creationId xmlns:a16="http://schemas.microsoft.com/office/drawing/2014/main" id="{7595E169-FF0E-8F6C-7551-1130D022A123}"/>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85" name="Group 19584">
                <a:extLst>
                  <a:ext uri="{FF2B5EF4-FFF2-40B4-BE49-F238E27FC236}">
                    <a16:creationId xmlns:a16="http://schemas.microsoft.com/office/drawing/2014/main" id="{E8A716CA-9D11-1116-B3A2-9883192E73A2}"/>
                  </a:ext>
                </a:extLst>
              </p:cNvPr>
              <p:cNvGrpSpPr/>
              <p:nvPr/>
            </p:nvGrpSpPr>
            <p:grpSpPr>
              <a:xfrm rot="12584841">
                <a:off x="4848496" y="4543287"/>
                <a:ext cx="59252" cy="151273"/>
                <a:chOff x="-3041228" y="1513437"/>
                <a:chExt cx="244702" cy="308079"/>
              </a:xfrm>
              <a:solidFill>
                <a:schemeClr val="accent4"/>
              </a:solidFill>
            </p:grpSpPr>
            <p:sp>
              <p:nvSpPr>
                <p:cNvPr id="19603" name="Chord 19602">
                  <a:extLst>
                    <a:ext uri="{FF2B5EF4-FFF2-40B4-BE49-F238E27FC236}">
                      <a16:creationId xmlns:a16="http://schemas.microsoft.com/office/drawing/2014/main" id="{C7E47AE4-6307-0126-A36D-4923269ACF1D}"/>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604" name="Block Arc 40">
                  <a:extLst>
                    <a:ext uri="{FF2B5EF4-FFF2-40B4-BE49-F238E27FC236}">
                      <a16:creationId xmlns:a16="http://schemas.microsoft.com/office/drawing/2014/main" id="{B4806ABE-986B-9A4B-E932-D1125B5D7CEB}"/>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605" name="Chord 19604">
                  <a:extLst>
                    <a:ext uri="{FF2B5EF4-FFF2-40B4-BE49-F238E27FC236}">
                      <a16:creationId xmlns:a16="http://schemas.microsoft.com/office/drawing/2014/main" id="{DDCA7B8E-2739-3469-0253-29BE3551A0A0}"/>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86" name="Group 19585">
                <a:extLst>
                  <a:ext uri="{FF2B5EF4-FFF2-40B4-BE49-F238E27FC236}">
                    <a16:creationId xmlns:a16="http://schemas.microsoft.com/office/drawing/2014/main" id="{B8A7C44E-5ECF-2CDD-D2AA-8FDA3B4BF59A}"/>
                  </a:ext>
                </a:extLst>
              </p:cNvPr>
              <p:cNvGrpSpPr/>
              <p:nvPr/>
            </p:nvGrpSpPr>
            <p:grpSpPr>
              <a:xfrm rot="7189066">
                <a:off x="4251731" y="4109753"/>
                <a:ext cx="60738" cy="147969"/>
                <a:chOff x="-3041228" y="1513437"/>
                <a:chExt cx="244702" cy="308906"/>
              </a:xfrm>
              <a:solidFill>
                <a:schemeClr val="accent4"/>
              </a:solidFill>
            </p:grpSpPr>
            <p:sp>
              <p:nvSpPr>
                <p:cNvPr id="19600" name="Chord 19599">
                  <a:extLst>
                    <a:ext uri="{FF2B5EF4-FFF2-40B4-BE49-F238E27FC236}">
                      <a16:creationId xmlns:a16="http://schemas.microsoft.com/office/drawing/2014/main" id="{939910DF-6225-57AE-9915-69A3B464102C}"/>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601" name="Block Arc 40">
                  <a:extLst>
                    <a:ext uri="{FF2B5EF4-FFF2-40B4-BE49-F238E27FC236}">
                      <a16:creationId xmlns:a16="http://schemas.microsoft.com/office/drawing/2014/main" id="{4473BD62-244C-1FBB-24CB-3CB0A4D6C382}"/>
                    </a:ext>
                  </a:extLst>
                </p:cNvPr>
                <p:cNvSpPr/>
                <p:nvPr/>
              </p:nvSpPr>
              <p:spPr bwMode="auto">
                <a:xfrm rot="6050410">
                  <a:off x="-3019653" y="1699447"/>
                  <a:ext cx="200070" cy="45721"/>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602" name="Chord 19601">
                  <a:extLst>
                    <a:ext uri="{FF2B5EF4-FFF2-40B4-BE49-F238E27FC236}">
                      <a16:creationId xmlns:a16="http://schemas.microsoft.com/office/drawing/2014/main" id="{98EF6718-FC86-80FF-02CF-1B97F406F913}"/>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87" name="Group 19586">
                <a:extLst>
                  <a:ext uri="{FF2B5EF4-FFF2-40B4-BE49-F238E27FC236}">
                    <a16:creationId xmlns:a16="http://schemas.microsoft.com/office/drawing/2014/main" id="{8941781C-C1F6-5E01-6C90-69DDACE75B3F}"/>
                  </a:ext>
                </a:extLst>
              </p:cNvPr>
              <p:cNvGrpSpPr/>
              <p:nvPr/>
            </p:nvGrpSpPr>
            <p:grpSpPr>
              <a:xfrm rot="19400924">
                <a:off x="4402245" y="4698589"/>
                <a:ext cx="59252" cy="151273"/>
                <a:chOff x="-3041228" y="1513437"/>
                <a:chExt cx="244702" cy="308079"/>
              </a:xfrm>
              <a:solidFill>
                <a:schemeClr val="accent4"/>
              </a:solidFill>
            </p:grpSpPr>
            <p:sp>
              <p:nvSpPr>
                <p:cNvPr id="19597" name="Chord 19596">
                  <a:extLst>
                    <a:ext uri="{FF2B5EF4-FFF2-40B4-BE49-F238E27FC236}">
                      <a16:creationId xmlns:a16="http://schemas.microsoft.com/office/drawing/2014/main" id="{EC9F621F-64E8-3871-D162-593BB57E20E0}"/>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98" name="Block Arc 40">
                  <a:extLst>
                    <a:ext uri="{FF2B5EF4-FFF2-40B4-BE49-F238E27FC236}">
                      <a16:creationId xmlns:a16="http://schemas.microsoft.com/office/drawing/2014/main" id="{81D0B3EC-3C44-1E43-B6D1-02C11008C49B}"/>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99" name="Chord 19598">
                  <a:extLst>
                    <a:ext uri="{FF2B5EF4-FFF2-40B4-BE49-F238E27FC236}">
                      <a16:creationId xmlns:a16="http://schemas.microsoft.com/office/drawing/2014/main" id="{E055D8DE-FE00-C580-392B-73A4B9CEABB1}"/>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
            <p:nvSpPr>
              <p:cNvPr id="19588" name="Block Arc 19587">
                <a:extLst>
                  <a:ext uri="{FF2B5EF4-FFF2-40B4-BE49-F238E27FC236}">
                    <a16:creationId xmlns:a16="http://schemas.microsoft.com/office/drawing/2014/main" id="{2F554675-4F85-3DCF-BEEC-2138222A34AA}"/>
                  </a:ext>
                </a:extLst>
              </p:cNvPr>
              <p:cNvSpPr/>
              <p:nvPr/>
            </p:nvSpPr>
            <p:spPr bwMode="auto">
              <a:xfrm rot="9885749">
                <a:off x="4944279" y="4919765"/>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89" name="Block Arc 19588">
                <a:extLst>
                  <a:ext uri="{FF2B5EF4-FFF2-40B4-BE49-F238E27FC236}">
                    <a16:creationId xmlns:a16="http://schemas.microsoft.com/office/drawing/2014/main" id="{9B1DF48D-772A-9875-32E2-C6AB74633100}"/>
                  </a:ext>
                </a:extLst>
              </p:cNvPr>
              <p:cNvSpPr/>
              <p:nvPr/>
            </p:nvSpPr>
            <p:spPr bwMode="auto">
              <a:xfrm rot="17218519">
                <a:off x="4474025" y="4261562"/>
                <a:ext cx="164530" cy="39018"/>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90" name="Block Arc 19589">
                <a:extLst>
                  <a:ext uri="{FF2B5EF4-FFF2-40B4-BE49-F238E27FC236}">
                    <a16:creationId xmlns:a16="http://schemas.microsoft.com/office/drawing/2014/main" id="{71677A48-2224-2C1F-3318-2878AED3FF53}"/>
                  </a:ext>
                </a:extLst>
              </p:cNvPr>
              <p:cNvSpPr/>
              <p:nvPr/>
            </p:nvSpPr>
            <p:spPr bwMode="auto">
              <a:xfrm rot="19220207">
                <a:off x="5568591" y="4520139"/>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91" name="Block Arc 19590">
                <a:extLst>
                  <a:ext uri="{FF2B5EF4-FFF2-40B4-BE49-F238E27FC236}">
                    <a16:creationId xmlns:a16="http://schemas.microsoft.com/office/drawing/2014/main" id="{B2675C63-A28D-98F2-6E3F-C7798E5EBD56}"/>
                  </a:ext>
                </a:extLst>
              </p:cNvPr>
              <p:cNvSpPr/>
              <p:nvPr/>
            </p:nvSpPr>
            <p:spPr bwMode="auto">
              <a:xfrm rot="1668250">
                <a:off x="5344717" y="3801750"/>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92" name="Block Arc 19591">
                <a:extLst>
                  <a:ext uri="{FF2B5EF4-FFF2-40B4-BE49-F238E27FC236}">
                    <a16:creationId xmlns:a16="http://schemas.microsoft.com/office/drawing/2014/main" id="{F34E63CC-AD07-96F4-8006-206058619C80}"/>
                  </a:ext>
                </a:extLst>
              </p:cNvPr>
              <p:cNvSpPr/>
              <p:nvPr/>
            </p:nvSpPr>
            <p:spPr bwMode="auto">
              <a:xfrm rot="1668250">
                <a:off x="5572708" y="4923116"/>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93" name="Block Arc 19592">
                <a:extLst>
                  <a:ext uri="{FF2B5EF4-FFF2-40B4-BE49-F238E27FC236}">
                    <a16:creationId xmlns:a16="http://schemas.microsoft.com/office/drawing/2014/main" id="{8A31FBB2-5E11-2F53-60DD-34D136E357A8}"/>
                  </a:ext>
                </a:extLst>
              </p:cNvPr>
              <p:cNvSpPr/>
              <p:nvPr/>
            </p:nvSpPr>
            <p:spPr bwMode="auto">
              <a:xfrm rot="1668250">
                <a:off x="4252059" y="4989557"/>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94" name="Block Arc 19593">
                <a:extLst>
                  <a:ext uri="{FF2B5EF4-FFF2-40B4-BE49-F238E27FC236}">
                    <a16:creationId xmlns:a16="http://schemas.microsoft.com/office/drawing/2014/main" id="{4D6B860E-EA39-EFE0-FFF1-DEA85FCE3C7B}"/>
                  </a:ext>
                </a:extLst>
              </p:cNvPr>
              <p:cNvSpPr/>
              <p:nvPr/>
            </p:nvSpPr>
            <p:spPr bwMode="auto">
              <a:xfrm rot="1668250">
                <a:off x="4918466" y="5272665"/>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95" name="Block Arc 19594">
                <a:extLst>
                  <a:ext uri="{FF2B5EF4-FFF2-40B4-BE49-F238E27FC236}">
                    <a16:creationId xmlns:a16="http://schemas.microsoft.com/office/drawing/2014/main" id="{C781B070-A835-C65B-7208-FE017189A60A}"/>
                  </a:ext>
                </a:extLst>
              </p:cNvPr>
              <p:cNvSpPr/>
              <p:nvPr/>
            </p:nvSpPr>
            <p:spPr bwMode="auto">
              <a:xfrm rot="1668250">
                <a:off x="4691235" y="3775212"/>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96" name="Block Arc 19595">
                <a:extLst>
                  <a:ext uri="{FF2B5EF4-FFF2-40B4-BE49-F238E27FC236}">
                    <a16:creationId xmlns:a16="http://schemas.microsoft.com/office/drawing/2014/main" id="{C6093FB9-B464-0BBC-08B3-1C9D17CE30AF}"/>
                  </a:ext>
                </a:extLst>
              </p:cNvPr>
              <p:cNvSpPr/>
              <p:nvPr/>
            </p:nvSpPr>
            <p:spPr bwMode="auto">
              <a:xfrm rot="17930648">
                <a:off x="4028098" y="4388936"/>
                <a:ext cx="164530" cy="39018"/>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
          <p:nvSpPr>
            <p:cNvPr id="19561" name="Cloud 19560">
              <a:extLst>
                <a:ext uri="{FF2B5EF4-FFF2-40B4-BE49-F238E27FC236}">
                  <a16:creationId xmlns:a16="http://schemas.microsoft.com/office/drawing/2014/main" id="{AF1E7A9B-109E-57FF-3D84-6736ED900191}"/>
                </a:ext>
              </a:extLst>
            </p:cNvPr>
            <p:cNvSpPr/>
            <p:nvPr/>
          </p:nvSpPr>
          <p:spPr bwMode="auto">
            <a:xfrm>
              <a:off x="4504533" y="5084839"/>
              <a:ext cx="169433" cy="12749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
        <p:nvSpPr>
          <p:cNvPr id="19621" name="Rectangle 19620">
            <a:extLst>
              <a:ext uri="{FF2B5EF4-FFF2-40B4-BE49-F238E27FC236}">
                <a16:creationId xmlns:a16="http://schemas.microsoft.com/office/drawing/2014/main" id="{A28A4FEA-578B-E15C-081F-B01AFFB5B60B}"/>
              </a:ext>
            </a:extLst>
          </p:cNvPr>
          <p:cNvSpPr/>
          <p:nvPr/>
        </p:nvSpPr>
        <p:spPr bwMode="auto">
          <a:xfrm rot="20634650">
            <a:off x="820703" y="3503738"/>
            <a:ext cx="2052462" cy="563318"/>
          </a:xfrm>
          <a:prstGeom prst="rect">
            <a:avLst/>
          </a:prstGeom>
          <a:solidFill>
            <a:schemeClr val="accent5">
              <a:lumMod val="20000"/>
              <a:lumOff val="80000"/>
            </a:schemeClr>
          </a:solidFill>
          <a:ln w="76200" cap="flat" cmpd="sng" algn="ctr">
            <a:solidFill>
              <a:schemeClr val="accent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p:txBody>
      </p:sp>
      <p:sp>
        <p:nvSpPr>
          <p:cNvPr id="19622" name="Rectangle 19621">
            <a:extLst>
              <a:ext uri="{FF2B5EF4-FFF2-40B4-BE49-F238E27FC236}">
                <a16:creationId xmlns:a16="http://schemas.microsoft.com/office/drawing/2014/main" id="{9E1047CD-EFF6-9C62-73F0-F6EEF7CF344D}"/>
              </a:ext>
            </a:extLst>
          </p:cNvPr>
          <p:cNvSpPr/>
          <p:nvPr/>
        </p:nvSpPr>
        <p:spPr bwMode="auto">
          <a:xfrm rot="801385">
            <a:off x="6981163" y="3778585"/>
            <a:ext cx="1488147" cy="147328"/>
          </a:xfrm>
          <a:prstGeom prst="rect">
            <a:avLst/>
          </a:prstGeom>
          <a:solidFill>
            <a:schemeClr val="accent5">
              <a:lumMod val="20000"/>
              <a:lumOff val="80000"/>
            </a:schemeClr>
          </a:solidFill>
          <a:ln w="76200" cap="flat" cmpd="sng" algn="ctr">
            <a:solidFill>
              <a:schemeClr val="accent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747" name="TextBox 19746">
            <a:extLst>
              <a:ext uri="{FF2B5EF4-FFF2-40B4-BE49-F238E27FC236}">
                <a16:creationId xmlns:a16="http://schemas.microsoft.com/office/drawing/2014/main" id="{86BA3AD4-0057-2C8C-41CF-4AAAA132DFB8}"/>
              </a:ext>
            </a:extLst>
          </p:cNvPr>
          <p:cNvSpPr txBox="1"/>
          <p:nvPr/>
        </p:nvSpPr>
        <p:spPr>
          <a:xfrm rot="20627779">
            <a:off x="701340" y="3412045"/>
            <a:ext cx="2147018" cy="738664"/>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en-US" sz="1400" dirty="0">
                <a:solidFill>
                  <a:srgbClr val="000000"/>
                </a:solidFill>
              </a:rPr>
              <a:t> Mod Pizza, Technical </a:t>
            </a:r>
          </a:p>
          <a:p>
            <a:pPr marL="0" marR="0" indent="0" algn="ctr" defTabSz="914400" rtl="0" eaLnBrk="1" fontAlgn="base" latinLnBrk="0" hangingPunct="1">
              <a:lnSpc>
                <a:spcPct val="100000"/>
              </a:lnSpc>
              <a:spcBef>
                <a:spcPct val="0"/>
              </a:spcBef>
              <a:spcAft>
                <a:spcPct val="0"/>
              </a:spcAft>
              <a:buClrTx/>
              <a:buSzTx/>
              <a:buFontTx/>
              <a:buNone/>
              <a:tabLst/>
            </a:pPr>
            <a:r>
              <a:rPr lang="en-US" altLang="en-US" sz="1400" dirty="0">
                <a:solidFill>
                  <a:srgbClr val="000000"/>
                </a:solidFill>
              </a:rPr>
              <a:t>Manual, TM 1-P, WOOD </a:t>
            </a:r>
          </a:p>
          <a:p>
            <a:pPr marL="0" marR="0" indent="0" algn="ctr" defTabSz="914400" rtl="0" eaLnBrk="1" fontAlgn="base" latinLnBrk="0" hangingPunct="1">
              <a:lnSpc>
                <a:spcPct val="100000"/>
              </a:lnSpc>
              <a:spcBef>
                <a:spcPct val="0"/>
              </a:spcBef>
              <a:spcAft>
                <a:spcPct val="0"/>
              </a:spcAft>
              <a:buClrTx/>
              <a:buSzTx/>
              <a:buFontTx/>
              <a:buNone/>
              <a:tabLst/>
            </a:pPr>
            <a:r>
              <a:rPr lang="en-US" altLang="en-US" sz="1400" dirty="0">
                <a:solidFill>
                  <a:srgbClr val="000000"/>
                </a:solidFill>
              </a:rPr>
              <a:t>FIRED PIZZA OVENS</a:t>
            </a:r>
            <a:endParaRPr lang="en-US" sz="1400" dirty="0"/>
          </a:p>
        </p:txBody>
      </p:sp>
      <p:sp>
        <p:nvSpPr>
          <p:cNvPr id="19750" name="Rectangle 19749">
            <a:extLst>
              <a:ext uri="{FF2B5EF4-FFF2-40B4-BE49-F238E27FC236}">
                <a16:creationId xmlns:a16="http://schemas.microsoft.com/office/drawing/2014/main" id="{402167FC-2BEA-D5FF-1B17-23C3A14E4350}"/>
              </a:ext>
            </a:extLst>
          </p:cNvPr>
          <p:cNvSpPr/>
          <p:nvPr/>
        </p:nvSpPr>
        <p:spPr bwMode="auto">
          <a:xfrm rot="788561">
            <a:off x="6636959" y="3327550"/>
            <a:ext cx="2052462" cy="563318"/>
          </a:xfrm>
          <a:prstGeom prst="rect">
            <a:avLst/>
          </a:prstGeom>
          <a:solidFill>
            <a:schemeClr val="accent5">
              <a:lumMod val="20000"/>
              <a:lumOff val="80000"/>
            </a:schemeClr>
          </a:solidFill>
          <a:ln w="76200" cap="flat" cmpd="sng" algn="ctr">
            <a:solidFill>
              <a:schemeClr val="accent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p:txBody>
      </p:sp>
      <p:sp>
        <p:nvSpPr>
          <p:cNvPr id="19751" name="TextBox 19750">
            <a:extLst>
              <a:ext uri="{FF2B5EF4-FFF2-40B4-BE49-F238E27FC236}">
                <a16:creationId xmlns:a16="http://schemas.microsoft.com/office/drawing/2014/main" id="{82AC691E-EFFD-BF9A-E552-8FFF727559BA}"/>
              </a:ext>
            </a:extLst>
          </p:cNvPr>
          <p:cNvSpPr txBox="1"/>
          <p:nvPr/>
        </p:nvSpPr>
        <p:spPr>
          <a:xfrm rot="848047">
            <a:off x="6589681" y="3329891"/>
            <a:ext cx="2147018" cy="523220"/>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en-US" sz="1400" dirty="0">
                <a:solidFill>
                  <a:srgbClr val="000000"/>
                </a:solidFill>
              </a:rPr>
              <a:t> Mod Pizza </a:t>
            </a:r>
          </a:p>
          <a:p>
            <a:pPr marL="0" marR="0" indent="0" algn="ctr" defTabSz="914400" rtl="0" eaLnBrk="1" fontAlgn="base" latinLnBrk="0" hangingPunct="1">
              <a:lnSpc>
                <a:spcPct val="100000"/>
              </a:lnSpc>
              <a:spcBef>
                <a:spcPct val="0"/>
              </a:spcBef>
              <a:spcAft>
                <a:spcPct val="0"/>
              </a:spcAft>
              <a:buClrTx/>
              <a:buSzTx/>
              <a:buFontTx/>
              <a:buNone/>
              <a:tabLst/>
            </a:pPr>
            <a:r>
              <a:rPr lang="en-US" altLang="en-US" sz="1400" dirty="0">
                <a:solidFill>
                  <a:srgbClr val="000000"/>
                </a:solidFill>
              </a:rPr>
              <a:t>Employee Handbook </a:t>
            </a:r>
            <a:endParaRPr lang="en-US" sz="1400" dirty="0"/>
          </a:p>
        </p:txBody>
      </p:sp>
      <p:sp>
        <p:nvSpPr>
          <p:cNvPr id="19752" name="Text Box 2">
            <a:extLst>
              <a:ext uri="{FF2B5EF4-FFF2-40B4-BE49-F238E27FC236}">
                <a16:creationId xmlns:a16="http://schemas.microsoft.com/office/drawing/2014/main" id="{F413EC09-7072-3E7E-960B-2E2D14AB21D1}"/>
              </a:ext>
            </a:extLst>
          </p:cNvPr>
          <p:cNvSpPr txBox="1">
            <a:spLocks noChangeArrowheads="1"/>
          </p:cNvSpPr>
          <p:nvPr/>
        </p:nvSpPr>
        <p:spPr bwMode="auto">
          <a:xfrm>
            <a:off x="1460968" y="294382"/>
            <a:ext cx="74462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t>Research: Example Functional Model</a:t>
            </a:r>
          </a:p>
          <a:p>
            <a:pPr algn="ctr">
              <a:spcBef>
                <a:spcPct val="0"/>
              </a:spcBef>
              <a:buFontTx/>
              <a:buNone/>
            </a:pPr>
            <a:r>
              <a:rPr lang="en-US" altLang="en-US" dirty="0"/>
              <a:t>Let’s Break it Down</a:t>
            </a:r>
          </a:p>
        </p:txBody>
      </p:sp>
      <p:sp>
        <p:nvSpPr>
          <p:cNvPr id="19815" name="Rectangle 19814">
            <a:extLst>
              <a:ext uri="{FF2B5EF4-FFF2-40B4-BE49-F238E27FC236}">
                <a16:creationId xmlns:a16="http://schemas.microsoft.com/office/drawing/2014/main" id="{D419AF0B-58A5-DC63-B762-F02AC06B0324}"/>
              </a:ext>
            </a:extLst>
          </p:cNvPr>
          <p:cNvSpPr/>
          <p:nvPr/>
        </p:nvSpPr>
        <p:spPr bwMode="auto">
          <a:xfrm>
            <a:off x="3778524" y="3262859"/>
            <a:ext cx="2033768" cy="1086385"/>
          </a:xfrm>
          <a:prstGeom prst="rect">
            <a:avLst/>
          </a:prstGeom>
          <a:solidFill>
            <a:schemeClr val="accent5">
              <a:lumMod val="20000"/>
              <a:lumOff val="80000"/>
            </a:schemeClr>
          </a:solidFill>
          <a:ln w="76200" cap="flat" cmpd="sng" algn="ctr">
            <a:solidFill>
              <a:schemeClr val="accent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latin typeface="Arial" charset="0"/>
            </a:endParaRPr>
          </a:p>
        </p:txBody>
      </p:sp>
      <p:grpSp>
        <p:nvGrpSpPr>
          <p:cNvPr id="19816" name="Group 19815">
            <a:extLst>
              <a:ext uri="{FF2B5EF4-FFF2-40B4-BE49-F238E27FC236}">
                <a16:creationId xmlns:a16="http://schemas.microsoft.com/office/drawing/2014/main" id="{A26A6776-A2D5-B7E9-3831-171EF49ED10C}"/>
              </a:ext>
            </a:extLst>
          </p:cNvPr>
          <p:cNvGrpSpPr/>
          <p:nvPr/>
        </p:nvGrpSpPr>
        <p:grpSpPr>
          <a:xfrm rot="8107189">
            <a:off x="4388600" y="3295646"/>
            <a:ext cx="892464" cy="918102"/>
            <a:chOff x="4025518" y="3740159"/>
            <a:chExt cx="1664538" cy="1597159"/>
          </a:xfrm>
        </p:grpSpPr>
        <p:grpSp>
          <p:nvGrpSpPr>
            <p:cNvPr id="19817" name="Group 19816">
              <a:extLst>
                <a:ext uri="{FF2B5EF4-FFF2-40B4-BE49-F238E27FC236}">
                  <a16:creationId xmlns:a16="http://schemas.microsoft.com/office/drawing/2014/main" id="{D9C184F6-B047-5400-989D-E635AA0459E3}"/>
                </a:ext>
              </a:extLst>
            </p:cNvPr>
            <p:cNvGrpSpPr/>
            <p:nvPr/>
          </p:nvGrpSpPr>
          <p:grpSpPr>
            <a:xfrm>
              <a:off x="4025518" y="3740159"/>
              <a:ext cx="1664538" cy="1597159"/>
              <a:chOff x="3944873" y="3555227"/>
              <a:chExt cx="2159316" cy="1999862"/>
            </a:xfrm>
          </p:grpSpPr>
          <p:sp>
            <p:nvSpPr>
              <p:cNvPr id="19819" name="Oval 19818">
                <a:extLst>
                  <a:ext uri="{FF2B5EF4-FFF2-40B4-BE49-F238E27FC236}">
                    <a16:creationId xmlns:a16="http://schemas.microsoft.com/office/drawing/2014/main" id="{47EBEE7E-D082-068F-D0CC-F6AE8951E20C}"/>
                  </a:ext>
                </a:extLst>
              </p:cNvPr>
              <p:cNvSpPr/>
              <p:nvPr/>
            </p:nvSpPr>
            <p:spPr bwMode="auto">
              <a:xfrm>
                <a:off x="3944873" y="3555227"/>
                <a:ext cx="2159316" cy="1999862"/>
              </a:xfrm>
              <a:prstGeom prst="ellipse">
                <a:avLst/>
              </a:prstGeom>
              <a:solidFill>
                <a:srgbClr val="F4CBA2"/>
              </a:solidFill>
              <a:ln w="76200" cap="flat" cmpd="sng" algn="ctr">
                <a:solidFill>
                  <a:schemeClr val="tx2">
                    <a:lumMod val="25000"/>
                    <a:lumOff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20" name="Oval 19819">
                <a:extLst>
                  <a:ext uri="{FF2B5EF4-FFF2-40B4-BE49-F238E27FC236}">
                    <a16:creationId xmlns:a16="http://schemas.microsoft.com/office/drawing/2014/main" id="{D4E9396F-85FD-0CEF-BBD2-2D1864B6226E}"/>
                  </a:ext>
                </a:extLst>
              </p:cNvPr>
              <p:cNvSpPr/>
              <p:nvPr/>
            </p:nvSpPr>
            <p:spPr bwMode="auto">
              <a:xfrm>
                <a:off x="4448890" y="3901418"/>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21" name="Oval 19820">
                <a:extLst>
                  <a:ext uri="{FF2B5EF4-FFF2-40B4-BE49-F238E27FC236}">
                    <a16:creationId xmlns:a16="http://schemas.microsoft.com/office/drawing/2014/main" id="{C2D7937A-470D-FDFA-A4D1-AA305651B27D}"/>
                  </a:ext>
                </a:extLst>
              </p:cNvPr>
              <p:cNvSpPr/>
              <p:nvPr/>
            </p:nvSpPr>
            <p:spPr bwMode="auto">
              <a:xfrm>
                <a:off x="4938703" y="3825034"/>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22" name="Oval 19821">
                <a:extLst>
                  <a:ext uri="{FF2B5EF4-FFF2-40B4-BE49-F238E27FC236}">
                    <a16:creationId xmlns:a16="http://schemas.microsoft.com/office/drawing/2014/main" id="{C9807680-D1A1-6ED3-2047-FF9A601F2313}"/>
                  </a:ext>
                </a:extLst>
              </p:cNvPr>
              <p:cNvSpPr/>
              <p:nvPr/>
            </p:nvSpPr>
            <p:spPr bwMode="auto">
              <a:xfrm>
                <a:off x="5489394" y="4193558"/>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23" name="Oval 19822">
                <a:extLst>
                  <a:ext uri="{FF2B5EF4-FFF2-40B4-BE49-F238E27FC236}">
                    <a16:creationId xmlns:a16="http://schemas.microsoft.com/office/drawing/2014/main" id="{D4FEC5B5-96C5-B37F-D1A0-8EDFE60012BE}"/>
                  </a:ext>
                </a:extLst>
              </p:cNvPr>
              <p:cNvSpPr/>
              <p:nvPr/>
            </p:nvSpPr>
            <p:spPr bwMode="auto">
              <a:xfrm>
                <a:off x="4897993" y="4260183"/>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24" name="Oval 19823">
                <a:extLst>
                  <a:ext uri="{FF2B5EF4-FFF2-40B4-BE49-F238E27FC236}">
                    <a16:creationId xmlns:a16="http://schemas.microsoft.com/office/drawing/2014/main" id="{A9F86C8C-88DD-D3E6-096C-06ECBAD02FC8}"/>
                  </a:ext>
                </a:extLst>
              </p:cNvPr>
              <p:cNvSpPr/>
              <p:nvPr/>
            </p:nvSpPr>
            <p:spPr bwMode="auto">
              <a:xfrm>
                <a:off x="5031825" y="4664117"/>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25" name="Oval 19824">
                <a:extLst>
                  <a:ext uri="{FF2B5EF4-FFF2-40B4-BE49-F238E27FC236}">
                    <a16:creationId xmlns:a16="http://schemas.microsoft.com/office/drawing/2014/main" id="{C3312E74-7978-9E64-4BAB-735C6F94D86C}"/>
                  </a:ext>
                </a:extLst>
              </p:cNvPr>
              <p:cNvSpPr/>
              <p:nvPr/>
            </p:nvSpPr>
            <p:spPr bwMode="auto">
              <a:xfrm>
                <a:off x="4253795" y="4395144"/>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26" name="Oval 19825">
                <a:extLst>
                  <a:ext uri="{FF2B5EF4-FFF2-40B4-BE49-F238E27FC236}">
                    <a16:creationId xmlns:a16="http://schemas.microsoft.com/office/drawing/2014/main" id="{C5D92F47-5FCD-1BA7-7DD1-0E21288DBAC4}"/>
                  </a:ext>
                </a:extLst>
              </p:cNvPr>
              <p:cNvSpPr/>
              <p:nvPr/>
            </p:nvSpPr>
            <p:spPr bwMode="auto">
              <a:xfrm>
                <a:off x="5183573" y="5144436"/>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27" name="Oval 19826">
                <a:extLst>
                  <a:ext uri="{FF2B5EF4-FFF2-40B4-BE49-F238E27FC236}">
                    <a16:creationId xmlns:a16="http://schemas.microsoft.com/office/drawing/2014/main" id="{2F4E949E-EC23-F2CA-F7C2-9049CA033FDF}"/>
                  </a:ext>
                </a:extLst>
              </p:cNvPr>
              <p:cNvSpPr/>
              <p:nvPr/>
            </p:nvSpPr>
            <p:spPr bwMode="auto">
              <a:xfrm>
                <a:off x="5702796" y="4766204"/>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28" name="Oval 19827">
                <a:extLst>
                  <a:ext uri="{FF2B5EF4-FFF2-40B4-BE49-F238E27FC236}">
                    <a16:creationId xmlns:a16="http://schemas.microsoft.com/office/drawing/2014/main" id="{D096825B-DD52-6B2B-3B8D-0575E1DC8F5A}"/>
                  </a:ext>
                </a:extLst>
              </p:cNvPr>
              <p:cNvSpPr/>
              <p:nvPr/>
            </p:nvSpPr>
            <p:spPr bwMode="auto">
              <a:xfrm>
                <a:off x="4490559" y="4922560"/>
                <a:ext cx="195095" cy="152768"/>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29" name="Cloud 19828">
                <a:extLst>
                  <a:ext uri="{FF2B5EF4-FFF2-40B4-BE49-F238E27FC236}">
                    <a16:creationId xmlns:a16="http://schemas.microsoft.com/office/drawing/2014/main" id="{53764159-3D63-547E-8683-51E4FB49CF8B}"/>
                  </a:ext>
                </a:extLst>
              </p:cNvPr>
              <p:cNvSpPr/>
              <p:nvPr/>
            </p:nvSpPr>
            <p:spPr bwMode="auto">
              <a:xfrm>
                <a:off x="5226919" y="3901418"/>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30" name="Cloud 19829">
                <a:extLst>
                  <a:ext uri="{FF2B5EF4-FFF2-40B4-BE49-F238E27FC236}">
                    <a16:creationId xmlns:a16="http://schemas.microsoft.com/office/drawing/2014/main" id="{1AD50795-3021-8DF0-A602-764E37AA126E}"/>
                  </a:ext>
                </a:extLst>
              </p:cNvPr>
              <p:cNvSpPr/>
              <p:nvPr/>
            </p:nvSpPr>
            <p:spPr bwMode="auto">
              <a:xfrm>
                <a:off x="5219844" y="4314039"/>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31" name="Cloud 19830">
                <a:extLst>
                  <a:ext uri="{FF2B5EF4-FFF2-40B4-BE49-F238E27FC236}">
                    <a16:creationId xmlns:a16="http://schemas.microsoft.com/office/drawing/2014/main" id="{B955717F-B378-A9FB-54E0-481A65C8B725}"/>
                  </a:ext>
                </a:extLst>
              </p:cNvPr>
              <p:cNvSpPr/>
              <p:nvPr/>
            </p:nvSpPr>
            <p:spPr bwMode="auto">
              <a:xfrm>
                <a:off x="5812479" y="4523888"/>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32" name="Cloud 19831">
                <a:extLst>
                  <a:ext uri="{FF2B5EF4-FFF2-40B4-BE49-F238E27FC236}">
                    <a16:creationId xmlns:a16="http://schemas.microsoft.com/office/drawing/2014/main" id="{52D0594D-76A8-4CC5-3BDE-B61D1B3DD599}"/>
                  </a:ext>
                </a:extLst>
              </p:cNvPr>
              <p:cNvSpPr/>
              <p:nvPr/>
            </p:nvSpPr>
            <p:spPr bwMode="auto">
              <a:xfrm>
                <a:off x="5409692" y="4699945"/>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33" name="Cloud 19832">
                <a:extLst>
                  <a:ext uri="{FF2B5EF4-FFF2-40B4-BE49-F238E27FC236}">
                    <a16:creationId xmlns:a16="http://schemas.microsoft.com/office/drawing/2014/main" id="{A65C827E-8B4B-13DF-4E68-55FF404EE0D1}"/>
                  </a:ext>
                </a:extLst>
              </p:cNvPr>
              <p:cNvSpPr/>
              <p:nvPr/>
            </p:nvSpPr>
            <p:spPr bwMode="auto">
              <a:xfrm>
                <a:off x="4734481" y="4008464"/>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34" name="Cloud 19833">
                <a:extLst>
                  <a:ext uri="{FF2B5EF4-FFF2-40B4-BE49-F238E27FC236}">
                    <a16:creationId xmlns:a16="http://schemas.microsoft.com/office/drawing/2014/main" id="{716CC766-4C31-8978-77DE-669C6664CC98}"/>
                  </a:ext>
                </a:extLst>
              </p:cNvPr>
              <p:cNvSpPr/>
              <p:nvPr/>
            </p:nvSpPr>
            <p:spPr bwMode="auto">
              <a:xfrm>
                <a:off x="4555869" y="4398966"/>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35" name="Cloud 19834">
                <a:extLst>
                  <a:ext uri="{FF2B5EF4-FFF2-40B4-BE49-F238E27FC236}">
                    <a16:creationId xmlns:a16="http://schemas.microsoft.com/office/drawing/2014/main" id="{784B2AEA-13F7-4115-016D-1D4C522AB83E}"/>
                  </a:ext>
                </a:extLst>
              </p:cNvPr>
              <p:cNvSpPr/>
              <p:nvPr/>
            </p:nvSpPr>
            <p:spPr bwMode="auto">
              <a:xfrm>
                <a:off x="4089144" y="4689968"/>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36" name="Cloud 19835">
                <a:extLst>
                  <a:ext uri="{FF2B5EF4-FFF2-40B4-BE49-F238E27FC236}">
                    <a16:creationId xmlns:a16="http://schemas.microsoft.com/office/drawing/2014/main" id="{D4F8B6AC-E029-0675-2958-0B4A5B3D8AEA}"/>
                  </a:ext>
                </a:extLst>
              </p:cNvPr>
              <p:cNvSpPr/>
              <p:nvPr/>
            </p:nvSpPr>
            <p:spPr bwMode="auto">
              <a:xfrm>
                <a:off x="4789263" y="4740618"/>
                <a:ext cx="195095" cy="198901"/>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nvGrpSpPr>
              <p:cNvPr id="19837" name="Group 19836">
                <a:extLst>
                  <a:ext uri="{FF2B5EF4-FFF2-40B4-BE49-F238E27FC236}">
                    <a16:creationId xmlns:a16="http://schemas.microsoft.com/office/drawing/2014/main" id="{ACF7B77D-AACC-C6B4-557D-4A70BBBBD4AF}"/>
                  </a:ext>
                </a:extLst>
              </p:cNvPr>
              <p:cNvGrpSpPr/>
              <p:nvPr/>
            </p:nvGrpSpPr>
            <p:grpSpPr>
              <a:xfrm rot="20662592">
                <a:off x="5822940" y="4243871"/>
                <a:ext cx="59252" cy="151273"/>
                <a:chOff x="-3041228" y="1513437"/>
                <a:chExt cx="244702" cy="308079"/>
              </a:xfrm>
              <a:solidFill>
                <a:schemeClr val="accent4"/>
              </a:solidFill>
            </p:grpSpPr>
            <p:sp>
              <p:nvSpPr>
                <p:cNvPr id="19875" name="Chord 19874">
                  <a:extLst>
                    <a:ext uri="{FF2B5EF4-FFF2-40B4-BE49-F238E27FC236}">
                      <a16:creationId xmlns:a16="http://schemas.microsoft.com/office/drawing/2014/main" id="{86E93417-F2F8-36FD-C408-EE0DDA43FA78}"/>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76" name="Block Arc 40">
                  <a:extLst>
                    <a:ext uri="{FF2B5EF4-FFF2-40B4-BE49-F238E27FC236}">
                      <a16:creationId xmlns:a16="http://schemas.microsoft.com/office/drawing/2014/main" id="{6CE48CA4-2F55-75D8-ABE1-E9B87B5E3705}"/>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77" name="Chord 19876">
                  <a:extLst>
                    <a:ext uri="{FF2B5EF4-FFF2-40B4-BE49-F238E27FC236}">
                      <a16:creationId xmlns:a16="http://schemas.microsoft.com/office/drawing/2014/main" id="{76A4A120-886A-7050-8A35-71C7C38808DF}"/>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838" name="Group 19837">
                <a:extLst>
                  <a:ext uri="{FF2B5EF4-FFF2-40B4-BE49-F238E27FC236}">
                    <a16:creationId xmlns:a16="http://schemas.microsoft.com/office/drawing/2014/main" id="{C9E79E1E-7F2D-EF8E-C5A5-570049068495}"/>
                  </a:ext>
                </a:extLst>
              </p:cNvPr>
              <p:cNvGrpSpPr/>
              <p:nvPr/>
            </p:nvGrpSpPr>
            <p:grpSpPr>
              <a:xfrm rot="20662592">
                <a:off x="5091011" y="4054007"/>
                <a:ext cx="59252" cy="151273"/>
                <a:chOff x="-3041228" y="1513437"/>
                <a:chExt cx="244702" cy="308079"/>
              </a:xfrm>
              <a:solidFill>
                <a:schemeClr val="accent4"/>
              </a:solidFill>
            </p:grpSpPr>
            <p:sp>
              <p:nvSpPr>
                <p:cNvPr id="19872" name="Chord 19871">
                  <a:extLst>
                    <a:ext uri="{FF2B5EF4-FFF2-40B4-BE49-F238E27FC236}">
                      <a16:creationId xmlns:a16="http://schemas.microsoft.com/office/drawing/2014/main" id="{87F95E14-7B1D-FC51-4E24-010BEB1A0249}"/>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73" name="Block Arc 40">
                  <a:extLst>
                    <a:ext uri="{FF2B5EF4-FFF2-40B4-BE49-F238E27FC236}">
                      <a16:creationId xmlns:a16="http://schemas.microsoft.com/office/drawing/2014/main" id="{96B43BF7-3E36-39BB-C027-85442C9B16DD}"/>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74" name="Chord 19873">
                  <a:extLst>
                    <a:ext uri="{FF2B5EF4-FFF2-40B4-BE49-F238E27FC236}">
                      <a16:creationId xmlns:a16="http://schemas.microsoft.com/office/drawing/2014/main" id="{2D33B04E-DE60-4066-906C-B3B7D07CC6D9}"/>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839" name="Group 19838">
                <a:extLst>
                  <a:ext uri="{FF2B5EF4-FFF2-40B4-BE49-F238E27FC236}">
                    <a16:creationId xmlns:a16="http://schemas.microsoft.com/office/drawing/2014/main" id="{141965C8-AA3A-F806-A8A0-CC2210DF3579}"/>
                  </a:ext>
                </a:extLst>
              </p:cNvPr>
              <p:cNvGrpSpPr/>
              <p:nvPr/>
            </p:nvGrpSpPr>
            <p:grpSpPr>
              <a:xfrm rot="3690100">
                <a:off x="5628786" y="3904016"/>
                <a:ext cx="60738" cy="147573"/>
                <a:chOff x="-3041228" y="1513437"/>
                <a:chExt cx="244702" cy="308079"/>
              </a:xfrm>
              <a:solidFill>
                <a:schemeClr val="accent4"/>
              </a:solidFill>
            </p:grpSpPr>
            <p:sp>
              <p:nvSpPr>
                <p:cNvPr id="19869" name="Chord 19868">
                  <a:extLst>
                    <a:ext uri="{FF2B5EF4-FFF2-40B4-BE49-F238E27FC236}">
                      <a16:creationId xmlns:a16="http://schemas.microsoft.com/office/drawing/2014/main" id="{F076790D-0D6C-23CB-8D78-EE70FBAC0DC1}"/>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70" name="Block Arc 40">
                  <a:extLst>
                    <a:ext uri="{FF2B5EF4-FFF2-40B4-BE49-F238E27FC236}">
                      <a16:creationId xmlns:a16="http://schemas.microsoft.com/office/drawing/2014/main" id="{3B0DB480-3A15-5654-E2C5-5C88E731FF97}"/>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71" name="Chord 19870">
                  <a:extLst>
                    <a:ext uri="{FF2B5EF4-FFF2-40B4-BE49-F238E27FC236}">
                      <a16:creationId xmlns:a16="http://schemas.microsoft.com/office/drawing/2014/main" id="{9ED30A97-DBA9-C1AC-2FC6-C1998448C584}"/>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840" name="Group 19839">
                <a:extLst>
                  <a:ext uri="{FF2B5EF4-FFF2-40B4-BE49-F238E27FC236}">
                    <a16:creationId xmlns:a16="http://schemas.microsoft.com/office/drawing/2014/main" id="{CF0AC731-2A8D-D8E8-8DEB-84F0429690F5}"/>
                  </a:ext>
                </a:extLst>
              </p:cNvPr>
              <p:cNvGrpSpPr/>
              <p:nvPr/>
            </p:nvGrpSpPr>
            <p:grpSpPr>
              <a:xfrm>
                <a:off x="5597363" y="5085516"/>
                <a:ext cx="59252" cy="151273"/>
                <a:chOff x="-3041228" y="1513437"/>
                <a:chExt cx="244702" cy="308079"/>
              </a:xfrm>
              <a:solidFill>
                <a:schemeClr val="accent4"/>
              </a:solidFill>
            </p:grpSpPr>
            <p:sp>
              <p:nvSpPr>
                <p:cNvPr id="19866" name="Chord 19865">
                  <a:extLst>
                    <a:ext uri="{FF2B5EF4-FFF2-40B4-BE49-F238E27FC236}">
                      <a16:creationId xmlns:a16="http://schemas.microsoft.com/office/drawing/2014/main" id="{559F1BCF-0536-8685-A8F1-DC3D2AEEC57D}"/>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67" name="Chord 19866">
                  <a:extLst>
                    <a:ext uri="{FF2B5EF4-FFF2-40B4-BE49-F238E27FC236}">
                      <a16:creationId xmlns:a16="http://schemas.microsoft.com/office/drawing/2014/main" id="{9879358D-91A9-016C-9E7D-16B634865F04}"/>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68" name="Block Arc 40">
                  <a:extLst>
                    <a:ext uri="{FF2B5EF4-FFF2-40B4-BE49-F238E27FC236}">
                      <a16:creationId xmlns:a16="http://schemas.microsoft.com/office/drawing/2014/main" id="{6F61B03A-2B52-14C1-8215-99F4EA9BA36E}"/>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841" name="Group 19840">
                <a:extLst>
                  <a:ext uri="{FF2B5EF4-FFF2-40B4-BE49-F238E27FC236}">
                    <a16:creationId xmlns:a16="http://schemas.microsoft.com/office/drawing/2014/main" id="{7C033EBB-8C3A-5F24-32FF-95893177DB8F}"/>
                  </a:ext>
                </a:extLst>
              </p:cNvPr>
              <p:cNvGrpSpPr/>
              <p:nvPr/>
            </p:nvGrpSpPr>
            <p:grpSpPr>
              <a:xfrm rot="18792907">
                <a:off x="5265476" y="4887110"/>
                <a:ext cx="60738" cy="147573"/>
                <a:chOff x="-3041228" y="1513437"/>
                <a:chExt cx="244702" cy="308079"/>
              </a:xfrm>
              <a:solidFill>
                <a:schemeClr val="accent4"/>
              </a:solidFill>
            </p:grpSpPr>
            <p:sp>
              <p:nvSpPr>
                <p:cNvPr id="19863" name="Chord 19862">
                  <a:extLst>
                    <a:ext uri="{FF2B5EF4-FFF2-40B4-BE49-F238E27FC236}">
                      <a16:creationId xmlns:a16="http://schemas.microsoft.com/office/drawing/2014/main" id="{8D604168-5076-A9D7-310A-2D3381F5226F}"/>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64" name="Block Arc 40">
                  <a:extLst>
                    <a:ext uri="{FF2B5EF4-FFF2-40B4-BE49-F238E27FC236}">
                      <a16:creationId xmlns:a16="http://schemas.microsoft.com/office/drawing/2014/main" id="{E076F35D-E689-0A76-1821-B06967AAD599}"/>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65" name="Chord 19864">
                  <a:extLst>
                    <a:ext uri="{FF2B5EF4-FFF2-40B4-BE49-F238E27FC236}">
                      <a16:creationId xmlns:a16="http://schemas.microsoft.com/office/drawing/2014/main" id="{DA838F83-F4EB-816D-589B-5927479F1849}"/>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842" name="Group 19841">
                <a:extLst>
                  <a:ext uri="{FF2B5EF4-FFF2-40B4-BE49-F238E27FC236}">
                    <a16:creationId xmlns:a16="http://schemas.microsoft.com/office/drawing/2014/main" id="{F2067CCB-EB71-82B1-1C7E-23A6FF22C033}"/>
                  </a:ext>
                </a:extLst>
              </p:cNvPr>
              <p:cNvGrpSpPr/>
              <p:nvPr/>
            </p:nvGrpSpPr>
            <p:grpSpPr>
              <a:xfrm rot="12584841">
                <a:off x="4848496" y="4543287"/>
                <a:ext cx="59252" cy="151273"/>
                <a:chOff x="-3041228" y="1513437"/>
                <a:chExt cx="244702" cy="308079"/>
              </a:xfrm>
              <a:solidFill>
                <a:schemeClr val="accent4"/>
              </a:solidFill>
            </p:grpSpPr>
            <p:sp>
              <p:nvSpPr>
                <p:cNvPr id="19860" name="Chord 19859">
                  <a:extLst>
                    <a:ext uri="{FF2B5EF4-FFF2-40B4-BE49-F238E27FC236}">
                      <a16:creationId xmlns:a16="http://schemas.microsoft.com/office/drawing/2014/main" id="{F9714302-37ED-12B3-2E62-E6CF5E9CEB9C}"/>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61" name="Block Arc 40">
                  <a:extLst>
                    <a:ext uri="{FF2B5EF4-FFF2-40B4-BE49-F238E27FC236}">
                      <a16:creationId xmlns:a16="http://schemas.microsoft.com/office/drawing/2014/main" id="{9784EDB2-D4F3-91E1-9565-6037CA9C198A}"/>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62" name="Chord 19861">
                  <a:extLst>
                    <a:ext uri="{FF2B5EF4-FFF2-40B4-BE49-F238E27FC236}">
                      <a16:creationId xmlns:a16="http://schemas.microsoft.com/office/drawing/2014/main" id="{BCD96BD9-D4A5-DDEF-5F5D-F003641B589E}"/>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843" name="Group 19842">
                <a:extLst>
                  <a:ext uri="{FF2B5EF4-FFF2-40B4-BE49-F238E27FC236}">
                    <a16:creationId xmlns:a16="http://schemas.microsoft.com/office/drawing/2014/main" id="{1D2C42BD-E47D-6F85-F60F-57B50D69739E}"/>
                  </a:ext>
                </a:extLst>
              </p:cNvPr>
              <p:cNvGrpSpPr/>
              <p:nvPr/>
            </p:nvGrpSpPr>
            <p:grpSpPr>
              <a:xfrm rot="7189066">
                <a:off x="4251902" y="4110049"/>
                <a:ext cx="60738" cy="147573"/>
                <a:chOff x="-3041228" y="1513437"/>
                <a:chExt cx="244702" cy="308079"/>
              </a:xfrm>
              <a:solidFill>
                <a:schemeClr val="accent4"/>
              </a:solidFill>
            </p:grpSpPr>
            <p:sp>
              <p:nvSpPr>
                <p:cNvPr id="19857" name="Chord 19856">
                  <a:extLst>
                    <a:ext uri="{FF2B5EF4-FFF2-40B4-BE49-F238E27FC236}">
                      <a16:creationId xmlns:a16="http://schemas.microsoft.com/office/drawing/2014/main" id="{453BC154-1512-7256-561A-50179B91BD17}"/>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58" name="Block Arc 40">
                  <a:extLst>
                    <a:ext uri="{FF2B5EF4-FFF2-40B4-BE49-F238E27FC236}">
                      <a16:creationId xmlns:a16="http://schemas.microsoft.com/office/drawing/2014/main" id="{314AE90F-E27B-D6CD-4A2E-9FF8E2E668E2}"/>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59" name="Chord 19858">
                  <a:extLst>
                    <a:ext uri="{FF2B5EF4-FFF2-40B4-BE49-F238E27FC236}">
                      <a16:creationId xmlns:a16="http://schemas.microsoft.com/office/drawing/2014/main" id="{6E6167A6-669C-D9B6-CED8-17F22F5B5BE4}"/>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844" name="Group 19843">
                <a:extLst>
                  <a:ext uri="{FF2B5EF4-FFF2-40B4-BE49-F238E27FC236}">
                    <a16:creationId xmlns:a16="http://schemas.microsoft.com/office/drawing/2014/main" id="{DA6E52BB-A892-C070-69C0-80374E965669}"/>
                  </a:ext>
                </a:extLst>
              </p:cNvPr>
              <p:cNvGrpSpPr/>
              <p:nvPr/>
            </p:nvGrpSpPr>
            <p:grpSpPr>
              <a:xfrm rot="19400924">
                <a:off x="4402245" y="4698589"/>
                <a:ext cx="59252" cy="151273"/>
                <a:chOff x="-3041228" y="1513437"/>
                <a:chExt cx="244702" cy="308079"/>
              </a:xfrm>
              <a:solidFill>
                <a:schemeClr val="accent4"/>
              </a:solidFill>
            </p:grpSpPr>
            <p:sp>
              <p:nvSpPr>
                <p:cNvPr id="19854" name="Chord 19853">
                  <a:extLst>
                    <a:ext uri="{FF2B5EF4-FFF2-40B4-BE49-F238E27FC236}">
                      <a16:creationId xmlns:a16="http://schemas.microsoft.com/office/drawing/2014/main" id="{C8200183-29E8-53C7-D8A9-4DE0B93AA4BE}"/>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55" name="Block Arc 40">
                  <a:extLst>
                    <a:ext uri="{FF2B5EF4-FFF2-40B4-BE49-F238E27FC236}">
                      <a16:creationId xmlns:a16="http://schemas.microsoft.com/office/drawing/2014/main" id="{848102D2-CEF5-317B-CC07-D9A5AF192481}"/>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56" name="Chord 19855">
                  <a:extLst>
                    <a:ext uri="{FF2B5EF4-FFF2-40B4-BE49-F238E27FC236}">
                      <a16:creationId xmlns:a16="http://schemas.microsoft.com/office/drawing/2014/main" id="{C30AFDEE-1A55-2395-C700-2EE0E08939A2}"/>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
            <p:nvSpPr>
              <p:cNvPr id="19845" name="Block Arc 19844">
                <a:extLst>
                  <a:ext uri="{FF2B5EF4-FFF2-40B4-BE49-F238E27FC236}">
                    <a16:creationId xmlns:a16="http://schemas.microsoft.com/office/drawing/2014/main" id="{05765E5A-EE7E-6B44-8BB8-70820F50ACAC}"/>
                  </a:ext>
                </a:extLst>
              </p:cNvPr>
              <p:cNvSpPr/>
              <p:nvPr/>
            </p:nvSpPr>
            <p:spPr bwMode="auto">
              <a:xfrm rot="9885749">
                <a:off x="4944279" y="4919765"/>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46" name="Block Arc 19845">
                <a:extLst>
                  <a:ext uri="{FF2B5EF4-FFF2-40B4-BE49-F238E27FC236}">
                    <a16:creationId xmlns:a16="http://schemas.microsoft.com/office/drawing/2014/main" id="{516A5788-08C4-F46D-07B0-3E922E897B3C}"/>
                  </a:ext>
                </a:extLst>
              </p:cNvPr>
              <p:cNvSpPr/>
              <p:nvPr/>
            </p:nvSpPr>
            <p:spPr bwMode="auto">
              <a:xfrm rot="17218519">
                <a:off x="4474025" y="4261562"/>
                <a:ext cx="164530" cy="39018"/>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47" name="Block Arc 19846">
                <a:extLst>
                  <a:ext uri="{FF2B5EF4-FFF2-40B4-BE49-F238E27FC236}">
                    <a16:creationId xmlns:a16="http://schemas.microsoft.com/office/drawing/2014/main" id="{DF3B5D6A-279F-5885-78F0-58C24D284C8D}"/>
                  </a:ext>
                </a:extLst>
              </p:cNvPr>
              <p:cNvSpPr/>
              <p:nvPr/>
            </p:nvSpPr>
            <p:spPr bwMode="auto">
              <a:xfrm rot="19220207">
                <a:off x="5568591" y="4520139"/>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48" name="Block Arc 19847">
                <a:extLst>
                  <a:ext uri="{FF2B5EF4-FFF2-40B4-BE49-F238E27FC236}">
                    <a16:creationId xmlns:a16="http://schemas.microsoft.com/office/drawing/2014/main" id="{8A4D65F5-A9C8-BE87-E544-F4874872BC54}"/>
                  </a:ext>
                </a:extLst>
              </p:cNvPr>
              <p:cNvSpPr/>
              <p:nvPr/>
            </p:nvSpPr>
            <p:spPr bwMode="auto">
              <a:xfrm rot="1668250">
                <a:off x="5344717" y="3801750"/>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49" name="Block Arc 19848">
                <a:extLst>
                  <a:ext uri="{FF2B5EF4-FFF2-40B4-BE49-F238E27FC236}">
                    <a16:creationId xmlns:a16="http://schemas.microsoft.com/office/drawing/2014/main" id="{4653CBD5-5130-56A7-4CF8-8BDEDAF09A35}"/>
                  </a:ext>
                </a:extLst>
              </p:cNvPr>
              <p:cNvSpPr/>
              <p:nvPr/>
            </p:nvSpPr>
            <p:spPr bwMode="auto">
              <a:xfrm rot="1668250">
                <a:off x="5572708" y="4923116"/>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50" name="Block Arc 19849">
                <a:extLst>
                  <a:ext uri="{FF2B5EF4-FFF2-40B4-BE49-F238E27FC236}">
                    <a16:creationId xmlns:a16="http://schemas.microsoft.com/office/drawing/2014/main" id="{9ADC40F6-7032-BABF-EABB-E4EF1BE56080}"/>
                  </a:ext>
                </a:extLst>
              </p:cNvPr>
              <p:cNvSpPr/>
              <p:nvPr/>
            </p:nvSpPr>
            <p:spPr bwMode="auto">
              <a:xfrm rot="1668250">
                <a:off x="4252059" y="4989557"/>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51" name="Block Arc 19850">
                <a:extLst>
                  <a:ext uri="{FF2B5EF4-FFF2-40B4-BE49-F238E27FC236}">
                    <a16:creationId xmlns:a16="http://schemas.microsoft.com/office/drawing/2014/main" id="{23C083FB-E5F4-FCD4-03D6-277AE9F5B9C1}"/>
                  </a:ext>
                </a:extLst>
              </p:cNvPr>
              <p:cNvSpPr/>
              <p:nvPr/>
            </p:nvSpPr>
            <p:spPr bwMode="auto">
              <a:xfrm rot="1668250">
                <a:off x="4918466" y="5272665"/>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52" name="Block Arc 19851">
                <a:extLst>
                  <a:ext uri="{FF2B5EF4-FFF2-40B4-BE49-F238E27FC236}">
                    <a16:creationId xmlns:a16="http://schemas.microsoft.com/office/drawing/2014/main" id="{D869E50B-BF68-4219-BF3E-83CAC13085B7}"/>
                  </a:ext>
                </a:extLst>
              </p:cNvPr>
              <p:cNvSpPr/>
              <p:nvPr/>
            </p:nvSpPr>
            <p:spPr bwMode="auto">
              <a:xfrm rot="1668250">
                <a:off x="4691235" y="3775212"/>
                <a:ext cx="160506" cy="39996"/>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53" name="Block Arc 19852">
                <a:extLst>
                  <a:ext uri="{FF2B5EF4-FFF2-40B4-BE49-F238E27FC236}">
                    <a16:creationId xmlns:a16="http://schemas.microsoft.com/office/drawing/2014/main" id="{7E60FC8D-CA21-0289-0CE0-BA1D9460AE84}"/>
                  </a:ext>
                </a:extLst>
              </p:cNvPr>
              <p:cNvSpPr/>
              <p:nvPr/>
            </p:nvSpPr>
            <p:spPr bwMode="auto">
              <a:xfrm rot="17930648">
                <a:off x="4028098" y="4388936"/>
                <a:ext cx="164530" cy="39018"/>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
          <p:nvSpPr>
            <p:cNvPr id="19818" name="Cloud 19817">
              <a:extLst>
                <a:ext uri="{FF2B5EF4-FFF2-40B4-BE49-F238E27FC236}">
                  <a16:creationId xmlns:a16="http://schemas.microsoft.com/office/drawing/2014/main" id="{51778FAD-8E93-9B29-9978-3DFF2F2BE9E3}"/>
                </a:ext>
              </a:extLst>
            </p:cNvPr>
            <p:cNvSpPr/>
            <p:nvPr/>
          </p:nvSpPr>
          <p:spPr bwMode="auto">
            <a:xfrm>
              <a:off x="4504533" y="5084839"/>
              <a:ext cx="169433" cy="12749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
        <p:nvSpPr>
          <p:cNvPr id="19879" name="TextBox 19878">
            <a:extLst>
              <a:ext uri="{FF2B5EF4-FFF2-40B4-BE49-F238E27FC236}">
                <a16:creationId xmlns:a16="http://schemas.microsoft.com/office/drawing/2014/main" id="{FCB76064-D9FA-FEF9-2C25-AC34E563A3B7}"/>
              </a:ext>
            </a:extLst>
          </p:cNvPr>
          <p:cNvSpPr txBox="1"/>
          <p:nvPr/>
        </p:nvSpPr>
        <p:spPr>
          <a:xfrm>
            <a:off x="3573571" y="4160606"/>
            <a:ext cx="2389885" cy="307777"/>
          </a:xfrm>
          <a:prstGeom prst="rect">
            <a:avLst/>
          </a:prstGeom>
          <a:noFill/>
        </p:spPr>
        <p:txBody>
          <a:bodyPr wrap="none" rtlCol="0">
            <a:spAutoFit/>
          </a:bodyPr>
          <a:lstStyle/>
          <a:p>
            <a:r>
              <a:rPr lang="en-US" sz="1400" dirty="0">
                <a:latin typeface="Arial" charset="0"/>
              </a:rPr>
              <a:t>Top-Secret Pizza Recipes </a:t>
            </a:r>
            <a:endParaRPr kumimoji="0" lang="en-US" sz="1400" b="1" i="0" u="none" strike="noStrike" cap="none" normalizeH="0" baseline="0" dirty="0">
              <a:ln>
                <a:noFill/>
              </a:ln>
              <a:solidFill>
                <a:schemeClr val="tx1"/>
              </a:solidFill>
              <a:latin typeface="Arial" charset="0"/>
            </a:endParaRPr>
          </a:p>
        </p:txBody>
      </p:sp>
      <p:sp>
        <p:nvSpPr>
          <p:cNvPr id="19880" name="Rectangle 19879">
            <a:extLst>
              <a:ext uri="{FF2B5EF4-FFF2-40B4-BE49-F238E27FC236}">
                <a16:creationId xmlns:a16="http://schemas.microsoft.com/office/drawing/2014/main" id="{E896A960-2FC3-098D-18C0-F9474A9E2CB3}"/>
              </a:ext>
            </a:extLst>
          </p:cNvPr>
          <p:cNvSpPr/>
          <p:nvPr/>
        </p:nvSpPr>
        <p:spPr bwMode="auto">
          <a:xfrm>
            <a:off x="4499431" y="5966459"/>
            <a:ext cx="69933" cy="45719"/>
          </a:xfrm>
          <a:prstGeom prst="rect">
            <a:avLst/>
          </a:prstGeom>
          <a:solidFill>
            <a:schemeClr val="accent5">
              <a:lumMod val="20000"/>
              <a:lumOff val="80000"/>
            </a:schemeClr>
          </a:solidFill>
          <a:ln w="76200" cap="flat" cmpd="sng" algn="ctr">
            <a:solidFill>
              <a:schemeClr val="accent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81" name="Rectangle 19880">
            <a:extLst>
              <a:ext uri="{FF2B5EF4-FFF2-40B4-BE49-F238E27FC236}">
                <a16:creationId xmlns:a16="http://schemas.microsoft.com/office/drawing/2014/main" id="{1B480F07-5C69-EE7C-CF60-9354601179D6}"/>
              </a:ext>
            </a:extLst>
          </p:cNvPr>
          <p:cNvSpPr/>
          <p:nvPr/>
        </p:nvSpPr>
        <p:spPr bwMode="auto">
          <a:xfrm>
            <a:off x="3911538" y="5855379"/>
            <a:ext cx="1740814" cy="45719"/>
          </a:xfrm>
          <a:prstGeom prst="rect">
            <a:avLst/>
          </a:prstGeom>
          <a:solidFill>
            <a:schemeClr val="accent5">
              <a:lumMod val="20000"/>
              <a:lumOff val="80000"/>
            </a:schemeClr>
          </a:solidFill>
          <a:ln w="76200" cap="flat" cmpd="sng" algn="ctr">
            <a:solidFill>
              <a:schemeClr val="accent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831586073"/>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5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 grpId="0"/>
      <p:bldP spid="19495"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D8A8E5A0-BCB3-49C3-8249-ADC1DA8AC4F3}" type="slidenum">
              <a:rPr lang="en-US" altLang="en-US" sz="1400" smtClean="0"/>
              <a:pPr>
                <a:spcBef>
                  <a:spcPct val="0"/>
                </a:spcBef>
                <a:buFontTx/>
                <a:buNone/>
              </a:pPr>
              <a:t>8</a:t>
            </a:fld>
            <a:endParaRPr lang="en-US" altLang="en-US" sz="1400"/>
          </a:p>
        </p:txBody>
      </p:sp>
      <p:sp>
        <p:nvSpPr>
          <p:cNvPr id="24579" name="Rectangle 3"/>
          <p:cNvSpPr>
            <a:spLocks noGrp="1" noChangeArrowheads="1"/>
          </p:cNvSpPr>
          <p:nvPr>
            <p:ph type="body" idx="1"/>
          </p:nvPr>
        </p:nvSpPr>
        <p:spPr>
          <a:xfrm>
            <a:off x="533400" y="2057400"/>
            <a:ext cx="8305800" cy="4495800"/>
          </a:xfrm>
        </p:spPr>
        <p:txBody>
          <a:bodyPr/>
          <a:lstStyle/>
          <a:p>
            <a:pPr marL="609600" indent="-609600" eaLnBrk="1" hangingPunct="1">
              <a:buFont typeface="Wingdings" panose="05000000000000000000" pitchFamily="2" charset="2"/>
              <a:buNone/>
            </a:pPr>
            <a:r>
              <a:rPr lang="en-US" altLang="en-US" sz="2400" dirty="0"/>
              <a:t>1. 	Define the following terms: </a:t>
            </a:r>
            <a:endParaRPr lang="en-US" altLang="en-US" sz="1200" dirty="0"/>
          </a:p>
          <a:p>
            <a:pPr marL="609600" indent="-609600" eaLnBrk="1" hangingPunct="1">
              <a:buFont typeface="Wingdings" panose="05000000000000000000" pitchFamily="2" charset="2"/>
              <a:buNone/>
            </a:pPr>
            <a:r>
              <a:rPr lang="en-US" altLang="en-US" sz="2400" dirty="0"/>
              <a:t>	-  Inspection</a:t>
            </a:r>
          </a:p>
          <a:p>
            <a:pPr marL="609600" indent="-609600" eaLnBrk="1" hangingPunct="1">
              <a:buFont typeface="Wingdings" panose="05000000000000000000" pitchFamily="2" charset="2"/>
              <a:buNone/>
            </a:pPr>
            <a:r>
              <a:rPr lang="en-US" altLang="en-US" sz="2400" dirty="0"/>
              <a:t>	-  Standard</a:t>
            </a:r>
          </a:p>
          <a:p>
            <a:pPr marL="609600" indent="-609600" eaLnBrk="1" hangingPunct="1">
              <a:buFont typeface="Wingdings" panose="05000000000000000000" pitchFamily="2" charset="2"/>
              <a:buNone/>
            </a:pPr>
            <a:r>
              <a:rPr lang="en-US" altLang="en-US" sz="2400" dirty="0"/>
              <a:t>	-  Initial Command Inspection (ICI)</a:t>
            </a:r>
          </a:p>
          <a:p>
            <a:pPr marL="609600" indent="-609600" eaLnBrk="1" hangingPunct="1">
              <a:buFont typeface="Wingdings" panose="05000000000000000000" pitchFamily="2" charset="2"/>
              <a:buNone/>
            </a:pPr>
            <a:r>
              <a:rPr lang="en-US" altLang="en-US" sz="2400" dirty="0"/>
              <a:t>	-  Subsequent Command Inspection (SCI)</a:t>
            </a:r>
          </a:p>
          <a:p>
            <a:pPr marL="609600" indent="-609600" eaLnBrk="1" hangingPunct="1">
              <a:buFont typeface="Wingdings" panose="05000000000000000000" pitchFamily="2" charset="2"/>
              <a:buNone/>
            </a:pPr>
            <a:r>
              <a:rPr lang="en-US" altLang="en-US" sz="2400" dirty="0"/>
              <a:t>	-  Root Cause</a:t>
            </a:r>
          </a:p>
          <a:p>
            <a:pPr marL="609600" indent="-609600" eaLnBrk="1" hangingPunct="1">
              <a:buFont typeface="Wingdings" panose="05000000000000000000" pitchFamily="2" charset="2"/>
              <a:buNone/>
            </a:pPr>
            <a:r>
              <a:rPr lang="en-US" altLang="en-US" sz="2400" dirty="0"/>
              <a:t>	-  In-Process Review (IPR)</a:t>
            </a:r>
          </a:p>
          <a:p>
            <a:pPr marL="609600" indent="-609600" eaLnBrk="1" hangingPunct="1">
              <a:buFont typeface="Wingdings" panose="05000000000000000000" pitchFamily="2" charset="2"/>
              <a:buNone/>
            </a:pPr>
            <a:r>
              <a:rPr lang="en-US" altLang="en-US" sz="2400" dirty="0"/>
              <a:t>	-  Crosswalk</a:t>
            </a:r>
          </a:p>
          <a:p>
            <a:pPr marL="609600" indent="-609600" eaLnBrk="1" hangingPunct="1">
              <a:buFont typeface="Wingdings" panose="05000000000000000000" pitchFamily="2" charset="2"/>
              <a:buNone/>
            </a:pPr>
            <a:r>
              <a:rPr lang="en-US" altLang="en-US" sz="2400" dirty="0"/>
              <a:t>	-  Handoff</a:t>
            </a:r>
          </a:p>
          <a:p>
            <a:pPr marL="609600" indent="-609600" eaLnBrk="1" hangingPunct="1">
              <a:buFont typeface="Wingdings" panose="05000000000000000000" pitchFamily="2" charset="2"/>
              <a:buNone/>
            </a:pPr>
            <a:r>
              <a:rPr lang="en-US" altLang="en-US" sz="2400" dirty="0"/>
              <a:t>	</a:t>
            </a:r>
          </a:p>
        </p:txBody>
      </p:sp>
      <p:sp>
        <p:nvSpPr>
          <p:cNvPr id="24580" name="Rectangle 1"/>
          <p:cNvSpPr>
            <a:spLocks noChangeArrowheads="1"/>
          </p:cNvSpPr>
          <p:nvPr/>
        </p:nvSpPr>
        <p:spPr bwMode="auto">
          <a:xfrm>
            <a:off x="304800" y="1687513"/>
            <a:ext cx="3806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90000"/>
              </a:lnSpc>
              <a:spcBef>
                <a:spcPct val="5000"/>
              </a:spcBef>
              <a:spcAft>
                <a:spcPts val="1800"/>
              </a:spcAft>
              <a:buFontTx/>
              <a:buNone/>
            </a:pPr>
            <a:r>
              <a:rPr lang="en-US" altLang="en-US" sz="2400" dirty="0">
                <a:solidFill>
                  <a:srgbClr val="FF0000"/>
                </a:solidFill>
              </a:rPr>
              <a:t>Knowledge-based ELOs:</a:t>
            </a:r>
          </a:p>
        </p:txBody>
      </p:sp>
      <p:sp>
        <p:nvSpPr>
          <p:cNvPr id="24581"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ELOs</a:t>
            </a:r>
          </a:p>
        </p:txBody>
      </p:sp>
      <p:grpSp>
        <p:nvGrpSpPr>
          <p:cNvPr id="24582" name="Group 7"/>
          <p:cNvGrpSpPr>
            <a:grpSpLocks/>
          </p:cNvGrpSpPr>
          <p:nvPr/>
        </p:nvGrpSpPr>
        <p:grpSpPr bwMode="auto">
          <a:xfrm>
            <a:off x="7924800" y="247650"/>
            <a:ext cx="1052513" cy="903288"/>
            <a:chOff x="7543799" y="925512"/>
            <a:chExt cx="1052513" cy="903288"/>
          </a:xfrm>
        </p:grpSpPr>
        <p:sp>
          <p:nvSpPr>
            <p:cNvPr id="15"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24584"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t>ELO</a:t>
              </a:r>
            </a:p>
            <a:p>
              <a:pPr algn="ctr">
                <a:spcBef>
                  <a:spcPct val="0"/>
                </a:spcBef>
                <a:buFontTx/>
                <a:buNone/>
              </a:pPr>
              <a:endParaRPr lang="en-US" altLang="en-US" sz="1100" dirty="0"/>
            </a:p>
          </p:txBody>
        </p:sp>
      </p:grpSp>
    </p:spTree>
  </p:cSld>
  <p:clrMapOvr>
    <a:masterClrMapping/>
  </p:clrMapOvr>
  <p:transition>
    <p:pull/>
    <p:sndAc>
      <p:endSnd/>
    </p:sndAc>
  </p:transition>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8A2A08BC-F37B-4234-974C-E1E683C0F963}" type="slidenum">
              <a:rPr lang="en-US" altLang="en-US" sz="1400" smtClean="0"/>
              <a:pPr>
                <a:spcBef>
                  <a:spcPct val="0"/>
                </a:spcBef>
                <a:buFontTx/>
                <a:buNone/>
              </a:pPr>
              <a:t>80</a:t>
            </a:fld>
            <a:endParaRPr lang="en-US" altLang="en-US" sz="1400" dirty="0"/>
          </a:p>
        </p:txBody>
      </p:sp>
      <p:sp>
        <p:nvSpPr>
          <p:cNvPr id="19463" name="Text Box 2"/>
          <p:cNvSpPr txBox="1">
            <a:spLocks noChangeArrowheads="1"/>
          </p:cNvSpPr>
          <p:nvPr/>
        </p:nvSpPr>
        <p:spPr bwMode="auto">
          <a:xfrm>
            <a:off x="1460968" y="294382"/>
            <a:ext cx="74462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t>Research: Example Functional Model</a:t>
            </a:r>
          </a:p>
          <a:p>
            <a:pPr algn="ctr">
              <a:spcBef>
                <a:spcPct val="0"/>
              </a:spcBef>
              <a:buFontTx/>
              <a:buNone/>
            </a:pPr>
            <a:r>
              <a:rPr lang="en-US" altLang="en-US" dirty="0"/>
              <a:t>Let’s Break it Down</a:t>
            </a:r>
          </a:p>
        </p:txBody>
      </p:sp>
      <p:sp>
        <p:nvSpPr>
          <p:cNvPr id="63" name="Rectangle 21">
            <a:extLst>
              <a:ext uri="{FF2B5EF4-FFF2-40B4-BE49-F238E27FC236}">
                <a16:creationId xmlns:a16="http://schemas.microsoft.com/office/drawing/2014/main" id="{01301E82-F158-4331-449E-497D1816D3D5}"/>
              </a:ext>
            </a:extLst>
          </p:cNvPr>
          <p:cNvSpPr>
            <a:spLocks noChangeArrowheads="1"/>
          </p:cNvSpPr>
          <p:nvPr/>
        </p:nvSpPr>
        <p:spPr bwMode="auto">
          <a:xfrm>
            <a:off x="1298563" y="1749434"/>
            <a:ext cx="6679596" cy="511217"/>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487" name="TextBox 19486">
            <a:extLst>
              <a:ext uri="{FF2B5EF4-FFF2-40B4-BE49-F238E27FC236}">
                <a16:creationId xmlns:a16="http://schemas.microsoft.com/office/drawing/2014/main" id="{447FCBB3-EFF3-8CFD-FCF4-06A30EAA3409}"/>
              </a:ext>
            </a:extLst>
          </p:cNvPr>
          <p:cNvSpPr txBox="1">
            <a:spLocks noChangeArrowheads="1"/>
          </p:cNvSpPr>
          <p:nvPr/>
        </p:nvSpPr>
        <p:spPr bwMode="auto">
          <a:xfrm>
            <a:off x="2923624" y="1778486"/>
            <a:ext cx="36692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Inputs (i.e., ingredients to be transformed):</a:t>
            </a:r>
          </a:p>
        </p:txBody>
      </p:sp>
      <p:sp>
        <p:nvSpPr>
          <p:cNvPr id="19499" name="TextBox 19498">
            <a:extLst>
              <a:ext uri="{FF2B5EF4-FFF2-40B4-BE49-F238E27FC236}">
                <a16:creationId xmlns:a16="http://schemas.microsoft.com/office/drawing/2014/main" id="{0724D0D9-A200-678A-0DFE-BA9BE80F87E6}"/>
              </a:ext>
            </a:extLst>
          </p:cNvPr>
          <p:cNvSpPr txBox="1"/>
          <p:nvPr/>
        </p:nvSpPr>
        <p:spPr>
          <a:xfrm>
            <a:off x="1308358" y="2024390"/>
            <a:ext cx="6650360" cy="261610"/>
          </a:xfrm>
          <a:prstGeom prst="rect">
            <a:avLst/>
          </a:prstGeom>
          <a:noFill/>
        </p:spPr>
        <p:txBody>
          <a:bodyPr wrap="square">
            <a:spAutoFit/>
          </a:bodyPr>
          <a:lstStyle/>
          <a:p>
            <a:pPr lvl="0" algn="ctr" eaLnBrk="1" hangingPunct="1">
              <a:defRPr/>
            </a:pPr>
            <a:r>
              <a:rPr lang="en-US" altLang="en-US" sz="1100" b="0" dirty="0">
                <a:solidFill>
                  <a:srgbClr val="000000"/>
                </a:solidFill>
              </a:rPr>
              <a:t>Snazzy crust, pepperoni, mushrooms, sausage, and extra cheese</a:t>
            </a: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 name="Callout: Line 25">
            <a:extLst>
              <a:ext uri="{FF2B5EF4-FFF2-40B4-BE49-F238E27FC236}">
                <a16:creationId xmlns:a16="http://schemas.microsoft.com/office/drawing/2014/main" id="{3FEBB83D-9DF0-F64D-54EF-0EAFA0B3BA27}"/>
              </a:ext>
            </a:extLst>
          </p:cNvPr>
          <p:cNvSpPr/>
          <p:nvPr/>
        </p:nvSpPr>
        <p:spPr bwMode="auto">
          <a:xfrm>
            <a:off x="6175473" y="2682595"/>
            <a:ext cx="1752021" cy="531384"/>
          </a:xfrm>
          <a:prstGeom prst="borderCallout1">
            <a:avLst>
              <a:gd name="adj1" fmla="val 52272"/>
              <a:gd name="adj2" fmla="val -199"/>
              <a:gd name="adj3" fmla="val 101326"/>
              <a:gd name="adj4" fmla="val -28166"/>
            </a:avLst>
          </a:prstGeom>
          <a:solidFill>
            <a:srgbClr val="F4CBA2"/>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latin typeface="Arial" charset="0"/>
              </a:rPr>
              <a:t>Snazzy Crust</a:t>
            </a:r>
          </a:p>
        </p:txBody>
      </p:sp>
      <p:sp>
        <p:nvSpPr>
          <p:cNvPr id="2" name="Oval 1">
            <a:extLst>
              <a:ext uri="{FF2B5EF4-FFF2-40B4-BE49-F238E27FC236}">
                <a16:creationId xmlns:a16="http://schemas.microsoft.com/office/drawing/2014/main" id="{C08DC840-33A5-FA83-42E5-55DB4347B59B}"/>
              </a:ext>
            </a:extLst>
          </p:cNvPr>
          <p:cNvSpPr/>
          <p:nvPr/>
        </p:nvSpPr>
        <p:spPr bwMode="auto">
          <a:xfrm>
            <a:off x="3484643" y="2620630"/>
            <a:ext cx="2530156" cy="2286000"/>
          </a:xfrm>
          <a:prstGeom prst="ellipse">
            <a:avLst/>
          </a:prstGeom>
          <a:solidFill>
            <a:srgbClr val="F4CBA2"/>
          </a:solidFill>
          <a:ln w="76200" cap="flat" cmpd="sng" algn="ctr">
            <a:solidFill>
              <a:schemeClr val="tx2">
                <a:lumMod val="25000"/>
                <a:lumOff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 name="Oval 2">
            <a:extLst>
              <a:ext uri="{FF2B5EF4-FFF2-40B4-BE49-F238E27FC236}">
                <a16:creationId xmlns:a16="http://schemas.microsoft.com/office/drawing/2014/main" id="{EE21C916-FC9E-8F57-4D22-E6844C92C400}"/>
              </a:ext>
            </a:extLst>
          </p:cNvPr>
          <p:cNvSpPr/>
          <p:nvPr/>
        </p:nvSpPr>
        <p:spPr bwMode="auto">
          <a:xfrm>
            <a:off x="4075219" y="3016354"/>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5" name="Oval 4">
            <a:extLst>
              <a:ext uri="{FF2B5EF4-FFF2-40B4-BE49-F238E27FC236}">
                <a16:creationId xmlns:a16="http://schemas.microsoft.com/office/drawing/2014/main" id="{FDFBDC90-A989-696F-924E-516F893949AB}"/>
              </a:ext>
            </a:extLst>
          </p:cNvPr>
          <p:cNvSpPr/>
          <p:nvPr/>
        </p:nvSpPr>
        <p:spPr bwMode="auto">
          <a:xfrm>
            <a:off x="5294419" y="3350293"/>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6" name="Oval 5">
            <a:extLst>
              <a:ext uri="{FF2B5EF4-FFF2-40B4-BE49-F238E27FC236}">
                <a16:creationId xmlns:a16="http://schemas.microsoft.com/office/drawing/2014/main" id="{D32E44FA-8427-CC85-8B9B-C04D99186639}"/>
              </a:ext>
            </a:extLst>
          </p:cNvPr>
          <p:cNvSpPr/>
          <p:nvPr/>
        </p:nvSpPr>
        <p:spPr bwMode="auto">
          <a:xfrm>
            <a:off x="4601451" y="3426450"/>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7" name="Oval 6">
            <a:extLst>
              <a:ext uri="{FF2B5EF4-FFF2-40B4-BE49-F238E27FC236}">
                <a16:creationId xmlns:a16="http://schemas.microsoft.com/office/drawing/2014/main" id="{7F0E04F2-485C-6737-01AE-076C3259CA4D}"/>
              </a:ext>
            </a:extLst>
          </p:cNvPr>
          <p:cNvSpPr/>
          <p:nvPr/>
        </p:nvSpPr>
        <p:spPr bwMode="auto">
          <a:xfrm>
            <a:off x="4758267" y="3888179"/>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8" name="Oval 7">
            <a:extLst>
              <a:ext uri="{FF2B5EF4-FFF2-40B4-BE49-F238E27FC236}">
                <a16:creationId xmlns:a16="http://schemas.microsoft.com/office/drawing/2014/main" id="{5282CCBD-9D82-0906-2022-6BB18BCF6EF1}"/>
              </a:ext>
            </a:extLst>
          </p:cNvPr>
          <p:cNvSpPr/>
          <p:nvPr/>
        </p:nvSpPr>
        <p:spPr bwMode="auto">
          <a:xfrm>
            <a:off x="3846619" y="3580721"/>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1" name="Oval 10">
            <a:extLst>
              <a:ext uri="{FF2B5EF4-FFF2-40B4-BE49-F238E27FC236}">
                <a16:creationId xmlns:a16="http://schemas.microsoft.com/office/drawing/2014/main" id="{4EDF3FBE-86E3-C38C-BF72-B1415A2D0A33}"/>
              </a:ext>
            </a:extLst>
          </p:cNvPr>
          <p:cNvSpPr/>
          <p:nvPr/>
        </p:nvSpPr>
        <p:spPr bwMode="auto">
          <a:xfrm>
            <a:off x="4936076" y="4437221"/>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2" name="Oval 11">
            <a:extLst>
              <a:ext uri="{FF2B5EF4-FFF2-40B4-BE49-F238E27FC236}">
                <a16:creationId xmlns:a16="http://schemas.microsoft.com/office/drawing/2014/main" id="{C55F6CA3-2FA7-15A7-03A7-7B9B9B451863}"/>
              </a:ext>
            </a:extLst>
          </p:cNvPr>
          <p:cNvSpPr/>
          <p:nvPr/>
        </p:nvSpPr>
        <p:spPr bwMode="auto">
          <a:xfrm>
            <a:off x="5544471" y="4004872"/>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3" name="Oval 12">
            <a:extLst>
              <a:ext uri="{FF2B5EF4-FFF2-40B4-BE49-F238E27FC236}">
                <a16:creationId xmlns:a16="http://schemas.microsoft.com/office/drawing/2014/main" id="{8D3881D6-32EB-FC58-4119-E4F9B86452E1}"/>
              </a:ext>
            </a:extLst>
          </p:cNvPr>
          <p:cNvSpPr/>
          <p:nvPr/>
        </p:nvSpPr>
        <p:spPr bwMode="auto">
          <a:xfrm>
            <a:off x="4124045" y="4183600"/>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4" name="Callout: Line 13">
            <a:extLst>
              <a:ext uri="{FF2B5EF4-FFF2-40B4-BE49-F238E27FC236}">
                <a16:creationId xmlns:a16="http://schemas.microsoft.com/office/drawing/2014/main" id="{C9F7A4E8-D55A-A91F-15CA-1C18B832E928}"/>
              </a:ext>
            </a:extLst>
          </p:cNvPr>
          <p:cNvSpPr/>
          <p:nvPr/>
        </p:nvSpPr>
        <p:spPr bwMode="auto">
          <a:xfrm>
            <a:off x="6420815" y="3638255"/>
            <a:ext cx="1752021" cy="531384"/>
          </a:xfrm>
          <a:prstGeom prst="borderCallout1">
            <a:avLst>
              <a:gd name="adj1" fmla="val 52272"/>
              <a:gd name="adj2" fmla="val -199"/>
              <a:gd name="adj3" fmla="val 74508"/>
              <a:gd name="adj4" fmla="val -37655"/>
            </a:avLst>
          </a:prstGeom>
          <a:solidFill>
            <a:srgbClr val="C0000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latin typeface="Arial" charset="0"/>
              </a:rPr>
              <a:t>Pepperoni</a:t>
            </a:r>
          </a:p>
        </p:txBody>
      </p:sp>
      <p:grpSp>
        <p:nvGrpSpPr>
          <p:cNvPr id="15" name="Group 14">
            <a:extLst>
              <a:ext uri="{FF2B5EF4-FFF2-40B4-BE49-F238E27FC236}">
                <a16:creationId xmlns:a16="http://schemas.microsoft.com/office/drawing/2014/main" id="{4CE78604-CD2F-869E-CAAF-59C5E2E95986}"/>
              </a:ext>
            </a:extLst>
          </p:cNvPr>
          <p:cNvGrpSpPr/>
          <p:nvPr/>
        </p:nvGrpSpPr>
        <p:grpSpPr>
          <a:xfrm rot="20662592">
            <a:off x="5685248" y="3407804"/>
            <a:ext cx="69428" cy="172917"/>
            <a:chOff x="-3041228" y="1513437"/>
            <a:chExt cx="244702" cy="308079"/>
          </a:xfrm>
          <a:solidFill>
            <a:schemeClr val="accent4"/>
          </a:solidFill>
        </p:grpSpPr>
        <p:sp>
          <p:nvSpPr>
            <p:cNvPr id="16" name="Chord 15">
              <a:extLst>
                <a:ext uri="{FF2B5EF4-FFF2-40B4-BE49-F238E27FC236}">
                  <a16:creationId xmlns:a16="http://schemas.microsoft.com/office/drawing/2014/main" id="{0EF509A5-6956-7A04-3ECB-6D950805066D}"/>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7" name="Block Arc 40">
              <a:extLst>
                <a:ext uri="{FF2B5EF4-FFF2-40B4-BE49-F238E27FC236}">
                  <a16:creationId xmlns:a16="http://schemas.microsoft.com/office/drawing/2014/main" id="{EEE398B2-F3A2-2B8C-0679-BB928461A4E8}"/>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1" name="Chord 30">
              <a:extLst>
                <a:ext uri="{FF2B5EF4-FFF2-40B4-BE49-F238E27FC236}">
                  <a16:creationId xmlns:a16="http://schemas.microsoft.com/office/drawing/2014/main" id="{F75359A1-41E9-29A8-E019-27ACA1433074}"/>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39" name="Group 38">
            <a:extLst>
              <a:ext uri="{FF2B5EF4-FFF2-40B4-BE49-F238E27FC236}">
                <a16:creationId xmlns:a16="http://schemas.microsoft.com/office/drawing/2014/main" id="{F0D70A64-6A7E-841B-F316-38CDD8E9EA80}"/>
              </a:ext>
            </a:extLst>
          </p:cNvPr>
          <p:cNvGrpSpPr/>
          <p:nvPr/>
        </p:nvGrpSpPr>
        <p:grpSpPr>
          <a:xfrm rot="20662592">
            <a:off x="4827618" y="3190775"/>
            <a:ext cx="69428" cy="172917"/>
            <a:chOff x="-3041228" y="1513437"/>
            <a:chExt cx="244702" cy="308079"/>
          </a:xfrm>
          <a:solidFill>
            <a:schemeClr val="accent4"/>
          </a:solidFill>
        </p:grpSpPr>
        <p:sp>
          <p:nvSpPr>
            <p:cNvPr id="40" name="Chord 39">
              <a:extLst>
                <a:ext uri="{FF2B5EF4-FFF2-40B4-BE49-F238E27FC236}">
                  <a16:creationId xmlns:a16="http://schemas.microsoft.com/office/drawing/2014/main" id="{DA08E349-5E16-D725-B01A-FDE61FBC5A27}"/>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44" name="Block Arc 40">
              <a:extLst>
                <a:ext uri="{FF2B5EF4-FFF2-40B4-BE49-F238E27FC236}">
                  <a16:creationId xmlns:a16="http://schemas.microsoft.com/office/drawing/2014/main" id="{060430FC-41D8-3405-61C9-10E2CD006F00}"/>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53" name="Chord 52">
              <a:extLst>
                <a:ext uri="{FF2B5EF4-FFF2-40B4-BE49-F238E27FC236}">
                  <a16:creationId xmlns:a16="http://schemas.microsoft.com/office/drawing/2014/main" id="{13F52CFE-35F9-27FC-7E98-45ACCEA2C6F2}"/>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59" name="Group 58">
            <a:extLst>
              <a:ext uri="{FF2B5EF4-FFF2-40B4-BE49-F238E27FC236}">
                <a16:creationId xmlns:a16="http://schemas.microsoft.com/office/drawing/2014/main" id="{A92ADA4E-EF7B-049F-A9FF-26C358C93BB8}"/>
              </a:ext>
            </a:extLst>
          </p:cNvPr>
          <p:cNvGrpSpPr/>
          <p:nvPr/>
        </p:nvGrpSpPr>
        <p:grpSpPr>
          <a:xfrm rot="3690100">
            <a:off x="5458621" y="3017208"/>
            <a:ext cx="69428" cy="172917"/>
            <a:chOff x="-3041228" y="1513437"/>
            <a:chExt cx="244702" cy="308079"/>
          </a:xfrm>
          <a:solidFill>
            <a:schemeClr val="accent4"/>
          </a:solidFill>
        </p:grpSpPr>
        <p:sp>
          <p:nvSpPr>
            <p:cNvPr id="60" name="Chord 59">
              <a:extLst>
                <a:ext uri="{FF2B5EF4-FFF2-40B4-BE49-F238E27FC236}">
                  <a16:creationId xmlns:a16="http://schemas.microsoft.com/office/drawing/2014/main" id="{809309D0-92B2-BB03-56E4-4B902FB087DB}"/>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61" name="Block Arc 40">
              <a:extLst>
                <a:ext uri="{FF2B5EF4-FFF2-40B4-BE49-F238E27FC236}">
                  <a16:creationId xmlns:a16="http://schemas.microsoft.com/office/drawing/2014/main" id="{09B7E089-F490-D67C-3056-05CA06084B93}"/>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70" name="Chord 19469">
              <a:extLst>
                <a:ext uri="{FF2B5EF4-FFF2-40B4-BE49-F238E27FC236}">
                  <a16:creationId xmlns:a16="http://schemas.microsoft.com/office/drawing/2014/main" id="{17CB4C2A-F9E8-BA65-64F8-E29C5C057C07}"/>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475" name="Group 19474">
            <a:extLst>
              <a:ext uri="{FF2B5EF4-FFF2-40B4-BE49-F238E27FC236}">
                <a16:creationId xmlns:a16="http://schemas.microsoft.com/office/drawing/2014/main" id="{05AC8884-5313-0263-D4EC-D395D02F6ABB}"/>
              </a:ext>
            </a:extLst>
          </p:cNvPr>
          <p:cNvGrpSpPr/>
          <p:nvPr/>
        </p:nvGrpSpPr>
        <p:grpSpPr>
          <a:xfrm>
            <a:off x="5420931" y="4369871"/>
            <a:ext cx="69428" cy="172917"/>
            <a:chOff x="-3041228" y="1513437"/>
            <a:chExt cx="244702" cy="308079"/>
          </a:xfrm>
          <a:solidFill>
            <a:schemeClr val="accent4"/>
          </a:solidFill>
        </p:grpSpPr>
        <p:sp>
          <p:nvSpPr>
            <p:cNvPr id="19476" name="Chord 19475">
              <a:extLst>
                <a:ext uri="{FF2B5EF4-FFF2-40B4-BE49-F238E27FC236}">
                  <a16:creationId xmlns:a16="http://schemas.microsoft.com/office/drawing/2014/main" id="{8EB7B2D4-956A-DC20-235A-21AC70EFD6FF}"/>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79" name="Chord 19478">
              <a:extLst>
                <a:ext uri="{FF2B5EF4-FFF2-40B4-BE49-F238E27FC236}">
                  <a16:creationId xmlns:a16="http://schemas.microsoft.com/office/drawing/2014/main" id="{F4BD2CA1-FBA0-327D-1AB2-964203391065}"/>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82" name="Block Arc 40">
              <a:extLst>
                <a:ext uri="{FF2B5EF4-FFF2-40B4-BE49-F238E27FC236}">
                  <a16:creationId xmlns:a16="http://schemas.microsoft.com/office/drawing/2014/main" id="{FB0B701C-A1DA-8566-3A56-C6D6EAE12CF9}"/>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483" name="Group 19482">
            <a:extLst>
              <a:ext uri="{FF2B5EF4-FFF2-40B4-BE49-F238E27FC236}">
                <a16:creationId xmlns:a16="http://schemas.microsoft.com/office/drawing/2014/main" id="{918EDFAD-0659-C418-3FF9-04B789C724C5}"/>
              </a:ext>
            </a:extLst>
          </p:cNvPr>
          <p:cNvGrpSpPr/>
          <p:nvPr/>
        </p:nvGrpSpPr>
        <p:grpSpPr>
          <a:xfrm rot="18792907">
            <a:off x="5032916" y="4140963"/>
            <a:ext cx="69428" cy="172917"/>
            <a:chOff x="-3041228" y="1513437"/>
            <a:chExt cx="244702" cy="308079"/>
          </a:xfrm>
          <a:solidFill>
            <a:schemeClr val="accent4"/>
          </a:solidFill>
        </p:grpSpPr>
        <p:sp>
          <p:nvSpPr>
            <p:cNvPr id="19485" name="Chord 19484">
              <a:extLst>
                <a:ext uri="{FF2B5EF4-FFF2-40B4-BE49-F238E27FC236}">
                  <a16:creationId xmlns:a16="http://schemas.microsoft.com/office/drawing/2014/main" id="{D9D32485-654A-723C-7398-3CC505F0B80F}"/>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86" name="Block Arc 40">
              <a:extLst>
                <a:ext uri="{FF2B5EF4-FFF2-40B4-BE49-F238E27FC236}">
                  <a16:creationId xmlns:a16="http://schemas.microsoft.com/office/drawing/2014/main" id="{A033647A-CE54-B021-854E-11F0E11D197D}"/>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88" name="Chord 19487">
              <a:extLst>
                <a:ext uri="{FF2B5EF4-FFF2-40B4-BE49-F238E27FC236}">
                  <a16:creationId xmlns:a16="http://schemas.microsoft.com/office/drawing/2014/main" id="{0948DBFC-DEB8-F830-7C4D-38B3CD6D328F}"/>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489" name="Group 19488">
            <a:extLst>
              <a:ext uri="{FF2B5EF4-FFF2-40B4-BE49-F238E27FC236}">
                <a16:creationId xmlns:a16="http://schemas.microsoft.com/office/drawing/2014/main" id="{BB02EDA6-372E-D886-B927-825A25FE386E}"/>
              </a:ext>
            </a:extLst>
          </p:cNvPr>
          <p:cNvGrpSpPr/>
          <p:nvPr/>
        </p:nvGrpSpPr>
        <p:grpSpPr>
          <a:xfrm rot="12584841">
            <a:off x="4543453" y="3750061"/>
            <a:ext cx="69428" cy="172917"/>
            <a:chOff x="-3041228" y="1513437"/>
            <a:chExt cx="244702" cy="308079"/>
          </a:xfrm>
          <a:solidFill>
            <a:schemeClr val="accent4"/>
          </a:solidFill>
        </p:grpSpPr>
        <p:sp>
          <p:nvSpPr>
            <p:cNvPr id="19490" name="Chord 19489">
              <a:extLst>
                <a:ext uri="{FF2B5EF4-FFF2-40B4-BE49-F238E27FC236}">
                  <a16:creationId xmlns:a16="http://schemas.microsoft.com/office/drawing/2014/main" id="{1153A5B0-9F55-C1E5-6442-5ED954B7A602}"/>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91" name="Block Arc 40">
              <a:extLst>
                <a:ext uri="{FF2B5EF4-FFF2-40B4-BE49-F238E27FC236}">
                  <a16:creationId xmlns:a16="http://schemas.microsoft.com/office/drawing/2014/main" id="{83600E1D-982E-B297-67F2-93B3C3FA228B}"/>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92" name="Chord 19491">
              <a:extLst>
                <a:ext uri="{FF2B5EF4-FFF2-40B4-BE49-F238E27FC236}">
                  <a16:creationId xmlns:a16="http://schemas.microsoft.com/office/drawing/2014/main" id="{53E0B8A3-DE98-B7DD-5E23-9BF5826AE743}"/>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493" name="Group 19492">
            <a:extLst>
              <a:ext uri="{FF2B5EF4-FFF2-40B4-BE49-F238E27FC236}">
                <a16:creationId xmlns:a16="http://schemas.microsoft.com/office/drawing/2014/main" id="{EB00BCAA-6DF4-0CA7-C3EB-F8CC35F022A8}"/>
              </a:ext>
            </a:extLst>
          </p:cNvPr>
          <p:cNvGrpSpPr/>
          <p:nvPr/>
        </p:nvGrpSpPr>
        <p:grpSpPr>
          <a:xfrm rot="7189066">
            <a:off x="3845271" y="3252720"/>
            <a:ext cx="69428" cy="172917"/>
            <a:chOff x="-3041228" y="1513437"/>
            <a:chExt cx="244702" cy="308079"/>
          </a:xfrm>
          <a:solidFill>
            <a:schemeClr val="accent4"/>
          </a:solidFill>
        </p:grpSpPr>
        <p:sp>
          <p:nvSpPr>
            <p:cNvPr id="19494" name="Chord 19493">
              <a:extLst>
                <a:ext uri="{FF2B5EF4-FFF2-40B4-BE49-F238E27FC236}">
                  <a16:creationId xmlns:a16="http://schemas.microsoft.com/office/drawing/2014/main" id="{CC558697-070C-8555-3853-1266038233E2}"/>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95" name="Block Arc 40">
              <a:extLst>
                <a:ext uri="{FF2B5EF4-FFF2-40B4-BE49-F238E27FC236}">
                  <a16:creationId xmlns:a16="http://schemas.microsoft.com/office/drawing/2014/main" id="{8BECD324-F531-487F-B9D5-6C498D89FC36}"/>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5" name="Chord 19504">
              <a:extLst>
                <a:ext uri="{FF2B5EF4-FFF2-40B4-BE49-F238E27FC236}">
                  <a16:creationId xmlns:a16="http://schemas.microsoft.com/office/drawing/2014/main" id="{FC91E2C8-CDD2-CF65-4A68-97E873E2A585}"/>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06" name="Group 19505">
            <a:extLst>
              <a:ext uri="{FF2B5EF4-FFF2-40B4-BE49-F238E27FC236}">
                <a16:creationId xmlns:a16="http://schemas.microsoft.com/office/drawing/2014/main" id="{E96F3397-BC7F-CC27-61CD-83B1406759C5}"/>
              </a:ext>
            </a:extLst>
          </p:cNvPr>
          <p:cNvGrpSpPr/>
          <p:nvPr/>
        </p:nvGrpSpPr>
        <p:grpSpPr>
          <a:xfrm rot="19400924">
            <a:off x="4020563" y="3927583"/>
            <a:ext cx="69428" cy="172917"/>
            <a:chOff x="-3041228" y="1513437"/>
            <a:chExt cx="244702" cy="308079"/>
          </a:xfrm>
          <a:solidFill>
            <a:schemeClr val="accent4"/>
          </a:solidFill>
        </p:grpSpPr>
        <p:sp>
          <p:nvSpPr>
            <p:cNvPr id="19507" name="Chord 19506">
              <a:extLst>
                <a:ext uri="{FF2B5EF4-FFF2-40B4-BE49-F238E27FC236}">
                  <a16:creationId xmlns:a16="http://schemas.microsoft.com/office/drawing/2014/main" id="{29D3F8D3-C32F-603D-C60C-37A138C98814}"/>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8" name="Block Arc 40">
              <a:extLst>
                <a:ext uri="{FF2B5EF4-FFF2-40B4-BE49-F238E27FC236}">
                  <a16:creationId xmlns:a16="http://schemas.microsoft.com/office/drawing/2014/main" id="{4DF75629-A303-0AD6-0E7A-493B30B026A4}"/>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9" name="Chord 19508">
              <a:extLst>
                <a:ext uri="{FF2B5EF4-FFF2-40B4-BE49-F238E27FC236}">
                  <a16:creationId xmlns:a16="http://schemas.microsoft.com/office/drawing/2014/main" id="{61968430-6D96-C080-B42B-0B439BB23CD9}"/>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
        <p:nvSpPr>
          <p:cNvPr id="19510" name="Callout: Line 19509">
            <a:extLst>
              <a:ext uri="{FF2B5EF4-FFF2-40B4-BE49-F238E27FC236}">
                <a16:creationId xmlns:a16="http://schemas.microsoft.com/office/drawing/2014/main" id="{1403B566-9C1D-686B-6925-AEE143A1FBE1}"/>
              </a:ext>
            </a:extLst>
          </p:cNvPr>
          <p:cNvSpPr/>
          <p:nvPr/>
        </p:nvSpPr>
        <p:spPr bwMode="auto">
          <a:xfrm>
            <a:off x="6023580" y="4604700"/>
            <a:ext cx="1752021" cy="531384"/>
          </a:xfrm>
          <a:prstGeom prst="borderCallout1">
            <a:avLst>
              <a:gd name="adj1" fmla="val 52272"/>
              <a:gd name="adj2" fmla="val -199"/>
              <a:gd name="adj3" fmla="val -26056"/>
              <a:gd name="adj4" fmla="val -29522"/>
            </a:avLst>
          </a:prstGeom>
          <a:solidFill>
            <a:schemeClr val="tx1">
              <a:lumMod val="50000"/>
              <a:lumOff val="50000"/>
            </a:schemeClr>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latin typeface="Arial" charset="0"/>
              </a:rPr>
              <a:t>Mushrooms</a:t>
            </a:r>
          </a:p>
        </p:txBody>
      </p:sp>
      <p:sp>
        <p:nvSpPr>
          <p:cNvPr id="19511" name="Cloud 19510">
            <a:extLst>
              <a:ext uri="{FF2B5EF4-FFF2-40B4-BE49-F238E27FC236}">
                <a16:creationId xmlns:a16="http://schemas.microsoft.com/office/drawing/2014/main" id="{E0153E3F-7A3E-9B1A-7D19-2E3A0E997AA9}"/>
              </a:ext>
            </a:extLst>
          </p:cNvPr>
          <p:cNvSpPr/>
          <p:nvPr/>
        </p:nvSpPr>
        <p:spPr bwMode="auto">
          <a:xfrm>
            <a:off x="4986867" y="3016354"/>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2" name="Cloud 19511">
            <a:extLst>
              <a:ext uri="{FF2B5EF4-FFF2-40B4-BE49-F238E27FC236}">
                <a16:creationId xmlns:a16="http://schemas.microsoft.com/office/drawing/2014/main" id="{1812CCF7-71A4-38B1-50E8-503C878EF4B7}"/>
              </a:ext>
            </a:extLst>
          </p:cNvPr>
          <p:cNvSpPr/>
          <p:nvPr/>
        </p:nvSpPr>
        <p:spPr bwMode="auto">
          <a:xfrm>
            <a:off x="4978576" y="3488012"/>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3" name="Cloud 19512">
            <a:extLst>
              <a:ext uri="{FF2B5EF4-FFF2-40B4-BE49-F238E27FC236}">
                <a16:creationId xmlns:a16="http://schemas.microsoft.com/office/drawing/2014/main" id="{F7075B80-2754-2B4E-7344-44376F10130E}"/>
              </a:ext>
            </a:extLst>
          </p:cNvPr>
          <p:cNvSpPr/>
          <p:nvPr/>
        </p:nvSpPr>
        <p:spPr bwMode="auto">
          <a:xfrm>
            <a:off x="5672990" y="3727886"/>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4" name="Cloud 19513">
            <a:extLst>
              <a:ext uri="{FF2B5EF4-FFF2-40B4-BE49-F238E27FC236}">
                <a16:creationId xmlns:a16="http://schemas.microsoft.com/office/drawing/2014/main" id="{B9D351C0-3FA6-7601-5651-603C924EEA0D}"/>
              </a:ext>
            </a:extLst>
          </p:cNvPr>
          <p:cNvSpPr/>
          <p:nvPr/>
        </p:nvSpPr>
        <p:spPr bwMode="auto">
          <a:xfrm>
            <a:off x="5201029" y="3929133"/>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5" name="Cloud 19514">
            <a:extLst>
              <a:ext uri="{FF2B5EF4-FFF2-40B4-BE49-F238E27FC236}">
                <a16:creationId xmlns:a16="http://schemas.microsoft.com/office/drawing/2014/main" id="{B3FC550E-072E-AAF6-9FA9-5E1953859BE5}"/>
              </a:ext>
            </a:extLst>
          </p:cNvPr>
          <p:cNvSpPr/>
          <p:nvPr/>
        </p:nvSpPr>
        <p:spPr bwMode="auto">
          <a:xfrm>
            <a:off x="4409858" y="3138715"/>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6" name="Cloud 19515">
            <a:extLst>
              <a:ext uri="{FF2B5EF4-FFF2-40B4-BE49-F238E27FC236}">
                <a16:creationId xmlns:a16="http://schemas.microsoft.com/office/drawing/2014/main" id="{0D5B3D6F-746B-7218-A527-40D53B05097A}"/>
              </a:ext>
            </a:extLst>
          </p:cNvPr>
          <p:cNvSpPr/>
          <p:nvPr/>
        </p:nvSpPr>
        <p:spPr bwMode="auto">
          <a:xfrm>
            <a:off x="4200571" y="3585090"/>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7" name="Cloud 19516">
            <a:extLst>
              <a:ext uri="{FF2B5EF4-FFF2-40B4-BE49-F238E27FC236}">
                <a16:creationId xmlns:a16="http://schemas.microsoft.com/office/drawing/2014/main" id="{DAF2315A-A69F-5784-8575-4E53187AED72}"/>
              </a:ext>
            </a:extLst>
          </p:cNvPr>
          <p:cNvSpPr/>
          <p:nvPr/>
        </p:nvSpPr>
        <p:spPr bwMode="auto">
          <a:xfrm>
            <a:off x="4356412" y="4465394"/>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8" name="Cloud 19517">
            <a:extLst>
              <a:ext uri="{FF2B5EF4-FFF2-40B4-BE49-F238E27FC236}">
                <a16:creationId xmlns:a16="http://schemas.microsoft.com/office/drawing/2014/main" id="{6396C549-299E-E767-220B-5CD1D9AB04AA}"/>
              </a:ext>
            </a:extLst>
          </p:cNvPr>
          <p:cNvSpPr/>
          <p:nvPr/>
        </p:nvSpPr>
        <p:spPr bwMode="auto">
          <a:xfrm>
            <a:off x="3653690" y="3917728"/>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9" name="Cloud 19518">
            <a:extLst>
              <a:ext uri="{FF2B5EF4-FFF2-40B4-BE49-F238E27FC236}">
                <a16:creationId xmlns:a16="http://schemas.microsoft.com/office/drawing/2014/main" id="{259050C1-5E83-ABAC-B64B-6D415E87152D}"/>
              </a:ext>
            </a:extLst>
          </p:cNvPr>
          <p:cNvSpPr/>
          <p:nvPr/>
        </p:nvSpPr>
        <p:spPr bwMode="auto">
          <a:xfrm>
            <a:off x="4474048" y="3975626"/>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0" name="Callout: Line 19519">
            <a:extLst>
              <a:ext uri="{FF2B5EF4-FFF2-40B4-BE49-F238E27FC236}">
                <a16:creationId xmlns:a16="http://schemas.microsoft.com/office/drawing/2014/main" id="{75AC3F78-A2AC-2ECE-DF99-977AD5531AB4}"/>
              </a:ext>
            </a:extLst>
          </p:cNvPr>
          <p:cNvSpPr/>
          <p:nvPr/>
        </p:nvSpPr>
        <p:spPr bwMode="auto">
          <a:xfrm>
            <a:off x="1372942" y="4465394"/>
            <a:ext cx="1877513" cy="531384"/>
          </a:xfrm>
          <a:prstGeom prst="borderCallout1">
            <a:avLst>
              <a:gd name="adj1" fmla="val 41098"/>
              <a:gd name="adj2" fmla="val 100116"/>
              <a:gd name="adj3" fmla="val -128857"/>
              <a:gd name="adj4" fmla="val 153668"/>
            </a:avLst>
          </a:prstGeom>
          <a:solidFill>
            <a:srgbClr val="9E5812"/>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latin typeface="Arial" charset="0"/>
              </a:rPr>
              <a:t>Sausage</a:t>
            </a:r>
          </a:p>
        </p:txBody>
      </p:sp>
      <p:sp>
        <p:nvSpPr>
          <p:cNvPr id="19521" name="Block Arc 19520">
            <a:extLst>
              <a:ext uri="{FF2B5EF4-FFF2-40B4-BE49-F238E27FC236}">
                <a16:creationId xmlns:a16="http://schemas.microsoft.com/office/drawing/2014/main" id="{62338AB0-4B7B-825F-2F9F-D936287C56FC}"/>
              </a:ext>
            </a:extLst>
          </p:cNvPr>
          <p:cNvSpPr/>
          <p:nvPr/>
        </p:nvSpPr>
        <p:spPr bwMode="auto">
          <a:xfrm rot="9885749">
            <a:off x="4655686" y="418040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2" name="Block Arc 19521">
            <a:extLst>
              <a:ext uri="{FF2B5EF4-FFF2-40B4-BE49-F238E27FC236}">
                <a16:creationId xmlns:a16="http://schemas.microsoft.com/office/drawing/2014/main" id="{2B074FAC-6178-A8C8-93E6-18DFDA366976}"/>
              </a:ext>
            </a:extLst>
          </p:cNvPr>
          <p:cNvSpPr/>
          <p:nvPr/>
        </p:nvSpPr>
        <p:spPr bwMode="auto">
          <a:xfrm rot="17218519">
            <a:off x="4107029" y="3427468"/>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3" name="Block Arc 19522">
            <a:extLst>
              <a:ext uri="{FF2B5EF4-FFF2-40B4-BE49-F238E27FC236}">
                <a16:creationId xmlns:a16="http://schemas.microsoft.com/office/drawing/2014/main" id="{5A296E85-FDE0-7304-6CE9-8040BB4FFEE7}"/>
              </a:ext>
            </a:extLst>
          </p:cNvPr>
          <p:cNvSpPr/>
          <p:nvPr/>
        </p:nvSpPr>
        <p:spPr bwMode="auto">
          <a:xfrm rot="19220207">
            <a:off x="5387217" y="3723600"/>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4" name="Block Arc 19523">
            <a:extLst>
              <a:ext uri="{FF2B5EF4-FFF2-40B4-BE49-F238E27FC236}">
                <a16:creationId xmlns:a16="http://schemas.microsoft.com/office/drawing/2014/main" id="{36710718-FB01-74BF-2506-A3C52D677C50}"/>
              </a:ext>
            </a:extLst>
          </p:cNvPr>
          <p:cNvSpPr/>
          <p:nvPr/>
        </p:nvSpPr>
        <p:spPr bwMode="auto">
          <a:xfrm rot="1668250">
            <a:off x="5124895" y="290242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5" name="Block Arc 19524">
            <a:extLst>
              <a:ext uri="{FF2B5EF4-FFF2-40B4-BE49-F238E27FC236}">
                <a16:creationId xmlns:a16="http://schemas.microsoft.com/office/drawing/2014/main" id="{C3CC5B35-807D-361D-DA83-49AEE589AA70}"/>
              </a:ext>
            </a:extLst>
          </p:cNvPr>
          <p:cNvSpPr/>
          <p:nvPr/>
        </p:nvSpPr>
        <p:spPr bwMode="auto">
          <a:xfrm rot="1668250">
            <a:off x="5392041" y="418423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6" name="Block Arc 19525">
            <a:extLst>
              <a:ext uri="{FF2B5EF4-FFF2-40B4-BE49-F238E27FC236}">
                <a16:creationId xmlns:a16="http://schemas.microsoft.com/office/drawing/2014/main" id="{BDB33CCA-9693-FCCE-9FE6-9BD29169A8FC}"/>
              </a:ext>
            </a:extLst>
          </p:cNvPr>
          <p:cNvSpPr/>
          <p:nvPr/>
        </p:nvSpPr>
        <p:spPr bwMode="auto">
          <a:xfrm rot="1668250">
            <a:off x="3844584" y="4260183"/>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7" name="Block Arc 19526">
            <a:extLst>
              <a:ext uri="{FF2B5EF4-FFF2-40B4-BE49-F238E27FC236}">
                <a16:creationId xmlns:a16="http://schemas.microsoft.com/office/drawing/2014/main" id="{BE90235B-7203-5226-6860-E525AE52EA18}"/>
              </a:ext>
            </a:extLst>
          </p:cNvPr>
          <p:cNvSpPr/>
          <p:nvPr/>
        </p:nvSpPr>
        <p:spPr bwMode="auto">
          <a:xfrm rot="1668250">
            <a:off x="4625440" y="4583797"/>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8" name="Block Arc 19527">
            <a:extLst>
              <a:ext uri="{FF2B5EF4-FFF2-40B4-BE49-F238E27FC236}">
                <a16:creationId xmlns:a16="http://schemas.microsoft.com/office/drawing/2014/main" id="{B64C4022-3199-B75B-C2EF-AA82FEAEC9AA}"/>
              </a:ext>
            </a:extLst>
          </p:cNvPr>
          <p:cNvSpPr/>
          <p:nvPr/>
        </p:nvSpPr>
        <p:spPr bwMode="auto">
          <a:xfrm rot="1668250">
            <a:off x="4359184" y="2872090"/>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9" name="Block Arc 19528">
            <a:extLst>
              <a:ext uri="{FF2B5EF4-FFF2-40B4-BE49-F238E27FC236}">
                <a16:creationId xmlns:a16="http://schemas.microsoft.com/office/drawing/2014/main" id="{8F859347-E211-8777-CD77-F98FE4CB0B10}"/>
              </a:ext>
            </a:extLst>
          </p:cNvPr>
          <p:cNvSpPr/>
          <p:nvPr/>
        </p:nvSpPr>
        <p:spPr bwMode="auto">
          <a:xfrm rot="17930648">
            <a:off x="3584518" y="3573066"/>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30" name="Callout: Line 19529">
            <a:extLst>
              <a:ext uri="{FF2B5EF4-FFF2-40B4-BE49-F238E27FC236}">
                <a16:creationId xmlns:a16="http://schemas.microsoft.com/office/drawing/2014/main" id="{0161D247-5CE7-5A8D-D3A2-70A9D7E96AD0}"/>
              </a:ext>
            </a:extLst>
          </p:cNvPr>
          <p:cNvSpPr/>
          <p:nvPr/>
        </p:nvSpPr>
        <p:spPr bwMode="auto">
          <a:xfrm>
            <a:off x="1219200" y="3638255"/>
            <a:ext cx="1752021" cy="531384"/>
          </a:xfrm>
          <a:prstGeom prst="borderCallout1">
            <a:avLst>
              <a:gd name="adj1" fmla="val 56742"/>
              <a:gd name="adj2" fmla="val 99439"/>
              <a:gd name="adj3" fmla="val -32761"/>
              <a:gd name="adj4" fmla="val 167720"/>
            </a:avLst>
          </a:prstGeom>
          <a:solidFill>
            <a:schemeClr val="bg2">
              <a:lumMod val="40000"/>
              <a:lumOff val="60000"/>
            </a:schemeClr>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latin typeface="Arial" charset="0"/>
              </a:rPr>
              <a:t>Extra cheese</a:t>
            </a:r>
          </a:p>
        </p:txBody>
      </p:sp>
    </p:spTree>
    <p:extLst>
      <p:ext uri="{BB962C8B-B14F-4D97-AF65-F5344CB8AC3E}">
        <p14:creationId xmlns:p14="http://schemas.microsoft.com/office/powerpoint/2010/main" val="2447523698"/>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5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4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48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49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50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489"/>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5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51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51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51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951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51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951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951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951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9511"/>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19510"/>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9475"/>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9483"/>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5"/>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59"/>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9493"/>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9506"/>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39"/>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19489"/>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953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952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952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952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952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952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952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952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952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9527"/>
                                        </p:tgtEl>
                                        <p:attrNameLst>
                                          <p:attrName>style.visibility</p:attrName>
                                        </p:attrNameLst>
                                      </p:cBhvr>
                                      <p:to>
                                        <p:strVal val="visible"/>
                                      </p:to>
                                    </p:set>
                                  </p:childTnLst>
                                </p:cTn>
                              </p:par>
                              <p:par>
                                <p:cTn id="137" presetID="1" presetClass="exit" presetSubtype="0" fill="hold" grpId="1" nodeType="withEffect">
                                  <p:stCondLst>
                                    <p:cond delay="0"/>
                                  </p:stCondLst>
                                  <p:childTnLst>
                                    <p:set>
                                      <p:cBhvr>
                                        <p:cTn id="138" dur="1" fill="hold">
                                          <p:stCondLst>
                                            <p:cond delay="0"/>
                                          </p:stCondLst>
                                        </p:cTn>
                                        <p:tgtEl>
                                          <p:spTgt spid="19520"/>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19517"/>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9519"/>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9518"/>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9516"/>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19515"/>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1951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19513"/>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19512"/>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195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9" grpId="0"/>
      <p:bldP spid="26" grpId="0" animBg="1"/>
      <p:bldP spid="26" grpId="1" animBg="1"/>
      <p:bldP spid="2" grpId="0" animBg="1"/>
      <p:bldP spid="2" grpId="1" animBg="1"/>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9510" grpId="0" animBg="1"/>
      <p:bldP spid="19510" grpId="1" animBg="1"/>
      <p:bldP spid="19511" grpId="0" animBg="1"/>
      <p:bldP spid="19511" grpId="1" animBg="1"/>
      <p:bldP spid="19512" grpId="0" animBg="1"/>
      <p:bldP spid="19512" grpId="1" animBg="1"/>
      <p:bldP spid="19513" grpId="0" animBg="1"/>
      <p:bldP spid="19513" grpId="1" animBg="1"/>
      <p:bldP spid="19514" grpId="0" animBg="1"/>
      <p:bldP spid="19514" grpId="1" animBg="1"/>
      <p:bldP spid="19515" grpId="0" animBg="1"/>
      <p:bldP spid="19515" grpId="1" animBg="1"/>
      <p:bldP spid="19516" grpId="0" animBg="1"/>
      <p:bldP spid="19516" grpId="1" animBg="1"/>
      <p:bldP spid="19517" grpId="0" animBg="1"/>
      <p:bldP spid="19517" grpId="1" animBg="1"/>
      <p:bldP spid="19518" grpId="0" animBg="1"/>
      <p:bldP spid="19518" grpId="1" animBg="1"/>
      <p:bldP spid="19519" grpId="0" animBg="1"/>
      <p:bldP spid="19519" grpId="1" animBg="1"/>
      <p:bldP spid="19520" grpId="0" animBg="1"/>
      <p:bldP spid="19520" grpId="1" animBg="1"/>
      <p:bldP spid="19521" grpId="0" animBg="1"/>
      <p:bldP spid="19522" grpId="0" animBg="1"/>
      <p:bldP spid="19523" grpId="0" animBg="1"/>
      <p:bldP spid="19524" grpId="0" animBg="1"/>
      <p:bldP spid="19525" grpId="0" animBg="1"/>
      <p:bldP spid="19526" grpId="0" animBg="1"/>
      <p:bldP spid="19527" grpId="0" animBg="1"/>
      <p:bldP spid="19528" grpId="0" animBg="1"/>
      <p:bldP spid="19529" grpId="0" animBg="1"/>
      <p:bldP spid="19530"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8A2A08BC-F37B-4234-974C-E1E683C0F963}" type="slidenum">
              <a:rPr lang="en-US" altLang="en-US" sz="1400" smtClean="0"/>
              <a:pPr>
                <a:spcBef>
                  <a:spcPct val="0"/>
                </a:spcBef>
                <a:buFontTx/>
                <a:buNone/>
              </a:pPr>
              <a:t>81</a:t>
            </a:fld>
            <a:endParaRPr lang="en-US" altLang="en-US" sz="1400" dirty="0"/>
          </a:p>
        </p:txBody>
      </p:sp>
      <p:sp>
        <p:nvSpPr>
          <p:cNvPr id="2" name="Rectangle 21">
            <a:extLst>
              <a:ext uri="{FF2B5EF4-FFF2-40B4-BE49-F238E27FC236}">
                <a16:creationId xmlns:a16="http://schemas.microsoft.com/office/drawing/2014/main" id="{56A2F783-1E7A-85BA-7DF7-031CC4EF34D1}"/>
              </a:ext>
            </a:extLst>
          </p:cNvPr>
          <p:cNvSpPr>
            <a:spLocks noChangeArrowheads="1"/>
          </p:cNvSpPr>
          <p:nvPr/>
        </p:nvSpPr>
        <p:spPr bwMode="auto">
          <a:xfrm>
            <a:off x="3373574" y="2964261"/>
            <a:ext cx="4608453" cy="1890252"/>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3" name="Rectangle 21">
            <a:extLst>
              <a:ext uri="{FF2B5EF4-FFF2-40B4-BE49-F238E27FC236}">
                <a16:creationId xmlns:a16="http://schemas.microsoft.com/office/drawing/2014/main" id="{AD978C9B-51E4-4CEC-FCB5-EDFEE0C2226F}"/>
              </a:ext>
            </a:extLst>
          </p:cNvPr>
          <p:cNvSpPr>
            <a:spLocks noChangeArrowheads="1"/>
          </p:cNvSpPr>
          <p:nvPr/>
        </p:nvSpPr>
        <p:spPr bwMode="auto">
          <a:xfrm>
            <a:off x="1302430" y="2964260"/>
            <a:ext cx="2067915" cy="1890253"/>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dirty="0"/>
          </a:p>
        </p:txBody>
      </p:sp>
      <p:sp>
        <p:nvSpPr>
          <p:cNvPr id="4" name="Rectangle 3">
            <a:extLst>
              <a:ext uri="{FF2B5EF4-FFF2-40B4-BE49-F238E27FC236}">
                <a16:creationId xmlns:a16="http://schemas.microsoft.com/office/drawing/2014/main" id="{18FEB6EE-306E-73A0-3F86-03CC617F0A19}"/>
              </a:ext>
            </a:extLst>
          </p:cNvPr>
          <p:cNvSpPr/>
          <p:nvPr/>
        </p:nvSpPr>
        <p:spPr bwMode="auto">
          <a:xfrm>
            <a:off x="1303774" y="2662946"/>
            <a:ext cx="6678254" cy="300936"/>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8EF74AB2-2F3D-1A96-419E-8C73FEAB7F46}"/>
              </a:ext>
            </a:extLst>
          </p:cNvPr>
          <p:cNvSpPr txBox="1">
            <a:spLocks noChangeArrowheads="1"/>
          </p:cNvSpPr>
          <p:nvPr/>
        </p:nvSpPr>
        <p:spPr bwMode="auto">
          <a:xfrm>
            <a:off x="3578430" y="2674283"/>
            <a:ext cx="2130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Mechanisms:</a:t>
            </a:r>
          </a:p>
        </p:txBody>
      </p:sp>
      <p:sp>
        <p:nvSpPr>
          <p:cNvPr id="6" name="TextBox 5">
            <a:extLst>
              <a:ext uri="{FF2B5EF4-FFF2-40B4-BE49-F238E27FC236}">
                <a16:creationId xmlns:a16="http://schemas.microsoft.com/office/drawing/2014/main" id="{24C2B5FD-E3E7-2BB2-CDEA-E72623B3E035}"/>
              </a:ext>
            </a:extLst>
          </p:cNvPr>
          <p:cNvSpPr txBox="1">
            <a:spLocks noChangeArrowheads="1"/>
          </p:cNvSpPr>
          <p:nvPr/>
        </p:nvSpPr>
        <p:spPr bwMode="auto">
          <a:xfrm>
            <a:off x="4668134" y="2960097"/>
            <a:ext cx="21302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100" u="sng" dirty="0">
                <a:solidFill>
                  <a:srgbClr val="0000FF"/>
                </a:solidFill>
              </a:rPr>
              <a:t>What</a:t>
            </a:r>
            <a:r>
              <a:rPr lang="en-US" altLang="en-US" sz="1100" dirty="0">
                <a:solidFill>
                  <a:srgbClr val="0000FF"/>
                </a:solidFill>
              </a:rPr>
              <a:t>:</a:t>
            </a:r>
          </a:p>
        </p:txBody>
      </p:sp>
      <p:sp>
        <p:nvSpPr>
          <p:cNvPr id="7" name="TextBox 6">
            <a:extLst>
              <a:ext uri="{FF2B5EF4-FFF2-40B4-BE49-F238E27FC236}">
                <a16:creationId xmlns:a16="http://schemas.microsoft.com/office/drawing/2014/main" id="{61CB302B-25D1-9B72-06D5-95744A24DE57}"/>
              </a:ext>
            </a:extLst>
          </p:cNvPr>
          <p:cNvSpPr txBox="1">
            <a:spLocks noChangeArrowheads="1"/>
          </p:cNvSpPr>
          <p:nvPr/>
        </p:nvSpPr>
        <p:spPr bwMode="auto">
          <a:xfrm>
            <a:off x="1194780" y="2973318"/>
            <a:ext cx="15565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100" u="sng" dirty="0">
                <a:solidFill>
                  <a:srgbClr val="0000FF"/>
                </a:solidFill>
              </a:rPr>
              <a:t>Who</a:t>
            </a:r>
            <a:r>
              <a:rPr lang="en-US" altLang="en-US" sz="1100" dirty="0">
                <a:solidFill>
                  <a:srgbClr val="0000FF"/>
                </a:solidFill>
              </a:rPr>
              <a:t>:</a:t>
            </a:r>
          </a:p>
        </p:txBody>
      </p:sp>
      <p:sp>
        <p:nvSpPr>
          <p:cNvPr id="8" name="TextBox 7">
            <a:extLst>
              <a:ext uri="{FF2B5EF4-FFF2-40B4-BE49-F238E27FC236}">
                <a16:creationId xmlns:a16="http://schemas.microsoft.com/office/drawing/2014/main" id="{45ED2F50-1B9E-08B7-C030-2828DBE7D340}"/>
              </a:ext>
            </a:extLst>
          </p:cNvPr>
          <p:cNvSpPr txBox="1"/>
          <p:nvPr/>
        </p:nvSpPr>
        <p:spPr>
          <a:xfrm>
            <a:off x="1378631" y="4278410"/>
            <a:ext cx="2076914" cy="261610"/>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0" dirty="0">
                <a:solidFill>
                  <a:srgbClr val="000000"/>
                </a:solidFill>
              </a:rPr>
              <a:t>Pizza Cooks</a:t>
            </a:r>
            <a:endParaRPr lang="en-US" b="0" dirty="0"/>
          </a:p>
        </p:txBody>
      </p:sp>
      <p:sp>
        <p:nvSpPr>
          <p:cNvPr id="11" name="TextBox 10">
            <a:extLst>
              <a:ext uri="{FF2B5EF4-FFF2-40B4-BE49-F238E27FC236}">
                <a16:creationId xmlns:a16="http://schemas.microsoft.com/office/drawing/2014/main" id="{374B77A0-8AF3-B75B-BB3D-6C5642F61244}"/>
              </a:ext>
            </a:extLst>
          </p:cNvPr>
          <p:cNvSpPr txBox="1"/>
          <p:nvPr/>
        </p:nvSpPr>
        <p:spPr>
          <a:xfrm>
            <a:off x="1384401" y="3165534"/>
            <a:ext cx="2156134" cy="261610"/>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100" b="0" dirty="0">
                <a:solidFill>
                  <a:srgbClr val="000000"/>
                </a:solidFill>
              </a:rPr>
              <a:t>Manager	</a:t>
            </a:r>
            <a:endParaRPr lang="en-US" b="0" dirty="0"/>
          </a:p>
        </p:txBody>
      </p:sp>
      <p:sp>
        <p:nvSpPr>
          <p:cNvPr id="12" name="TextBox 11">
            <a:extLst>
              <a:ext uri="{FF2B5EF4-FFF2-40B4-BE49-F238E27FC236}">
                <a16:creationId xmlns:a16="http://schemas.microsoft.com/office/drawing/2014/main" id="{8DE97300-41BA-5189-F4A1-098DC717CA1B}"/>
              </a:ext>
            </a:extLst>
          </p:cNvPr>
          <p:cNvSpPr txBox="1"/>
          <p:nvPr/>
        </p:nvSpPr>
        <p:spPr>
          <a:xfrm>
            <a:off x="1378631" y="3811518"/>
            <a:ext cx="2156134" cy="261610"/>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100" b="0" dirty="0">
                <a:solidFill>
                  <a:srgbClr val="000000"/>
                </a:solidFill>
              </a:rPr>
              <a:t>Head Pizza Chef	</a:t>
            </a:r>
            <a:endParaRPr lang="en-US" b="0" dirty="0"/>
          </a:p>
        </p:txBody>
      </p:sp>
      <p:sp>
        <p:nvSpPr>
          <p:cNvPr id="13" name="TextBox 12">
            <a:extLst>
              <a:ext uri="{FF2B5EF4-FFF2-40B4-BE49-F238E27FC236}">
                <a16:creationId xmlns:a16="http://schemas.microsoft.com/office/drawing/2014/main" id="{47330E42-E417-9A39-6B6F-F16237E3B9D1}"/>
              </a:ext>
            </a:extLst>
          </p:cNvPr>
          <p:cNvSpPr txBox="1"/>
          <p:nvPr/>
        </p:nvSpPr>
        <p:spPr>
          <a:xfrm>
            <a:off x="3354270" y="3158728"/>
            <a:ext cx="4615243" cy="600164"/>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US" altLang="en-US" sz="1100" b="0" dirty="0">
                <a:solidFill>
                  <a:srgbClr val="000000"/>
                </a:solidFill>
              </a:rPr>
              <a:t>Responsible for inventory management and supplier coordination / ordering; budget / accounting; safety and hygiene; communication; problem-solving; staff training; oversight of all shop operations </a:t>
            </a:r>
          </a:p>
        </p:txBody>
      </p:sp>
      <p:sp>
        <p:nvSpPr>
          <p:cNvPr id="14" name="TextBox 13">
            <a:extLst>
              <a:ext uri="{FF2B5EF4-FFF2-40B4-BE49-F238E27FC236}">
                <a16:creationId xmlns:a16="http://schemas.microsoft.com/office/drawing/2014/main" id="{3122BCA5-EC22-098B-53A7-91C50C263120}"/>
              </a:ext>
            </a:extLst>
          </p:cNvPr>
          <p:cNvSpPr txBox="1"/>
          <p:nvPr/>
        </p:nvSpPr>
        <p:spPr>
          <a:xfrm>
            <a:off x="3361062" y="3794641"/>
            <a:ext cx="4608454" cy="430887"/>
          </a:xfrm>
          <a:prstGeom prst="rect">
            <a:avLst/>
          </a:prstGeom>
          <a:noFill/>
        </p:spPr>
        <p:txBody>
          <a:bodyPr wrap="square">
            <a:spAutoFit/>
          </a:bodyPr>
          <a:lstStyle/>
          <a:p>
            <a:pPr marL="171450" lvl="0" indent="-171450" eaLnBrk="1" hangingPunct="1">
              <a:buFont typeface="Arial" panose="020B0604020202020204" pitchFamily="34" charset="0"/>
              <a:buChar char="•"/>
              <a:defRPr/>
            </a:pPr>
            <a:r>
              <a:rPr lang="en-US" altLang="en-US" sz="1100" b="0" dirty="0">
                <a:solidFill>
                  <a:srgbClr val="000000"/>
                </a:solidFill>
              </a:rPr>
              <a:t>Responsible for managing pizza cooks; advises Manager on quality ingredients vs profitability; equipment calibration and maintenance  </a:t>
            </a:r>
          </a:p>
        </p:txBody>
      </p:sp>
      <p:sp>
        <p:nvSpPr>
          <p:cNvPr id="15" name="TextBox 14">
            <a:extLst>
              <a:ext uri="{FF2B5EF4-FFF2-40B4-BE49-F238E27FC236}">
                <a16:creationId xmlns:a16="http://schemas.microsoft.com/office/drawing/2014/main" id="{CD962B82-9501-F29F-9A95-261FC5D75B29}"/>
              </a:ext>
            </a:extLst>
          </p:cNvPr>
          <p:cNvSpPr txBox="1"/>
          <p:nvPr/>
        </p:nvSpPr>
        <p:spPr>
          <a:xfrm>
            <a:off x="3361060" y="4251841"/>
            <a:ext cx="4608453" cy="430887"/>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US" altLang="en-US" sz="1100" b="0" dirty="0">
                <a:solidFill>
                  <a:srgbClr val="000000"/>
                </a:solidFill>
              </a:rPr>
              <a:t>Responsible for following Head Chef’s guidance; following recipes; ingredient preparation (e.g., toss dough, assemble pizza, cook, etc.) </a:t>
            </a:r>
          </a:p>
        </p:txBody>
      </p:sp>
      <p:sp>
        <p:nvSpPr>
          <p:cNvPr id="39" name="Freeform 30">
            <a:extLst>
              <a:ext uri="{FF2B5EF4-FFF2-40B4-BE49-F238E27FC236}">
                <a16:creationId xmlns:a16="http://schemas.microsoft.com/office/drawing/2014/main" id="{D2A5A33A-A31F-8069-EF13-9F2B7A4C92F6}"/>
              </a:ext>
            </a:extLst>
          </p:cNvPr>
          <p:cNvSpPr>
            <a:spLocks noEditPoints="1"/>
          </p:cNvSpPr>
          <p:nvPr/>
        </p:nvSpPr>
        <p:spPr bwMode="auto">
          <a:xfrm>
            <a:off x="4584413" y="2250778"/>
            <a:ext cx="83721" cy="278965"/>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dirty="0"/>
          </a:p>
        </p:txBody>
      </p:sp>
      <p:sp>
        <p:nvSpPr>
          <p:cNvPr id="19490" name="Oval 19489">
            <a:extLst>
              <a:ext uri="{FF2B5EF4-FFF2-40B4-BE49-F238E27FC236}">
                <a16:creationId xmlns:a16="http://schemas.microsoft.com/office/drawing/2014/main" id="{BA55F2CB-8A44-EACB-7D89-FB442D531D49}"/>
              </a:ext>
            </a:extLst>
          </p:cNvPr>
          <p:cNvSpPr/>
          <p:nvPr/>
        </p:nvSpPr>
        <p:spPr bwMode="auto">
          <a:xfrm>
            <a:off x="5342555" y="1802490"/>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91" name="Oval 19490">
            <a:extLst>
              <a:ext uri="{FF2B5EF4-FFF2-40B4-BE49-F238E27FC236}">
                <a16:creationId xmlns:a16="http://schemas.microsoft.com/office/drawing/2014/main" id="{3AA8FEC7-7028-66B2-E317-FF9340389800}"/>
              </a:ext>
            </a:extLst>
          </p:cNvPr>
          <p:cNvSpPr/>
          <p:nvPr/>
        </p:nvSpPr>
        <p:spPr bwMode="auto">
          <a:xfrm>
            <a:off x="5706719" y="2097632"/>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nvGrpSpPr>
          <p:cNvPr id="19492" name="Group 19491">
            <a:extLst>
              <a:ext uri="{FF2B5EF4-FFF2-40B4-BE49-F238E27FC236}">
                <a16:creationId xmlns:a16="http://schemas.microsoft.com/office/drawing/2014/main" id="{F554348C-7A9C-2B67-EB64-B95CA35ABB1E}"/>
              </a:ext>
            </a:extLst>
          </p:cNvPr>
          <p:cNvGrpSpPr/>
          <p:nvPr/>
        </p:nvGrpSpPr>
        <p:grpSpPr>
          <a:xfrm rot="20662592">
            <a:off x="3942600" y="1883897"/>
            <a:ext cx="69428" cy="172917"/>
            <a:chOff x="-3041228" y="1513437"/>
            <a:chExt cx="244702" cy="308079"/>
          </a:xfrm>
          <a:solidFill>
            <a:schemeClr val="accent4"/>
          </a:solidFill>
        </p:grpSpPr>
        <p:sp>
          <p:nvSpPr>
            <p:cNvPr id="19493" name="Chord 19492">
              <a:extLst>
                <a:ext uri="{FF2B5EF4-FFF2-40B4-BE49-F238E27FC236}">
                  <a16:creationId xmlns:a16="http://schemas.microsoft.com/office/drawing/2014/main" id="{D4A1AF2C-1B60-0DCD-3760-82EDA7A8CDC1}"/>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94" name="Block Arc 40">
              <a:extLst>
                <a:ext uri="{FF2B5EF4-FFF2-40B4-BE49-F238E27FC236}">
                  <a16:creationId xmlns:a16="http://schemas.microsoft.com/office/drawing/2014/main" id="{CCFC49F7-EE45-2E60-3460-4E7A3E810021}"/>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95" name="Chord 19494">
              <a:extLst>
                <a:ext uri="{FF2B5EF4-FFF2-40B4-BE49-F238E27FC236}">
                  <a16:creationId xmlns:a16="http://schemas.microsoft.com/office/drawing/2014/main" id="{2CC9BB0A-2DAB-7820-3B6B-0D2C039F7120}"/>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05" name="Group 19504">
            <a:extLst>
              <a:ext uri="{FF2B5EF4-FFF2-40B4-BE49-F238E27FC236}">
                <a16:creationId xmlns:a16="http://schemas.microsoft.com/office/drawing/2014/main" id="{74F1EC9C-5FD1-2485-77C1-02F89D176339}"/>
              </a:ext>
            </a:extLst>
          </p:cNvPr>
          <p:cNvGrpSpPr/>
          <p:nvPr/>
        </p:nvGrpSpPr>
        <p:grpSpPr>
          <a:xfrm rot="3690100">
            <a:off x="3639232" y="2117645"/>
            <a:ext cx="69428" cy="172917"/>
            <a:chOff x="-3041228" y="1513437"/>
            <a:chExt cx="244702" cy="308079"/>
          </a:xfrm>
          <a:solidFill>
            <a:schemeClr val="accent4"/>
          </a:solidFill>
        </p:grpSpPr>
        <p:sp>
          <p:nvSpPr>
            <p:cNvPr id="19506" name="Chord 19505">
              <a:extLst>
                <a:ext uri="{FF2B5EF4-FFF2-40B4-BE49-F238E27FC236}">
                  <a16:creationId xmlns:a16="http://schemas.microsoft.com/office/drawing/2014/main" id="{99D1EDB0-A285-5711-6FD0-3687B47085DC}"/>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7" name="Block Arc 40">
              <a:extLst>
                <a:ext uri="{FF2B5EF4-FFF2-40B4-BE49-F238E27FC236}">
                  <a16:creationId xmlns:a16="http://schemas.microsoft.com/office/drawing/2014/main" id="{620B866E-B72C-BD2C-14D6-B0EBF3637FAD}"/>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8" name="Chord 19507">
              <a:extLst>
                <a:ext uri="{FF2B5EF4-FFF2-40B4-BE49-F238E27FC236}">
                  <a16:creationId xmlns:a16="http://schemas.microsoft.com/office/drawing/2014/main" id="{E7728712-8586-A813-54DE-6EA6C65D0F2A}"/>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
        <p:nvSpPr>
          <p:cNvPr id="19509" name="Cloud 19508">
            <a:extLst>
              <a:ext uri="{FF2B5EF4-FFF2-40B4-BE49-F238E27FC236}">
                <a16:creationId xmlns:a16="http://schemas.microsoft.com/office/drawing/2014/main" id="{15FA314E-731C-091D-17C0-3ED9D0E9B948}"/>
              </a:ext>
            </a:extLst>
          </p:cNvPr>
          <p:cNvSpPr/>
          <p:nvPr/>
        </p:nvSpPr>
        <p:spPr bwMode="auto">
          <a:xfrm>
            <a:off x="4263983" y="2080101"/>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0" name="Cloud 19509">
            <a:extLst>
              <a:ext uri="{FF2B5EF4-FFF2-40B4-BE49-F238E27FC236}">
                <a16:creationId xmlns:a16="http://schemas.microsoft.com/office/drawing/2014/main" id="{DDDB3FA1-A9AC-2E03-3C48-06E4519BC043}"/>
              </a:ext>
            </a:extLst>
          </p:cNvPr>
          <p:cNvSpPr/>
          <p:nvPr/>
        </p:nvSpPr>
        <p:spPr bwMode="auto">
          <a:xfrm>
            <a:off x="4783413" y="1806601"/>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1" name="Block Arc 19510">
            <a:extLst>
              <a:ext uri="{FF2B5EF4-FFF2-40B4-BE49-F238E27FC236}">
                <a16:creationId xmlns:a16="http://schemas.microsoft.com/office/drawing/2014/main" id="{51E212FE-1406-85B9-B0E9-FB7AA7EE1398}"/>
              </a:ext>
            </a:extLst>
          </p:cNvPr>
          <p:cNvSpPr/>
          <p:nvPr/>
        </p:nvSpPr>
        <p:spPr bwMode="auto">
          <a:xfrm rot="19220207">
            <a:off x="6234403" y="2127423"/>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2" name="Block Arc 19511">
            <a:extLst>
              <a:ext uri="{FF2B5EF4-FFF2-40B4-BE49-F238E27FC236}">
                <a16:creationId xmlns:a16="http://schemas.microsoft.com/office/drawing/2014/main" id="{44AEFB7C-BF23-55CB-A605-2B8DEBB1DFA2}"/>
              </a:ext>
            </a:extLst>
          </p:cNvPr>
          <p:cNvSpPr/>
          <p:nvPr/>
        </p:nvSpPr>
        <p:spPr bwMode="auto">
          <a:xfrm rot="1668250">
            <a:off x="6670214" y="2080371"/>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3" name="Oval 19512">
            <a:extLst>
              <a:ext uri="{FF2B5EF4-FFF2-40B4-BE49-F238E27FC236}">
                <a16:creationId xmlns:a16="http://schemas.microsoft.com/office/drawing/2014/main" id="{0F61F55F-C437-6F6B-4209-8585157EB741}"/>
              </a:ext>
            </a:extLst>
          </p:cNvPr>
          <p:cNvSpPr/>
          <p:nvPr/>
        </p:nvSpPr>
        <p:spPr bwMode="auto">
          <a:xfrm>
            <a:off x="2147821" y="1446180"/>
            <a:ext cx="1219683" cy="1059371"/>
          </a:xfrm>
          <a:prstGeom prst="ellipse">
            <a:avLst/>
          </a:prstGeom>
          <a:solidFill>
            <a:srgbClr val="F4CBA2"/>
          </a:solidFill>
          <a:ln w="76200" cap="flat" cmpd="sng" algn="ctr">
            <a:solidFill>
              <a:schemeClr val="tx2">
                <a:lumMod val="25000"/>
                <a:lumOff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4" name="Block Arc 19513">
            <a:extLst>
              <a:ext uri="{FF2B5EF4-FFF2-40B4-BE49-F238E27FC236}">
                <a16:creationId xmlns:a16="http://schemas.microsoft.com/office/drawing/2014/main" id="{677FFF16-38AF-BB72-D58D-7D25D7416FEE}"/>
              </a:ext>
            </a:extLst>
          </p:cNvPr>
          <p:cNvSpPr/>
          <p:nvPr/>
        </p:nvSpPr>
        <p:spPr bwMode="auto">
          <a:xfrm rot="12316523">
            <a:off x="6532729" y="2230348"/>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5" name="Block Arc 19514">
            <a:extLst>
              <a:ext uri="{FF2B5EF4-FFF2-40B4-BE49-F238E27FC236}">
                <a16:creationId xmlns:a16="http://schemas.microsoft.com/office/drawing/2014/main" id="{84CC828F-87C3-BC62-7FE6-F1C5F44AA2E8}"/>
              </a:ext>
            </a:extLst>
          </p:cNvPr>
          <p:cNvSpPr/>
          <p:nvPr/>
        </p:nvSpPr>
        <p:spPr bwMode="auto">
          <a:xfrm rot="21261640">
            <a:off x="6823284" y="236131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9" name="Text Box 2">
            <a:extLst>
              <a:ext uri="{FF2B5EF4-FFF2-40B4-BE49-F238E27FC236}">
                <a16:creationId xmlns:a16="http://schemas.microsoft.com/office/drawing/2014/main" id="{E04F85DF-66FB-2B1F-943A-E6CA17A84758}"/>
              </a:ext>
            </a:extLst>
          </p:cNvPr>
          <p:cNvSpPr txBox="1">
            <a:spLocks noChangeArrowheads="1"/>
          </p:cNvSpPr>
          <p:nvPr/>
        </p:nvSpPr>
        <p:spPr bwMode="auto">
          <a:xfrm>
            <a:off x="1460968" y="482025"/>
            <a:ext cx="7446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t>Research: Example Functional Model</a:t>
            </a:r>
          </a:p>
        </p:txBody>
      </p:sp>
    </p:spTree>
    <p:extLst>
      <p:ext uri="{BB962C8B-B14F-4D97-AF65-F5344CB8AC3E}">
        <p14:creationId xmlns:p14="http://schemas.microsoft.com/office/powerpoint/2010/main" val="2728429281"/>
      </p:ext>
    </p:extLst>
  </p:cSld>
  <p:clrMapOvr>
    <a:masterClrMapping/>
  </p:clrMapOvr>
  <p:transition>
    <p:pull/>
    <p:sndAc>
      <p:endSnd/>
    </p:sndAc>
  </p:transition>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8A2A08BC-F37B-4234-974C-E1E683C0F963}" type="slidenum">
              <a:rPr lang="en-US" altLang="en-US" sz="1400" smtClean="0"/>
              <a:pPr>
                <a:spcBef>
                  <a:spcPct val="0"/>
                </a:spcBef>
                <a:buFontTx/>
                <a:buNone/>
              </a:pPr>
              <a:t>82</a:t>
            </a:fld>
            <a:endParaRPr lang="en-US" altLang="en-US" sz="1400" dirty="0"/>
          </a:p>
        </p:txBody>
      </p:sp>
      <p:sp>
        <p:nvSpPr>
          <p:cNvPr id="19480" name="Rectangle 21">
            <a:extLst>
              <a:ext uri="{FF2B5EF4-FFF2-40B4-BE49-F238E27FC236}">
                <a16:creationId xmlns:a16="http://schemas.microsoft.com/office/drawing/2014/main" id="{A0A6BC3C-767A-1903-577B-F0293621FA22}"/>
              </a:ext>
            </a:extLst>
          </p:cNvPr>
          <p:cNvSpPr>
            <a:spLocks noChangeArrowheads="1"/>
          </p:cNvSpPr>
          <p:nvPr/>
        </p:nvSpPr>
        <p:spPr bwMode="auto">
          <a:xfrm>
            <a:off x="1298563" y="2103770"/>
            <a:ext cx="6679596" cy="522425"/>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481" name="TextBox 19480">
            <a:extLst>
              <a:ext uri="{FF2B5EF4-FFF2-40B4-BE49-F238E27FC236}">
                <a16:creationId xmlns:a16="http://schemas.microsoft.com/office/drawing/2014/main" id="{83DE3C7F-A427-6104-7FC4-B89249B7B4CC}"/>
              </a:ext>
            </a:extLst>
          </p:cNvPr>
          <p:cNvSpPr txBox="1">
            <a:spLocks noChangeArrowheads="1"/>
          </p:cNvSpPr>
          <p:nvPr/>
        </p:nvSpPr>
        <p:spPr bwMode="auto">
          <a:xfrm>
            <a:off x="1409383" y="2117194"/>
            <a:ext cx="6650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Output (i.e., ingredients are successfully transformed):</a:t>
            </a:r>
          </a:p>
        </p:txBody>
      </p:sp>
      <p:sp>
        <p:nvSpPr>
          <p:cNvPr id="19484" name="TextBox 19483">
            <a:extLst>
              <a:ext uri="{FF2B5EF4-FFF2-40B4-BE49-F238E27FC236}">
                <a16:creationId xmlns:a16="http://schemas.microsoft.com/office/drawing/2014/main" id="{0A39E1A3-310B-03AA-DDBB-C451AA9E0087}"/>
              </a:ext>
            </a:extLst>
          </p:cNvPr>
          <p:cNvSpPr txBox="1"/>
          <p:nvPr/>
        </p:nvSpPr>
        <p:spPr>
          <a:xfrm>
            <a:off x="1377468" y="2394193"/>
            <a:ext cx="6650360" cy="261610"/>
          </a:xfrm>
          <a:prstGeom prst="rect">
            <a:avLst/>
          </a:prstGeom>
          <a:noFill/>
        </p:spPr>
        <p:txBody>
          <a:bodyPr wrap="square">
            <a:spAutoFit/>
          </a:bodyPr>
          <a:lstStyle/>
          <a:p>
            <a:pPr lvl="0" algn="ctr" eaLnBrk="1" hangingPunct="1">
              <a:defRPr/>
            </a:pPr>
            <a:r>
              <a:rPr lang="en-US" altLang="en-US" sz="1100" b="0" dirty="0">
                <a:solidFill>
                  <a:srgbClr val="000000"/>
                </a:solidFill>
              </a:rPr>
              <a:t>Ooey, gooey, hot (but not burnt) wood fired pizza</a:t>
            </a:r>
          </a:p>
        </p:txBody>
      </p:sp>
      <p:sp>
        <p:nvSpPr>
          <p:cNvPr id="2" name="Oval 1">
            <a:extLst>
              <a:ext uri="{FF2B5EF4-FFF2-40B4-BE49-F238E27FC236}">
                <a16:creationId xmlns:a16="http://schemas.microsoft.com/office/drawing/2014/main" id="{C08DC840-33A5-FA83-42E5-55DB4347B59B}"/>
              </a:ext>
            </a:extLst>
          </p:cNvPr>
          <p:cNvSpPr/>
          <p:nvPr/>
        </p:nvSpPr>
        <p:spPr bwMode="auto">
          <a:xfrm>
            <a:off x="3484643" y="3048000"/>
            <a:ext cx="2530156" cy="2286000"/>
          </a:xfrm>
          <a:prstGeom prst="ellipse">
            <a:avLst/>
          </a:prstGeom>
          <a:solidFill>
            <a:srgbClr val="F4CBA2"/>
          </a:solidFill>
          <a:ln w="101600" cap="flat" cmpd="sng" algn="ctr">
            <a:solidFill>
              <a:schemeClr val="tx2">
                <a:lumMod val="25000"/>
                <a:lumOff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 name="Oval 2">
            <a:extLst>
              <a:ext uri="{FF2B5EF4-FFF2-40B4-BE49-F238E27FC236}">
                <a16:creationId xmlns:a16="http://schemas.microsoft.com/office/drawing/2014/main" id="{EE21C916-FC9E-8F57-4D22-E6844C92C400}"/>
              </a:ext>
            </a:extLst>
          </p:cNvPr>
          <p:cNvSpPr/>
          <p:nvPr/>
        </p:nvSpPr>
        <p:spPr bwMode="auto">
          <a:xfrm>
            <a:off x="4075219" y="3443724"/>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5" name="Oval 4">
            <a:extLst>
              <a:ext uri="{FF2B5EF4-FFF2-40B4-BE49-F238E27FC236}">
                <a16:creationId xmlns:a16="http://schemas.microsoft.com/office/drawing/2014/main" id="{FDFBDC90-A989-696F-924E-516F893949AB}"/>
              </a:ext>
            </a:extLst>
          </p:cNvPr>
          <p:cNvSpPr/>
          <p:nvPr/>
        </p:nvSpPr>
        <p:spPr bwMode="auto">
          <a:xfrm>
            <a:off x="5294419" y="3777663"/>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6" name="Oval 5">
            <a:extLst>
              <a:ext uri="{FF2B5EF4-FFF2-40B4-BE49-F238E27FC236}">
                <a16:creationId xmlns:a16="http://schemas.microsoft.com/office/drawing/2014/main" id="{D32E44FA-8427-CC85-8B9B-C04D99186639}"/>
              </a:ext>
            </a:extLst>
          </p:cNvPr>
          <p:cNvSpPr/>
          <p:nvPr/>
        </p:nvSpPr>
        <p:spPr bwMode="auto">
          <a:xfrm>
            <a:off x="4601451" y="3853820"/>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7" name="Oval 6">
            <a:extLst>
              <a:ext uri="{FF2B5EF4-FFF2-40B4-BE49-F238E27FC236}">
                <a16:creationId xmlns:a16="http://schemas.microsoft.com/office/drawing/2014/main" id="{7F0E04F2-485C-6737-01AE-076C3259CA4D}"/>
              </a:ext>
            </a:extLst>
          </p:cNvPr>
          <p:cNvSpPr/>
          <p:nvPr/>
        </p:nvSpPr>
        <p:spPr bwMode="auto">
          <a:xfrm>
            <a:off x="4758267" y="4315549"/>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8" name="Oval 7">
            <a:extLst>
              <a:ext uri="{FF2B5EF4-FFF2-40B4-BE49-F238E27FC236}">
                <a16:creationId xmlns:a16="http://schemas.microsoft.com/office/drawing/2014/main" id="{5282CCBD-9D82-0906-2022-6BB18BCF6EF1}"/>
              </a:ext>
            </a:extLst>
          </p:cNvPr>
          <p:cNvSpPr/>
          <p:nvPr/>
        </p:nvSpPr>
        <p:spPr bwMode="auto">
          <a:xfrm>
            <a:off x="3846619" y="4008091"/>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1" name="Oval 10">
            <a:extLst>
              <a:ext uri="{FF2B5EF4-FFF2-40B4-BE49-F238E27FC236}">
                <a16:creationId xmlns:a16="http://schemas.microsoft.com/office/drawing/2014/main" id="{4EDF3FBE-86E3-C38C-BF72-B1415A2D0A33}"/>
              </a:ext>
            </a:extLst>
          </p:cNvPr>
          <p:cNvSpPr/>
          <p:nvPr/>
        </p:nvSpPr>
        <p:spPr bwMode="auto">
          <a:xfrm>
            <a:off x="4936076" y="4864591"/>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2" name="Oval 11">
            <a:extLst>
              <a:ext uri="{FF2B5EF4-FFF2-40B4-BE49-F238E27FC236}">
                <a16:creationId xmlns:a16="http://schemas.microsoft.com/office/drawing/2014/main" id="{C55F6CA3-2FA7-15A7-03A7-7B9B9B451863}"/>
              </a:ext>
            </a:extLst>
          </p:cNvPr>
          <p:cNvSpPr/>
          <p:nvPr/>
        </p:nvSpPr>
        <p:spPr bwMode="auto">
          <a:xfrm>
            <a:off x="5544471" y="4432242"/>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3" name="Oval 12">
            <a:extLst>
              <a:ext uri="{FF2B5EF4-FFF2-40B4-BE49-F238E27FC236}">
                <a16:creationId xmlns:a16="http://schemas.microsoft.com/office/drawing/2014/main" id="{8D3881D6-32EB-FC58-4119-E4F9B86452E1}"/>
              </a:ext>
            </a:extLst>
          </p:cNvPr>
          <p:cNvSpPr/>
          <p:nvPr/>
        </p:nvSpPr>
        <p:spPr bwMode="auto">
          <a:xfrm>
            <a:off x="4124045" y="4610970"/>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nvGrpSpPr>
          <p:cNvPr id="15" name="Group 14">
            <a:extLst>
              <a:ext uri="{FF2B5EF4-FFF2-40B4-BE49-F238E27FC236}">
                <a16:creationId xmlns:a16="http://schemas.microsoft.com/office/drawing/2014/main" id="{4CE78604-CD2F-869E-CAAF-59C5E2E95986}"/>
              </a:ext>
            </a:extLst>
          </p:cNvPr>
          <p:cNvGrpSpPr/>
          <p:nvPr/>
        </p:nvGrpSpPr>
        <p:grpSpPr>
          <a:xfrm rot="20662592">
            <a:off x="5685248" y="3835174"/>
            <a:ext cx="69428" cy="172917"/>
            <a:chOff x="-3041228" y="1513437"/>
            <a:chExt cx="244702" cy="308079"/>
          </a:xfrm>
          <a:solidFill>
            <a:schemeClr val="accent4"/>
          </a:solidFill>
        </p:grpSpPr>
        <p:sp>
          <p:nvSpPr>
            <p:cNvPr id="16" name="Chord 15">
              <a:extLst>
                <a:ext uri="{FF2B5EF4-FFF2-40B4-BE49-F238E27FC236}">
                  <a16:creationId xmlns:a16="http://schemas.microsoft.com/office/drawing/2014/main" id="{0EF509A5-6956-7A04-3ECB-6D950805066D}"/>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7" name="Block Arc 40">
              <a:extLst>
                <a:ext uri="{FF2B5EF4-FFF2-40B4-BE49-F238E27FC236}">
                  <a16:creationId xmlns:a16="http://schemas.microsoft.com/office/drawing/2014/main" id="{EEE398B2-F3A2-2B8C-0679-BB928461A4E8}"/>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1" name="Chord 30">
              <a:extLst>
                <a:ext uri="{FF2B5EF4-FFF2-40B4-BE49-F238E27FC236}">
                  <a16:creationId xmlns:a16="http://schemas.microsoft.com/office/drawing/2014/main" id="{F75359A1-41E9-29A8-E019-27ACA1433074}"/>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39" name="Group 38">
            <a:extLst>
              <a:ext uri="{FF2B5EF4-FFF2-40B4-BE49-F238E27FC236}">
                <a16:creationId xmlns:a16="http://schemas.microsoft.com/office/drawing/2014/main" id="{F0D70A64-6A7E-841B-F316-38CDD8E9EA80}"/>
              </a:ext>
            </a:extLst>
          </p:cNvPr>
          <p:cNvGrpSpPr/>
          <p:nvPr/>
        </p:nvGrpSpPr>
        <p:grpSpPr>
          <a:xfrm rot="20662592">
            <a:off x="4827618" y="3618145"/>
            <a:ext cx="69428" cy="172917"/>
            <a:chOff x="-3041228" y="1513437"/>
            <a:chExt cx="244702" cy="308079"/>
          </a:xfrm>
          <a:solidFill>
            <a:schemeClr val="accent4"/>
          </a:solidFill>
        </p:grpSpPr>
        <p:sp>
          <p:nvSpPr>
            <p:cNvPr id="40" name="Chord 39">
              <a:extLst>
                <a:ext uri="{FF2B5EF4-FFF2-40B4-BE49-F238E27FC236}">
                  <a16:creationId xmlns:a16="http://schemas.microsoft.com/office/drawing/2014/main" id="{DA08E349-5E16-D725-B01A-FDE61FBC5A27}"/>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44" name="Block Arc 40">
              <a:extLst>
                <a:ext uri="{FF2B5EF4-FFF2-40B4-BE49-F238E27FC236}">
                  <a16:creationId xmlns:a16="http://schemas.microsoft.com/office/drawing/2014/main" id="{060430FC-41D8-3405-61C9-10E2CD006F00}"/>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53" name="Chord 52">
              <a:extLst>
                <a:ext uri="{FF2B5EF4-FFF2-40B4-BE49-F238E27FC236}">
                  <a16:creationId xmlns:a16="http://schemas.microsoft.com/office/drawing/2014/main" id="{13F52CFE-35F9-27FC-7E98-45ACCEA2C6F2}"/>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59" name="Group 58">
            <a:extLst>
              <a:ext uri="{FF2B5EF4-FFF2-40B4-BE49-F238E27FC236}">
                <a16:creationId xmlns:a16="http://schemas.microsoft.com/office/drawing/2014/main" id="{A92ADA4E-EF7B-049F-A9FF-26C358C93BB8}"/>
              </a:ext>
            </a:extLst>
          </p:cNvPr>
          <p:cNvGrpSpPr/>
          <p:nvPr/>
        </p:nvGrpSpPr>
        <p:grpSpPr>
          <a:xfrm rot="3690100">
            <a:off x="5458621" y="3444578"/>
            <a:ext cx="69428" cy="172917"/>
            <a:chOff x="-3041228" y="1513437"/>
            <a:chExt cx="244702" cy="308079"/>
          </a:xfrm>
          <a:solidFill>
            <a:schemeClr val="accent4"/>
          </a:solidFill>
        </p:grpSpPr>
        <p:sp>
          <p:nvSpPr>
            <p:cNvPr id="60" name="Chord 59">
              <a:extLst>
                <a:ext uri="{FF2B5EF4-FFF2-40B4-BE49-F238E27FC236}">
                  <a16:creationId xmlns:a16="http://schemas.microsoft.com/office/drawing/2014/main" id="{809309D0-92B2-BB03-56E4-4B902FB087DB}"/>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61" name="Block Arc 40">
              <a:extLst>
                <a:ext uri="{FF2B5EF4-FFF2-40B4-BE49-F238E27FC236}">
                  <a16:creationId xmlns:a16="http://schemas.microsoft.com/office/drawing/2014/main" id="{09B7E089-F490-D67C-3056-05CA06084B93}"/>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70" name="Chord 19469">
              <a:extLst>
                <a:ext uri="{FF2B5EF4-FFF2-40B4-BE49-F238E27FC236}">
                  <a16:creationId xmlns:a16="http://schemas.microsoft.com/office/drawing/2014/main" id="{17CB4C2A-F9E8-BA65-64F8-E29C5C057C07}"/>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475" name="Group 19474">
            <a:extLst>
              <a:ext uri="{FF2B5EF4-FFF2-40B4-BE49-F238E27FC236}">
                <a16:creationId xmlns:a16="http://schemas.microsoft.com/office/drawing/2014/main" id="{05AC8884-5313-0263-D4EC-D395D02F6ABB}"/>
              </a:ext>
            </a:extLst>
          </p:cNvPr>
          <p:cNvGrpSpPr/>
          <p:nvPr/>
        </p:nvGrpSpPr>
        <p:grpSpPr>
          <a:xfrm>
            <a:off x="5420931" y="4797241"/>
            <a:ext cx="69428" cy="172917"/>
            <a:chOff x="-3041228" y="1513437"/>
            <a:chExt cx="244702" cy="308079"/>
          </a:xfrm>
          <a:solidFill>
            <a:schemeClr val="accent4"/>
          </a:solidFill>
        </p:grpSpPr>
        <p:sp>
          <p:nvSpPr>
            <p:cNvPr id="19476" name="Chord 19475">
              <a:extLst>
                <a:ext uri="{FF2B5EF4-FFF2-40B4-BE49-F238E27FC236}">
                  <a16:creationId xmlns:a16="http://schemas.microsoft.com/office/drawing/2014/main" id="{8EB7B2D4-956A-DC20-235A-21AC70EFD6FF}"/>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79" name="Chord 19478">
              <a:extLst>
                <a:ext uri="{FF2B5EF4-FFF2-40B4-BE49-F238E27FC236}">
                  <a16:creationId xmlns:a16="http://schemas.microsoft.com/office/drawing/2014/main" id="{F4BD2CA1-FBA0-327D-1AB2-964203391065}"/>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82" name="Block Arc 40">
              <a:extLst>
                <a:ext uri="{FF2B5EF4-FFF2-40B4-BE49-F238E27FC236}">
                  <a16:creationId xmlns:a16="http://schemas.microsoft.com/office/drawing/2014/main" id="{FB0B701C-A1DA-8566-3A56-C6D6EAE12CF9}"/>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483" name="Group 19482">
            <a:extLst>
              <a:ext uri="{FF2B5EF4-FFF2-40B4-BE49-F238E27FC236}">
                <a16:creationId xmlns:a16="http://schemas.microsoft.com/office/drawing/2014/main" id="{918EDFAD-0659-C418-3FF9-04B789C724C5}"/>
              </a:ext>
            </a:extLst>
          </p:cNvPr>
          <p:cNvGrpSpPr/>
          <p:nvPr/>
        </p:nvGrpSpPr>
        <p:grpSpPr>
          <a:xfrm rot="18792907">
            <a:off x="5032916" y="4568333"/>
            <a:ext cx="69428" cy="172917"/>
            <a:chOff x="-3041228" y="1513437"/>
            <a:chExt cx="244702" cy="308079"/>
          </a:xfrm>
          <a:solidFill>
            <a:schemeClr val="accent4"/>
          </a:solidFill>
        </p:grpSpPr>
        <p:sp>
          <p:nvSpPr>
            <p:cNvPr id="19485" name="Chord 19484">
              <a:extLst>
                <a:ext uri="{FF2B5EF4-FFF2-40B4-BE49-F238E27FC236}">
                  <a16:creationId xmlns:a16="http://schemas.microsoft.com/office/drawing/2014/main" id="{D9D32485-654A-723C-7398-3CC505F0B80F}"/>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86" name="Block Arc 40">
              <a:extLst>
                <a:ext uri="{FF2B5EF4-FFF2-40B4-BE49-F238E27FC236}">
                  <a16:creationId xmlns:a16="http://schemas.microsoft.com/office/drawing/2014/main" id="{A033647A-CE54-B021-854E-11F0E11D197D}"/>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88" name="Chord 19487">
              <a:extLst>
                <a:ext uri="{FF2B5EF4-FFF2-40B4-BE49-F238E27FC236}">
                  <a16:creationId xmlns:a16="http://schemas.microsoft.com/office/drawing/2014/main" id="{0948DBFC-DEB8-F830-7C4D-38B3CD6D328F}"/>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489" name="Group 19488">
            <a:extLst>
              <a:ext uri="{FF2B5EF4-FFF2-40B4-BE49-F238E27FC236}">
                <a16:creationId xmlns:a16="http://schemas.microsoft.com/office/drawing/2014/main" id="{BB02EDA6-372E-D886-B927-825A25FE386E}"/>
              </a:ext>
            </a:extLst>
          </p:cNvPr>
          <p:cNvGrpSpPr/>
          <p:nvPr/>
        </p:nvGrpSpPr>
        <p:grpSpPr>
          <a:xfrm rot="12584841">
            <a:off x="4543453" y="4177431"/>
            <a:ext cx="69428" cy="172917"/>
            <a:chOff x="-3041228" y="1513437"/>
            <a:chExt cx="244702" cy="308079"/>
          </a:xfrm>
          <a:solidFill>
            <a:schemeClr val="accent4"/>
          </a:solidFill>
        </p:grpSpPr>
        <p:sp>
          <p:nvSpPr>
            <p:cNvPr id="19490" name="Chord 19489">
              <a:extLst>
                <a:ext uri="{FF2B5EF4-FFF2-40B4-BE49-F238E27FC236}">
                  <a16:creationId xmlns:a16="http://schemas.microsoft.com/office/drawing/2014/main" id="{1153A5B0-9F55-C1E5-6442-5ED954B7A602}"/>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91" name="Block Arc 40">
              <a:extLst>
                <a:ext uri="{FF2B5EF4-FFF2-40B4-BE49-F238E27FC236}">
                  <a16:creationId xmlns:a16="http://schemas.microsoft.com/office/drawing/2014/main" id="{83600E1D-982E-B297-67F2-93B3C3FA228B}"/>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92" name="Chord 19491">
              <a:extLst>
                <a:ext uri="{FF2B5EF4-FFF2-40B4-BE49-F238E27FC236}">
                  <a16:creationId xmlns:a16="http://schemas.microsoft.com/office/drawing/2014/main" id="{53E0B8A3-DE98-B7DD-5E23-9BF5826AE743}"/>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493" name="Group 19492">
            <a:extLst>
              <a:ext uri="{FF2B5EF4-FFF2-40B4-BE49-F238E27FC236}">
                <a16:creationId xmlns:a16="http://schemas.microsoft.com/office/drawing/2014/main" id="{EB00BCAA-6DF4-0CA7-C3EB-F8CC35F022A8}"/>
              </a:ext>
            </a:extLst>
          </p:cNvPr>
          <p:cNvGrpSpPr/>
          <p:nvPr/>
        </p:nvGrpSpPr>
        <p:grpSpPr>
          <a:xfrm rot="7189066">
            <a:off x="3845271" y="3680090"/>
            <a:ext cx="69428" cy="172917"/>
            <a:chOff x="-3041228" y="1513437"/>
            <a:chExt cx="244702" cy="308079"/>
          </a:xfrm>
          <a:solidFill>
            <a:schemeClr val="accent4"/>
          </a:solidFill>
        </p:grpSpPr>
        <p:sp>
          <p:nvSpPr>
            <p:cNvPr id="19494" name="Chord 19493">
              <a:extLst>
                <a:ext uri="{FF2B5EF4-FFF2-40B4-BE49-F238E27FC236}">
                  <a16:creationId xmlns:a16="http://schemas.microsoft.com/office/drawing/2014/main" id="{CC558697-070C-8555-3853-1266038233E2}"/>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95" name="Block Arc 40">
              <a:extLst>
                <a:ext uri="{FF2B5EF4-FFF2-40B4-BE49-F238E27FC236}">
                  <a16:creationId xmlns:a16="http://schemas.microsoft.com/office/drawing/2014/main" id="{8BECD324-F531-487F-B9D5-6C498D89FC36}"/>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5" name="Chord 19504">
              <a:extLst>
                <a:ext uri="{FF2B5EF4-FFF2-40B4-BE49-F238E27FC236}">
                  <a16:creationId xmlns:a16="http://schemas.microsoft.com/office/drawing/2014/main" id="{FC91E2C8-CDD2-CF65-4A68-97E873E2A585}"/>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grpSp>
        <p:nvGrpSpPr>
          <p:cNvPr id="19506" name="Group 19505">
            <a:extLst>
              <a:ext uri="{FF2B5EF4-FFF2-40B4-BE49-F238E27FC236}">
                <a16:creationId xmlns:a16="http://schemas.microsoft.com/office/drawing/2014/main" id="{E96F3397-BC7F-CC27-61CD-83B1406759C5}"/>
              </a:ext>
            </a:extLst>
          </p:cNvPr>
          <p:cNvGrpSpPr/>
          <p:nvPr/>
        </p:nvGrpSpPr>
        <p:grpSpPr>
          <a:xfrm rot="19400924">
            <a:off x="4020563" y="4354953"/>
            <a:ext cx="69428" cy="172917"/>
            <a:chOff x="-3041228" y="1513437"/>
            <a:chExt cx="244702" cy="308079"/>
          </a:xfrm>
          <a:solidFill>
            <a:schemeClr val="accent4"/>
          </a:solidFill>
        </p:grpSpPr>
        <p:sp>
          <p:nvSpPr>
            <p:cNvPr id="19507" name="Chord 19506">
              <a:extLst>
                <a:ext uri="{FF2B5EF4-FFF2-40B4-BE49-F238E27FC236}">
                  <a16:creationId xmlns:a16="http://schemas.microsoft.com/office/drawing/2014/main" id="{29D3F8D3-C32F-603D-C60C-37A138C98814}"/>
                </a:ext>
              </a:extLst>
            </p:cNvPr>
            <p:cNvSpPr/>
            <p:nvPr/>
          </p:nvSpPr>
          <p:spPr bwMode="auto">
            <a:xfrm rot="6684831">
              <a:off x="-2980076" y="1558487"/>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8" name="Block Arc 40">
              <a:extLst>
                <a:ext uri="{FF2B5EF4-FFF2-40B4-BE49-F238E27FC236}">
                  <a16:creationId xmlns:a16="http://schemas.microsoft.com/office/drawing/2014/main" id="{4DF75629-A303-0AD6-0E7A-493B30B026A4}"/>
                </a:ext>
              </a:extLst>
            </p:cNvPr>
            <p:cNvSpPr/>
            <p:nvPr/>
          </p:nvSpPr>
          <p:spPr bwMode="auto">
            <a:xfrm rot="6050410">
              <a:off x="-3020941" y="1698621"/>
              <a:ext cx="200070" cy="45719"/>
            </a:xfrm>
            <a:custGeom>
              <a:avLst/>
              <a:gdLst>
                <a:gd name="connsiteX0" fmla="*/ 0 w 378540"/>
                <a:gd name="connsiteY0" fmla="*/ 131693 h 263386"/>
                <a:gd name="connsiteX1" fmla="*/ 189270 w 378540"/>
                <a:gd name="connsiteY1" fmla="*/ 0 h 263386"/>
                <a:gd name="connsiteX2" fmla="*/ 378540 w 378540"/>
                <a:gd name="connsiteY2" fmla="*/ 131693 h 263386"/>
                <a:gd name="connsiteX3" fmla="*/ 312694 w 378540"/>
                <a:gd name="connsiteY3" fmla="*/ 131693 h 263386"/>
                <a:gd name="connsiteX4" fmla="*/ 189270 w 378540"/>
                <a:gd name="connsiteY4" fmla="*/ 65846 h 263386"/>
                <a:gd name="connsiteX5" fmla="*/ 65846 w 378540"/>
                <a:gd name="connsiteY5" fmla="*/ 131693 h 263386"/>
                <a:gd name="connsiteX6" fmla="*/ 0 w 378540"/>
                <a:gd name="connsiteY6" fmla="*/ 131693 h 263386"/>
                <a:gd name="connsiteX0" fmla="*/ 0 w 378540"/>
                <a:gd name="connsiteY0" fmla="*/ 187270 h 187270"/>
                <a:gd name="connsiteX1" fmla="*/ 189270 w 378540"/>
                <a:gd name="connsiteY1" fmla="*/ 55577 h 187270"/>
                <a:gd name="connsiteX2" fmla="*/ 378540 w 378540"/>
                <a:gd name="connsiteY2" fmla="*/ 187270 h 187270"/>
                <a:gd name="connsiteX3" fmla="*/ 311792 w 378540"/>
                <a:gd name="connsiteY3" fmla="*/ 5615 h 187270"/>
                <a:gd name="connsiteX4" fmla="*/ 189270 w 378540"/>
                <a:gd name="connsiteY4" fmla="*/ 121423 h 187270"/>
                <a:gd name="connsiteX5" fmla="*/ 65846 w 378540"/>
                <a:gd name="connsiteY5" fmla="*/ 187270 h 187270"/>
                <a:gd name="connsiteX6" fmla="*/ 0 w 378540"/>
                <a:gd name="connsiteY6" fmla="*/ 187270 h 187270"/>
                <a:gd name="connsiteX0" fmla="*/ 0 w 475175"/>
                <a:gd name="connsiteY0" fmla="*/ 258713 h 258713"/>
                <a:gd name="connsiteX1" fmla="*/ 189270 w 475175"/>
                <a:gd name="connsiteY1" fmla="*/ 127020 h 258713"/>
                <a:gd name="connsiteX2" fmla="*/ 475175 w 475175"/>
                <a:gd name="connsiteY2" fmla="*/ 20678 h 258713"/>
                <a:gd name="connsiteX3" fmla="*/ 311792 w 475175"/>
                <a:gd name="connsiteY3" fmla="*/ 77058 h 258713"/>
                <a:gd name="connsiteX4" fmla="*/ 189270 w 475175"/>
                <a:gd name="connsiteY4" fmla="*/ 192866 h 258713"/>
                <a:gd name="connsiteX5" fmla="*/ 65846 w 475175"/>
                <a:gd name="connsiteY5" fmla="*/ 258713 h 258713"/>
                <a:gd name="connsiteX6" fmla="*/ 0 w 475175"/>
                <a:gd name="connsiteY6" fmla="*/ 258713 h 25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175" h="258713">
                  <a:moveTo>
                    <a:pt x="0" y="258713"/>
                  </a:moveTo>
                  <a:cubicBezTo>
                    <a:pt x="0" y="185981"/>
                    <a:pt x="110074" y="166693"/>
                    <a:pt x="189270" y="127020"/>
                  </a:cubicBezTo>
                  <a:cubicBezTo>
                    <a:pt x="268466" y="87348"/>
                    <a:pt x="475175" y="-52054"/>
                    <a:pt x="475175" y="20678"/>
                  </a:cubicBezTo>
                  <a:cubicBezTo>
                    <a:pt x="453226" y="20678"/>
                    <a:pt x="333741" y="77058"/>
                    <a:pt x="311792" y="77058"/>
                  </a:cubicBezTo>
                  <a:cubicBezTo>
                    <a:pt x="311792" y="40692"/>
                    <a:pt x="257435" y="192866"/>
                    <a:pt x="189270" y="192866"/>
                  </a:cubicBezTo>
                  <a:cubicBezTo>
                    <a:pt x="121105" y="192866"/>
                    <a:pt x="65846" y="222347"/>
                    <a:pt x="65846" y="258713"/>
                  </a:cubicBezTo>
                  <a:lnTo>
                    <a:pt x="0" y="258713"/>
                  </a:lnTo>
                  <a:close/>
                </a:path>
              </a:pathLst>
            </a:cu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09" name="Chord 19508">
              <a:extLst>
                <a:ext uri="{FF2B5EF4-FFF2-40B4-BE49-F238E27FC236}">
                  <a16:creationId xmlns:a16="http://schemas.microsoft.com/office/drawing/2014/main" id="{61968430-6D96-C080-B42B-0B439BB23CD9}"/>
                </a:ext>
              </a:extLst>
            </p:cNvPr>
            <p:cNvSpPr/>
            <p:nvPr/>
          </p:nvSpPr>
          <p:spPr bwMode="auto">
            <a:xfrm rot="6684831">
              <a:off x="-3086278" y="1583571"/>
              <a:ext cx="228600" cy="138500"/>
            </a:xfrm>
            <a:prstGeom prst="chord">
              <a:avLst/>
            </a:prstGeom>
            <a:grpFill/>
            <a:ln w="76200" cap="flat" cmpd="sng" algn="ctr">
              <a:solidFill>
                <a:schemeClr val="accent4">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
        <p:nvSpPr>
          <p:cNvPr id="19511" name="Cloud 19510">
            <a:extLst>
              <a:ext uri="{FF2B5EF4-FFF2-40B4-BE49-F238E27FC236}">
                <a16:creationId xmlns:a16="http://schemas.microsoft.com/office/drawing/2014/main" id="{E0153E3F-7A3E-9B1A-7D19-2E3A0E997AA9}"/>
              </a:ext>
            </a:extLst>
          </p:cNvPr>
          <p:cNvSpPr/>
          <p:nvPr/>
        </p:nvSpPr>
        <p:spPr bwMode="auto">
          <a:xfrm>
            <a:off x="4986867" y="3443724"/>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2" name="Cloud 19511">
            <a:extLst>
              <a:ext uri="{FF2B5EF4-FFF2-40B4-BE49-F238E27FC236}">
                <a16:creationId xmlns:a16="http://schemas.microsoft.com/office/drawing/2014/main" id="{1812CCF7-71A4-38B1-50E8-503C878EF4B7}"/>
              </a:ext>
            </a:extLst>
          </p:cNvPr>
          <p:cNvSpPr/>
          <p:nvPr/>
        </p:nvSpPr>
        <p:spPr bwMode="auto">
          <a:xfrm>
            <a:off x="4978576" y="3915382"/>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3" name="Cloud 19512">
            <a:extLst>
              <a:ext uri="{FF2B5EF4-FFF2-40B4-BE49-F238E27FC236}">
                <a16:creationId xmlns:a16="http://schemas.microsoft.com/office/drawing/2014/main" id="{F7075B80-2754-2B4E-7344-44376F10130E}"/>
              </a:ext>
            </a:extLst>
          </p:cNvPr>
          <p:cNvSpPr/>
          <p:nvPr/>
        </p:nvSpPr>
        <p:spPr bwMode="auto">
          <a:xfrm>
            <a:off x="5672990" y="4155256"/>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4" name="Cloud 19513">
            <a:extLst>
              <a:ext uri="{FF2B5EF4-FFF2-40B4-BE49-F238E27FC236}">
                <a16:creationId xmlns:a16="http://schemas.microsoft.com/office/drawing/2014/main" id="{B9D351C0-3FA6-7601-5651-603C924EEA0D}"/>
              </a:ext>
            </a:extLst>
          </p:cNvPr>
          <p:cNvSpPr/>
          <p:nvPr/>
        </p:nvSpPr>
        <p:spPr bwMode="auto">
          <a:xfrm>
            <a:off x="5201029" y="4356503"/>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5" name="Cloud 19514">
            <a:extLst>
              <a:ext uri="{FF2B5EF4-FFF2-40B4-BE49-F238E27FC236}">
                <a16:creationId xmlns:a16="http://schemas.microsoft.com/office/drawing/2014/main" id="{B3FC550E-072E-AAF6-9FA9-5E1953859BE5}"/>
              </a:ext>
            </a:extLst>
          </p:cNvPr>
          <p:cNvSpPr/>
          <p:nvPr/>
        </p:nvSpPr>
        <p:spPr bwMode="auto">
          <a:xfrm>
            <a:off x="4409858" y="3566085"/>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6" name="Cloud 19515">
            <a:extLst>
              <a:ext uri="{FF2B5EF4-FFF2-40B4-BE49-F238E27FC236}">
                <a16:creationId xmlns:a16="http://schemas.microsoft.com/office/drawing/2014/main" id="{0D5B3D6F-746B-7218-A527-40D53B05097A}"/>
              </a:ext>
            </a:extLst>
          </p:cNvPr>
          <p:cNvSpPr/>
          <p:nvPr/>
        </p:nvSpPr>
        <p:spPr bwMode="auto">
          <a:xfrm>
            <a:off x="4200571" y="4012460"/>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7" name="Cloud 19516">
            <a:extLst>
              <a:ext uri="{FF2B5EF4-FFF2-40B4-BE49-F238E27FC236}">
                <a16:creationId xmlns:a16="http://schemas.microsoft.com/office/drawing/2014/main" id="{DAF2315A-A69F-5784-8575-4E53187AED72}"/>
              </a:ext>
            </a:extLst>
          </p:cNvPr>
          <p:cNvSpPr/>
          <p:nvPr/>
        </p:nvSpPr>
        <p:spPr bwMode="auto">
          <a:xfrm>
            <a:off x="4356412" y="4892764"/>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8" name="Cloud 19517">
            <a:extLst>
              <a:ext uri="{FF2B5EF4-FFF2-40B4-BE49-F238E27FC236}">
                <a16:creationId xmlns:a16="http://schemas.microsoft.com/office/drawing/2014/main" id="{6396C549-299E-E767-220B-5CD1D9AB04AA}"/>
              </a:ext>
            </a:extLst>
          </p:cNvPr>
          <p:cNvSpPr/>
          <p:nvPr/>
        </p:nvSpPr>
        <p:spPr bwMode="auto">
          <a:xfrm>
            <a:off x="3653690" y="4345098"/>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9" name="Cloud 19518">
            <a:extLst>
              <a:ext uri="{FF2B5EF4-FFF2-40B4-BE49-F238E27FC236}">
                <a16:creationId xmlns:a16="http://schemas.microsoft.com/office/drawing/2014/main" id="{259050C1-5E83-ABAC-B64B-6D415E87152D}"/>
              </a:ext>
            </a:extLst>
          </p:cNvPr>
          <p:cNvSpPr/>
          <p:nvPr/>
        </p:nvSpPr>
        <p:spPr bwMode="auto">
          <a:xfrm>
            <a:off x="4474048" y="4402996"/>
            <a:ext cx="228600" cy="227360"/>
          </a:xfrm>
          <a:prstGeom prst="cloud">
            <a:avLst/>
          </a:prstGeom>
          <a:solidFill>
            <a:schemeClr val="tx2">
              <a:lumMod val="75000"/>
              <a:lumOff val="25000"/>
            </a:schemeClr>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1" name="Block Arc 19520">
            <a:extLst>
              <a:ext uri="{FF2B5EF4-FFF2-40B4-BE49-F238E27FC236}">
                <a16:creationId xmlns:a16="http://schemas.microsoft.com/office/drawing/2014/main" id="{62338AB0-4B7B-825F-2F9F-D936287C56FC}"/>
              </a:ext>
            </a:extLst>
          </p:cNvPr>
          <p:cNvSpPr/>
          <p:nvPr/>
        </p:nvSpPr>
        <p:spPr bwMode="auto">
          <a:xfrm rot="9885749">
            <a:off x="4655686" y="460777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2" name="Block Arc 19521">
            <a:extLst>
              <a:ext uri="{FF2B5EF4-FFF2-40B4-BE49-F238E27FC236}">
                <a16:creationId xmlns:a16="http://schemas.microsoft.com/office/drawing/2014/main" id="{2B074FAC-6178-A8C8-93E6-18DFDA366976}"/>
              </a:ext>
            </a:extLst>
          </p:cNvPr>
          <p:cNvSpPr/>
          <p:nvPr/>
        </p:nvSpPr>
        <p:spPr bwMode="auto">
          <a:xfrm rot="17218519">
            <a:off x="4107029" y="3854838"/>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3" name="Block Arc 19522">
            <a:extLst>
              <a:ext uri="{FF2B5EF4-FFF2-40B4-BE49-F238E27FC236}">
                <a16:creationId xmlns:a16="http://schemas.microsoft.com/office/drawing/2014/main" id="{5A296E85-FDE0-7304-6CE9-8040BB4FFEE7}"/>
              </a:ext>
            </a:extLst>
          </p:cNvPr>
          <p:cNvSpPr/>
          <p:nvPr/>
        </p:nvSpPr>
        <p:spPr bwMode="auto">
          <a:xfrm rot="19220207">
            <a:off x="5387217" y="4150970"/>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4" name="Block Arc 19523">
            <a:extLst>
              <a:ext uri="{FF2B5EF4-FFF2-40B4-BE49-F238E27FC236}">
                <a16:creationId xmlns:a16="http://schemas.microsoft.com/office/drawing/2014/main" id="{36710718-FB01-74BF-2506-A3C52D677C50}"/>
              </a:ext>
            </a:extLst>
          </p:cNvPr>
          <p:cNvSpPr/>
          <p:nvPr/>
        </p:nvSpPr>
        <p:spPr bwMode="auto">
          <a:xfrm rot="1668250">
            <a:off x="5124895" y="332979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5" name="Block Arc 19524">
            <a:extLst>
              <a:ext uri="{FF2B5EF4-FFF2-40B4-BE49-F238E27FC236}">
                <a16:creationId xmlns:a16="http://schemas.microsoft.com/office/drawing/2014/main" id="{C3CC5B35-807D-361D-DA83-49AEE589AA70}"/>
              </a:ext>
            </a:extLst>
          </p:cNvPr>
          <p:cNvSpPr/>
          <p:nvPr/>
        </p:nvSpPr>
        <p:spPr bwMode="auto">
          <a:xfrm rot="1668250">
            <a:off x="5392041" y="461160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6" name="Block Arc 19525">
            <a:extLst>
              <a:ext uri="{FF2B5EF4-FFF2-40B4-BE49-F238E27FC236}">
                <a16:creationId xmlns:a16="http://schemas.microsoft.com/office/drawing/2014/main" id="{BDB33CCA-9693-FCCE-9FE6-9BD29169A8FC}"/>
              </a:ext>
            </a:extLst>
          </p:cNvPr>
          <p:cNvSpPr/>
          <p:nvPr/>
        </p:nvSpPr>
        <p:spPr bwMode="auto">
          <a:xfrm rot="1668250">
            <a:off x="3844584" y="4687553"/>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7" name="Block Arc 19526">
            <a:extLst>
              <a:ext uri="{FF2B5EF4-FFF2-40B4-BE49-F238E27FC236}">
                <a16:creationId xmlns:a16="http://schemas.microsoft.com/office/drawing/2014/main" id="{BE90235B-7203-5226-6860-E525AE52EA18}"/>
              </a:ext>
            </a:extLst>
          </p:cNvPr>
          <p:cNvSpPr/>
          <p:nvPr/>
        </p:nvSpPr>
        <p:spPr bwMode="auto">
          <a:xfrm rot="1668250">
            <a:off x="4625440" y="5011167"/>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8" name="Block Arc 19527">
            <a:extLst>
              <a:ext uri="{FF2B5EF4-FFF2-40B4-BE49-F238E27FC236}">
                <a16:creationId xmlns:a16="http://schemas.microsoft.com/office/drawing/2014/main" id="{B64C4022-3199-B75B-C2EF-AA82FEAEC9AA}"/>
              </a:ext>
            </a:extLst>
          </p:cNvPr>
          <p:cNvSpPr/>
          <p:nvPr/>
        </p:nvSpPr>
        <p:spPr bwMode="auto">
          <a:xfrm rot="1668250">
            <a:off x="4359184" y="3299460"/>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9" name="Block Arc 19528">
            <a:extLst>
              <a:ext uri="{FF2B5EF4-FFF2-40B4-BE49-F238E27FC236}">
                <a16:creationId xmlns:a16="http://schemas.microsoft.com/office/drawing/2014/main" id="{8F859347-E211-8777-CD77-F98FE4CB0B10}"/>
              </a:ext>
            </a:extLst>
          </p:cNvPr>
          <p:cNvSpPr/>
          <p:nvPr/>
        </p:nvSpPr>
        <p:spPr bwMode="auto">
          <a:xfrm rot="17930648">
            <a:off x="3584518" y="4000436"/>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4" name="Freeform 30">
            <a:extLst>
              <a:ext uri="{FF2B5EF4-FFF2-40B4-BE49-F238E27FC236}">
                <a16:creationId xmlns:a16="http://schemas.microsoft.com/office/drawing/2014/main" id="{D34275EF-A5C2-636D-9F64-112A5E728B3E}"/>
              </a:ext>
            </a:extLst>
          </p:cNvPr>
          <p:cNvSpPr>
            <a:spLocks noEditPoints="1"/>
          </p:cNvSpPr>
          <p:nvPr/>
        </p:nvSpPr>
        <p:spPr bwMode="auto">
          <a:xfrm>
            <a:off x="4702648" y="1700003"/>
            <a:ext cx="83721" cy="278965"/>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dirty="0"/>
          </a:p>
        </p:txBody>
      </p:sp>
      <p:sp>
        <p:nvSpPr>
          <p:cNvPr id="9" name="Text Box 2">
            <a:extLst>
              <a:ext uri="{FF2B5EF4-FFF2-40B4-BE49-F238E27FC236}">
                <a16:creationId xmlns:a16="http://schemas.microsoft.com/office/drawing/2014/main" id="{3C8AAB70-2FDE-5387-5A58-E2093A2B70BD}"/>
              </a:ext>
            </a:extLst>
          </p:cNvPr>
          <p:cNvSpPr txBox="1">
            <a:spLocks noChangeArrowheads="1"/>
          </p:cNvSpPr>
          <p:nvPr/>
        </p:nvSpPr>
        <p:spPr bwMode="auto">
          <a:xfrm>
            <a:off x="1460968" y="482025"/>
            <a:ext cx="7446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t>Research: Example Functional Model</a:t>
            </a:r>
          </a:p>
        </p:txBody>
      </p:sp>
    </p:spTree>
    <p:extLst>
      <p:ext uri="{BB962C8B-B14F-4D97-AF65-F5344CB8AC3E}">
        <p14:creationId xmlns:p14="http://schemas.microsoft.com/office/powerpoint/2010/main" val="2437714251"/>
      </p:ext>
    </p:extLst>
  </p:cSld>
  <p:clrMapOvr>
    <a:masterClrMapping/>
  </p:clrMapOvr>
  <p:transition>
    <p:pull/>
    <p:sndAc>
      <p:endSnd/>
    </p:sndAc>
  </p:transition>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42445C-30AD-A190-7EDB-632DAB850159}"/>
              </a:ext>
            </a:extLst>
          </p:cNvPr>
          <p:cNvSpPr>
            <a:spLocks noChangeArrowheads="1"/>
          </p:cNvSpPr>
          <p:nvPr/>
        </p:nvSpPr>
        <p:spPr bwMode="auto">
          <a:xfrm>
            <a:off x="1828800" y="1128200"/>
            <a:ext cx="6679596" cy="504561"/>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4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8A2A08BC-F37B-4234-974C-E1E683C0F963}" type="slidenum">
              <a:rPr lang="en-US" altLang="en-US" sz="1400" smtClean="0"/>
              <a:pPr>
                <a:spcBef>
                  <a:spcPct val="0"/>
                </a:spcBef>
                <a:buFontTx/>
                <a:buNone/>
              </a:pPr>
              <a:t>83</a:t>
            </a:fld>
            <a:endParaRPr lang="en-US" altLang="en-US" sz="1400" dirty="0"/>
          </a:p>
        </p:txBody>
      </p:sp>
      <p:grpSp>
        <p:nvGrpSpPr>
          <p:cNvPr id="59" name="Group 58">
            <a:extLst>
              <a:ext uri="{FF2B5EF4-FFF2-40B4-BE49-F238E27FC236}">
                <a16:creationId xmlns:a16="http://schemas.microsoft.com/office/drawing/2014/main" id="{B2A6FAE9-AE51-6B68-B948-3EFBC23F4D88}"/>
              </a:ext>
            </a:extLst>
          </p:cNvPr>
          <p:cNvGrpSpPr/>
          <p:nvPr/>
        </p:nvGrpSpPr>
        <p:grpSpPr>
          <a:xfrm>
            <a:off x="1828800" y="1791787"/>
            <a:ext cx="6679596" cy="1007800"/>
            <a:chOff x="5245670" y="1596679"/>
            <a:chExt cx="3204538" cy="1018505"/>
          </a:xfrm>
        </p:grpSpPr>
        <p:sp>
          <p:nvSpPr>
            <p:cNvPr id="31" name="Freeform 30">
              <a:extLst>
                <a:ext uri="{FF2B5EF4-FFF2-40B4-BE49-F238E27FC236}">
                  <a16:creationId xmlns:a16="http://schemas.microsoft.com/office/drawing/2014/main" id="{0CADDBF3-D0D1-CBB2-5648-650FACF1BEAD}"/>
                </a:ext>
              </a:extLst>
            </p:cNvPr>
            <p:cNvSpPr>
              <a:spLocks noEditPoints="1"/>
            </p:cNvSpPr>
            <p:nvPr/>
          </p:nvSpPr>
          <p:spPr bwMode="auto">
            <a:xfrm>
              <a:off x="6820721" y="2468880"/>
              <a:ext cx="49212" cy="146304"/>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53" name="Rectangle 21">
              <a:extLst>
                <a:ext uri="{FF2B5EF4-FFF2-40B4-BE49-F238E27FC236}">
                  <a16:creationId xmlns:a16="http://schemas.microsoft.com/office/drawing/2014/main" id="{127006E5-AC2D-D586-7420-94DEB85A9BEC}"/>
                </a:ext>
              </a:extLst>
            </p:cNvPr>
            <p:cNvSpPr>
              <a:spLocks noChangeArrowheads="1"/>
            </p:cNvSpPr>
            <p:nvPr/>
          </p:nvSpPr>
          <p:spPr bwMode="auto">
            <a:xfrm>
              <a:off x="5245670" y="1596679"/>
              <a:ext cx="3204538" cy="830997"/>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sp>
        <p:nvSpPr>
          <p:cNvPr id="39" name="Rectangle 21">
            <a:extLst>
              <a:ext uri="{FF2B5EF4-FFF2-40B4-BE49-F238E27FC236}">
                <a16:creationId xmlns:a16="http://schemas.microsoft.com/office/drawing/2014/main" id="{15070D49-0BBC-47DE-7D06-3363185B831E}"/>
              </a:ext>
            </a:extLst>
          </p:cNvPr>
          <p:cNvSpPr>
            <a:spLocks noChangeArrowheads="1"/>
          </p:cNvSpPr>
          <p:nvPr/>
        </p:nvSpPr>
        <p:spPr bwMode="auto">
          <a:xfrm>
            <a:off x="3899943" y="3799382"/>
            <a:ext cx="4608453" cy="1890252"/>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40" name="Rectangle 21">
            <a:extLst>
              <a:ext uri="{FF2B5EF4-FFF2-40B4-BE49-F238E27FC236}">
                <a16:creationId xmlns:a16="http://schemas.microsoft.com/office/drawing/2014/main" id="{C5C45625-02B0-15F6-C380-C97A23E78748}"/>
              </a:ext>
            </a:extLst>
          </p:cNvPr>
          <p:cNvSpPr>
            <a:spLocks noChangeArrowheads="1"/>
          </p:cNvSpPr>
          <p:nvPr/>
        </p:nvSpPr>
        <p:spPr bwMode="auto">
          <a:xfrm>
            <a:off x="1828799" y="3799381"/>
            <a:ext cx="2067915" cy="1890253"/>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dirty="0"/>
          </a:p>
        </p:txBody>
      </p:sp>
      <p:grpSp>
        <p:nvGrpSpPr>
          <p:cNvPr id="60" name="Group 59">
            <a:extLst>
              <a:ext uri="{FF2B5EF4-FFF2-40B4-BE49-F238E27FC236}">
                <a16:creationId xmlns:a16="http://schemas.microsoft.com/office/drawing/2014/main" id="{E96614D5-D5F1-FE25-69D7-DCB50F85555A}"/>
              </a:ext>
            </a:extLst>
          </p:cNvPr>
          <p:cNvGrpSpPr/>
          <p:nvPr/>
        </p:nvGrpSpPr>
        <p:grpSpPr>
          <a:xfrm>
            <a:off x="1828800" y="2868120"/>
            <a:ext cx="6679596" cy="583950"/>
            <a:chOff x="5225944" y="1557619"/>
            <a:chExt cx="3101530" cy="583950"/>
          </a:xfrm>
        </p:grpSpPr>
        <p:sp>
          <p:nvSpPr>
            <p:cNvPr id="61" name="Freeform 30">
              <a:extLst>
                <a:ext uri="{FF2B5EF4-FFF2-40B4-BE49-F238E27FC236}">
                  <a16:creationId xmlns:a16="http://schemas.microsoft.com/office/drawing/2014/main" id="{9821EB27-7D97-AE1B-5E44-03AD4857DF8B}"/>
                </a:ext>
              </a:extLst>
            </p:cNvPr>
            <p:cNvSpPr>
              <a:spLocks noEditPoints="1"/>
            </p:cNvSpPr>
            <p:nvPr/>
          </p:nvSpPr>
          <p:spPr bwMode="auto">
            <a:xfrm>
              <a:off x="6750366" y="1995265"/>
              <a:ext cx="49212" cy="146304"/>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dirty="0"/>
            </a:p>
          </p:txBody>
        </p:sp>
        <p:sp>
          <p:nvSpPr>
            <p:cNvPr id="63" name="Rectangle 21">
              <a:extLst>
                <a:ext uri="{FF2B5EF4-FFF2-40B4-BE49-F238E27FC236}">
                  <a16:creationId xmlns:a16="http://schemas.microsoft.com/office/drawing/2014/main" id="{01301E82-F158-4331-449E-497D1816D3D5}"/>
                </a:ext>
              </a:extLst>
            </p:cNvPr>
            <p:cNvSpPr>
              <a:spLocks noChangeArrowheads="1"/>
            </p:cNvSpPr>
            <p:nvPr/>
          </p:nvSpPr>
          <p:spPr bwMode="auto">
            <a:xfrm>
              <a:off x="5225944" y="1557619"/>
              <a:ext cx="3101530" cy="412254"/>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sp>
        <p:nvSpPr>
          <p:cNvPr id="19470" name="Rectangle 21">
            <a:extLst>
              <a:ext uri="{FF2B5EF4-FFF2-40B4-BE49-F238E27FC236}">
                <a16:creationId xmlns:a16="http://schemas.microsoft.com/office/drawing/2014/main" id="{7BA1F345-1942-D52F-C35F-72AA9AA5B849}"/>
              </a:ext>
            </a:extLst>
          </p:cNvPr>
          <p:cNvSpPr>
            <a:spLocks noChangeArrowheads="1"/>
          </p:cNvSpPr>
          <p:nvPr/>
        </p:nvSpPr>
        <p:spPr bwMode="auto">
          <a:xfrm>
            <a:off x="1828800" y="5865318"/>
            <a:ext cx="6679596" cy="451637"/>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0" eaLnBrk="1" hangingPunct="1">
              <a:spcBef>
                <a:spcPct val="0"/>
              </a:spcBef>
              <a:buNone/>
            </a:pPr>
            <a:endParaRPr lang="en-US" altLang="en-US" sz="1100" b="0" dirty="0">
              <a:solidFill>
                <a:srgbClr val="000000"/>
              </a:solidFill>
            </a:endParaRPr>
          </a:p>
        </p:txBody>
      </p:sp>
      <p:sp>
        <p:nvSpPr>
          <p:cNvPr id="19475" name="Rectangle 19474">
            <a:extLst>
              <a:ext uri="{FF2B5EF4-FFF2-40B4-BE49-F238E27FC236}">
                <a16:creationId xmlns:a16="http://schemas.microsoft.com/office/drawing/2014/main" id="{7538EA66-D6C9-8D68-49CE-A312E6228550}"/>
              </a:ext>
            </a:extLst>
          </p:cNvPr>
          <p:cNvSpPr/>
          <p:nvPr/>
        </p:nvSpPr>
        <p:spPr bwMode="auto">
          <a:xfrm>
            <a:off x="1830142" y="3498067"/>
            <a:ext cx="6679599" cy="300936"/>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476" name="TextBox 19475">
            <a:extLst>
              <a:ext uri="{FF2B5EF4-FFF2-40B4-BE49-F238E27FC236}">
                <a16:creationId xmlns:a16="http://schemas.microsoft.com/office/drawing/2014/main" id="{A36A031C-4108-E9F8-DBB4-0B7EBAB91B54}"/>
              </a:ext>
            </a:extLst>
          </p:cNvPr>
          <p:cNvSpPr txBox="1">
            <a:spLocks noChangeArrowheads="1"/>
          </p:cNvSpPr>
          <p:nvPr/>
        </p:nvSpPr>
        <p:spPr bwMode="auto">
          <a:xfrm>
            <a:off x="3624337" y="1342897"/>
            <a:ext cx="3106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dirty="0"/>
              <a:t>Baking a Mod Pizza</a:t>
            </a:r>
          </a:p>
        </p:txBody>
      </p:sp>
      <p:sp>
        <p:nvSpPr>
          <p:cNvPr id="19482" name="TextBox 19481">
            <a:extLst>
              <a:ext uri="{FF2B5EF4-FFF2-40B4-BE49-F238E27FC236}">
                <a16:creationId xmlns:a16="http://schemas.microsoft.com/office/drawing/2014/main" id="{2AB894C3-A374-7EF8-09E7-C2DF974930DB}"/>
              </a:ext>
            </a:extLst>
          </p:cNvPr>
          <p:cNvSpPr txBox="1">
            <a:spLocks noChangeArrowheads="1"/>
          </p:cNvSpPr>
          <p:nvPr/>
        </p:nvSpPr>
        <p:spPr bwMode="auto">
          <a:xfrm>
            <a:off x="4098008" y="1766452"/>
            <a:ext cx="2130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Controls:</a:t>
            </a:r>
          </a:p>
        </p:txBody>
      </p:sp>
      <p:sp>
        <p:nvSpPr>
          <p:cNvPr id="19487" name="TextBox 19486">
            <a:extLst>
              <a:ext uri="{FF2B5EF4-FFF2-40B4-BE49-F238E27FC236}">
                <a16:creationId xmlns:a16="http://schemas.microsoft.com/office/drawing/2014/main" id="{447FCBB3-EFF3-8CFD-FCF4-06A30EAA3409}"/>
              </a:ext>
            </a:extLst>
          </p:cNvPr>
          <p:cNvSpPr txBox="1">
            <a:spLocks noChangeArrowheads="1"/>
          </p:cNvSpPr>
          <p:nvPr/>
        </p:nvSpPr>
        <p:spPr bwMode="auto">
          <a:xfrm>
            <a:off x="4103115" y="2830554"/>
            <a:ext cx="2125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Inputs:</a:t>
            </a:r>
          </a:p>
        </p:txBody>
      </p:sp>
      <p:sp>
        <p:nvSpPr>
          <p:cNvPr id="19488" name="TextBox 19487">
            <a:extLst>
              <a:ext uri="{FF2B5EF4-FFF2-40B4-BE49-F238E27FC236}">
                <a16:creationId xmlns:a16="http://schemas.microsoft.com/office/drawing/2014/main" id="{0B2101E6-B018-0BC7-344D-A23552872528}"/>
              </a:ext>
            </a:extLst>
          </p:cNvPr>
          <p:cNvSpPr txBox="1">
            <a:spLocks noChangeArrowheads="1"/>
          </p:cNvSpPr>
          <p:nvPr/>
        </p:nvSpPr>
        <p:spPr bwMode="auto">
          <a:xfrm>
            <a:off x="4104799" y="3509404"/>
            <a:ext cx="2130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Mechanisms:</a:t>
            </a:r>
          </a:p>
        </p:txBody>
      </p:sp>
      <p:sp>
        <p:nvSpPr>
          <p:cNvPr id="19489" name="TextBox 19488">
            <a:extLst>
              <a:ext uri="{FF2B5EF4-FFF2-40B4-BE49-F238E27FC236}">
                <a16:creationId xmlns:a16="http://schemas.microsoft.com/office/drawing/2014/main" id="{27B97D6A-B09E-B672-4DC8-69A120E5C8D2}"/>
              </a:ext>
            </a:extLst>
          </p:cNvPr>
          <p:cNvSpPr txBox="1">
            <a:spLocks noChangeArrowheads="1"/>
          </p:cNvSpPr>
          <p:nvPr/>
        </p:nvSpPr>
        <p:spPr bwMode="auto">
          <a:xfrm>
            <a:off x="5194503" y="3795218"/>
            <a:ext cx="21302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100" u="sng" dirty="0">
                <a:solidFill>
                  <a:srgbClr val="0000FF"/>
                </a:solidFill>
              </a:rPr>
              <a:t>What</a:t>
            </a:r>
            <a:r>
              <a:rPr lang="en-US" altLang="en-US" sz="1100" dirty="0">
                <a:solidFill>
                  <a:srgbClr val="0000FF"/>
                </a:solidFill>
              </a:rPr>
              <a:t>:</a:t>
            </a:r>
          </a:p>
        </p:txBody>
      </p:sp>
      <p:sp>
        <p:nvSpPr>
          <p:cNvPr id="19490" name="TextBox 19489">
            <a:extLst>
              <a:ext uri="{FF2B5EF4-FFF2-40B4-BE49-F238E27FC236}">
                <a16:creationId xmlns:a16="http://schemas.microsoft.com/office/drawing/2014/main" id="{FBB13F4E-9393-57E4-4303-4F63D0A392E7}"/>
              </a:ext>
            </a:extLst>
          </p:cNvPr>
          <p:cNvSpPr txBox="1">
            <a:spLocks noChangeArrowheads="1"/>
          </p:cNvSpPr>
          <p:nvPr/>
        </p:nvSpPr>
        <p:spPr bwMode="auto">
          <a:xfrm>
            <a:off x="1721149" y="3808439"/>
            <a:ext cx="15565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100" u="sng" dirty="0">
                <a:solidFill>
                  <a:srgbClr val="0000FF"/>
                </a:solidFill>
              </a:rPr>
              <a:t>Who</a:t>
            </a:r>
            <a:r>
              <a:rPr lang="en-US" altLang="en-US" sz="1100" dirty="0">
                <a:solidFill>
                  <a:srgbClr val="0000FF"/>
                </a:solidFill>
              </a:rPr>
              <a:t>:</a:t>
            </a:r>
          </a:p>
        </p:txBody>
      </p:sp>
      <p:sp>
        <p:nvSpPr>
          <p:cNvPr id="19491" name="TextBox 19490">
            <a:extLst>
              <a:ext uri="{FF2B5EF4-FFF2-40B4-BE49-F238E27FC236}">
                <a16:creationId xmlns:a16="http://schemas.microsoft.com/office/drawing/2014/main" id="{2A45B168-E310-7C9E-4EF3-9096F584283C}"/>
              </a:ext>
            </a:extLst>
          </p:cNvPr>
          <p:cNvSpPr txBox="1">
            <a:spLocks noChangeArrowheads="1"/>
          </p:cNvSpPr>
          <p:nvPr/>
        </p:nvSpPr>
        <p:spPr bwMode="auto">
          <a:xfrm>
            <a:off x="4151852" y="5852224"/>
            <a:ext cx="2125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Outputs:</a:t>
            </a:r>
          </a:p>
        </p:txBody>
      </p:sp>
      <p:sp>
        <p:nvSpPr>
          <p:cNvPr id="19495" name="TextBox 19494">
            <a:extLst>
              <a:ext uri="{FF2B5EF4-FFF2-40B4-BE49-F238E27FC236}">
                <a16:creationId xmlns:a16="http://schemas.microsoft.com/office/drawing/2014/main" id="{B2B3FCD1-085D-A0BD-D401-ACB1A5586C0D}"/>
              </a:ext>
            </a:extLst>
          </p:cNvPr>
          <p:cNvSpPr txBox="1"/>
          <p:nvPr/>
        </p:nvSpPr>
        <p:spPr>
          <a:xfrm>
            <a:off x="1947610" y="1978876"/>
            <a:ext cx="5248780" cy="651460"/>
          </a:xfrm>
          <a:prstGeom prst="rect">
            <a:avLst/>
          </a:prstGeom>
          <a:noFill/>
        </p:spPr>
        <p:txBody>
          <a:bodyPr wrap="square">
            <a:spAutoFit/>
          </a:bodyPr>
          <a:lstStyle/>
          <a:p>
            <a:pPr marL="171450" lvl="0" indent="-171450" eaLnBrk="1" hangingPunct="1">
              <a:spcAft>
                <a:spcPts val="200"/>
              </a:spcAft>
              <a:buFont typeface="Arial" panose="020B0604020202020204" pitchFamily="34" charset="0"/>
              <a:buChar char="•"/>
              <a:defRPr/>
            </a:pPr>
            <a:r>
              <a:rPr lang="en-US" altLang="en-US" sz="1100" b="0" dirty="0">
                <a:solidFill>
                  <a:srgbClr val="000000"/>
                </a:solidFill>
              </a:rPr>
              <a:t>TM 1-P </a:t>
            </a:r>
            <a:r>
              <a:rPr lang="en-US" altLang="en-US" sz="1100" b="0" u="sng" dirty="0">
                <a:solidFill>
                  <a:srgbClr val="000000"/>
                </a:solidFill>
              </a:rPr>
              <a:t>Wood Fired Pizza Ovens</a:t>
            </a:r>
            <a:r>
              <a:rPr lang="en-US" altLang="en-US" sz="1100" b="0" i="1" dirty="0">
                <a:solidFill>
                  <a:srgbClr val="000000"/>
                </a:solidFill>
              </a:rPr>
              <a:t> </a:t>
            </a:r>
            <a:r>
              <a:rPr lang="en-US" altLang="en-US" sz="1100" b="0" dirty="0">
                <a:solidFill>
                  <a:srgbClr val="000000"/>
                </a:solidFill>
              </a:rPr>
              <a:t>((Headquarters Mod Pizza (HQMP), P-3)</a:t>
            </a:r>
            <a:endParaRPr kumimoji="0" lang="en-US" altLang="en-US" sz="1100" b="0" i="0" u="sng" strike="noStrike" kern="1200" cap="none" spc="0" normalizeH="0" baseline="0" noProof="0" dirty="0">
              <a:ln>
                <a:noFill/>
              </a:ln>
              <a:solidFill>
                <a:srgbClr val="000000"/>
              </a:solidFill>
              <a:effectLst/>
              <a:uLnTx/>
              <a:uFillTx/>
            </a:endParaRPr>
          </a:p>
          <a:p>
            <a:pPr marL="171450" marR="0" lvl="0" indent="-171450" algn="l" defTabSz="914400" rtl="0" eaLnBrk="1" fontAlgn="base" latinLnBrk="0" hangingPunct="1">
              <a:lnSpc>
                <a:spcPct val="100000"/>
              </a:lnSpc>
              <a:spcBef>
                <a:spcPct val="0"/>
              </a:spcBef>
              <a:spcAft>
                <a:spcPts val="200"/>
              </a:spcAft>
              <a:buClrTx/>
              <a:buSzTx/>
              <a:buFont typeface="Arial" panose="020B0604020202020204" pitchFamily="34" charset="0"/>
              <a:buChar char="•"/>
              <a:tabLst/>
              <a:defRPr/>
            </a:pPr>
            <a:r>
              <a:rPr kumimoji="0" lang="en-US" altLang="en-US" sz="1100" b="0" i="0" u="sng" strike="noStrike" kern="1200" cap="none" spc="0" normalizeH="0" baseline="0" noProof="0" dirty="0">
                <a:ln>
                  <a:noFill/>
                </a:ln>
                <a:solidFill>
                  <a:srgbClr val="000000"/>
                </a:solidFill>
                <a:effectLst/>
                <a:uLnTx/>
                <a:uFillTx/>
              </a:rPr>
              <a:t>The Book of Top-Secret Pizza Recipes</a:t>
            </a:r>
            <a:r>
              <a:rPr lang="en-US" altLang="en-US" sz="1100" b="0" dirty="0">
                <a:solidFill>
                  <a:srgbClr val="000000"/>
                </a:solidFill>
              </a:rPr>
              <a:t> (HQMP, P</a:t>
            </a:r>
            <a:r>
              <a:rPr kumimoji="0" lang="en-US" altLang="en-US" sz="1100" b="0" i="0" strike="noStrike" kern="1200" cap="none" spc="0" normalizeH="0" noProof="0" dirty="0">
                <a:ln>
                  <a:noFill/>
                </a:ln>
                <a:solidFill>
                  <a:srgbClr val="000000"/>
                </a:solidFill>
                <a:effectLst/>
                <a:uLnTx/>
                <a:uFillTx/>
              </a:rPr>
              <a:t>-4)</a:t>
            </a:r>
            <a:endParaRPr kumimoji="0" lang="en-US" altLang="en-US" sz="1100" b="0" i="0" u="sng" strike="noStrike" kern="1200" cap="none" spc="0" normalizeH="0" baseline="0" noProof="0" dirty="0">
              <a:ln>
                <a:noFill/>
              </a:ln>
              <a:solidFill>
                <a:srgbClr val="000000"/>
              </a:solidFill>
              <a:effectLst/>
              <a:uLnTx/>
              <a:uFillTx/>
            </a:endParaRPr>
          </a:p>
          <a:p>
            <a:pPr marL="171450" marR="0" lvl="0" indent="-171450" algn="l" defTabSz="914400" rtl="0" eaLnBrk="1" fontAlgn="base" latinLnBrk="0" hangingPunct="1">
              <a:lnSpc>
                <a:spcPct val="100000"/>
              </a:lnSpc>
              <a:spcBef>
                <a:spcPct val="0"/>
              </a:spcBef>
              <a:spcAft>
                <a:spcPts val="200"/>
              </a:spcAft>
              <a:buClrTx/>
              <a:buSzTx/>
              <a:buFont typeface="Arial" panose="020B0604020202020204" pitchFamily="34" charset="0"/>
              <a:buChar char="•"/>
              <a:tabLst/>
              <a:defRPr/>
            </a:pPr>
            <a:r>
              <a:rPr kumimoji="0" lang="en-US" altLang="en-US" sz="1100" b="0" i="0" strike="noStrike" kern="1200" cap="none" spc="0" normalizeH="0" baseline="0" noProof="0" dirty="0">
                <a:ln>
                  <a:noFill/>
                </a:ln>
                <a:solidFill>
                  <a:srgbClr val="000000"/>
                </a:solidFill>
                <a:effectLst/>
                <a:uLnTx/>
                <a:uFillTx/>
              </a:rPr>
              <a:t>Mod Pizza </a:t>
            </a:r>
            <a:r>
              <a:rPr kumimoji="0" lang="en-US" altLang="en-US" sz="1100" b="0" i="0" u="sng" strike="noStrike" kern="1200" cap="none" spc="0" normalizeH="0" baseline="0" noProof="0" dirty="0">
                <a:ln>
                  <a:noFill/>
                </a:ln>
                <a:solidFill>
                  <a:srgbClr val="000000"/>
                </a:solidFill>
                <a:effectLst/>
                <a:uLnTx/>
                <a:uFillTx/>
              </a:rPr>
              <a:t>Employee Handbook</a:t>
            </a:r>
            <a:r>
              <a:rPr kumimoji="0" lang="en-US" altLang="en-US" sz="1100" b="0" i="0" strike="noStrike" kern="1200" cap="none" spc="0" normalizeH="0" baseline="0" noProof="0" dirty="0">
                <a:ln>
                  <a:noFill/>
                </a:ln>
                <a:solidFill>
                  <a:srgbClr val="000000"/>
                </a:solidFill>
                <a:effectLst/>
                <a:uLnTx/>
                <a:uFillTx/>
              </a:rPr>
              <a:t> (HQMP, P-1)</a:t>
            </a:r>
            <a:endParaRPr lang="en-US" b="0" u="sng" dirty="0"/>
          </a:p>
        </p:txBody>
      </p:sp>
      <p:sp>
        <p:nvSpPr>
          <p:cNvPr id="19499" name="TextBox 19498">
            <a:extLst>
              <a:ext uri="{FF2B5EF4-FFF2-40B4-BE49-F238E27FC236}">
                <a16:creationId xmlns:a16="http://schemas.microsoft.com/office/drawing/2014/main" id="{0724D0D9-A200-678A-0DFE-BA9BE80F87E6}"/>
              </a:ext>
            </a:extLst>
          </p:cNvPr>
          <p:cNvSpPr txBox="1"/>
          <p:nvPr/>
        </p:nvSpPr>
        <p:spPr>
          <a:xfrm>
            <a:off x="2922675" y="3057914"/>
            <a:ext cx="4584030" cy="2616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Snazzy crust, secret sauce, cheese,</a:t>
            </a:r>
            <a:r>
              <a:rPr lang="en-US" altLang="en-US" sz="1100" dirty="0">
                <a:solidFill>
                  <a:srgbClr val="000000"/>
                </a:solidFill>
              </a:rPr>
              <a:t> </a:t>
            </a: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toppings</a:t>
            </a:r>
          </a:p>
        </p:txBody>
      </p:sp>
      <p:sp>
        <p:nvSpPr>
          <p:cNvPr id="2" name="TextBox 1">
            <a:extLst>
              <a:ext uri="{FF2B5EF4-FFF2-40B4-BE49-F238E27FC236}">
                <a16:creationId xmlns:a16="http://schemas.microsoft.com/office/drawing/2014/main" id="{327A74F0-52B2-D72E-9C26-9D67B0598937}"/>
              </a:ext>
            </a:extLst>
          </p:cNvPr>
          <p:cNvSpPr txBox="1"/>
          <p:nvPr/>
        </p:nvSpPr>
        <p:spPr>
          <a:xfrm>
            <a:off x="1905000" y="5113531"/>
            <a:ext cx="2076914" cy="261610"/>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0" dirty="0">
                <a:solidFill>
                  <a:srgbClr val="000000"/>
                </a:solidFill>
              </a:rPr>
              <a:t>Pizza Cooks</a:t>
            </a:r>
            <a:endParaRPr lang="en-US" b="0" dirty="0"/>
          </a:p>
        </p:txBody>
      </p:sp>
      <p:sp>
        <p:nvSpPr>
          <p:cNvPr id="11" name="TextBox 10">
            <a:extLst>
              <a:ext uri="{FF2B5EF4-FFF2-40B4-BE49-F238E27FC236}">
                <a16:creationId xmlns:a16="http://schemas.microsoft.com/office/drawing/2014/main" id="{9BFB9611-1169-C960-1B38-FE02E486CBEB}"/>
              </a:ext>
            </a:extLst>
          </p:cNvPr>
          <p:cNvSpPr txBox="1"/>
          <p:nvPr/>
        </p:nvSpPr>
        <p:spPr>
          <a:xfrm>
            <a:off x="1910770" y="4000655"/>
            <a:ext cx="2156134" cy="261610"/>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100" b="0" dirty="0">
                <a:solidFill>
                  <a:srgbClr val="000000"/>
                </a:solidFill>
              </a:rPr>
              <a:t>Manager	</a:t>
            </a:r>
            <a:endParaRPr lang="en-US" b="0" dirty="0"/>
          </a:p>
        </p:txBody>
      </p:sp>
      <p:sp>
        <p:nvSpPr>
          <p:cNvPr id="12" name="TextBox 11">
            <a:extLst>
              <a:ext uri="{FF2B5EF4-FFF2-40B4-BE49-F238E27FC236}">
                <a16:creationId xmlns:a16="http://schemas.microsoft.com/office/drawing/2014/main" id="{4931D67F-5EF7-C82E-0C8D-847066AABF79}"/>
              </a:ext>
            </a:extLst>
          </p:cNvPr>
          <p:cNvSpPr txBox="1"/>
          <p:nvPr/>
        </p:nvSpPr>
        <p:spPr>
          <a:xfrm>
            <a:off x="1905000" y="4646639"/>
            <a:ext cx="2156134" cy="261610"/>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100" b="0" dirty="0">
                <a:solidFill>
                  <a:srgbClr val="000000"/>
                </a:solidFill>
              </a:rPr>
              <a:t>Head Pizza Chef	</a:t>
            </a:r>
            <a:endParaRPr lang="en-US" b="0" dirty="0"/>
          </a:p>
        </p:txBody>
      </p:sp>
      <p:sp>
        <p:nvSpPr>
          <p:cNvPr id="13" name="TextBox 12">
            <a:extLst>
              <a:ext uri="{FF2B5EF4-FFF2-40B4-BE49-F238E27FC236}">
                <a16:creationId xmlns:a16="http://schemas.microsoft.com/office/drawing/2014/main" id="{9E3B0D13-FBEC-5520-8E42-939706048FF9}"/>
              </a:ext>
            </a:extLst>
          </p:cNvPr>
          <p:cNvSpPr txBox="1"/>
          <p:nvPr/>
        </p:nvSpPr>
        <p:spPr>
          <a:xfrm>
            <a:off x="3880639" y="3993849"/>
            <a:ext cx="4615243" cy="600164"/>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US" altLang="en-US" sz="1100" b="0" dirty="0">
                <a:solidFill>
                  <a:srgbClr val="000000"/>
                </a:solidFill>
              </a:rPr>
              <a:t>Responsible for inventory management and supplier coordination / ordering; budget / accounting; safety and hygiene; communication; problem-solving; staff training </a:t>
            </a:r>
          </a:p>
        </p:txBody>
      </p:sp>
      <p:sp>
        <p:nvSpPr>
          <p:cNvPr id="14" name="TextBox 13">
            <a:extLst>
              <a:ext uri="{FF2B5EF4-FFF2-40B4-BE49-F238E27FC236}">
                <a16:creationId xmlns:a16="http://schemas.microsoft.com/office/drawing/2014/main" id="{E33211A1-E247-5272-FAAB-C8B720E0EA51}"/>
              </a:ext>
            </a:extLst>
          </p:cNvPr>
          <p:cNvSpPr txBox="1"/>
          <p:nvPr/>
        </p:nvSpPr>
        <p:spPr>
          <a:xfrm>
            <a:off x="3887431" y="4629762"/>
            <a:ext cx="4608454" cy="430887"/>
          </a:xfrm>
          <a:prstGeom prst="rect">
            <a:avLst/>
          </a:prstGeom>
          <a:noFill/>
        </p:spPr>
        <p:txBody>
          <a:bodyPr wrap="square">
            <a:spAutoFit/>
          </a:bodyPr>
          <a:lstStyle/>
          <a:p>
            <a:pPr marL="171450" lvl="0" indent="-171450" eaLnBrk="1" hangingPunct="1">
              <a:buFont typeface="Arial" panose="020B0604020202020204" pitchFamily="34" charset="0"/>
              <a:buChar char="•"/>
              <a:defRPr/>
            </a:pPr>
            <a:r>
              <a:rPr lang="en-US" altLang="en-US" sz="1100" b="0" dirty="0">
                <a:solidFill>
                  <a:srgbClr val="000000"/>
                </a:solidFill>
              </a:rPr>
              <a:t>Responsible for managing other cooks; advises Manager on quality ingredients vs profitability; equipment calibration and maintenance  </a:t>
            </a:r>
          </a:p>
        </p:txBody>
      </p:sp>
      <p:sp>
        <p:nvSpPr>
          <p:cNvPr id="15" name="TextBox 14">
            <a:extLst>
              <a:ext uri="{FF2B5EF4-FFF2-40B4-BE49-F238E27FC236}">
                <a16:creationId xmlns:a16="http://schemas.microsoft.com/office/drawing/2014/main" id="{2821E9BB-C95F-E804-41D8-D4778E28C5E7}"/>
              </a:ext>
            </a:extLst>
          </p:cNvPr>
          <p:cNvSpPr txBox="1"/>
          <p:nvPr/>
        </p:nvSpPr>
        <p:spPr>
          <a:xfrm>
            <a:off x="3887429" y="5086962"/>
            <a:ext cx="4608453" cy="430887"/>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US" altLang="en-US" sz="1100" b="0" dirty="0">
                <a:solidFill>
                  <a:srgbClr val="000000"/>
                </a:solidFill>
              </a:rPr>
              <a:t>Responsible for following Head Chef’s guidance; following recipes; ingredient preparation (e.g., toss dough, assemble pizza, cook, etc.) </a:t>
            </a:r>
          </a:p>
        </p:txBody>
      </p:sp>
      <p:sp>
        <p:nvSpPr>
          <p:cNvPr id="3" name="TextBox 2">
            <a:extLst>
              <a:ext uri="{FF2B5EF4-FFF2-40B4-BE49-F238E27FC236}">
                <a16:creationId xmlns:a16="http://schemas.microsoft.com/office/drawing/2014/main" id="{973FA9DF-9DA1-B05A-740A-97638FC41873}"/>
              </a:ext>
            </a:extLst>
          </p:cNvPr>
          <p:cNvSpPr txBox="1">
            <a:spLocks noChangeArrowheads="1"/>
          </p:cNvSpPr>
          <p:nvPr/>
        </p:nvSpPr>
        <p:spPr bwMode="auto">
          <a:xfrm>
            <a:off x="3660953" y="1106302"/>
            <a:ext cx="31069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System / Program / Function:</a:t>
            </a:r>
          </a:p>
        </p:txBody>
      </p:sp>
      <p:sp>
        <p:nvSpPr>
          <p:cNvPr id="7" name="TextBox 6">
            <a:extLst>
              <a:ext uri="{FF2B5EF4-FFF2-40B4-BE49-F238E27FC236}">
                <a16:creationId xmlns:a16="http://schemas.microsoft.com/office/drawing/2014/main" id="{838375FF-6365-E1FF-AD8F-5E5176E7ABD2}"/>
              </a:ext>
            </a:extLst>
          </p:cNvPr>
          <p:cNvSpPr txBox="1"/>
          <p:nvPr/>
        </p:nvSpPr>
        <p:spPr>
          <a:xfrm>
            <a:off x="2922179" y="6062990"/>
            <a:ext cx="4584526" cy="2616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Ooey, gooey, hot (but not burnt) wood fired pizza</a:t>
            </a:r>
          </a:p>
        </p:txBody>
      </p:sp>
      <p:sp>
        <p:nvSpPr>
          <p:cNvPr id="8" name="Freeform 30">
            <a:extLst>
              <a:ext uri="{FF2B5EF4-FFF2-40B4-BE49-F238E27FC236}">
                <a16:creationId xmlns:a16="http://schemas.microsoft.com/office/drawing/2014/main" id="{27DB1E1D-EAC4-2CD2-D887-3CDF55CD6C5A}"/>
              </a:ext>
            </a:extLst>
          </p:cNvPr>
          <p:cNvSpPr>
            <a:spLocks noEditPoints="1"/>
          </p:cNvSpPr>
          <p:nvPr/>
        </p:nvSpPr>
        <p:spPr bwMode="auto">
          <a:xfrm>
            <a:off x="5116662" y="5689634"/>
            <a:ext cx="124204" cy="146304"/>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4" name="Arrow: Curved Right 3">
            <a:extLst>
              <a:ext uri="{FF2B5EF4-FFF2-40B4-BE49-F238E27FC236}">
                <a16:creationId xmlns:a16="http://schemas.microsoft.com/office/drawing/2014/main" id="{CE54E48A-DBC3-F88F-445F-ADCCDA469092}"/>
              </a:ext>
            </a:extLst>
          </p:cNvPr>
          <p:cNvSpPr/>
          <p:nvPr/>
        </p:nvSpPr>
        <p:spPr bwMode="auto">
          <a:xfrm>
            <a:off x="1289954" y="2043451"/>
            <a:ext cx="548640" cy="1205890"/>
          </a:xfrm>
          <a:prstGeom prst="curvedRightArrow">
            <a:avLst>
              <a:gd name="adj1" fmla="val 4295"/>
              <a:gd name="adj2" fmla="val 50000"/>
              <a:gd name="adj3" fmla="val 25000"/>
            </a:avLst>
          </a:prstGeom>
          <a:solidFill>
            <a:srgbClr val="FF0000"/>
          </a:solid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5" name="Arrow: Curved Right 4">
            <a:extLst>
              <a:ext uri="{FF2B5EF4-FFF2-40B4-BE49-F238E27FC236}">
                <a16:creationId xmlns:a16="http://schemas.microsoft.com/office/drawing/2014/main" id="{65D3761C-25BC-BBE1-5CF1-58C6B750FE15}"/>
              </a:ext>
            </a:extLst>
          </p:cNvPr>
          <p:cNvSpPr/>
          <p:nvPr/>
        </p:nvSpPr>
        <p:spPr bwMode="auto">
          <a:xfrm>
            <a:off x="1241775" y="2074483"/>
            <a:ext cx="600048" cy="2141973"/>
          </a:xfrm>
          <a:prstGeom prst="curvedRightArrow">
            <a:avLst>
              <a:gd name="adj1" fmla="val 4295"/>
              <a:gd name="adj2" fmla="val 50000"/>
              <a:gd name="adj3" fmla="val 25000"/>
            </a:avLst>
          </a:prstGeom>
          <a:solidFill>
            <a:srgbClr val="FF0000"/>
          </a:solid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6" name="Arrow: Curved Right 5">
            <a:extLst>
              <a:ext uri="{FF2B5EF4-FFF2-40B4-BE49-F238E27FC236}">
                <a16:creationId xmlns:a16="http://schemas.microsoft.com/office/drawing/2014/main" id="{4635A101-F58D-A5A6-6334-5D4AA203617F}"/>
              </a:ext>
            </a:extLst>
          </p:cNvPr>
          <p:cNvSpPr/>
          <p:nvPr/>
        </p:nvSpPr>
        <p:spPr bwMode="auto">
          <a:xfrm>
            <a:off x="979515" y="2040779"/>
            <a:ext cx="842358" cy="4088443"/>
          </a:xfrm>
          <a:prstGeom prst="curvedRightArrow">
            <a:avLst>
              <a:gd name="adj1" fmla="val 4295"/>
              <a:gd name="adj2" fmla="val 50000"/>
              <a:gd name="adj3" fmla="val 25000"/>
            </a:avLst>
          </a:prstGeom>
          <a:solidFill>
            <a:srgbClr val="FF0000"/>
          </a:solid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9" name="Text Box 2">
            <a:extLst>
              <a:ext uri="{FF2B5EF4-FFF2-40B4-BE49-F238E27FC236}">
                <a16:creationId xmlns:a16="http://schemas.microsoft.com/office/drawing/2014/main" id="{0D8B7009-5000-4FE2-EB0C-3C2425BA06CA}"/>
              </a:ext>
            </a:extLst>
          </p:cNvPr>
          <p:cNvSpPr txBox="1">
            <a:spLocks noChangeArrowheads="1"/>
          </p:cNvSpPr>
          <p:nvPr/>
        </p:nvSpPr>
        <p:spPr bwMode="auto">
          <a:xfrm>
            <a:off x="2508530" y="482025"/>
            <a:ext cx="53511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t>Example Functional Model</a:t>
            </a:r>
          </a:p>
        </p:txBody>
      </p:sp>
    </p:spTree>
    <p:extLst>
      <p:ext uri="{BB962C8B-B14F-4D97-AF65-F5344CB8AC3E}">
        <p14:creationId xmlns:p14="http://schemas.microsoft.com/office/powerpoint/2010/main" val="1212098675"/>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9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49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5" grpId="0"/>
      <p:bldP spid="19499" grpId="0"/>
      <p:bldP spid="2" grpId="0"/>
      <p:bldP spid="11" grpId="0"/>
      <p:bldP spid="12" grpId="0"/>
      <p:bldP spid="13" grpId="0"/>
      <p:bldP spid="14" grpId="0"/>
      <p:bldP spid="15" grpId="0"/>
      <p:bldP spid="7" grpId="0"/>
      <p:bldP spid="4" grpId="0" animBg="1"/>
      <p:bldP spid="5" grpId="0" animBg="1"/>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85E4DE7-B27E-A654-A7C9-077F2B09030B}"/>
            </a:ext>
          </a:extLst>
        </p:cNvPr>
        <p:cNvGrpSpPr/>
        <p:nvPr/>
      </p:nvGrpSpPr>
      <p:grpSpPr>
        <a:xfrm>
          <a:off x="0" y="0"/>
          <a:ext cx="0" cy="0"/>
          <a:chOff x="0" y="0"/>
          <a:chExt cx="0" cy="0"/>
        </a:xfrm>
      </p:grpSpPr>
      <p:sp>
        <p:nvSpPr>
          <p:cNvPr id="4" name="Rectangle 1194">
            <a:extLst>
              <a:ext uri="{FF2B5EF4-FFF2-40B4-BE49-F238E27FC236}">
                <a16:creationId xmlns:a16="http://schemas.microsoft.com/office/drawing/2014/main" id="{26C945DE-8025-20B6-6483-4E7C146043C4}"/>
              </a:ext>
            </a:extLst>
          </p:cNvPr>
          <p:cNvSpPr>
            <a:spLocks noChangeArrowheads="1"/>
          </p:cNvSpPr>
          <p:nvPr/>
        </p:nvSpPr>
        <p:spPr bwMode="auto">
          <a:xfrm>
            <a:off x="2502905" y="1413860"/>
            <a:ext cx="4724400" cy="473075"/>
          </a:xfrm>
          <a:prstGeom prst="rect">
            <a:avLst/>
          </a:prstGeom>
          <a:solidFill>
            <a:srgbClr val="0000FF"/>
          </a:solidFill>
          <a:ln w="12700">
            <a:solidFill>
              <a:schemeClr val="tx1"/>
            </a:solidFill>
            <a:miter lim="800000"/>
            <a:headEnd/>
            <a:tailEnd/>
          </a:ln>
          <a:effectLst/>
        </p:spPr>
        <p:txBody>
          <a:bodyPr wrap="none" lIns="87127" tIns="45457" rIns="87127" bIns="45457" anchor="ctr"/>
          <a:lstStyle/>
          <a:p>
            <a:pPr algn="ctr" defTabSz="866775">
              <a:defRPr/>
            </a:pPr>
            <a:r>
              <a:rPr lang="en-US" sz="1800" b="1" dirty="0">
                <a:solidFill>
                  <a:srgbClr val="FFFF66"/>
                </a:solidFill>
                <a:effectLst>
                  <a:outerShdw blurRad="38100" dist="38100" dir="2700000" algn="tl">
                    <a:srgbClr val="000000"/>
                  </a:outerShdw>
                </a:effectLst>
                <a:latin typeface="Arial" charset="0"/>
              </a:rPr>
              <a:t>3. DEVELOP THE LIST</a:t>
            </a:r>
          </a:p>
        </p:txBody>
      </p:sp>
      <p:sp>
        <p:nvSpPr>
          <p:cNvPr id="3" name="Rectangle 4">
            <a:extLst>
              <a:ext uri="{FF2B5EF4-FFF2-40B4-BE49-F238E27FC236}">
                <a16:creationId xmlns:a16="http://schemas.microsoft.com/office/drawing/2014/main" id="{4E4908CF-51D4-CA76-2DE6-24D7090904F7}"/>
              </a:ext>
            </a:extLst>
          </p:cNvPr>
          <p:cNvSpPr>
            <a:spLocks noChangeArrowheads="1"/>
          </p:cNvSpPr>
          <p:nvPr/>
        </p:nvSpPr>
        <p:spPr bwMode="auto">
          <a:xfrm>
            <a:off x="2502905" y="1881044"/>
            <a:ext cx="4724400" cy="1371600"/>
          </a:xfrm>
          <a:prstGeom prst="rect">
            <a:avLst/>
          </a:prstGeom>
          <a:solidFill>
            <a:srgbClr val="FFFF00"/>
          </a:solidFill>
          <a:ln w="12700">
            <a:solidFill>
              <a:schemeClr val="tx1"/>
            </a:solidFill>
            <a:miter lim="800000"/>
            <a:headEnd/>
            <a:tailEnd/>
          </a:ln>
          <a:effectLst/>
        </p:spPr>
        <p:txBody>
          <a:bodyPr wrap="none" lIns="87127" tIns="45457" rIns="87127" bIns="45457" anchor="ctr"/>
          <a:lstStyle/>
          <a:p>
            <a:pPr defTabSz="866775">
              <a:defRPr/>
            </a:pPr>
            <a:r>
              <a:rPr lang="en-US" sz="1900" dirty="0">
                <a:effectLst>
                  <a:outerShdw blurRad="38100" dist="38100" dir="2700000" algn="tl">
                    <a:srgbClr val="FFFFFF"/>
                  </a:outerShdw>
                </a:effectLst>
                <a:latin typeface="Arial" charset="0"/>
              </a:rPr>
              <a:t>1.  OIP (1</a:t>
            </a:r>
            <a:r>
              <a:rPr lang="en-US" sz="1900" baseline="30000" dirty="0">
                <a:effectLst>
                  <a:outerShdw blurRad="38100" dist="38100" dir="2700000" algn="tl">
                    <a:srgbClr val="FFFFFF"/>
                  </a:outerShdw>
                </a:effectLst>
                <a:latin typeface="Arial" charset="0"/>
              </a:rPr>
              <a:t>st</a:t>
            </a:r>
            <a:r>
              <a:rPr lang="en-US" sz="1900" dirty="0">
                <a:effectLst>
                  <a:outerShdw blurRad="38100" dist="38100" dir="2700000" algn="tl">
                    <a:srgbClr val="FFFFFF"/>
                  </a:outerShdw>
                </a:effectLst>
                <a:latin typeface="Arial" charset="0"/>
              </a:rPr>
              <a:t> Quarter)</a:t>
            </a:r>
          </a:p>
          <a:p>
            <a:pPr defTabSz="866775">
              <a:defRPr/>
            </a:pPr>
            <a:r>
              <a:rPr lang="en-US" sz="1900" dirty="0">
                <a:effectLst>
                  <a:outerShdw blurRad="38100" dist="38100" dir="2700000" algn="tl">
                    <a:srgbClr val="FFFFFF"/>
                  </a:outerShdw>
                </a:effectLst>
                <a:latin typeface="Arial" charset="0"/>
              </a:rPr>
              <a:t>2.  Risk Management (RM) (2</a:t>
            </a:r>
            <a:r>
              <a:rPr lang="en-US" sz="1900" baseline="30000" dirty="0">
                <a:effectLst>
                  <a:outerShdw blurRad="38100" dist="38100" dir="2700000" algn="tl">
                    <a:srgbClr val="FFFFFF"/>
                  </a:outerShdw>
                </a:effectLst>
                <a:latin typeface="Arial" charset="0"/>
              </a:rPr>
              <a:t>nd</a:t>
            </a:r>
            <a:r>
              <a:rPr lang="en-US" sz="1900" dirty="0">
                <a:effectLst>
                  <a:outerShdw blurRad="38100" dist="38100" dir="2700000" algn="tl">
                    <a:srgbClr val="FFFFFF"/>
                  </a:outerShdw>
                </a:effectLst>
                <a:latin typeface="Arial" charset="0"/>
              </a:rPr>
              <a:t> Quarter)</a:t>
            </a:r>
          </a:p>
          <a:p>
            <a:pPr defTabSz="866775">
              <a:defRPr/>
            </a:pPr>
            <a:r>
              <a:rPr lang="en-US" sz="1900" dirty="0">
                <a:effectLst>
                  <a:outerShdw blurRad="38100" dist="38100" dir="2700000" algn="tl">
                    <a:srgbClr val="FFFFFF"/>
                  </a:outerShdw>
                </a:effectLst>
                <a:latin typeface="Arial" charset="0"/>
              </a:rPr>
              <a:t>3.  Force Protection (3</a:t>
            </a:r>
            <a:r>
              <a:rPr lang="en-US" sz="1900" baseline="30000" dirty="0">
                <a:effectLst>
                  <a:outerShdw blurRad="38100" dist="38100" dir="2700000" algn="tl">
                    <a:srgbClr val="FFFFFF"/>
                  </a:outerShdw>
                </a:effectLst>
                <a:latin typeface="Arial" charset="0"/>
              </a:rPr>
              <a:t>rd</a:t>
            </a:r>
            <a:r>
              <a:rPr lang="en-US" sz="1900" dirty="0">
                <a:effectLst>
                  <a:outerShdw blurRad="38100" dist="38100" dir="2700000" algn="tl">
                    <a:srgbClr val="FFFFFF"/>
                  </a:outerShdw>
                </a:effectLst>
                <a:latin typeface="Arial" charset="0"/>
              </a:rPr>
              <a:t> Quarter)</a:t>
            </a:r>
          </a:p>
          <a:p>
            <a:pPr defTabSz="866775">
              <a:defRPr/>
            </a:pPr>
            <a:r>
              <a:rPr lang="en-US" sz="1900" dirty="0">
                <a:effectLst>
                  <a:outerShdw blurRad="38100" dist="38100" dir="2700000" algn="tl">
                    <a:srgbClr val="FFFFFF"/>
                  </a:outerShdw>
                </a:effectLst>
                <a:latin typeface="Arial" charset="0"/>
              </a:rPr>
              <a:t>4.  Property Accountability (4</a:t>
            </a:r>
            <a:r>
              <a:rPr lang="en-US" sz="1900" baseline="30000" dirty="0">
                <a:effectLst>
                  <a:outerShdw blurRad="38100" dist="38100" dir="2700000" algn="tl">
                    <a:srgbClr val="FFFFFF"/>
                  </a:outerShdw>
                </a:effectLst>
                <a:latin typeface="Arial" charset="0"/>
              </a:rPr>
              <a:t>th</a:t>
            </a:r>
            <a:r>
              <a:rPr lang="en-US" sz="1900" dirty="0">
                <a:effectLst>
                  <a:outerShdw blurRad="38100" dist="38100" dir="2700000" algn="tl">
                    <a:srgbClr val="FFFFFF"/>
                  </a:outerShdw>
                </a:effectLst>
                <a:latin typeface="Arial" charset="0"/>
              </a:rPr>
              <a:t> Quarter) </a:t>
            </a:r>
          </a:p>
        </p:txBody>
      </p:sp>
      <p:sp>
        <p:nvSpPr>
          <p:cNvPr id="17" name="Text Box 2">
            <a:extLst>
              <a:ext uri="{FF2B5EF4-FFF2-40B4-BE49-F238E27FC236}">
                <a16:creationId xmlns:a16="http://schemas.microsoft.com/office/drawing/2014/main" id="{5D47C137-1FEB-AE95-3936-31C9B5543A74}"/>
              </a:ext>
            </a:extLst>
          </p:cNvPr>
          <p:cNvSpPr txBox="1">
            <a:spLocks noChangeArrowheads="1"/>
          </p:cNvSpPr>
          <p:nvPr/>
        </p:nvSpPr>
        <p:spPr bwMode="auto">
          <a:xfrm>
            <a:off x="1905000" y="165745"/>
            <a:ext cx="59202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t>Example Functional Model #2</a:t>
            </a:r>
          </a:p>
        </p:txBody>
      </p:sp>
      <p:sp>
        <p:nvSpPr>
          <p:cNvPr id="34" name="Rectangle 33">
            <a:extLst>
              <a:ext uri="{FF2B5EF4-FFF2-40B4-BE49-F238E27FC236}">
                <a16:creationId xmlns:a16="http://schemas.microsoft.com/office/drawing/2014/main" id="{5C2F32E2-03FF-8CA4-9953-855720EC681A}"/>
              </a:ext>
            </a:extLst>
          </p:cNvPr>
          <p:cNvSpPr/>
          <p:nvPr/>
        </p:nvSpPr>
        <p:spPr bwMode="auto">
          <a:xfrm>
            <a:off x="1517320" y="1061568"/>
            <a:ext cx="6225010" cy="5209639"/>
          </a:xfrm>
          <a:prstGeom prst="rect">
            <a:avLst/>
          </a:prstGeom>
          <a:solidFill>
            <a:schemeClr val="accent3"/>
          </a:solidFill>
          <a:ln w="762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5" name="Group 4">
            <a:extLst>
              <a:ext uri="{FF2B5EF4-FFF2-40B4-BE49-F238E27FC236}">
                <a16:creationId xmlns:a16="http://schemas.microsoft.com/office/drawing/2014/main" id="{FF9B41EB-A002-7602-1DC7-A601D6B15422}"/>
              </a:ext>
            </a:extLst>
          </p:cNvPr>
          <p:cNvGrpSpPr/>
          <p:nvPr/>
        </p:nvGrpSpPr>
        <p:grpSpPr>
          <a:xfrm>
            <a:off x="1752600" y="1838591"/>
            <a:ext cx="5872364" cy="4203488"/>
            <a:chOff x="5093121" y="1874298"/>
            <a:chExt cx="3203702" cy="4203488"/>
          </a:xfrm>
        </p:grpSpPr>
        <p:sp>
          <p:nvSpPr>
            <p:cNvPr id="6" name="Rectangle 21">
              <a:extLst>
                <a:ext uri="{FF2B5EF4-FFF2-40B4-BE49-F238E27FC236}">
                  <a16:creationId xmlns:a16="http://schemas.microsoft.com/office/drawing/2014/main" id="{8038168D-A6C0-2A11-3B78-8A166E14C18C}"/>
                </a:ext>
              </a:extLst>
            </p:cNvPr>
            <p:cNvSpPr>
              <a:spLocks noChangeArrowheads="1"/>
            </p:cNvSpPr>
            <p:nvPr/>
          </p:nvSpPr>
          <p:spPr bwMode="auto">
            <a:xfrm>
              <a:off x="5093121" y="5562254"/>
              <a:ext cx="3173565" cy="504825"/>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7" name="Freeform 30">
              <a:extLst>
                <a:ext uri="{FF2B5EF4-FFF2-40B4-BE49-F238E27FC236}">
                  <a16:creationId xmlns:a16="http://schemas.microsoft.com/office/drawing/2014/main" id="{64D38689-D6E5-AB65-249D-6F4EA4224095}"/>
                </a:ext>
              </a:extLst>
            </p:cNvPr>
            <p:cNvSpPr>
              <a:spLocks noEditPoints="1"/>
            </p:cNvSpPr>
            <p:nvPr/>
          </p:nvSpPr>
          <p:spPr bwMode="auto">
            <a:xfrm>
              <a:off x="6638202" y="2526323"/>
              <a:ext cx="49212" cy="274320"/>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grpSp>
          <p:nvGrpSpPr>
            <p:cNvPr id="8" name="Group 7">
              <a:extLst>
                <a:ext uri="{FF2B5EF4-FFF2-40B4-BE49-F238E27FC236}">
                  <a16:creationId xmlns:a16="http://schemas.microsoft.com/office/drawing/2014/main" id="{E849313C-DA60-769C-5C5B-25329239C5E4}"/>
                </a:ext>
              </a:extLst>
            </p:cNvPr>
            <p:cNvGrpSpPr/>
            <p:nvPr/>
          </p:nvGrpSpPr>
          <p:grpSpPr>
            <a:xfrm>
              <a:off x="5093121" y="2852165"/>
              <a:ext cx="3185340" cy="523220"/>
              <a:chOff x="4513923" y="2884513"/>
              <a:chExt cx="3185340" cy="523220"/>
            </a:xfrm>
          </p:grpSpPr>
          <p:sp>
            <p:nvSpPr>
              <p:cNvPr id="29" name="Rectangle 21">
                <a:extLst>
                  <a:ext uri="{FF2B5EF4-FFF2-40B4-BE49-F238E27FC236}">
                    <a16:creationId xmlns:a16="http://schemas.microsoft.com/office/drawing/2014/main" id="{7DB4EF2D-A8CB-F028-8479-7D754E4021A6}"/>
                  </a:ext>
                </a:extLst>
              </p:cNvPr>
              <p:cNvSpPr>
                <a:spLocks noChangeArrowheads="1"/>
              </p:cNvSpPr>
              <p:nvPr/>
            </p:nvSpPr>
            <p:spPr bwMode="auto">
              <a:xfrm>
                <a:off x="4513923" y="2899701"/>
                <a:ext cx="3185340" cy="504825"/>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30" name="TextBox 29">
                <a:extLst>
                  <a:ext uri="{FF2B5EF4-FFF2-40B4-BE49-F238E27FC236}">
                    <a16:creationId xmlns:a16="http://schemas.microsoft.com/office/drawing/2014/main" id="{82C00051-E23D-1E44-0A8E-87F30C8CC630}"/>
                  </a:ext>
                </a:extLst>
              </p:cNvPr>
              <p:cNvSpPr txBox="1">
                <a:spLocks noChangeArrowheads="1"/>
              </p:cNvSpPr>
              <p:nvPr/>
            </p:nvSpPr>
            <p:spPr bwMode="auto">
              <a:xfrm>
                <a:off x="4520109" y="2884513"/>
                <a:ext cx="31673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dirty="0">
                    <a:solidFill>
                      <a:srgbClr val="0000FF"/>
                    </a:solidFill>
                  </a:rPr>
                  <a:t>Inputs:</a:t>
                </a:r>
              </a:p>
              <a:p>
                <a:pPr algn="ctr" eaLnBrk="1" hangingPunct="1">
                  <a:spcBef>
                    <a:spcPct val="0"/>
                  </a:spcBef>
                  <a:buFontTx/>
                  <a:buNone/>
                </a:pPr>
                <a:endParaRPr lang="en-US" altLang="en-US" sz="400" dirty="0">
                  <a:solidFill>
                    <a:srgbClr val="0000FF"/>
                  </a:solidFill>
                </a:endParaRPr>
              </a:p>
              <a:p>
                <a:pPr algn="ctr" eaLnBrk="1" hangingPunct="1">
                  <a:spcBef>
                    <a:spcPct val="0"/>
                  </a:spcBef>
                  <a:buFontTx/>
                  <a:buNone/>
                </a:pPr>
                <a:r>
                  <a:rPr lang="en-US" altLang="en-US" sz="1200" b="0" dirty="0"/>
                  <a:t>People, systems, facilities, or equipment to be transformed during the process</a:t>
                </a:r>
              </a:p>
            </p:txBody>
          </p:sp>
        </p:grpSp>
        <p:grpSp>
          <p:nvGrpSpPr>
            <p:cNvPr id="11" name="Group 10">
              <a:extLst>
                <a:ext uri="{FF2B5EF4-FFF2-40B4-BE49-F238E27FC236}">
                  <a16:creationId xmlns:a16="http://schemas.microsoft.com/office/drawing/2014/main" id="{2E37C809-A99B-F3C0-46EF-D0EC27E94895}"/>
                </a:ext>
              </a:extLst>
            </p:cNvPr>
            <p:cNvGrpSpPr/>
            <p:nvPr/>
          </p:nvGrpSpPr>
          <p:grpSpPr>
            <a:xfrm>
              <a:off x="5093121" y="1874298"/>
              <a:ext cx="3185340" cy="574068"/>
              <a:chOff x="3023606" y="1104636"/>
              <a:chExt cx="3185340" cy="574068"/>
            </a:xfrm>
          </p:grpSpPr>
          <p:sp>
            <p:nvSpPr>
              <p:cNvPr id="27" name="Rectangle 21">
                <a:extLst>
                  <a:ext uri="{FF2B5EF4-FFF2-40B4-BE49-F238E27FC236}">
                    <a16:creationId xmlns:a16="http://schemas.microsoft.com/office/drawing/2014/main" id="{E71F84D4-A7E9-2ED1-5D9F-1F2FE711518C}"/>
                  </a:ext>
                </a:extLst>
              </p:cNvPr>
              <p:cNvSpPr>
                <a:spLocks noChangeArrowheads="1"/>
              </p:cNvSpPr>
              <p:nvPr/>
            </p:nvSpPr>
            <p:spPr bwMode="auto">
              <a:xfrm>
                <a:off x="3023606" y="1114117"/>
                <a:ext cx="3185340" cy="564587"/>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28" name="TextBox 27">
                <a:extLst>
                  <a:ext uri="{FF2B5EF4-FFF2-40B4-BE49-F238E27FC236}">
                    <a16:creationId xmlns:a16="http://schemas.microsoft.com/office/drawing/2014/main" id="{E6B789FA-1C41-4D53-70A2-7D17A01D8CDA}"/>
                  </a:ext>
                </a:extLst>
              </p:cNvPr>
              <p:cNvSpPr txBox="1">
                <a:spLocks noChangeArrowheads="1"/>
              </p:cNvSpPr>
              <p:nvPr/>
            </p:nvSpPr>
            <p:spPr bwMode="auto">
              <a:xfrm>
                <a:off x="3023606" y="1104636"/>
                <a:ext cx="3185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dirty="0">
                    <a:solidFill>
                      <a:srgbClr val="0000FF"/>
                    </a:solidFill>
                  </a:rPr>
                  <a:t>Controls:</a:t>
                </a:r>
              </a:p>
              <a:p>
                <a:pPr algn="ctr" eaLnBrk="1" hangingPunct="1">
                  <a:spcBef>
                    <a:spcPct val="0"/>
                  </a:spcBef>
                  <a:buFontTx/>
                  <a:buNone/>
                </a:pPr>
                <a:endParaRPr lang="en-US" altLang="en-US" sz="400" dirty="0">
                  <a:solidFill>
                    <a:srgbClr val="0000FF"/>
                  </a:solidFill>
                </a:endParaRPr>
              </a:p>
              <a:p>
                <a:pPr algn="ctr" eaLnBrk="1" hangingPunct="1">
                  <a:spcBef>
                    <a:spcPct val="0"/>
                  </a:spcBef>
                  <a:buFontTx/>
                  <a:buNone/>
                </a:pPr>
                <a:r>
                  <a:rPr lang="en-US" altLang="en-US" sz="1200" b="0" dirty="0"/>
                  <a:t>Laws, regulations, policies, etc., that govern the process -- include proponent </a:t>
                </a:r>
              </a:p>
            </p:txBody>
          </p:sp>
        </p:grpSp>
        <p:sp>
          <p:nvSpPr>
            <p:cNvPr id="13" name="TextBox 12">
              <a:extLst>
                <a:ext uri="{FF2B5EF4-FFF2-40B4-BE49-F238E27FC236}">
                  <a16:creationId xmlns:a16="http://schemas.microsoft.com/office/drawing/2014/main" id="{251DC200-934D-EFDE-6893-D44B0A86A1AE}"/>
                </a:ext>
              </a:extLst>
            </p:cNvPr>
            <p:cNvSpPr txBox="1">
              <a:spLocks noChangeArrowheads="1"/>
            </p:cNvSpPr>
            <p:nvPr/>
          </p:nvSpPr>
          <p:spPr bwMode="auto">
            <a:xfrm>
              <a:off x="5093121" y="5554566"/>
              <a:ext cx="31735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dirty="0">
                  <a:solidFill>
                    <a:srgbClr val="0000FF"/>
                  </a:solidFill>
                </a:rPr>
                <a:t>Output:</a:t>
              </a:r>
            </a:p>
            <a:p>
              <a:pPr algn="ctr" eaLnBrk="1" hangingPunct="1">
                <a:spcBef>
                  <a:spcPct val="0"/>
                </a:spcBef>
                <a:buFontTx/>
                <a:buNone/>
              </a:pPr>
              <a:endParaRPr lang="en-US" altLang="en-US" sz="400" dirty="0">
                <a:solidFill>
                  <a:srgbClr val="0000FF"/>
                </a:solidFill>
              </a:endParaRPr>
            </a:p>
            <a:p>
              <a:pPr algn="ctr" eaLnBrk="1" hangingPunct="1">
                <a:spcBef>
                  <a:spcPct val="0"/>
                </a:spcBef>
                <a:buFontTx/>
                <a:buNone/>
              </a:pPr>
              <a:r>
                <a:rPr lang="en-US" altLang="en-US" sz="1200" b="0" dirty="0">
                  <a:solidFill>
                    <a:srgbClr val="000000"/>
                  </a:solidFill>
                </a:rPr>
                <a:t>Desired result of the system / program / process</a:t>
              </a:r>
              <a:endParaRPr lang="en-US" altLang="en-US" sz="1200" b="0" dirty="0"/>
            </a:p>
          </p:txBody>
        </p:sp>
        <p:grpSp>
          <p:nvGrpSpPr>
            <p:cNvPr id="14" name="Group 13">
              <a:extLst>
                <a:ext uri="{FF2B5EF4-FFF2-40B4-BE49-F238E27FC236}">
                  <a16:creationId xmlns:a16="http://schemas.microsoft.com/office/drawing/2014/main" id="{4F59352E-EE36-8827-CA78-AD368AAF1683}"/>
                </a:ext>
              </a:extLst>
            </p:cNvPr>
            <p:cNvGrpSpPr/>
            <p:nvPr/>
          </p:nvGrpSpPr>
          <p:grpSpPr>
            <a:xfrm>
              <a:off x="5093121" y="3774499"/>
              <a:ext cx="3203702" cy="1206728"/>
              <a:chOff x="2992029" y="896052"/>
              <a:chExt cx="3203702" cy="1206728"/>
            </a:xfrm>
          </p:grpSpPr>
          <p:sp>
            <p:nvSpPr>
              <p:cNvPr id="23" name="Rectangle 21">
                <a:extLst>
                  <a:ext uri="{FF2B5EF4-FFF2-40B4-BE49-F238E27FC236}">
                    <a16:creationId xmlns:a16="http://schemas.microsoft.com/office/drawing/2014/main" id="{8C3297D7-B1EC-C661-5040-F04C26834C3E}"/>
                  </a:ext>
                </a:extLst>
              </p:cNvPr>
              <p:cNvSpPr>
                <a:spLocks noChangeArrowheads="1"/>
              </p:cNvSpPr>
              <p:nvPr/>
            </p:nvSpPr>
            <p:spPr bwMode="auto">
              <a:xfrm>
                <a:off x="2992029" y="896052"/>
                <a:ext cx="3173565" cy="1206728"/>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24" name="TextBox 23">
                <a:extLst>
                  <a:ext uri="{FF2B5EF4-FFF2-40B4-BE49-F238E27FC236}">
                    <a16:creationId xmlns:a16="http://schemas.microsoft.com/office/drawing/2014/main" id="{E38D1A1D-F49C-D77D-415E-9E8193221D2F}"/>
                  </a:ext>
                </a:extLst>
              </p:cNvPr>
              <p:cNvSpPr txBox="1">
                <a:spLocks noChangeArrowheads="1"/>
              </p:cNvSpPr>
              <p:nvPr/>
            </p:nvSpPr>
            <p:spPr bwMode="auto">
              <a:xfrm>
                <a:off x="2998214" y="921810"/>
                <a:ext cx="319751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dirty="0">
                    <a:solidFill>
                      <a:srgbClr val="0000FF"/>
                    </a:solidFill>
                  </a:rPr>
                  <a:t>Mechanisms:</a:t>
                </a:r>
              </a:p>
              <a:p>
                <a:pPr algn="ctr" eaLnBrk="1" hangingPunct="1">
                  <a:spcBef>
                    <a:spcPct val="0"/>
                  </a:spcBef>
                  <a:buFontTx/>
                  <a:buNone/>
                </a:pPr>
                <a:endParaRPr lang="en-US" altLang="en-US" sz="200" dirty="0">
                  <a:solidFill>
                    <a:srgbClr val="0000FF"/>
                  </a:solidFill>
                </a:endParaRPr>
              </a:p>
              <a:p>
                <a:pPr algn="ctr" eaLnBrk="1" hangingPunct="1">
                  <a:spcBef>
                    <a:spcPct val="0"/>
                  </a:spcBef>
                  <a:buFontTx/>
                  <a:buNone/>
                </a:pPr>
                <a:r>
                  <a:rPr lang="en-US" altLang="en-US" sz="1200" b="0" dirty="0"/>
                  <a:t>Specific activities necessary to perform the process </a:t>
                </a:r>
              </a:p>
              <a:p>
                <a:pPr algn="ctr" eaLnBrk="1" hangingPunct="1">
                  <a:spcBef>
                    <a:spcPct val="0"/>
                  </a:spcBef>
                  <a:buFontTx/>
                  <a:buNone/>
                </a:pPr>
                <a:r>
                  <a:rPr lang="en-US" altLang="en-US" sz="1200" b="0" dirty="0"/>
                  <a:t>(i.e., transform the inputs into the output)</a:t>
                </a:r>
              </a:p>
            </p:txBody>
          </p:sp>
        </p:grpSp>
        <p:sp>
          <p:nvSpPr>
            <p:cNvPr id="15" name="Freeform 30">
              <a:extLst>
                <a:ext uri="{FF2B5EF4-FFF2-40B4-BE49-F238E27FC236}">
                  <a16:creationId xmlns:a16="http://schemas.microsoft.com/office/drawing/2014/main" id="{EC3E10BC-0116-664E-FB35-BE274F2AB39E}"/>
                </a:ext>
              </a:extLst>
            </p:cNvPr>
            <p:cNvSpPr>
              <a:spLocks noEditPoints="1"/>
            </p:cNvSpPr>
            <p:nvPr/>
          </p:nvSpPr>
          <p:spPr bwMode="auto">
            <a:xfrm>
              <a:off x="6673458" y="5228716"/>
              <a:ext cx="49212" cy="274320"/>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19" name="Freeform 30">
              <a:extLst>
                <a:ext uri="{FF2B5EF4-FFF2-40B4-BE49-F238E27FC236}">
                  <a16:creationId xmlns:a16="http://schemas.microsoft.com/office/drawing/2014/main" id="{832EBA19-E0BF-831F-B113-611606938313}"/>
                </a:ext>
              </a:extLst>
            </p:cNvPr>
            <p:cNvSpPr>
              <a:spLocks noEditPoints="1"/>
            </p:cNvSpPr>
            <p:nvPr/>
          </p:nvSpPr>
          <p:spPr bwMode="auto">
            <a:xfrm>
              <a:off x="6645173" y="3427775"/>
              <a:ext cx="49212" cy="274320"/>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20" name="Rectangle 21">
              <a:extLst>
                <a:ext uri="{FF2B5EF4-FFF2-40B4-BE49-F238E27FC236}">
                  <a16:creationId xmlns:a16="http://schemas.microsoft.com/office/drawing/2014/main" id="{6C624F9E-CF2B-008C-0C18-C620E73DB34E}"/>
                </a:ext>
              </a:extLst>
            </p:cNvPr>
            <p:cNvSpPr>
              <a:spLocks noChangeArrowheads="1"/>
            </p:cNvSpPr>
            <p:nvPr/>
          </p:nvSpPr>
          <p:spPr bwMode="auto">
            <a:xfrm>
              <a:off x="6694385" y="4446589"/>
              <a:ext cx="1572301" cy="723328"/>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21" name="Rectangle 21">
              <a:extLst>
                <a:ext uri="{FF2B5EF4-FFF2-40B4-BE49-F238E27FC236}">
                  <a16:creationId xmlns:a16="http://schemas.microsoft.com/office/drawing/2014/main" id="{20D14C53-D66D-82FF-9845-8CA5EC2031FF}"/>
                </a:ext>
              </a:extLst>
            </p:cNvPr>
            <p:cNvSpPr>
              <a:spLocks noChangeArrowheads="1"/>
            </p:cNvSpPr>
            <p:nvPr/>
          </p:nvSpPr>
          <p:spPr bwMode="auto">
            <a:xfrm>
              <a:off x="5093121" y="4446589"/>
              <a:ext cx="1601264" cy="723328"/>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22" name="TextBox 21">
              <a:extLst>
                <a:ext uri="{FF2B5EF4-FFF2-40B4-BE49-F238E27FC236}">
                  <a16:creationId xmlns:a16="http://schemas.microsoft.com/office/drawing/2014/main" id="{C3EAD1A0-9998-EA94-6BB3-19754C9EFDCC}"/>
                </a:ext>
              </a:extLst>
            </p:cNvPr>
            <p:cNvSpPr txBox="1">
              <a:spLocks noChangeArrowheads="1"/>
            </p:cNvSpPr>
            <p:nvPr/>
          </p:nvSpPr>
          <p:spPr bwMode="auto">
            <a:xfrm>
              <a:off x="5188603" y="4431144"/>
              <a:ext cx="3038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200" dirty="0">
                  <a:solidFill>
                    <a:srgbClr val="0000FF"/>
                  </a:solidFill>
                </a:rPr>
                <a:t>            </a:t>
              </a:r>
              <a:r>
                <a:rPr lang="en-US" altLang="en-US" sz="1200" u="sng" dirty="0">
                  <a:solidFill>
                    <a:srgbClr val="0000FF"/>
                  </a:solidFill>
                </a:rPr>
                <a:t>Who</a:t>
              </a:r>
              <a:r>
                <a:rPr lang="en-US" altLang="en-US" sz="1200" dirty="0">
                  <a:solidFill>
                    <a:srgbClr val="0000FF"/>
                  </a:solidFill>
                </a:rPr>
                <a:t>                   			         </a:t>
              </a:r>
              <a:r>
                <a:rPr lang="en-US" altLang="en-US" sz="1200" u="sng" dirty="0">
                  <a:solidFill>
                    <a:srgbClr val="0000FF"/>
                  </a:solidFill>
                </a:rPr>
                <a:t>What</a:t>
              </a:r>
            </a:p>
            <a:p>
              <a:pPr algn="ctr" eaLnBrk="1" hangingPunct="1">
                <a:spcBef>
                  <a:spcPct val="0"/>
                </a:spcBef>
                <a:buFontTx/>
                <a:buNone/>
              </a:pPr>
              <a:endParaRPr lang="en-US" altLang="en-US" sz="1200" b="0" dirty="0"/>
            </a:p>
          </p:txBody>
        </p:sp>
      </p:grpSp>
      <p:sp>
        <p:nvSpPr>
          <p:cNvPr id="35" name="Rectangle 34">
            <a:extLst>
              <a:ext uri="{FF2B5EF4-FFF2-40B4-BE49-F238E27FC236}">
                <a16:creationId xmlns:a16="http://schemas.microsoft.com/office/drawing/2014/main" id="{101455D9-A3B0-90E5-2077-D17AF31BBB6B}"/>
              </a:ext>
            </a:extLst>
          </p:cNvPr>
          <p:cNvSpPr>
            <a:spLocks noChangeArrowheads="1"/>
          </p:cNvSpPr>
          <p:nvPr/>
        </p:nvSpPr>
        <p:spPr bwMode="auto">
          <a:xfrm>
            <a:off x="1752600" y="1128200"/>
            <a:ext cx="5838707" cy="504561"/>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36" name="TextBox 35">
            <a:extLst>
              <a:ext uri="{FF2B5EF4-FFF2-40B4-BE49-F238E27FC236}">
                <a16:creationId xmlns:a16="http://schemas.microsoft.com/office/drawing/2014/main" id="{F2248030-0B70-5442-D59F-14086F763DC8}"/>
              </a:ext>
            </a:extLst>
          </p:cNvPr>
          <p:cNvSpPr txBox="1">
            <a:spLocks noChangeArrowheads="1"/>
          </p:cNvSpPr>
          <p:nvPr/>
        </p:nvSpPr>
        <p:spPr bwMode="auto">
          <a:xfrm>
            <a:off x="1763937" y="1343814"/>
            <a:ext cx="58387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dirty="0"/>
              <a:t>Risk Management</a:t>
            </a:r>
          </a:p>
        </p:txBody>
      </p:sp>
      <p:sp>
        <p:nvSpPr>
          <p:cNvPr id="37" name="TextBox 36">
            <a:extLst>
              <a:ext uri="{FF2B5EF4-FFF2-40B4-BE49-F238E27FC236}">
                <a16:creationId xmlns:a16="http://schemas.microsoft.com/office/drawing/2014/main" id="{49844A58-9A86-1EB4-D672-3365A2512BFF}"/>
              </a:ext>
            </a:extLst>
          </p:cNvPr>
          <p:cNvSpPr txBox="1">
            <a:spLocks noChangeArrowheads="1"/>
          </p:cNvSpPr>
          <p:nvPr/>
        </p:nvSpPr>
        <p:spPr bwMode="auto">
          <a:xfrm>
            <a:off x="1763937" y="1106302"/>
            <a:ext cx="58387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System / Program / Function:</a:t>
            </a:r>
          </a:p>
        </p:txBody>
      </p:sp>
    </p:spTree>
    <p:extLst>
      <p:ext uri="{BB962C8B-B14F-4D97-AF65-F5344CB8AC3E}">
        <p14:creationId xmlns:p14="http://schemas.microsoft.com/office/powerpoint/2010/main" val="28759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par>
                                <p:cTn id="7" presetID="9" presetClass="emph" presetSubtype="0" nodeType="withEffect">
                                  <p:stCondLst>
                                    <p:cond delay="0"/>
                                  </p:stCondLst>
                                  <p:childTnLst>
                                    <p:set>
                                      <p:cBhvr>
                                        <p:cTn id="8" dur="indefinite"/>
                                        <p:tgtEl>
                                          <p:spTgt spid="3">
                                            <p:txEl>
                                              <p:pRg st="0" end="0"/>
                                            </p:txEl>
                                          </p:spTgt>
                                        </p:tgtEl>
                                        <p:attrNameLst>
                                          <p:attrName>style.opacity</p:attrName>
                                        </p:attrNameLst>
                                      </p:cBhvr>
                                      <p:to>
                                        <p:strVal val="0.5"/>
                                      </p:to>
                                    </p:set>
                                    <p:animEffect filter="image" prLst="opacity: 0.5">
                                      <p:cBhvr rctx="IE">
                                        <p:cTn id="9" dur="indefinite"/>
                                        <p:tgtEl>
                                          <p:spTgt spid="3">
                                            <p:txEl>
                                              <p:pRg st="0" end="0"/>
                                            </p:txEl>
                                          </p:spTgt>
                                        </p:tgtEl>
                                      </p:cBhvr>
                                    </p:animEffect>
                                  </p:childTnLst>
                                </p:cTn>
                              </p:par>
                              <p:par>
                                <p:cTn id="10" presetID="9" presetClass="emph" presetSubtype="0" nodeType="withEffect">
                                  <p:stCondLst>
                                    <p:cond delay="0"/>
                                  </p:stCondLst>
                                  <p:childTnLst>
                                    <p:set>
                                      <p:cBhvr>
                                        <p:cTn id="11" dur="indefinite"/>
                                        <p:tgtEl>
                                          <p:spTgt spid="3">
                                            <p:txEl>
                                              <p:pRg st="2" end="2"/>
                                            </p:txEl>
                                          </p:spTgt>
                                        </p:tgtEl>
                                        <p:attrNameLst>
                                          <p:attrName>style.opacity</p:attrName>
                                        </p:attrNameLst>
                                      </p:cBhvr>
                                      <p:to>
                                        <p:strVal val="0.5"/>
                                      </p:to>
                                    </p:set>
                                    <p:animEffect filter="image" prLst="opacity: 0.5">
                                      <p:cBhvr rctx="IE">
                                        <p:cTn id="12" dur="indefinite"/>
                                        <p:tgtEl>
                                          <p:spTgt spid="3">
                                            <p:txEl>
                                              <p:pRg st="2" end="2"/>
                                            </p:txEl>
                                          </p:spTgt>
                                        </p:tgtEl>
                                      </p:cBhvr>
                                    </p:animEffect>
                                  </p:childTnLst>
                                </p:cTn>
                              </p:par>
                              <p:par>
                                <p:cTn id="13" presetID="9" presetClass="emph" presetSubtype="0" nodeType="withEffect">
                                  <p:stCondLst>
                                    <p:cond delay="0"/>
                                  </p:stCondLst>
                                  <p:childTnLst>
                                    <p:set>
                                      <p:cBhvr>
                                        <p:cTn id="14" dur="indefinite"/>
                                        <p:tgtEl>
                                          <p:spTgt spid="3">
                                            <p:txEl>
                                              <p:pRg st="3" end="3"/>
                                            </p:txEl>
                                          </p:spTgt>
                                        </p:tgtEl>
                                        <p:attrNameLst>
                                          <p:attrName>style.opacity</p:attrName>
                                        </p:attrNameLst>
                                      </p:cBhvr>
                                      <p:to>
                                        <p:strVal val="0.5"/>
                                      </p:to>
                                    </p:set>
                                    <p:animEffect filter="image" prLst="opacity: 0.5">
                                      <p:cBhvr rctx="IE">
                                        <p:cTn id="15" dur="indefinite"/>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37" grpId="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42445C-30AD-A190-7EDB-632DAB850159}"/>
              </a:ext>
            </a:extLst>
          </p:cNvPr>
          <p:cNvSpPr>
            <a:spLocks noChangeArrowheads="1"/>
          </p:cNvSpPr>
          <p:nvPr/>
        </p:nvSpPr>
        <p:spPr bwMode="auto">
          <a:xfrm>
            <a:off x="1828800" y="1356800"/>
            <a:ext cx="6679596" cy="504561"/>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4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8A2A08BC-F37B-4234-974C-E1E683C0F963}" type="slidenum">
              <a:rPr lang="en-US" altLang="en-US" sz="1400" smtClean="0"/>
              <a:pPr>
                <a:spcBef>
                  <a:spcPct val="0"/>
                </a:spcBef>
                <a:buFontTx/>
                <a:buNone/>
              </a:pPr>
              <a:t>85</a:t>
            </a:fld>
            <a:endParaRPr lang="en-US" altLang="en-US" sz="1400" dirty="0"/>
          </a:p>
        </p:txBody>
      </p:sp>
      <p:sp>
        <p:nvSpPr>
          <p:cNvPr id="53" name="Rectangle 21">
            <a:extLst>
              <a:ext uri="{FF2B5EF4-FFF2-40B4-BE49-F238E27FC236}">
                <a16:creationId xmlns:a16="http://schemas.microsoft.com/office/drawing/2014/main" id="{127006E5-AC2D-D586-7420-94DEB85A9BEC}"/>
              </a:ext>
            </a:extLst>
          </p:cNvPr>
          <p:cNvSpPr>
            <a:spLocks noChangeArrowheads="1"/>
          </p:cNvSpPr>
          <p:nvPr/>
        </p:nvSpPr>
        <p:spPr bwMode="auto">
          <a:xfrm>
            <a:off x="1828800" y="2020387"/>
            <a:ext cx="6679596" cy="822263"/>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476" name="TextBox 19475">
            <a:extLst>
              <a:ext uri="{FF2B5EF4-FFF2-40B4-BE49-F238E27FC236}">
                <a16:creationId xmlns:a16="http://schemas.microsoft.com/office/drawing/2014/main" id="{A36A031C-4108-E9F8-DBB4-0B7EBAB91B54}"/>
              </a:ext>
            </a:extLst>
          </p:cNvPr>
          <p:cNvSpPr txBox="1">
            <a:spLocks noChangeArrowheads="1"/>
          </p:cNvSpPr>
          <p:nvPr/>
        </p:nvSpPr>
        <p:spPr bwMode="auto">
          <a:xfrm>
            <a:off x="1821873" y="1571497"/>
            <a:ext cx="6693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dirty="0"/>
              <a:t>Risk Management</a:t>
            </a:r>
          </a:p>
        </p:txBody>
      </p:sp>
      <p:sp>
        <p:nvSpPr>
          <p:cNvPr id="19482" name="TextBox 19481">
            <a:extLst>
              <a:ext uri="{FF2B5EF4-FFF2-40B4-BE49-F238E27FC236}">
                <a16:creationId xmlns:a16="http://schemas.microsoft.com/office/drawing/2014/main" id="{2AB894C3-A374-7EF8-09E7-C2DF974930DB}"/>
              </a:ext>
            </a:extLst>
          </p:cNvPr>
          <p:cNvSpPr txBox="1">
            <a:spLocks noChangeArrowheads="1"/>
          </p:cNvSpPr>
          <p:nvPr/>
        </p:nvSpPr>
        <p:spPr bwMode="auto">
          <a:xfrm>
            <a:off x="4098008" y="1995052"/>
            <a:ext cx="2130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Controls:</a:t>
            </a:r>
          </a:p>
        </p:txBody>
      </p:sp>
      <p:sp>
        <p:nvSpPr>
          <p:cNvPr id="19495" name="TextBox 19494">
            <a:extLst>
              <a:ext uri="{FF2B5EF4-FFF2-40B4-BE49-F238E27FC236}">
                <a16:creationId xmlns:a16="http://schemas.microsoft.com/office/drawing/2014/main" id="{B2B3FCD1-085D-A0BD-D401-ACB1A5586C0D}"/>
              </a:ext>
            </a:extLst>
          </p:cNvPr>
          <p:cNvSpPr txBox="1"/>
          <p:nvPr/>
        </p:nvSpPr>
        <p:spPr>
          <a:xfrm>
            <a:off x="1947610" y="2207476"/>
            <a:ext cx="5248780" cy="651460"/>
          </a:xfrm>
          <a:prstGeom prst="rect">
            <a:avLst/>
          </a:prstGeom>
          <a:noFill/>
        </p:spPr>
        <p:txBody>
          <a:bodyPr wrap="square">
            <a:spAutoFit/>
          </a:bodyPr>
          <a:lstStyle/>
          <a:p>
            <a:pPr marL="171450" lvl="0" indent="-171450" eaLnBrk="1" hangingPunct="1">
              <a:spcAft>
                <a:spcPts val="200"/>
              </a:spcAft>
              <a:buFont typeface="Arial" panose="020B0604020202020204" pitchFamily="34" charset="0"/>
              <a:buChar char="•"/>
              <a:defRPr/>
            </a:pPr>
            <a:r>
              <a:rPr lang="en-US" altLang="en-US" sz="1100" dirty="0">
                <a:solidFill>
                  <a:srgbClr val="000000"/>
                </a:solidFill>
              </a:rPr>
              <a:t>AR 385-10, Army Safety Program, (DAS)</a:t>
            </a:r>
          </a:p>
          <a:p>
            <a:pPr marL="171450" lvl="0" indent="-171450" eaLnBrk="1" hangingPunct="1">
              <a:spcAft>
                <a:spcPts val="200"/>
              </a:spcAft>
              <a:buFont typeface="Arial" panose="020B0604020202020204" pitchFamily="34" charset="0"/>
              <a:buChar char="•"/>
              <a:defRPr/>
            </a:pPr>
            <a:r>
              <a:rPr lang="en-US" altLang="en-US" sz="1100" dirty="0">
                <a:solidFill>
                  <a:srgbClr val="000000"/>
                </a:solidFill>
              </a:rPr>
              <a:t>FORSCOM REG 385-1 (G-1, ACOM)</a:t>
            </a:r>
          </a:p>
          <a:p>
            <a:pPr marL="171450" lvl="0" indent="-171450" eaLnBrk="1" hangingPunct="1">
              <a:spcAft>
                <a:spcPts val="200"/>
              </a:spcAft>
              <a:buFont typeface="Arial" panose="020B0604020202020204" pitchFamily="34" charset="0"/>
              <a:buChar char="•"/>
              <a:defRPr/>
            </a:pPr>
            <a:r>
              <a:rPr lang="en-US" altLang="en-US" sz="1100" dirty="0">
                <a:solidFill>
                  <a:srgbClr val="000000"/>
                </a:solidFill>
              </a:rPr>
              <a:t>Local Policy / Guidance (Senior Mission CDR)</a:t>
            </a:r>
          </a:p>
        </p:txBody>
      </p:sp>
      <p:sp>
        <p:nvSpPr>
          <p:cNvPr id="3" name="TextBox 2">
            <a:extLst>
              <a:ext uri="{FF2B5EF4-FFF2-40B4-BE49-F238E27FC236}">
                <a16:creationId xmlns:a16="http://schemas.microsoft.com/office/drawing/2014/main" id="{973FA9DF-9DA1-B05A-740A-97638FC41873}"/>
              </a:ext>
            </a:extLst>
          </p:cNvPr>
          <p:cNvSpPr txBox="1">
            <a:spLocks noChangeArrowheads="1"/>
          </p:cNvSpPr>
          <p:nvPr/>
        </p:nvSpPr>
        <p:spPr bwMode="auto">
          <a:xfrm>
            <a:off x="3660953" y="1334902"/>
            <a:ext cx="31069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System / Program / Function:</a:t>
            </a:r>
          </a:p>
        </p:txBody>
      </p:sp>
      <p:sp>
        <p:nvSpPr>
          <p:cNvPr id="21" name="Freeform 30">
            <a:extLst>
              <a:ext uri="{FF2B5EF4-FFF2-40B4-BE49-F238E27FC236}">
                <a16:creationId xmlns:a16="http://schemas.microsoft.com/office/drawing/2014/main" id="{C0988F71-F2AD-5DA8-CB95-8B391094532B}"/>
              </a:ext>
            </a:extLst>
          </p:cNvPr>
          <p:cNvSpPr>
            <a:spLocks noEditPoints="1"/>
          </p:cNvSpPr>
          <p:nvPr/>
        </p:nvSpPr>
        <p:spPr bwMode="auto">
          <a:xfrm>
            <a:off x="4755208" y="6162327"/>
            <a:ext cx="102578" cy="144766"/>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19621" name="Rectangle 19620">
            <a:extLst>
              <a:ext uri="{FF2B5EF4-FFF2-40B4-BE49-F238E27FC236}">
                <a16:creationId xmlns:a16="http://schemas.microsoft.com/office/drawing/2014/main" id="{A28A4FEA-578B-E15C-081F-B01AFFB5B60B}"/>
              </a:ext>
            </a:extLst>
          </p:cNvPr>
          <p:cNvSpPr/>
          <p:nvPr/>
        </p:nvSpPr>
        <p:spPr bwMode="auto">
          <a:xfrm rot="20634650">
            <a:off x="820703" y="3503738"/>
            <a:ext cx="2052462" cy="563318"/>
          </a:xfrm>
          <a:prstGeom prst="rect">
            <a:avLst/>
          </a:prstGeom>
          <a:solidFill>
            <a:schemeClr val="accent5">
              <a:lumMod val="20000"/>
              <a:lumOff val="80000"/>
            </a:schemeClr>
          </a:solidFill>
          <a:ln w="76200" cap="flat" cmpd="sng" algn="ctr">
            <a:solidFill>
              <a:schemeClr val="accent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p:txBody>
      </p:sp>
      <p:sp>
        <p:nvSpPr>
          <p:cNvPr id="19622" name="Rectangle 19621">
            <a:extLst>
              <a:ext uri="{FF2B5EF4-FFF2-40B4-BE49-F238E27FC236}">
                <a16:creationId xmlns:a16="http://schemas.microsoft.com/office/drawing/2014/main" id="{9E1047CD-EFF6-9C62-73F0-F6EEF7CF344D}"/>
              </a:ext>
            </a:extLst>
          </p:cNvPr>
          <p:cNvSpPr/>
          <p:nvPr/>
        </p:nvSpPr>
        <p:spPr bwMode="auto">
          <a:xfrm rot="801385">
            <a:off x="6981163" y="3778585"/>
            <a:ext cx="1488147" cy="147328"/>
          </a:xfrm>
          <a:prstGeom prst="rect">
            <a:avLst/>
          </a:prstGeom>
          <a:solidFill>
            <a:schemeClr val="accent5">
              <a:lumMod val="20000"/>
              <a:lumOff val="80000"/>
            </a:schemeClr>
          </a:solidFill>
          <a:ln w="76200" cap="flat" cmpd="sng" algn="ctr">
            <a:solidFill>
              <a:schemeClr val="accent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750" name="Rectangle 19749">
            <a:extLst>
              <a:ext uri="{FF2B5EF4-FFF2-40B4-BE49-F238E27FC236}">
                <a16:creationId xmlns:a16="http://schemas.microsoft.com/office/drawing/2014/main" id="{402167FC-2BEA-D5FF-1B17-23C3A14E4350}"/>
              </a:ext>
            </a:extLst>
          </p:cNvPr>
          <p:cNvSpPr/>
          <p:nvPr/>
        </p:nvSpPr>
        <p:spPr bwMode="auto">
          <a:xfrm rot="788561">
            <a:off x="6636959" y="3327550"/>
            <a:ext cx="2052462" cy="563318"/>
          </a:xfrm>
          <a:prstGeom prst="rect">
            <a:avLst/>
          </a:prstGeom>
          <a:solidFill>
            <a:schemeClr val="accent5">
              <a:lumMod val="20000"/>
              <a:lumOff val="80000"/>
            </a:schemeClr>
          </a:solidFill>
          <a:ln w="76200" cap="flat" cmpd="sng" algn="ctr">
            <a:solidFill>
              <a:schemeClr val="accent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p:txBody>
      </p:sp>
      <p:sp>
        <p:nvSpPr>
          <p:cNvPr id="19752" name="Text Box 2">
            <a:extLst>
              <a:ext uri="{FF2B5EF4-FFF2-40B4-BE49-F238E27FC236}">
                <a16:creationId xmlns:a16="http://schemas.microsoft.com/office/drawing/2014/main" id="{F413EC09-7072-3E7E-960B-2E2D14AB21D1}"/>
              </a:ext>
            </a:extLst>
          </p:cNvPr>
          <p:cNvSpPr txBox="1">
            <a:spLocks noChangeArrowheads="1"/>
          </p:cNvSpPr>
          <p:nvPr/>
        </p:nvSpPr>
        <p:spPr bwMode="auto">
          <a:xfrm>
            <a:off x="2223998" y="294382"/>
            <a:ext cx="592021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t>Example Functional Model #2</a:t>
            </a:r>
          </a:p>
          <a:p>
            <a:pPr algn="ctr">
              <a:spcBef>
                <a:spcPct val="0"/>
              </a:spcBef>
              <a:buFontTx/>
              <a:buNone/>
            </a:pPr>
            <a:r>
              <a:rPr lang="en-US" altLang="en-US" dirty="0"/>
              <a:t>Let’s Break it Down</a:t>
            </a:r>
          </a:p>
        </p:txBody>
      </p:sp>
      <p:sp>
        <p:nvSpPr>
          <p:cNvPr id="19880" name="Rectangle 19879">
            <a:extLst>
              <a:ext uri="{FF2B5EF4-FFF2-40B4-BE49-F238E27FC236}">
                <a16:creationId xmlns:a16="http://schemas.microsoft.com/office/drawing/2014/main" id="{E896A960-2FC3-098D-18C0-F9474A9E2CB3}"/>
              </a:ext>
            </a:extLst>
          </p:cNvPr>
          <p:cNvSpPr/>
          <p:nvPr/>
        </p:nvSpPr>
        <p:spPr bwMode="auto">
          <a:xfrm>
            <a:off x="4499431" y="5966459"/>
            <a:ext cx="69933" cy="45719"/>
          </a:xfrm>
          <a:prstGeom prst="rect">
            <a:avLst/>
          </a:prstGeom>
          <a:solidFill>
            <a:schemeClr val="accent5">
              <a:lumMod val="20000"/>
              <a:lumOff val="80000"/>
            </a:schemeClr>
          </a:solidFill>
          <a:ln w="76200" cap="flat" cmpd="sng" algn="ctr">
            <a:solidFill>
              <a:schemeClr val="accent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881" name="Rectangle 19880">
            <a:extLst>
              <a:ext uri="{FF2B5EF4-FFF2-40B4-BE49-F238E27FC236}">
                <a16:creationId xmlns:a16="http://schemas.microsoft.com/office/drawing/2014/main" id="{1B480F07-5C69-EE7C-CF60-9354601179D6}"/>
              </a:ext>
            </a:extLst>
          </p:cNvPr>
          <p:cNvSpPr/>
          <p:nvPr/>
        </p:nvSpPr>
        <p:spPr bwMode="auto">
          <a:xfrm>
            <a:off x="3911538" y="5855379"/>
            <a:ext cx="1740814" cy="45719"/>
          </a:xfrm>
          <a:prstGeom prst="rect">
            <a:avLst/>
          </a:prstGeom>
          <a:solidFill>
            <a:schemeClr val="accent5">
              <a:lumMod val="20000"/>
              <a:lumOff val="80000"/>
            </a:schemeClr>
          </a:solidFill>
          <a:ln w="76200" cap="flat" cmpd="sng" algn="ctr">
            <a:solidFill>
              <a:schemeClr val="accent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pic>
        <p:nvPicPr>
          <p:cNvPr id="2" name="Picture 1">
            <a:extLst>
              <a:ext uri="{FF2B5EF4-FFF2-40B4-BE49-F238E27FC236}">
                <a16:creationId xmlns:a16="http://schemas.microsoft.com/office/drawing/2014/main" id="{36B808E1-D336-4C15-6D2B-DD5467686892}"/>
              </a:ext>
            </a:extLst>
          </p:cNvPr>
          <p:cNvPicPr>
            <a:picLocks noChangeAspect="1"/>
          </p:cNvPicPr>
          <p:nvPr/>
        </p:nvPicPr>
        <p:blipFill>
          <a:blip r:embed="rId3"/>
          <a:stretch>
            <a:fillRect/>
          </a:stretch>
        </p:blipFill>
        <p:spPr>
          <a:xfrm rot="809642">
            <a:off x="6526592" y="3290275"/>
            <a:ext cx="2202223" cy="2834640"/>
          </a:xfrm>
          <a:prstGeom prst="rect">
            <a:avLst/>
          </a:prstGeom>
          <a:ln>
            <a:solidFill>
              <a:schemeClr val="tx1"/>
            </a:solidFill>
          </a:ln>
        </p:spPr>
      </p:pic>
      <p:pic>
        <p:nvPicPr>
          <p:cNvPr id="5" name="Picture 4">
            <a:extLst>
              <a:ext uri="{FF2B5EF4-FFF2-40B4-BE49-F238E27FC236}">
                <a16:creationId xmlns:a16="http://schemas.microsoft.com/office/drawing/2014/main" id="{4FFD25D6-97EC-71AB-B5F8-BC8F9651EF42}"/>
              </a:ext>
            </a:extLst>
          </p:cNvPr>
          <p:cNvPicPr>
            <a:picLocks noChangeAspect="1"/>
          </p:cNvPicPr>
          <p:nvPr/>
        </p:nvPicPr>
        <p:blipFill>
          <a:blip r:embed="rId4"/>
          <a:stretch>
            <a:fillRect/>
          </a:stretch>
        </p:blipFill>
        <p:spPr>
          <a:xfrm rot="20910011">
            <a:off x="730273" y="3279733"/>
            <a:ext cx="2196526" cy="2834640"/>
          </a:xfrm>
          <a:prstGeom prst="rect">
            <a:avLst/>
          </a:prstGeom>
          <a:ln>
            <a:solidFill>
              <a:schemeClr val="tx1"/>
            </a:solidFill>
          </a:ln>
        </p:spPr>
      </p:pic>
      <p:pic>
        <p:nvPicPr>
          <p:cNvPr id="1026" name="Picture 2" descr="WCTP Policy Memo 13-001 - Warrior Transition Command - U.S. Army">
            <a:extLst>
              <a:ext uri="{FF2B5EF4-FFF2-40B4-BE49-F238E27FC236}">
                <a16:creationId xmlns:a16="http://schemas.microsoft.com/office/drawing/2014/main" id="{F2A66882-AF7F-B3AA-81B4-368EBDE9BF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0289" y="3222504"/>
            <a:ext cx="2192417" cy="28346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99A39DF-4EC0-C6A8-98EC-8782DE767389}"/>
              </a:ext>
            </a:extLst>
          </p:cNvPr>
          <p:cNvSpPr/>
          <p:nvPr/>
        </p:nvSpPr>
        <p:spPr bwMode="auto">
          <a:xfrm>
            <a:off x="3810000" y="3608690"/>
            <a:ext cx="1981200" cy="395680"/>
          </a:xfrm>
          <a:prstGeom prst="rect">
            <a:avLst/>
          </a:prstGeom>
          <a:solidFill>
            <a:schemeClr val="accent3"/>
          </a:solidFill>
          <a:ln w="76200" cap="flat" cmpd="sng" algn="ctr">
            <a:solidFill>
              <a:schemeClr val="accent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effectLst/>
              <a:latin typeface="Arial" charset="0"/>
            </a:endParaRPr>
          </a:p>
        </p:txBody>
      </p:sp>
      <p:sp>
        <p:nvSpPr>
          <p:cNvPr id="19879" name="TextBox 19878">
            <a:extLst>
              <a:ext uri="{FF2B5EF4-FFF2-40B4-BE49-F238E27FC236}">
                <a16:creationId xmlns:a16="http://schemas.microsoft.com/office/drawing/2014/main" id="{FCB76064-D9FA-FEF9-2C25-AC34E563A3B7}"/>
              </a:ext>
            </a:extLst>
          </p:cNvPr>
          <p:cNvSpPr txBox="1"/>
          <p:nvPr/>
        </p:nvSpPr>
        <p:spPr>
          <a:xfrm>
            <a:off x="3663791" y="3519763"/>
            <a:ext cx="2248052" cy="500137"/>
          </a:xfrm>
          <a:prstGeom prst="rect">
            <a:avLst/>
          </a:prstGeom>
          <a:noFill/>
        </p:spPr>
        <p:txBody>
          <a:bodyPr wrap="none" rtlCol="0">
            <a:spAutoFit/>
          </a:bodyPr>
          <a:lstStyle/>
          <a:p>
            <a:pPr algn="r"/>
            <a:r>
              <a:rPr lang="en-US" sz="1400" dirty="0">
                <a:latin typeface="Arial" charset="0"/>
              </a:rPr>
              <a:t>Policy Memo 1-001</a:t>
            </a:r>
          </a:p>
          <a:p>
            <a:pPr algn="ctr"/>
            <a:r>
              <a:rPr lang="en-US" sz="1250" dirty="0">
                <a:latin typeface="Arial" charset="0"/>
              </a:rPr>
              <a:t>Subject: The Safety Program</a:t>
            </a:r>
            <a:endParaRPr kumimoji="0" lang="en-US" sz="1250" b="1" i="0" u="none" strike="noStrike" cap="none" normalizeH="0" baseline="0" dirty="0">
              <a:ln>
                <a:noFill/>
              </a:ln>
              <a:solidFill>
                <a:schemeClr val="tx1"/>
              </a:solidFill>
              <a:latin typeface="Arial" charset="0"/>
            </a:endParaRPr>
          </a:p>
        </p:txBody>
      </p:sp>
    </p:spTree>
    <p:extLst>
      <p:ext uri="{BB962C8B-B14F-4D97-AF65-F5344CB8AC3E}">
        <p14:creationId xmlns:p14="http://schemas.microsoft.com/office/powerpoint/2010/main" val="1864864547"/>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 grpId="0"/>
      <p:bldP spid="19495" grpId="0"/>
      <p:bldP spid="2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0AFB23A-4346-0288-F6C9-6DFEA77ACE80}"/>
              </a:ext>
            </a:extLst>
          </p:cNvPr>
          <p:cNvPicPr>
            <a:picLocks noChangeAspect="1"/>
          </p:cNvPicPr>
          <p:nvPr/>
        </p:nvPicPr>
        <p:blipFill>
          <a:blip r:embed="rId2"/>
          <a:stretch>
            <a:fillRect/>
          </a:stretch>
        </p:blipFill>
        <p:spPr>
          <a:xfrm>
            <a:off x="2734562" y="436031"/>
            <a:ext cx="4634131" cy="5983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49EE0000-9DA5-F46D-A15A-E485D492F06C}"/>
              </a:ext>
            </a:extLst>
          </p:cNvPr>
          <p:cNvPicPr>
            <a:picLocks noChangeAspect="1"/>
          </p:cNvPicPr>
          <p:nvPr/>
        </p:nvPicPr>
        <p:blipFill>
          <a:blip r:embed="rId3"/>
          <a:stretch>
            <a:fillRect/>
          </a:stretch>
        </p:blipFill>
        <p:spPr>
          <a:xfrm>
            <a:off x="2791643" y="438280"/>
            <a:ext cx="4580025" cy="5980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C50BAAEC-3EFE-008F-F56F-7ACB8D2EA765}"/>
              </a:ext>
            </a:extLst>
          </p:cNvPr>
          <p:cNvPicPr>
            <a:picLocks noChangeAspect="1"/>
          </p:cNvPicPr>
          <p:nvPr/>
        </p:nvPicPr>
        <p:blipFill>
          <a:blip r:embed="rId4"/>
          <a:stretch>
            <a:fillRect/>
          </a:stretch>
        </p:blipFill>
        <p:spPr>
          <a:xfrm>
            <a:off x="2740388" y="437455"/>
            <a:ext cx="4637106" cy="5989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F83CCCBA-743D-6784-46B0-ADDEAAAEA6A8}"/>
              </a:ext>
            </a:extLst>
          </p:cNvPr>
          <p:cNvPicPr>
            <a:picLocks noChangeAspect="1"/>
          </p:cNvPicPr>
          <p:nvPr/>
        </p:nvPicPr>
        <p:blipFill>
          <a:blip r:embed="rId5"/>
          <a:stretch>
            <a:fillRect/>
          </a:stretch>
        </p:blipFill>
        <p:spPr>
          <a:xfrm>
            <a:off x="2734562" y="446357"/>
            <a:ext cx="4628696" cy="5980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7AA94B9C-336B-2DEA-F3EF-8EEBB0A50EDF}"/>
              </a:ext>
            </a:extLst>
          </p:cNvPr>
          <p:cNvPicPr>
            <a:picLocks noChangeAspect="1"/>
          </p:cNvPicPr>
          <p:nvPr/>
        </p:nvPicPr>
        <p:blipFill>
          <a:blip r:embed="rId6"/>
          <a:stretch>
            <a:fillRect/>
          </a:stretch>
        </p:blipFill>
        <p:spPr>
          <a:xfrm>
            <a:off x="2730646" y="437387"/>
            <a:ext cx="4656589" cy="5989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EF9BFA8D-75A9-5D31-C542-FA04B9DE14E6}"/>
              </a:ext>
            </a:extLst>
          </p:cNvPr>
          <p:cNvPicPr>
            <a:picLocks noChangeAspect="1"/>
          </p:cNvPicPr>
          <p:nvPr/>
        </p:nvPicPr>
        <p:blipFill>
          <a:blip r:embed="rId7"/>
          <a:stretch>
            <a:fillRect/>
          </a:stretch>
        </p:blipFill>
        <p:spPr>
          <a:xfrm>
            <a:off x="2768004" y="446357"/>
            <a:ext cx="4596741" cy="594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A1A462DB-F834-491D-2648-28FFEC9BF22E}"/>
              </a:ext>
            </a:extLst>
          </p:cNvPr>
          <p:cNvPicPr>
            <a:picLocks noChangeAspect="1"/>
          </p:cNvPicPr>
          <p:nvPr/>
        </p:nvPicPr>
        <p:blipFill>
          <a:blip r:embed="rId8"/>
          <a:stretch>
            <a:fillRect/>
          </a:stretch>
        </p:blipFill>
        <p:spPr>
          <a:xfrm>
            <a:off x="2776179" y="441901"/>
            <a:ext cx="4580389" cy="5925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3954AA07-617B-2E0E-59E0-55E871B4C204}"/>
              </a:ext>
            </a:extLst>
          </p:cNvPr>
          <p:cNvPicPr>
            <a:picLocks noChangeAspect="1"/>
          </p:cNvPicPr>
          <p:nvPr/>
        </p:nvPicPr>
        <p:blipFill>
          <a:blip r:embed="rId9"/>
          <a:stretch>
            <a:fillRect/>
          </a:stretch>
        </p:blipFill>
        <p:spPr>
          <a:xfrm>
            <a:off x="2667000" y="391035"/>
            <a:ext cx="4580389" cy="5905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BAAFE2D6-3502-E550-020F-53B282EA98A5}"/>
              </a:ext>
            </a:extLst>
          </p:cNvPr>
          <p:cNvPicPr>
            <a:picLocks noChangeAspect="1"/>
          </p:cNvPicPr>
          <p:nvPr/>
        </p:nvPicPr>
        <p:blipFill>
          <a:blip r:embed="rId10"/>
          <a:stretch>
            <a:fillRect/>
          </a:stretch>
        </p:blipFill>
        <p:spPr>
          <a:xfrm>
            <a:off x="2480811" y="301244"/>
            <a:ext cx="4580389" cy="5915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F4C13A0F-FC0B-7460-7FA3-D72EB2DD4CD2}"/>
              </a:ext>
            </a:extLst>
          </p:cNvPr>
          <p:cNvPicPr>
            <a:picLocks noChangeAspect="1"/>
          </p:cNvPicPr>
          <p:nvPr/>
        </p:nvPicPr>
        <p:blipFill>
          <a:blip r:embed="rId11"/>
          <a:stretch>
            <a:fillRect/>
          </a:stretch>
        </p:blipFill>
        <p:spPr>
          <a:xfrm>
            <a:off x="2340965" y="207524"/>
            <a:ext cx="4580389" cy="594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Footer Placeholder 1">
            <a:extLst>
              <a:ext uri="{FF2B5EF4-FFF2-40B4-BE49-F238E27FC236}">
                <a16:creationId xmlns:a16="http://schemas.microsoft.com/office/drawing/2014/main" id="{F9A87FC1-FC37-BD63-8489-FEB3E9903541}"/>
              </a:ext>
            </a:extLst>
          </p:cNvPr>
          <p:cNvSpPr>
            <a:spLocks noGrp="1"/>
          </p:cNvSpPr>
          <p:nvPr>
            <p:ph type="ftr" sz="quarter" idx="10"/>
          </p:nvPr>
        </p:nvSpPr>
        <p:spPr/>
        <p:txBody>
          <a:bodyPr/>
          <a:lstStyle/>
          <a:p>
            <a:pPr>
              <a:defRPr/>
            </a:pPr>
            <a:r>
              <a:rPr lang="en-US" altLang="en-US"/>
              <a:t>U.S. Army Inspector General School   </a:t>
            </a:r>
            <a:fld id="{82BB7DAF-65E0-445D-9577-BF530A5CB110}" type="slidenum">
              <a:rPr lang="en-US" altLang="en-US" smtClean="0"/>
              <a:pPr>
                <a:defRPr/>
              </a:pPr>
              <a:t>86</a:t>
            </a:fld>
            <a:endParaRPr lang="en-US" altLang="en-US"/>
          </a:p>
        </p:txBody>
      </p:sp>
      <p:pic>
        <p:nvPicPr>
          <p:cNvPr id="4" name="Picture 3">
            <a:extLst>
              <a:ext uri="{FF2B5EF4-FFF2-40B4-BE49-F238E27FC236}">
                <a16:creationId xmlns:a16="http://schemas.microsoft.com/office/drawing/2014/main" id="{7AC10275-4119-8263-FB6A-856B91C8D33B}"/>
              </a:ext>
            </a:extLst>
          </p:cNvPr>
          <p:cNvPicPr>
            <a:picLocks noChangeAspect="1"/>
          </p:cNvPicPr>
          <p:nvPr/>
        </p:nvPicPr>
        <p:blipFill>
          <a:blip r:embed="rId12"/>
          <a:stretch>
            <a:fillRect/>
          </a:stretch>
        </p:blipFill>
        <p:spPr>
          <a:xfrm>
            <a:off x="2201119" y="128272"/>
            <a:ext cx="4580389" cy="5968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6176408"/>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485C0F-61E7-1036-F114-91CEBDC35714}"/>
              </a:ext>
            </a:extLst>
          </p:cNvPr>
          <p:cNvSpPr>
            <a:spLocks noGrp="1"/>
          </p:cNvSpPr>
          <p:nvPr>
            <p:ph type="ftr" sz="quarter" idx="10"/>
          </p:nvPr>
        </p:nvSpPr>
        <p:spPr/>
        <p:txBody>
          <a:bodyPr/>
          <a:lstStyle/>
          <a:p>
            <a:pPr>
              <a:defRPr/>
            </a:pPr>
            <a:r>
              <a:rPr lang="en-US" altLang="en-US"/>
              <a:t>U.S. Army Inspector General School   </a:t>
            </a:r>
            <a:fld id="{82BB7DAF-65E0-445D-9577-BF530A5CB110}" type="slidenum">
              <a:rPr lang="en-US" altLang="en-US" smtClean="0"/>
              <a:pPr>
                <a:defRPr/>
              </a:pPr>
              <a:t>87</a:t>
            </a:fld>
            <a:endParaRPr lang="en-US" altLang="en-US"/>
          </a:p>
        </p:txBody>
      </p:sp>
      <p:pic>
        <p:nvPicPr>
          <p:cNvPr id="4" name="Picture 3">
            <a:extLst>
              <a:ext uri="{FF2B5EF4-FFF2-40B4-BE49-F238E27FC236}">
                <a16:creationId xmlns:a16="http://schemas.microsoft.com/office/drawing/2014/main" id="{3A6CC75B-07C8-A179-A1C1-706C51450FC2}"/>
              </a:ext>
            </a:extLst>
          </p:cNvPr>
          <p:cNvPicPr>
            <a:picLocks noChangeAspect="1"/>
          </p:cNvPicPr>
          <p:nvPr/>
        </p:nvPicPr>
        <p:blipFill>
          <a:blip r:embed="rId2"/>
          <a:stretch>
            <a:fillRect/>
          </a:stretch>
        </p:blipFill>
        <p:spPr>
          <a:xfrm>
            <a:off x="2630379" y="650240"/>
            <a:ext cx="4343400" cy="5668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18289D0A-D8A3-C2A2-7FA7-2443AED1C805}"/>
              </a:ext>
            </a:extLst>
          </p:cNvPr>
          <p:cNvPicPr>
            <a:picLocks noChangeAspect="1"/>
          </p:cNvPicPr>
          <p:nvPr/>
        </p:nvPicPr>
        <p:blipFill>
          <a:blip r:embed="rId3"/>
          <a:stretch>
            <a:fillRect/>
          </a:stretch>
        </p:blipFill>
        <p:spPr>
          <a:xfrm>
            <a:off x="2438399" y="470152"/>
            <a:ext cx="4471719" cy="5775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67AB4170-BAAB-CC67-CD3D-E044F66FBA84}"/>
              </a:ext>
            </a:extLst>
          </p:cNvPr>
          <p:cNvPicPr>
            <a:picLocks noChangeAspect="1"/>
          </p:cNvPicPr>
          <p:nvPr/>
        </p:nvPicPr>
        <p:blipFill>
          <a:blip r:embed="rId4"/>
          <a:stretch>
            <a:fillRect/>
          </a:stretch>
        </p:blipFill>
        <p:spPr>
          <a:xfrm>
            <a:off x="2304310" y="304341"/>
            <a:ext cx="4535379" cy="5858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C1C763AB-5951-AA0C-6229-16664A96C402}"/>
              </a:ext>
            </a:extLst>
          </p:cNvPr>
          <p:cNvPicPr>
            <a:picLocks noChangeAspect="1"/>
          </p:cNvPicPr>
          <p:nvPr/>
        </p:nvPicPr>
        <p:blipFill>
          <a:blip r:embed="rId5"/>
          <a:stretch>
            <a:fillRect/>
          </a:stretch>
        </p:blipFill>
        <p:spPr>
          <a:xfrm>
            <a:off x="2233881" y="228600"/>
            <a:ext cx="4535879" cy="5858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5251E54D-5F8C-D37A-FF67-AC17388306F1}"/>
              </a:ext>
            </a:extLst>
          </p:cNvPr>
          <p:cNvPicPr>
            <a:picLocks noChangeAspect="1"/>
          </p:cNvPicPr>
          <p:nvPr/>
        </p:nvPicPr>
        <p:blipFill>
          <a:blip r:embed="rId6"/>
          <a:stretch>
            <a:fillRect/>
          </a:stretch>
        </p:blipFill>
        <p:spPr>
          <a:xfrm>
            <a:off x="2143641" y="152400"/>
            <a:ext cx="4524160" cy="5858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6680088"/>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8A2A08BC-F37B-4234-974C-E1E683C0F963}" type="slidenum">
              <a:rPr lang="en-US" altLang="en-US" sz="1400" smtClean="0"/>
              <a:pPr>
                <a:spcBef>
                  <a:spcPct val="0"/>
                </a:spcBef>
                <a:buFontTx/>
                <a:buNone/>
              </a:pPr>
              <a:t>88</a:t>
            </a:fld>
            <a:endParaRPr lang="en-US" altLang="en-US" sz="1400" dirty="0"/>
          </a:p>
        </p:txBody>
      </p:sp>
      <p:sp>
        <p:nvSpPr>
          <p:cNvPr id="19463" name="Text Box 2"/>
          <p:cNvSpPr txBox="1">
            <a:spLocks noChangeArrowheads="1"/>
          </p:cNvSpPr>
          <p:nvPr/>
        </p:nvSpPr>
        <p:spPr bwMode="auto">
          <a:xfrm>
            <a:off x="2223998" y="294382"/>
            <a:ext cx="592021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t>Example Functional Model #2</a:t>
            </a:r>
          </a:p>
          <a:p>
            <a:pPr algn="ctr">
              <a:spcBef>
                <a:spcPct val="0"/>
              </a:spcBef>
              <a:buFontTx/>
              <a:buNone/>
            </a:pPr>
            <a:r>
              <a:rPr lang="en-US" altLang="en-US" dirty="0"/>
              <a:t>Let’s Break it Down</a:t>
            </a:r>
          </a:p>
        </p:txBody>
      </p:sp>
      <p:sp>
        <p:nvSpPr>
          <p:cNvPr id="63" name="Rectangle 21">
            <a:extLst>
              <a:ext uri="{FF2B5EF4-FFF2-40B4-BE49-F238E27FC236}">
                <a16:creationId xmlns:a16="http://schemas.microsoft.com/office/drawing/2014/main" id="{01301E82-F158-4331-449E-497D1816D3D5}"/>
              </a:ext>
            </a:extLst>
          </p:cNvPr>
          <p:cNvSpPr>
            <a:spLocks noChangeArrowheads="1"/>
          </p:cNvSpPr>
          <p:nvPr/>
        </p:nvSpPr>
        <p:spPr bwMode="auto">
          <a:xfrm>
            <a:off x="1298563" y="1749434"/>
            <a:ext cx="6679596" cy="511217"/>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487" name="TextBox 19486">
            <a:extLst>
              <a:ext uri="{FF2B5EF4-FFF2-40B4-BE49-F238E27FC236}">
                <a16:creationId xmlns:a16="http://schemas.microsoft.com/office/drawing/2014/main" id="{447FCBB3-EFF3-8CFD-FCF4-06A30EAA3409}"/>
              </a:ext>
            </a:extLst>
          </p:cNvPr>
          <p:cNvSpPr txBox="1">
            <a:spLocks noChangeArrowheads="1"/>
          </p:cNvSpPr>
          <p:nvPr/>
        </p:nvSpPr>
        <p:spPr bwMode="auto">
          <a:xfrm>
            <a:off x="1308358" y="1778486"/>
            <a:ext cx="66795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Inputs (i.e., ingredients to be transformed):</a:t>
            </a:r>
          </a:p>
        </p:txBody>
      </p:sp>
      <p:sp>
        <p:nvSpPr>
          <p:cNvPr id="19499" name="TextBox 19498">
            <a:extLst>
              <a:ext uri="{FF2B5EF4-FFF2-40B4-BE49-F238E27FC236}">
                <a16:creationId xmlns:a16="http://schemas.microsoft.com/office/drawing/2014/main" id="{0724D0D9-A200-678A-0DFE-BA9BE80F87E6}"/>
              </a:ext>
            </a:extLst>
          </p:cNvPr>
          <p:cNvSpPr txBox="1"/>
          <p:nvPr/>
        </p:nvSpPr>
        <p:spPr>
          <a:xfrm>
            <a:off x="1308358" y="2024390"/>
            <a:ext cx="6650360" cy="261610"/>
          </a:xfrm>
          <a:prstGeom prst="rect">
            <a:avLst/>
          </a:prstGeom>
          <a:noFill/>
        </p:spPr>
        <p:txBody>
          <a:bodyPr wrap="square">
            <a:spAutoFit/>
          </a:bodyPr>
          <a:lstStyle/>
          <a:p>
            <a:pPr lvl="0" algn="ctr" eaLnBrk="1" hangingPunct="1">
              <a:defRPr/>
            </a:pPr>
            <a:r>
              <a:rPr lang="en-US" altLang="en-US" sz="1100" b="0" dirty="0">
                <a:solidFill>
                  <a:srgbClr val="000000"/>
                </a:solidFill>
              </a:rPr>
              <a:t>Army Resources (Soldiers, DA Civilians, and property)  </a:t>
            </a: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 name="Callout: Line 25">
            <a:extLst>
              <a:ext uri="{FF2B5EF4-FFF2-40B4-BE49-F238E27FC236}">
                <a16:creationId xmlns:a16="http://schemas.microsoft.com/office/drawing/2014/main" id="{3FEBB83D-9DF0-F64D-54EF-0EAFA0B3BA27}"/>
              </a:ext>
            </a:extLst>
          </p:cNvPr>
          <p:cNvSpPr/>
          <p:nvPr/>
        </p:nvSpPr>
        <p:spPr bwMode="auto">
          <a:xfrm>
            <a:off x="6175473" y="2682595"/>
            <a:ext cx="1752021" cy="531384"/>
          </a:xfrm>
          <a:prstGeom prst="borderCallout1">
            <a:avLst>
              <a:gd name="adj1" fmla="val 52272"/>
              <a:gd name="adj2" fmla="val -199"/>
              <a:gd name="adj3" fmla="val 101326"/>
              <a:gd name="adj4" fmla="val -28166"/>
            </a:avLst>
          </a:prstGeom>
          <a:solidFill>
            <a:srgbClr val="F4CBA2"/>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latin typeface="Arial" charset="0"/>
              </a:rPr>
              <a:t>Snazzy Crust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latin typeface="Arial" charset="0"/>
              </a:rPr>
              <a:t>Soldiers</a:t>
            </a:r>
          </a:p>
        </p:txBody>
      </p:sp>
      <p:sp>
        <p:nvSpPr>
          <p:cNvPr id="2" name="Oval 1">
            <a:extLst>
              <a:ext uri="{FF2B5EF4-FFF2-40B4-BE49-F238E27FC236}">
                <a16:creationId xmlns:a16="http://schemas.microsoft.com/office/drawing/2014/main" id="{C08DC840-33A5-FA83-42E5-55DB4347B59B}"/>
              </a:ext>
            </a:extLst>
          </p:cNvPr>
          <p:cNvSpPr/>
          <p:nvPr/>
        </p:nvSpPr>
        <p:spPr bwMode="auto">
          <a:xfrm>
            <a:off x="3484643" y="2620630"/>
            <a:ext cx="2530156" cy="2286000"/>
          </a:xfrm>
          <a:prstGeom prst="ellipse">
            <a:avLst/>
          </a:prstGeom>
          <a:solidFill>
            <a:srgbClr val="F4CBA2"/>
          </a:solidFill>
          <a:ln w="76200" cap="flat" cmpd="sng" algn="ctr">
            <a:solidFill>
              <a:schemeClr val="tx2">
                <a:lumMod val="25000"/>
                <a:lumOff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 name="Oval 2">
            <a:extLst>
              <a:ext uri="{FF2B5EF4-FFF2-40B4-BE49-F238E27FC236}">
                <a16:creationId xmlns:a16="http://schemas.microsoft.com/office/drawing/2014/main" id="{EE21C916-FC9E-8F57-4D22-E6844C92C400}"/>
              </a:ext>
            </a:extLst>
          </p:cNvPr>
          <p:cNvSpPr/>
          <p:nvPr/>
        </p:nvSpPr>
        <p:spPr bwMode="auto">
          <a:xfrm>
            <a:off x="4075219" y="3016354"/>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5" name="Oval 4">
            <a:extLst>
              <a:ext uri="{FF2B5EF4-FFF2-40B4-BE49-F238E27FC236}">
                <a16:creationId xmlns:a16="http://schemas.microsoft.com/office/drawing/2014/main" id="{FDFBDC90-A989-696F-924E-516F893949AB}"/>
              </a:ext>
            </a:extLst>
          </p:cNvPr>
          <p:cNvSpPr/>
          <p:nvPr/>
        </p:nvSpPr>
        <p:spPr bwMode="auto">
          <a:xfrm>
            <a:off x="5294419" y="3350293"/>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6" name="Oval 5">
            <a:extLst>
              <a:ext uri="{FF2B5EF4-FFF2-40B4-BE49-F238E27FC236}">
                <a16:creationId xmlns:a16="http://schemas.microsoft.com/office/drawing/2014/main" id="{D32E44FA-8427-CC85-8B9B-C04D99186639}"/>
              </a:ext>
            </a:extLst>
          </p:cNvPr>
          <p:cNvSpPr/>
          <p:nvPr/>
        </p:nvSpPr>
        <p:spPr bwMode="auto">
          <a:xfrm>
            <a:off x="4601451" y="3426450"/>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7" name="Oval 6">
            <a:extLst>
              <a:ext uri="{FF2B5EF4-FFF2-40B4-BE49-F238E27FC236}">
                <a16:creationId xmlns:a16="http://schemas.microsoft.com/office/drawing/2014/main" id="{7F0E04F2-485C-6737-01AE-076C3259CA4D}"/>
              </a:ext>
            </a:extLst>
          </p:cNvPr>
          <p:cNvSpPr/>
          <p:nvPr/>
        </p:nvSpPr>
        <p:spPr bwMode="auto">
          <a:xfrm>
            <a:off x="4758267" y="3888179"/>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8" name="Oval 7">
            <a:extLst>
              <a:ext uri="{FF2B5EF4-FFF2-40B4-BE49-F238E27FC236}">
                <a16:creationId xmlns:a16="http://schemas.microsoft.com/office/drawing/2014/main" id="{5282CCBD-9D82-0906-2022-6BB18BCF6EF1}"/>
              </a:ext>
            </a:extLst>
          </p:cNvPr>
          <p:cNvSpPr/>
          <p:nvPr/>
        </p:nvSpPr>
        <p:spPr bwMode="auto">
          <a:xfrm>
            <a:off x="3846619" y="3580721"/>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1" name="Oval 10">
            <a:extLst>
              <a:ext uri="{FF2B5EF4-FFF2-40B4-BE49-F238E27FC236}">
                <a16:creationId xmlns:a16="http://schemas.microsoft.com/office/drawing/2014/main" id="{4EDF3FBE-86E3-C38C-BF72-B1415A2D0A33}"/>
              </a:ext>
            </a:extLst>
          </p:cNvPr>
          <p:cNvSpPr/>
          <p:nvPr/>
        </p:nvSpPr>
        <p:spPr bwMode="auto">
          <a:xfrm>
            <a:off x="4936076" y="4437221"/>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2" name="Oval 11">
            <a:extLst>
              <a:ext uri="{FF2B5EF4-FFF2-40B4-BE49-F238E27FC236}">
                <a16:creationId xmlns:a16="http://schemas.microsoft.com/office/drawing/2014/main" id="{C55F6CA3-2FA7-15A7-03A7-7B9B9B451863}"/>
              </a:ext>
            </a:extLst>
          </p:cNvPr>
          <p:cNvSpPr/>
          <p:nvPr/>
        </p:nvSpPr>
        <p:spPr bwMode="auto">
          <a:xfrm>
            <a:off x="5544471" y="4004872"/>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3" name="Oval 12">
            <a:extLst>
              <a:ext uri="{FF2B5EF4-FFF2-40B4-BE49-F238E27FC236}">
                <a16:creationId xmlns:a16="http://schemas.microsoft.com/office/drawing/2014/main" id="{8D3881D6-32EB-FC58-4119-E4F9B86452E1}"/>
              </a:ext>
            </a:extLst>
          </p:cNvPr>
          <p:cNvSpPr/>
          <p:nvPr/>
        </p:nvSpPr>
        <p:spPr bwMode="auto">
          <a:xfrm>
            <a:off x="4124045" y="4183600"/>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4" name="Callout: Line 13">
            <a:extLst>
              <a:ext uri="{FF2B5EF4-FFF2-40B4-BE49-F238E27FC236}">
                <a16:creationId xmlns:a16="http://schemas.microsoft.com/office/drawing/2014/main" id="{C9F7A4E8-D55A-A91F-15CA-1C18B832E928}"/>
              </a:ext>
            </a:extLst>
          </p:cNvPr>
          <p:cNvSpPr/>
          <p:nvPr/>
        </p:nvSpPr>
        <p:spPr bwMode="auto">
          <a:xfrm>
            <a:off x="6420815" y="3638255"/>
            <a:ext cx="1752021" cy="531384"/>
          </a:xfrm>
          <a:prstGeom prst="borderCallout1">
            <a:avLst>
              <a:gd name="adj1" fmla="val 52272"/>
              <a:gd name="adj2" fmla="val -199"/>
              <a:gd name="adj3" fmla="val 74508"/>
              <a:gd name="adj4" fmla="val -37655"/>
            </a:avLst>
          </a:prstGeom>
          <a:solidFill>
            <a:srgbClr val="C0000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latin typeface="Arial" charset="0"/>
              </a:rPr>
              <a:t>Pepperoni =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latin typeface="Arial" charset="0"/>
              </a:rPr>
              <a:t>DA Civilians</a:t>
            </a:r>
          </a:p>
        </p:txBody>
      </p:sp>
      <p:sp>
        <p:nvSpPr>
          <p:cNvPr id="19521" name="Block Arc 19520">
            <a:extLst>
              <a:ext uri="{FF2B5EF4-FFF2-40B4-BE49-F238E27FC236}">
                <a16:creationId xmlns:a16="http://schemas.microsoft.com/office/drawing/2014/main" id="{62338AB0-4B7B-825F-2F9F-D936287C56FC}"/>
              </a:ext>
            </a:extLst>
          </p:cNvPr>
          <p:cNvSpPr/>
          <p:nvPr/>
        </p:nvSpPr>
        <p:spPr bwMode="auto">
          <a:xfrm rot="9885749">
            <a:off x="4655686" y="418040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2" name="Block Arc 19521">
            <a:extLst>
              <a:ext uri="{FF2B5EF4-FFF2-40B4-BE49-F238E27FC236}">
                <a16:creationId xmlns:a16="http://schemas.microsoft.com/office/drawing/2014/main" id="{2B074FAC-6178-A8C8-93E6-18DFDA366976}"/>
              </a:ext>
            </a:extLst>
          </p:cNvPr>
          <p:cNvSpPr/>
          <p:nvPr/>
        </p:nvSpPr>
        <p:spPr bwMode="auto">
          <a:xfrm rot="17218519">
            <a:off x="4107029" y="3427468"/>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3" name="Block Arc 19522">
            <a:extLst>
              <a:ext uri="{FF2B5EF4-FFF2-40B4-BE49-F238E27FC236}">
                <a16:creationId xmlns:a16="http://schemas.microsoft.com/office/drawing/2014/main" id="{5A296E85-FDE0-7304-6CE9-8040BB4FFEE7}"/>
              </a:ext>
            </a:extLst>
          </p:cNvPr>
          <p:cNvSpPr/>
          <p:nvPr/>
        </p:nvSpPr>
        <p:spPr bwMode="auto">
          <a:xfrm rot="19220207">
            <a:off x="5387217" y="3723600"/>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4" name="Block Arc 19523">
            <a:extLst>
              <a:ext uri="{FF2B5EF4-FFF2-40B4-BE49-F238E27FC236}">
                <a16:creationId xmlns:a16="http://schemas.microsoft.com/office/drawing/2014/main" id="{36710718-FB01-74BF-2506-A3C52D677C50}"/>
              </a:ext>
            </a:extLst>
          </p:cNvPr>
          <p:cNvSpPr/>
          <p:nvPr/>
        </p:nvSpPr>
        <p:spPr bwMode="auto">
          <a:xfrm rot="1668250">
            <a:off x="5124895" y="290242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5" name="Block Arc 19524">
            <a:extLst>
              <a:ext uri="{FF2B5EF4-FFF2-40B4-BE49-F238E27FC236}">
                <a16:creationId xmlns:a16="http://schemas.microsoft.com/office/drawing/2014/main" id="{C3CC5B35-807D-361D-DA83-49AEE589AA70}"/>
              </a:ext>
            </a:extLst>
          </p:cNvPr>
          <p:cNvSpPr/>
          <p:nvPr/>
        </p:nvSpPr>
        <p:spPr bwMode="auto">
          <a:xfrm rot="1668250">
            <a:off x="5392041" y="418423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6" name="Block Arc 19525">
            <a:extLst>
              <a:ext uri="{FF2B5EF4-FFF2-40B4-BE49-F238E27FC236}">
                <a16:creationId xmlns:a16="http://schemas.microsoft.com/office/drawing/2014/main" id="{BDB33CCA-9693-FCCE-9FE6-9BD29169A8FC}"/>
              </a:ext>
            </a:extLst>
          </p:cNvPr>
          <p:cNvSpPr/>
          <p:nvPr/>
        </p:nvSpPr>
        <p:spPr bwMode="auto">
          <a:xfrm rot="1668250">
            <a:off x="3844584" y="4260183"/>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7" name="Block Arc 19526">
            <a:extLst>
              <a:ext uri="{FF2B5EF4-FFF2-40B4-BE49-F238E27FC236}">
                <a16:creationId xmlns:a16="http://schemas.microsoft.com/office/drawing/2014/main" id="{BE90235B-7203-5226-6860-E525AE52EA18}"/>
              </a:ext>
            </a:extLst>
          </p:cNvPr>
          <p:cNvSpPr/>
          <p:nvPr/>
        </p:nvSpPr>
        <p:spPr bwMode="auto">
          <a:xfrm rot="1668250">
            <a:off x="4625440" y="4583797"/>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8" name="Block Arc 19527">
            <a:extLst>
              <a:ext uri="{FF2B5EF4-FFF2-40B4-BE49-F238E27FC236}">
                <a16:creationId xmlns:a16="http://schemas.microsoft.com/office/drawing/2014/main" id="{B64C4022-3199-B75B-C2EF-AA82FEAEC9AA}"/>
              </a:ext>
            </a:extLst>
          </p:cNvPr>
          <p:cNvSpPr/>
          <p:nvPr/>
        </p:nvSpPr>
        <p:spPr bwMode="auto">
          <a:xfrm rot="1668250">
            <a:off x="4359184" y="2872090"/>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29" name="Block Arc 19528">
            <a:extLst>
              <a:ext uri="{FF2B5EF4-FFF2-40B4-BE49-F238E27FC236}">
                <a16:creationId xmlns:a16="http://schemas.microsoft.com/office/drawing/2014/main" id="{8F859347-E211-8777-CD77-F98FE4CB0B10}"/>
              </a:ext>
            </a:extLst>
          </p:cNvPr>
          <p:cNvSpPr/>
          <p:nvPr/>
        </p:nvSpPr>
        <p:spPr bwMode="auto">
          <a:xfrm rot="17930648">
            <a:off x="3584518" y="3573066"/>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30" name="Callout: Line 19529">
            <a:extLst>
              <a:ext uri="{FF2B5EF4-FFF2-40B4-BE49-F238E27FC236}">
                <a16:creationId xmlns:a16="http://schemas.microsoft.com/office/drawing/2014/main" id="{0161D247-5CE7-5A8D-D3A2-70A9D7E96AD0}"/>
              </a:ext>
            </a:extLst>
          </p:cNvPr>
          <p:cNvSpPr/>
          <p:nvPr/>
        </p:nvSpPr>
        <p:spPr bwMode="auto">
          <a:xfrm>
            <a:off x="1219200" y="3638255"/>
            <a:ext cx="1752021" cy="531384"/>
          </a:xfrm>
          <a:prstGeom prst="borderCallout1">
            <a:avLst>
              <a:gd name="adj1" fmla="val 56742"/>
              <a:gd name="adj2" fmla="val 99439"/>
              <a:gd name="adj3" fmla="val -32761"/>
              <a:gd name="adj4" fmla="val 167720"/>
            </a:avLst>
          </a:prstGeom>
          <a:solidFill>
            <a:schemeClr val="bg2">
              <a:lumMod val="40000"/>
              <a:lumOff val="60000"/>
            </a:schemeClr>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latin typeface="Arial" charset="0"/>
              </a:rPr>
              <a:t>Extra Cheese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latin typeface="Arial" charset="0"/>
              </a:rPr>
              <a:t>Property</a:t>
            </a:r>
          </a:p>
        </p:txBody>
      </p:sp>
      <p:sp>
        <p:nvSpPr>
          <p:cNvPr id="4" name="Oval 3">
            <a:extLst>
              <a:ext uri="{FF2B5EF4-FFF2-40B4-BE49-F238E27FC236}">
                <a16:creationId xmlns:a16="http://schemas.microsoft.com/office/drawing/2014/main" id="{76014D4F-13BE-E40D-6E09-71DFD3ED183B}"/>
              </a:ext>
            </a:extLst>
          </p:cNvPr>
          <p:cNvSpPr/>
          <p:nvPr/>
        </p:nvSpPr>
        <p:spPr bwMode="auto">
          <a:xfrm>
            <a:off x="4303819" y="3763630"/>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9" name="Oval 8">
            <a:extLst>
              <a:ext uri="{FF2B5EF4-FFF2-40B4-BE49-F238E27FC236}">
                <a16:creationId xmlns:a16="http://schemas.microsoft.com/office/drawing/2014/main" id="{1AF6DE8F-9557-E188-74B1-9A59D20663A2}"/>
              </a:ext>
            </a:extLst>
          </p:cNvPr>
          <p:cNvSpPr/>
          <p:nvPr/>
        </p:nvSpPr>
        <p:spPr bwMode="auto">
          <a:xfrm>
            <a:off x="4882739" y="3035203"/>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0" name="Block Arc 9">
            <a:extLst>
              <a:ext uri="{FF2B5EF4-FFF2-40B4-BE49-F238E27FC236}">
                <a16:creationId xmlns:a16="http://schemas.microsoft.com/office/drawing/2014/main" id="{1968A2B6-F567-C111-D9CB-606747B50038}"/>
              </a:ext>
            </a:extLst>
          </p:cNvPr>
          <p:cNvSpPr/>
          <p:nvPr/>
        </p:nvSpPr>
        <p:spPr bwMode="auto">
          <a:xfrm rot="14207381">
            <a:off x="5061038" y="3664263"/>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8" name="Block Arc 17">
            <a:extLst>
              <a:ext uri="{FF2B5EF4-FFF2-40B4-BE49-F238E27FC236}">
                <a16:creationId xmlns:a16="http://schemas.microsoft.com/office/drawing/2014/main" id="{9ECD177D-5620-E7C5-5A23-3C92E6784229}"/>
              </a:ext>
            </a:extLst>
          </p:cNvPr>
          <p:cNvSpPr/>
          <p:nvPr/>
        </p:nvSpPr>
        <p:spPr bwMode="auto">
          <a:xfrm rot="21153159">
            <a:off x="4520682" y="317562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813105523"/>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5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5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5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5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5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52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52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52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52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52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4"/>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9"/>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9" grpId="0"/>
      <p:bldP spid="26" grpId="0" animBg="1"/>
      <p:bldP spid="26" grpId="1" animBg="1"/>
      <p:bldP spid="2" grpId="0" animBg="1"/>
      <p:bldP spid="2" grpId="1" animBg="1"/>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9521" grpId="0" animBg="1"/>
      <p:bldP spid="19522" grpId="0" animBg="1"/>
      <p:bldP spid="19523" grpId="0" animBg="1"/>
      <p:bldP spid="19524" grpId="0" animBg="1"/>
      <p:bldP spid="19525" grpId="0" animBg="1"/>
      <p:bldP spid="19526" grpId="0" animBg="1"/>
      <p:bldP spid="19527" grpId="0" animBg="1"/>
      <p:bldP spid="19528" grpId="0" animBg="1"/>
      <p:bldP spid="19529" grpId="0" animBg="1"/>
      <p:bldP spid="19530" grpId="0" animBg="1"/>
      <p:bldP spid="4" grpId="0" animBg="1"/>
      <p:bldP spid="4" grpId="1" animBg="1"/>
      <p:bldP spid="9" grpId="0" animBg="1"/>
      <p:bldP spid="9" grpId="1" animBg="1"/>
      <p:bldP spid="10" grpId="0" animBg="1"/>
      <p:bldP spid="18"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8A2A08BC-F37B-4234-974C-E1E683C0F963}" type="slidenum">
              <a:rPr lang="en-US" altLang="en-US" sz="1400" smtClean="0"/>
              <a:pPr>
                <a:spcBef>
                  <a:spcPct val="0"/>
                </a:spcBef>
                <a:buFontTx/>
                <a:buNone/>
              </a:pPr>
              <a:t>89</a:t>
            </a:fld>
            <a:endParaRPr lang="en-US" altLang="en-US" sz="1400" dirty="0"/>
          </a:p>
        </p:txBody>
      </p:sp>
      <p:sp>
        <p:nvSpPr>
          <p:cNvPr id="2" name="Rectangle 21">
            <a:extLst>
              <a:ext uri="{FF2B5EF4-FFF2-40B4-BE49-F238E27FC236}">
                <a16:creationId xmlns:a16="http://schemas.microsoft.com/office/drawing/2014/main" id="{56A2F783-1E7A-85BA-7DF7-031CC4EF34D1}"/>
              </a:ext>
            </a:extLst>
          </p:cNvPr>
          <p:cNvSpPr>
            <a:spLocks noChangeArrowheads="1"/>
          </p:cNvSpPr>
          <p:nvPr/>
        </p:nvSpPr>
        <p:spPr bwMode="auto">
          <a:xfrm>
            <a:off x="3373574" y="3519948"/>
            <a:ext cx="4608453" cy="1890252"/>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3" name="Rectangle 21">
            <a:extLst>
              <a:ext uri="{FF2B5EF4-FFF2-40B4-BE49-F238E27FC236}">
                <a16:creationId xmlns:a16="http://schemas.microsoft.com/office/drawing/2014/main" id="{AD978C9B-51E4-4CEC-FCB5-EDFEE0C2226F}"/>
              </a:ext>
            </a:extLst>
          </p:cNvPr>
          <p:cNvSpPr>
            <a:spLocks noChangeArrowheads="1"/>
          </p:cNvSpPr>
          <p:nvPr/>
        </p:nvSpPr>
        <p:spPr bwMode="auto">
          <a:xfrm>
            <a:off x="1302430" y="3519947"/>
            <a:ext cx="2067915" cy="1890253"/>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dirty="0"/>
          </a:p>
        </p:txBody>
      </p:sp>
      <p:sp>
        <p:nvSpPr>
          <p:cNvPr id="4" name="Rectangle 3">
            <a:extLst>
              <a:ext uri="{FF2B5EF4-FFF2-40B4-BE49-F238E27FC236}">
                <a16:creationId xmlns:a16="http://schemas.microsoft.com/office/drawing/2014/main" id="{18FEB6EE-306E-73A0-3F86-03CC617F0A19}"/>
              </a:ext>
            </a:extLst>
          </p:cNvPr>
          <p:cNvSpPr/>
          <p:nvPr/>
        </p:nvSpPr>
        <p:spPr bwMode="auto">
          <a:xfrm>
            <a:off x="1303774" y="3218633"/>
            <a:ext cx="6678254" cy="300936"/>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8EF74AB2-2F3D-1A96-419E-8C73FEAB7F46}"/>
              </a:ext>
            </a:extLst>
          </p:cNvPr>
          <p:cNvSpPr txBox="1">
            <a:spLocks noChangeArrowheads="1"/>
          </p:cNvSpPr>
          <p:nvPr/>
        </p:nvSpPr>
        <p:spPr bwMode="auto">
          <a:xfrm>
            <a:off x="3578430" y="3229970"/>
            <a:ext cx="2130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Mechanisms:</a:t>
            </a:r>
          </a:p>
        </p:txBody>
      </p:sp>
      <p:sp>
        <p:nvSpPr>
          <p:cNvPr id="6" name="TextBox 5">
            <a:extLst>
              <a:ext uri="{FF2B5EF4-FFF2-40B4-BE49-F238E27FC236}">
                <a16:creationId xmlns:a16="http://schemas.microsoft.com/office/drawing/2014/main" id="{24C2B5FD-E3E7-2BB2-CDEA-E72623B3E035}"/>
              </a:ext>
            </a:extLst>
          </p:cNvPr>
          <p:cNvSpPr txBox="1">
            <a:spLocks noChangeArrowheads="1"/>
          </p:cNvSpPr>
          <p:nvPr/>
        </p:nvSpPr>
        <p:spPr bwMode="auto">
          <a:xfrm>
            <a:off x="4668134" y="3515784"/>
            <a:ext cx="21302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100" u="sng" dirty="0">
                <a:solidFill>
                  <a:srgbClr val="0000FF"/>
                </a:solidFill>
              </a:rPr>
              <a:t>What</a:t>
            </a:r>
            <a:r>
              <a:rPr lang="en-US" altLang="en-US" sz="1100" dirty="0">
                <a:solidFill>
                  <a:srgbClr val="0000FF"/>
                </a:solidFill>
              </a:rPr>
              <a:t>:</a:t>
            </a:r>
          </a:p>
        </p:txBody>
      </p:sp>
      <p:sp>
        <p:nvSpPr>
          <p:cNvPr id="7" name="TextBox 6">
            <a:extLst>
              <a:ext uri="{FF2B5EF4-FFF2-40B4-BE49-F238E27FC236}">
                <a16:creationId xmlns:a16="http://schemas.microsoft.com/office/drawing/2014/main" id="{61CB302B-25D1-9B72-06D5-95744A24DE57}"/>
              </a:ext>
            </a:extLst>
          </p:cNvPr>
          <p:cNvSpPr txBox="1">
            <a:spLocks noChangeArrowheads="1"/>
          </p:cNvSpPr>
          <p:nvPr/>
        </p:nvSpPr>
        <p:spPr bwMode="auto">
          <a:xfrm>
            <a:off x="1194780" y="3529005"/>
            <a:ext cx="15565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100" u="sng" dirty="0">
                <a:solidFill>
                  <a:srgbClr val="0000FF"/>
                </a:solidFill>
              </a:rPr>
              <a:t>Who</a:t>
            </a:r>
            <a:r>
              <a:rPr lang="en-US" altLang="en-US" sz="1100" dirty="0">
                <a:solidFill>
                  <a:srgbClr val="0000FF"/>
                </a:solidFill>
              </a:rPr>
              <a:t>:</a:t>
            </a:r>
          </a:p>
        </p:txBody>
      </p:sp>
      <p:sp>
        <p:nvSpPr>
          <p:cNvPr id="39" name="Freeform 30">
            <a:extLst>
              <a:ext uri="{FF2B5EF4-FFF2-40B4-BE49-F238E27FC236}">
                <a16:creationId xmlns:a16="http://schemas.microsoft.com/office/drawing/2014/main" id="{D2A5A33A-A31F-8069-EF13-9F2B7A4C92F6}"/>
              </a:ext>
            </a:extLst>
          </p:cNvPr>
          <p:cNvSpPr>
            <a:spLocks noEditPoints="1"/>
          </p:cNvSpPr>
          <p:nvPr/>
        </p:nvSpPr>
        <p:spPr bwMode="auto">
          <a:xfrm>
            <a:off x="4557751" y="2870470"/>
            <a:ext cx="83721" cy="278965"/>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dirty="0"/>
          </a:p>
        </p:txBody>
      </p:sp>
      <p:sp>
        <p:nvSpPr>
          <p:cNvPr id="19490" name="Oval 19489">
            <a:extLst>
              <a:ext uri="{FF2B5EF4-FFF2-40B4-BE49-F238E27FC236}">
                <a16:creationId xmlns:a16="http://schemas.microsoft.com/office/drawing/2014/main" id="{BA55F2CB-8A44-EACB-7D89-FB442D531D49}"/>
              </a:ext>
            </a:extLst>
          </p:cNvPr>
          <p:cNvSpPr/>
          <p:nvPr/>
        </p:nvSpPr>
        <p:spPr bwMode="auto">
          <a:xfrm>
            <a:off x="4696727" y="1428470"/>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491" name="Oval 19490">
            <a:extLst>
              <a:ext uri="{FF2B5EF4-FFF2-40B4-BE49-F238E27FC236}">
                <a16:creationId xmlns:a16="http://schemas.microsoft.com/office/drawing/2014/main" id="{3AA8FEC7-7028-66B2-E317-FF9340389800}"/>
              </a:ext>
            </a:extLst>
          </p:cNvPr>
          <p:cNvSpPr/>
          <p:nvPr/>
        </p:nvSpPr>
        <p:spPr bwMode="auto">
          <a:xfrm>
            <a:off x="4948589" y="1815774"/>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1" name="Block Arc 19510">
            <a:extLst>
              <a:ext uri="{FF2B5EF4-FFF2-40B4-BE49-F238E27FC236}">
                <a16:creationId xmlns:a16="http://schemas.microsoft.com/office/drawing/2014/main" id="{51E212FE-1406-85B9-B0E9-FB7AA7EE1398}"/>
              </a:ext>
            </a:extLst>
          </p:cNvPr>
          <p:cNvSpPr/>
          <p:nvPr/>
        </p:nvSpPr>
        <p:spPr bwMode="auto">
          <a:xfrm rot="19220207">
            <a:off x="6102890" y="1616132"/>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2" name="Block Arc 19511">
            <a:extLst>
              <a:ext uri="{FF2B5EF4-FFF2-40B4-BE49-F238E27FC236}">
                <a16:creationId xmlns:a16="http://schemas.microsoft.com/office/drawing/2014/main" id="{44AEFB7C-BF23-55CB-A605-2B8DEBB1DFA2}"/>
              </a:ext>
            </a:extLst>
          </p:cNvPr>
          <p:cNvSpPr/>
          <p:nvPr/>
        </p:nvSpPr>
        <p:spPr bwMode="auto">
          <a:xfrm rot="1668250">
            <a:off x="6538701" y="1569080"/>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3" name="Oval 19512">
            <a:extLst>
              <a:ext uri="{FF2B5EF4-FFF2-40B4-BE49-F238E27FC236}">
                <a16:creationId xmlns:a16="http://schemas.microsoft.com/office/drawing/2014/main" id="{0F61F55F-C437-6F6B-4209-8585157EB741}"/>
              </a:ext>
            </a:extLst>
          </p:cNvPr>
          <p:cNvSpPr/>
          <p:nvPr/>
        </p:nvSpPr>
        <p:spPr bwMode="auto">
          <a:xfrm>
            <a:off x="2215569" y="1205286"/>
            <a:ext cx="1219683" cy="1059371"/>
          </a:xfrm>
          <a:prstGeom prst="ellipse">
            <a:avLst/>
          </a:prstGeom>
          <a:solidFill>
            <a:srgbClr val="F4CBA2"/>
          </a:solidFill>
          <a:ln w="76200" cap="flat" cmpd="sng" algn="ctr">
            <a:solidFill>
              <a:schemeClr val="tx2">
                <a:lumMod val="25000"/>
                <a:lumOff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4" name="Block Arc 19513">
            <a:extLst>
              <a:ext uri="{FF2B5EF4-FFF2-40B4-BE49-F238E27FC236}">
                <a16:creationId xmlns:a16="http://schemas.microsoft.com/office/drawing/2014/main" id="{677FFF16-38AF-BB72-D58D-7D25D7416FEE}"/>
              </a:ext>
            </a:extLst>
          </p:cNvPr>
          <p:cNvSpPr/>
          <p:nvPr/>
        </p:nvSpPr>
        <p:spPr bwMode="auto">
          <a:xfrm rot="12316523">
            <a:off x="6384811" y="1868914"/>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515" name="Block Arc 19514">
            <a:extLst>
              <a:ext uri="{FF2B5EF4-FFF2-40B4-BE49-F238E27FC236}">
                <a16:creationId xmlns:a16="http://schemas.microsoft.com/office/drawing/2014/main" id="{84CC828F-87C3-BC62-7FE6-F1C5F44AA2E8}"/>
              </a:ext>
            </a:extLst>
          </p:cNvPr>
          <p:cNvSpPr/>
          <p:nvPr/>
        </p:nvSpPr>
        <p:spPr bwMode="auto">
          <a:xfrm rot="21261640">
            <a:off x="6692318" y="1799953"/>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9" name="Text Box 2">
            <a:extLst>
              <a:ext uri="{FF2B5EF4-FFF2-40B4-BE49-F238E27FC236}">
                <a16:creationId xmlns:a16="http://schemas.microsoft.com/office/drawing/2014/main" id="{E04F85DF-66FB-2B1F-943A-E6CA17A84758}"/>
              </a:ext>
            </a:extLst>
          </p:cNvPr>
          <p:cNvSpPr txBox="1">
            <a:spLocks noChangeArrowheads="1"/>
          </p:cNvSpPr>
          <p:nvPr/>
        </p:nvSpPr>
        <p:spPr bwMode="auto">
          <a:xfrm>
            <a:off x="2223998" y="482025"/>
            <a:ext cx="59202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t>Example Functional Model #2</a:t>
            </a:r>
          </a:p>
        </p:txBody>
      </p:sp>
      <p:sp>
        <p:nvSpPr>
          <p:cNvPr id="10" name="Oval 9">
            <a:extLst>
              <a:ext uri="{FF2B5EF4-FFF2-40B4-BE49-F238E27FC236}">
                <a16:creationId xmlns:a16="http://schemas.microsoft.com/office/drawing/2014/main" id="{27B60CB3-D9EC-6D10-77C5-43D5FEAB5B06}"/>
              </a:ext>
            </a:extLst>
          </p:cNvPr>
          <p:cNvSpPr/>
          <p:nvPr/>
        </p:nvSpPr>
        <p:spPr bwMode="auto">
          <a:xfrm>
            <a:off x="4139043" y="1496652"/>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6" name="Oval 15">
            <a:extLst>
              <a:ext uri="{FF2B5EF4-FFF2-40B4-BE49-F238E27FC236}">
                <a16:creationId xmlns:a16="http://schemas.microsoft.com/office/drawing/2014/main" id="{A3BE8D02-1D73-B60B-7FAB-CB59CB631404}"/>
              </a:ext>
            </a:extLst>
          </p:cNvPr>
          <p:cNvSpPr/>
          <p:nvPr/>
        </p:nvSpPr>
        <p:spPr bwMode="auto">
          <a:xfrm>
            <a:off x="4395255" y="1937631"/>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7" name="Block Arc 16">
            <a:extLst>
              <a:ext uri="{FF2B5EF4-FFF2-40B4-BE49-F238E27FC236}">
                <a16:creationId xmlns:a16="http://schemas.microsoft.com/office/drawing/2014/main" id="{9566B74A-E97B-A082-3C06-8F9B31843320}"/>
              </a:ext>
            </a:extLst>
          </p:cNvPr>
          <p:cNvSpPr/>
          <p:nvPr/>
        </p:nvSpPr>
        <p:spPr bwMode="auto">
          <a:xfrm rot="9667034">
            <a:off x="6288438" y="1669400"/>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8" name="Block Arc 17">
            <a:extLst>
              <a:ext uri="{FF2B5EF4-FFF2-40B4-BE49-F238E27FC236}">
                <a16:creationId xmlns:a16="http://schemas.microsoft.com/office/drawing/2014/main" id="{4FA939C9-7244-8371-F04A-22779D253AA4}"/>
              </a:ext>
            </a:extLst>
          </p:cNvPr>
          <p:cNvSpPr/>
          <p:nvPr/>
        </p:nvSpPr>
        <p:spPr bwMode="auto">
          <a:xfrm rot="14922517">
            <a:off x="6139258" y="1913952"/>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 name="Block Arc 18">
            <a:extLst>
              <a:ext uri="{FF2B5EF4-FFF2-40B4-BE49-F238E27FC236}">
                <a16:creationId xmlns:a16="http://schemas.microsoft.com/office/drawing/2014/main" id="{4ED6CB6B-42E5-CF1A-578C-2C906A0737E0}"/>
              </a:ext>
            </a:extLst>
          </p:cNvPr>
          <p:cNvSpPr/>
          <p:nvPr/>
        </p:nvSpPr>
        <p:spPr bwMode="auto">
          <a:xfrm rot="11087873">
            <a:off x="6526281" y="2058752"/>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0" name="TextBox 19">
            <a:extLst>
              <a:ext uri="{FF2B5EF4-FFF2-40B4-BE49-F238E27FC236}">
                <a16:creationId xmlns:a16="http://schemas.microsoft.com/office/drawing/2014/main" id="{65612821-5A53-EE36-EDDF-8D401FC8D27F}"/>
              </a:ext>
            </a:extLst>
          </p:cNvPr>
          <p:cNvSpPr txBox="1"/>
          <p:nvPr/>
        </p:nvSpPr>
        <p:spPr>
          <a:xfrm>
            <a:off x="1358338" y="4499795"/>
            <a:ext cx="2076914" cy="261610"/>
          </a:xfrm>
          <a:prstGeom prst="rect">
            <a:avLst/>
          </a:prstGeom>
          <a:noFill/>
        </p:spPr>
        <p:txBody>
          <a:bodyPr wrap="square">
            <a:spAutoFit/>
          </a:bodyPr>
          <a:lstStyle/>
          <a:p>
            <a:pPr marL="171450" lvl="0" indent="-171450" eaLnBrk="1" hangingPunct="1">
              <a:buFont typeface="Arial" panose="020B0604020202020204" pitchFamily="34" charset="0"/>
              <a:buChar char="•"/>
              <a:defRPr/>
            </a:pPr>
            <a:r>
              <a:rPr lang="en-US" sz="1100" dirty="0">
                <a:solidFill>
                  <a:srgbClr val="000000"/>
                </a:solidFill>
              </a:rPr>
              <a:t>Army Leaders</a:t>
            </a:r>
            <a:endParaRPr lang="en-US" sz="1100" dirty="0"/>
          </a:p>
        </p:txBody>
      </p:sp>
      <p:sp>
        <p:nvSpPr>
          <p:cNvPr id="21" name="TextBox 20">
            <a:extLst>
              <a:ext uri="{FF2B5EF4-FFF2-40B4-BE49-F238E27FC236}">
                <a16:creationId xmlns:a16="http://schemas.microsoft.com/office/drawing/2014/main" id="{9240B256-B5AA-038D-71F7-186AA0CD0EBB}"/>
              </a:ext>
            </a:extLst>
          </p:cNvPr>
          <p:cNvSpPr txBox="1"/>
          <p:nvPr/>
        </p:nvSpPr>
        <p:spPr>
          <a:xfrm>
            <a:off x="1358338" y="3720331"/>
            <a:ext cx="2156134" cy="261610"/>
          </a:xfrm>
          <a:prstGeom prst="rect">
            <a:avLst/>
          </a:prstGeom>
          <a:noFill/>
        </p:spPr>
        <p:txBody>
          <a:bodyPr wrap="square">
            <a:spAutoFit/>
          </a:bodyPr>
          <a:lstStyle/>
          <a:p>
            <a:pPr marL="171450" lvl="0" indent="-171450" eaLnBrk="1" hangingPunct="1">
              <a:buFont typeface="Arial" panose="020B0604020202020204" pitchFamily="34" charset="0"/>
              <a:buChar char="•"/>
              <a:defRPr/>
            </a:pPr>
            <a:r>
              <a:rPr lang="en-US" altLang="en-US" sz="1100" dirty="0">
                <a:solidFill>
                  <a:srgbClr val="000000"/>
                </a:solidFill>
              </a:rPr>
              <a:t>Soldiers / Civilians 	</a:t>
            </a:r>
            <a:endParaRPr lang="en-US" dirty="0"/>
          </a:p>
        </p:txBody>
      </p:sp>
      <p:sp>
        <p:nvSpPr>
          <p:cNvPr id="22" name="TextBox 21">
            <a:extLst>
              <a:ext uri="{FF2B5EF4-FFF2-40B4-BE49-F238E27FC236}">
                <a16:creationId xmlns:a16="http://schemas.microsoft.com/office/drawing/2014/main" id="{46527092-04DD-406A-1FEE-5F4D55BE45BC}"/>
              </a:ext>
            </a:extLst>
          </p:cNvPr>
          <p:cNvSpPr txBox="1"/>
          <p:nvPr/>
        </p:nvSpPr>
        <p:spPr>
          <a:xfrm>
            <a:off x="1358338" y="4106858"/>
            <a:ext cx="2156134" cy="261610"/>
          </a:xfrm>
          <a:prstGeom prst="rect">
            <a:avLst/>
          </a:prstGeom>
          <a:noFill/>
        </p:spPr>
        <p:txBody>
          <a:bodyPr wrap="square">
            <a:spAutoFit/>
          </a:bodyPr>
          <a:lstStyle/>
          <a:p>
            <a:pPr marL="171450" lvl="0" indent="-171450" eaLnBrk="1" hangingPunct="1">
              <a:buFont typeface="Arial" panose="020B0604020202020204" pitchFamily="34" charset="0"/>
              <a:buChar char="•"/>
              <a:defRPr/>
            </a:pPr>
            <a:r>
              <a:rPr lang="en-US" altLang="en-US" sz="1100" dirty="0">
                <a:solidFill>
                  <a:srgbClr val="000000"/>
                </a:solidFill>
              </a:rPr>
              <a:t>Supervisors &amp; Operators</a:t>
            </a:r>
            <a:endParaRPr lang="en-US" dirty="0"/>
          </a:p>
        </p:txBody>
      </p:sp>
      <p:sp>
        <p:nvSpPr>
          <p:cNvPr id="23" name="TextBox 22">
            <a:extLst>
              <a:ext uri="{FF2B5EF4-FFF2-40B4-BE49-F238E27FC236}">
                <a16:creationId xmlns:a16="http://schemas.microsoft.com/office/drawing/2014/main" id="{3484EF8A-4AD0-2BFF-A084-CFA9C29459B5}"/>
              </a:ext>
            </a:extLst>
          </p:cNvPr>
          <p:cNvSpPr txBox="1"/>
          <p:nvPr/>
        </p:nvSpPr>
        <p:spPr>
          <a:xfrm>
            <a:off x="3333977" y="3712642"/>
            <a:ext cx="4615243" cy="430887"/>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US" altLang="en-US" sz="1100" dirty="0">
                <a:solidFill>
                  <a:srgbClr val="000000"/>
                </a:solidFill>
              </a:rPr>
              <a:t>Responsible for accident prevention by applying RM; employ RM in managing risk.</a:t>
            </a:r>
          </a:p>
        </p:txBody>
      </p:sp>
      <p:sp>
        <p:nvSpPr>
          <p:cNvPr id="24" name="TextBox 23">
            <a:extLst>
              <a:ext uri="{FF2B5EF4-FFF2-40B4-BE49-F238E27FC236}">
                <a16:creationId xmlns:a16="http://schemas.microsoft.com/office/drawing/2014/main" id="{9E02AE2A-6DF9-F95D-4D60-5C376B88FB8D}"/>
              </a:ext>
            </a:extLst>
          </p:cNvPr>
          <p:cNvSpPr txBox="1"/>
          <p:nvPr/>
        </p:nvSpPr>
        <p:spPr>
          <a:xfrm>
            <a:off x="3331109" y="4100411"/>
            <a:ext cx="4608454" cy="430887"/>
          </a:xfrm>
          <a:prstGeom prst="rect">
            <a:avLst/>
          </a:prstGeom>
          <a:noFill/>
        </p:spPr>
        <p:txBody>
          <a:bodyPr wrap="square">
            <a:spAutoFit/>
          </a:bodyPr>
          <a:lstStyle/>
          <a:p>
            <a:pPr marL="171450" lvl="0" indent="-171450" eaLnBrk="1" hangingPunct="1">
              <a:buFont typeface="Arial" panose="020B0604020202020204" pitchFamily="34" charset="0"/>
              <a:buChar char="•"/>
              <a:defRPr/>
            </a:pPr>
            <a:r>
              <a:rPr lang="en-US" altLang="en-US" sz="1100" dirty="0">
                <a:solidFill>
                  <a:srgbClr val="000000"/>
                </a:solidFill>
              </a:rPr>
              <a:t>Responsible for RM during planning, preparation, and execution of all operations.</a:t>
            </a:r>
          </a:p>
        </p:txBody>
      </p:sp>
      <p:sp>
        <p:nvSpPr>
          <p:cNvPr id="25" name="TextBox 24">
            <a:extLst>
              <a:ext uri="{FF2B5EF4-FFF2-40B4-BE49-F238E27FC236}">
                <a16:creationId xmlns:a16="http://schemas.microsoft.com/office/drawing/2014/main" id="{75E44819-1537-5105-7647-2B3598B6FDFB}"/>
              </a:ext>
            </a:extLst>
          </p:cNvPr>
          <p:cNvSpPr txBox="1"/>
          <p:nvPr/>
        </p:nvSpPr>
        <p:spPr>
          <a:xfrm>
            <a:off x="3339334" y="4504120"/>
            <a:ext cx="4656531" cy="600164"/>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US" altLang="en-US" sz="1100" dirty="0">
                <a:solidFill>
                  <a:srgbClr val="000000"/>
                </a:solidFill>
              </a:rPr>
              <a:t>Integrate RM, as described in DA PAM 385-30, into mission activities to prevent the accidental loss of personnel, facilities, weapons systems, and equipment during peacetime and wartime.</a:t>
            </a:r>
          </a:p>
        </p:txBody>
      </p:sp>
      <p:sp>
        <p:nvSpPr>
          <p:cNvPr id="26" name="TextBox 25">
            <a:extLst>
              <a:ext uri="{FF2B5EF4-FFF2-40B4-BE49-F238E27FC236}">
                <a16:creationId xmlns:a16="http://schemas.microsoft.com/office/drawing/2014/main" id="{478D760F-033E-9334-22D2-0F87388A8C16}"/>
              </a:ext>
            </a:extLst>
          </p:cNvPr>
          <p:cNvSpPr txBox="1"/>
          <p:nvPr/>
        </p:nvSpPr>
        <p:spPr>
          <a:xfrm>
            <a:off x="1358338" y="5091280"/>
            <a:ext cx="2076914" cy="261610"/>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a:solidFill>
                  <a:srgbClr val="000000"/>
                </a:solidFill>
              </a:rPr>
              <a:t>Commanders</a:t>
            </a:r>
            <a:endParaRPr lang="en-US" dirty="0"/>
          </a:p>
        </p:txBody>
      </p:sp>
      <p:sp>
        <p:nvSpPr>
          <p:cNvPr id="27" name="TextBox 26">
            <a:extLst>
              <a:ext uri="{FF2B5EF4-FFF2-40B4-BE49-F238E27FC236}">
                <a16:creationId xmlns:a16="http://schemas.microsoft.com/office/drawing/2014/main" id="{79FFD430-96A6-CD7E-66AA-2F2C9BB795E8}"/>
              </a:ext>
            </a:extLst>
          </p:cNvPr>
          <p:cNvSpPr txBox="1"/>
          <p:nvPr/>
        </p:nvSpPr>
        <p:spPr>
          <a:xfrm>
            <a:off x="3331109" y="5134129"/>
            <a:ext cx="5619261" cy="261610"/>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US" altLang="en-US" sz="1100" dirty="0">
                <a:solidFill>
                  <a:srgbClr val="000000"/>
                </a:solidFill>
              </a:rPr>
              <a:t>Establish &amp; publish risk-approval authority levels for decision-making.</a:t>
            </a:r>
          </a:p>
        </p:txBody>
      </p:sp>
      <p:sp>
        <p:nvSpPr>
          <p:cNvPr id="28" name="Callout: Line 27">
            <a:extLst>
              <a:ext uri="{FF2B5EF4-FFF2-40B4-BE49-F238E27FC236}">
                <a16:creationId xmlns:a16="http://schemas.microsoft.com/office/drawing/2014/main" id="{ECFC1CE4-2810-F62F-F6C8-CFF1F474A881}"/>
              </a:ext>
            </a:extLst>
          </p:cNvPr>
          <p:cNvSpPr/>
          <p:nvPr/>
        </p:nvSpPr>
        <p:spPr bwMode="auto">
          <a:xfrm>
            <a:off x="2100302" y="2332840"/>
            <a:ext cx="1495231" cy="464871"/>
          </a:xfrm>
          <a:prstGeom prst="borderCallout1">
            <a:avLst>
              <a:gd name="adj1" fmla="val 52272"/>
              <a:gd name="adj2" fmla="val -199"/>
              <a:gd name="adj3" fmla="val 57899"/>
              <a:gd name="adj4" fmla="val 426"/>
            </a:avLst>
          </a:prstGeom>
          <a:solidFill>
            <a:srgbClr val="F4CBA2"/>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latin typeface="Arial" charset="0"/>
              </a:rPr>
              <a:t>Soldiers</a:t>
            </a:r>
          </a:p>
        </p:txBody>
      </p:sp>
      <p:sp>
        <p:nvSpPr>
          <p:cNvPr id="29" name="Callout: Line 28">
            <a:extLst>
              <a:ext uri="{FF2B5EF4-FFF2-40B4-BE49-F238E27FC236}">
                <a16:creationId xmlns:a16="http://schemas.microsoft.com/office/drawing/2014/main" id="{26C5AE6C-6574-F65A-DCF8-3678A23F562E}"/>
              </a:ext>
            </a:extLst>
          </p:cNvPr>
          <p:cNvSpPr/>
          <p:nvPr/>
        </p:nvSpPr>
        <p:spPr bwMode="auto">
          <a:xfrm>
            <a:off x="5768012" y="2330789"/>
            <a:ext cx="1495231" cy="464871"/>
          </a:xfrm>
          <a:prstGeom prst="borderCallout1">
            <a:avLst>
              <a:gd name="adj1" fmla="val 56742"/>
              <a:gd name="adj2" fmla="val 99439"/>
              <a:gd name="adj3" fmla="val 59203"/>
              <a:gd name="adj4" fmla="val 98623"/>
            </a:avLst>
          </a:prstGeom>
          <a:solidFill>
            <a:schemeClr val="bg2">
              <a:lumMod val="40000"/>
              <a:lumOff val="60000"/>
            </a:schemeClr>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latin typeface="Arial" charset="0"/>
              </a:rPr>
              <a:t>Audits</a:t>
            </a:r>
          </a:p>
        </p:txBody>
      </p:sp>
      <p:sp>
        <p:nvSpPr>
          <p:cNvPr id="30" name="Callout: Line 29">
            <a:extLst>
              <a:ext uri="{FF2B5EF4-FFF2-40B4-BE49-F238E27FC236}">
                <a16:creationId xmlns:a16="http://schemas.microsoft.com/office/drawing/2014/main" id="{1E05CE6D-9C5A-E124-EF54-F13D4EABFB70}"/>
              </a:ext>
            </a:extLst>
          </p:cNvPr>
          <p:cNvSpPr/>
          <p:nvPr/>
        </p:nvSpPr>
        <p:spPr bwMode="auto">
          <a:xfrm>
            <a:off x="3934157" y="2333186"/>
            <a:ext cx="1495231" cy="464871"/>
          </a:xfrm>
          <a:prstGeom prst="borderCallout1">
            <a:avLst>
              <a:gd name="adj1" fmla="val 52272"/>
              <a:gd name="adj2" fmla="val -199"/>
              <a:gd name="adj3" fmla="val 51517"/>
              <a:gd name="adj4" fmla="val 467"/>
            </a:avLst>
          </a:prstGeom>
          <a:solidFill>
            <a:srgbClr val="C0000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latin typeface="Arial" charset="0"/>
              </a:rPr>
              <a:t>DA Civilians</a:t>
            </a:r>
          </a:p>
        </p:txBody>
      </p:sp>
    </p:spTree>
    <p:extLst>
      <p:ext uri="{BB962C8B-B14F-4D97-AF65-F5344CB8AC3E}">
        <p14:creationId xmlns:p14="http://schemas.microsoft.com/office/powerpoint/2010/main" val="674731238"/>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E1AD67C5-DBF6-4A6B-962E-09096F6B2A71}" type="slidenum">
              <a:rPr lang="en-US" altLang="en-US" sz="1400" smtClean="0"/>
              <a:pPr>
                <a:spcBef>
                  <a:spcPct val="0"/>
                </a:spcBef>
                <a:buFontTx/>
                <a:buNone/>
              </a:pPr>
              <a:t>9</a:t>
            </a:fld>
            <a:endParaRPr lang="en-US" altLang="en-US" sz="1400"/>
          </a:p>
        </p:txBody>
      </p:sp>
      <p:sp>
        <p:nvSpPr>
          <p:cNvPr id="26627" name="Text Box 1027"/>
          <p:cNvSpPr txBox="1">
            <a:spLocks noChangeArrowheads="1"/>
          </p:cNvSpPr>
          <p:nvPr/>
        </p:nvSpPr>
        <p:spPr bwMode="auto">
          <a:xfrm>
            <a:off x="533400" y="1905000"/>
            <a:ext cx="8229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ct val="100000"/>
              </a:spcAft>
              <a:buFontTx/>
              <a:buAutoNum type="arabicPeriod" startAt="2"/>
            </a:pPr>
            <a:r>
              <a:rPr lang="en-US" altLang="en-US" sz="2400" dirty="0"/>
              <a:t>Describe the purpose of the Organizational Inspection Program (OIP).</a:t>
            </a:r>
          </a:p>
          <a:p>
            <a:pPr>
              <a:spcBef>
                <a:spcPct val="0"/>
              </a:spcBef>
              <a:spcAft>
                <a:spcPct val="100000"/>
              </a:spcAft>
              <a:buFontTx/>
              <a:buAutoNum type="arabicPeriod" startAt="2"/>
            </a:pPr>
            <a:r>
              <a:rPr lang="en-US" altLang="en-US" sz="2400" dirty="0"/>
              <a:t>Describe the IG’s role in the OIP.</a:t>
            </a:r>
          </a:p>
          <a:p>
            <a:pPr>
              <a:spcBef>
                <a:spcPct val="0"/>
              </a:spcBef>
              <a:spcAft>
                <a:spcPct val="100000"/>
              </a:spcAft>
              <a:buFontTx/>
              <a:buAutoNum type="arabicPeriod" startAt="2"/>
            </a:pPr>
            <a:r>
              <a:rPr lang="en-US" altLang="en-US" sz="2400" dirty="0"/>
              <a:t>Describe the five Inspection Principles.</a:t>
            </a:r>
          </a:p>
          <a:p>
            <a:pPr>
              <a:spcBef>
                <a:spcPct val="0"/>
              </a:spcBef>
              <a:spcAft>
                <a:spcPct val="100000"/>
              </a:spcAft>
              <a:buFontTx/>
              <a:buAutoNum type="arabicPeriod" startAt="2"/>
            </a:pPr>
            <a:r>
              <a:rPr lang="en-US" altLang="en-US" sz="2400" dirty="0"/>
              <a:t>Identify the three inspection categories. </a:t>
            </a:r>
          </a:p>
          <a:p>
            <a:pPr>
              <a:spcBef>
                <a:spcPct val="0"/>
              </a:spcBef>
              <a:spcAft>
                <a:spcPct val="100000"/>
              </a:spcAft>
              <a:buFontTx/>
              <a:buAutoNum type="arabicPeriod" startAt="2"/>
            </a:pPr>
            <a:r>
              <a:rPr lang="en-US" altLang="en-US" sz="2400" dirty="0"/>
              <a:t>Identify who may direct an IG Inspection.</a:t>
            </a:r>
          </a:p>
        </p:txBody>
      </p:sp>
      <p:sp>
        <p:nvSpPr>
          <p:cNvPr id="26628" name="Text Box 2050"/>
          <p:cNvSpPr txBox="1">
            <a:spLocks noChangeArrowheads="1"/>
          </p:cNvSpPr>
          <p:nvPr/>
        </p:nvSpPr>
        <p:spPr bwMode="auto">
          <a:xfrm>
            <a:off x="1524000" y="3810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solidFill>
                  <a:srgbClr val="0000FF"/>
                </a:solidFill>
              </a:rPr>
              <a:t>ELOs</a:t>
            </a:r>
          </a:p>
        </p:txBody>
      </p:sp>
      <p:grpSp>
        <p:nvGrpSpPr>
          <p:cNvPr id="26629" name="Group 7"/>
          <p:cNvGrpSpPr>
            <a:grpSpLocks/>
          </p:cNvGrpSpPr>
          <p:nvPr/>
        </p:nvGrpSpPr>
        <p:grpSpPr bwMode="auto">
          <a:xfrm>
            <a:off x="7924800" y="247650"/>
            <a:ext cx="1052513" cy="903288"/>
            <a:chOff x="7543799" y="925512"/>
            <a:chExt cx="1052513" cy="903288"/>
          </a:xfrm>
        </p:grpSpPr>
        <p:sp>
          <p:nvSpPr>
            <p:cNvPr id="9"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26631"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a:t>ELO</a:t>
              </a:r>
            </a:p>
            <a:p>
              <a:pPr algn="ctr">
                <a:spcBef>
                  <a:spcPct val="0"/>
                </a:spcBef>
                <a:buFontTx/>
                <a:buNone/>
              </a:pPr>
              <a:endParaRPr lang="en-US" altLang="en-US" sz="1100"/>
            </a:p>
          </p:txBody>
        </p:sp>
      </p:grpSp>
    </p:spTree>
  </p:cSld>
  <p:clrMapOvr>
    <a:masterClrMapping/>
  </p:clrMapOvr>
  <p:transition>
    <p:pull/>
    <p:sndAc>
      <p:endSnd/>
    </p:sndAc>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8A2A08BC-F37B-4234-974C-E1E683C0F963}" type="slidenum">
              <a:rPr lang="en-US" altLang="en-US" sz="1400" smtClean="0"/>
              <a:pPr>
                <a:spcBef>
                  <a:spcPct val="0"/>
                </a:spcBef>
                <a:buFontTx/>
                <a:buNone/>
              </a:pPr>
              <a:t>90</a:t>
            </a:fld>
            <a:endParaRPr lang="en-US" altLang="en-US" sz="1400" dirty="0"/>
          </a:p>
        </p:txBody>
      </p:sp>
      <p:sp>
        <p:nvSpPr>
          <p:cNvPr id="19480" name="Rectangle 21">
            <a:extLst>
              <a:ext uri="{FF2B5EF4-FFF2-40B4-BE49-F238E27FC236}">
                <a16:creationId xmlns:a16="http://schemas.microsoft.com/office/drawing/2014/main" id="{A0A6BC3C-767A-1903-577B-F0293621FA22}"/>
              </a:ext>
            </a:extLst>
          </p:cNvPr>
          <p:cNvSpPr>
            <a:spLocks noChangeArrowheads="1"/>
          </p:cNvSpPr>
          <p:nvPr/>
        </p:nvSpPr>
        <p:spPr bwMode="auto">
          <a:xfrm>
            <a:off x="1298563" y="2103770"/>
            <a:ext cx="6679596" cy="607697"/>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481" name="TextBox 19480">
            <a:extLst>
              <a:ext uri="{FF2B5EF4-FFF2-40B4-BE49-F238E27FC236}">
                <a16:creationId xmlns:a16="http://schemas.microsoft.com/office/drawing/2014/main" id="{83DE3C7F-A427-6104-7FC4-B89249B7B4CC}"/>
              </a:ext>
            </a:extLst>
          </p:cNvPr>
          <p:cNvSpPr txBox="1">
            <a:spLocks noChangeArrowheads="1"/>
          </p:cNvSpPr>
          <p:nvPr/>
        </p:nvSpPr>
        <p:spPr bwMode="auto">
          <a:xfrm>
            <a:off x="1419328" y="2076642"/>
            <a:ext cx="6650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Output (i.e., ingredients are successfully transformed):</a:t>
            </a:r>
          </a:p>
        </p:txBody>
      </p:sp>
      <p:sp>
        <p:nvSpPr>
          <p:cNvPr id="19484" name="TextBox 19483">
            <a:extLst>
              <a:ext uri="{FF2B5EF4-FFF2-40B4-BE49-F238E27FC236}">
                <a16:creationId xmlns:a16="http://schemas.microsoft.com/office/drawing/2014/main" id="{0A39E1A3-310B-03AA-DDBB-C451AA9E0087}"/>
              </a:ext>
            </a:extLst>
          </p:cNvPr>
          <p:cNvSpPr txBox="1"/>
          <p:nvPr/>
        </p:nvSpPr>
        <p:spPr>
          <a:xfrm>
            <a:off x="1327799" y="2302374"/>
            <a:ext cx="6650360" cy="430887"/>
          </a:xfrm>
          <a:prstGeom prst="rect">
            <a:avLst/>
          </a:prstGeom>
          <a:noFill/>
        </p:spPr>
        <p:txBody>
          <a:bodyPr wrap="square">
            <a:spAutoFit/>
          </a:bodyPr>
          <a:lstStyle/>
          <a:p>
            <a:pPr algn="ctr" eaLnBrk="1" hangingPunct="1"/>
            <a:r>
              <a:rPr lang="en-US" altLang="en-US" sz="1100" dirty="0"/>
              <a:t>Army resources (to include Soldiers, DA Civilians, and Army property) are safeguarded and preserved worldwide by using risk management as the Army’s principal risk- reduction methodology.</a:t>
            </a:r>
          </a:p>
        </p:txBody>
      </p:sp>
      <p:sp>
        <p:nvSpPr>
          <p:cNvPr id="4" name="Freeform 30">
            <a:extLst>
              <a:ext uri="{FF2B5EF4-FFF2-40B4-BE49-F238E27FC236}">
                <a16:creationId xmlns:a16="http://schemas.microsoft.com/office/drawing/2014/main" id="{D34275EF-A5C2-636D-9F64-112A5E728B3E}"/>
              </a:ext>
            </a:extLst>
          </p:cNvPr>
          <p:cNvSpPr>
            <a:spLocks noEditPoints="1"/>
          </p:cNvSpPr>
          <p:nvPr/>
        </p:nvSpPr>
        <p:spPr bwMode="auto">
          <a:xfrm>
            <a:off x="4702648" y="1700003"/>
            <a:ext cx="83721" cy="278965"/>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dirty="0"/>
          </a:p>
        </p:txBody>
      </p:sp>
      <p:sp>
        <p:nvSpPr>
          <p:cNvPr id="9" name="Text Box 2">
            <a:extLst>
              <a:ext uri="{FF2B5EF4-FFF2-40B4-BE49-F238E27FC236}">
                <a16:creationId xmlns:a16="http://schemas.microsoft.com/office/drawing/2014/main" id="{3C8AAB70-2FDE-5387-5A58-E2093A2B70BD}"/>
              </a:ext>
            </a:extLst>
          </p:cNvPr>
          <p:cNvSpPr txBox="1">
            <a:spLocks noChangeArrowheads="1"/>
          </p:cNvSpPr>
          <p:nvPr/>
        </p:nvSpPr>
        <p:spPr bwMode="auto">
          <a:xfrm>
            <a:off x="2223998" y="482025"/>
            <a:ext cx="59202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t>Example Functional Model #2</a:t>
            </a:r>
          </a:p>
        </p:txBody>
      </p:sp>
      <p:grpSp>
        <p:nvGrpSpPr>
          <p:cNvPr id="41" name="Group 40">
            <a:extLst>
              <a:ext uri="{FF2B5EF4-FFF2-40B4-BE49-F238E27FC236}">
                <a16:creationId xmlns:a16="http://schemas.microsoft.com/office/drawing/2014/main" id="{BA12F550-9216-AA97-6CE2-02560694A05A}"/>
              </a:ext>
            </a:extLst>
          </p:cNvPr>
          <p:cNvGrpSpPr/>
          <p:nvPr/>
        </p:nvGrpSpPr>
        <p:grpSpPr>
          <a:xfrm>
            <a:off x="1327799" y="3052784"/>
            <a:ext cx="2530156" cy="2286000"/>
            <a:chOff x="3484643" y="2895600"/>
            <a:chExt cx="2530156" cy="2286000"/>
          </a:xfrm>
        </p:grpSpPr>
        <p:sp>
          <p:nvSpPr>
            <p:cNvPr id="10" name="Oval 9">
              <a:extLst>
                <a:ext uri="{FF2B5EF4-FFF2-40B4-BE49-F238E27FC236}">
                  <a16:creationId xmlns:a16="http://schemas.microsoft.com/office/drawing/2014/main" id="{FFCCFEAD-8B8C-BD8F-26F1-937C046D6F46}"/>
                </a:ext>
              </a:extLst>
            </p:cNvPr>
            <p:cNvSpPr/>
            <p:nvPr/>
          </p:nvSpPr>
          <p:spPr bwMode="auto">
            <a:xfrm>
              <a:off x="3484643" y="2895600"/>
              <a:ext cx="2530156" cy="2286000"/>
            </a:xfrm>
            <a:prstGeom prst="ellipse">
              <a:avLst/>
            </a:prstGeom>
            <a:solidFill>
              <a:srgbClr val="F4CBA2"/>
            </a:solidFill>
            <a:ln w="76200" cap="flat" cmpd="sng" algn="ctr">
              <a:solidFill>
                <a:schemeClr val="tx2">
                  <a:lumMod val="25000"/>
                  <a:lumOff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4" name="Oval 13">
              <a:extLst>
                <a:ext uri="{FF2B5EF4-FFF2-40B4-BE49-F238E27FC236}">
                  <a16:creationId xmlns:a16="http://schemas.microsoft.com/office/drawing/2014/main" id="{062CF78B-0471-CC6D-4025-BBEA57B4E7C3}"/>
                </a:ext>
              </a:extLst>
            </p:cNvPr>
            <p:cNvSpPr/>
            <p:nvPr/>
          </p:nvSpPr>
          <p:spPr bwMode="auto">
            <a:xfrm>
              <a:off x="4075219" y="3291324"/>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8" name="Oval 17">
              <a:extLst>
                <a:ext uri="{FF2B5EF4-FFF2-40B4-BE49-F238E27FC236}">
                  <a16:creationId xmlns:a16="http://schemas.microsoft.com/office/drawing/2014/main" id="{FE82A7CF-C60E-35AD-A317-C083EA22F7B6}"/>
                </a:ext>
              </a:extLst>
            </p:cNvPr>
            <p:cNvSpPr/>
            <p:nvPr/>
          </p:nvSpPr>
          <p:spPr bwMode="auto">
            <a:xfrm>
              <a:off x="5294419" y="3625263"/>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9" name="Oval 18">
              <a:extLst>
                <a:ext uri="{FF2B5EF4-FFF2-40B4-BE49-F238E27FC236}">
                  <a16:creationId xmlns:a16="http://schemas.microsoft.com/office/drawing/2014/main" id="{2DF8A2C5-A845-F9E1-F52B-8C2E20DDB3C0}"/>
                </a:ext>
              </a:extLst>
            </p:cNvPr>
            <p:cNvSpPr/>
            <p:nvPr/>
          </p:nvSpPr>
          <p:spPr bwMode="auto">
            <a:xfrm>
              <a:off x="4601451" y="3701420"/>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0" name="Oval 19">
              <a:extLst>
                <a:ext uri="{FF2B5EF4-FFF2-40B4-BE49-F238E27FC236}">
                  <a16:creationId xmlns:a16="http://schemas.microsoft.com/office/drawing/2014/main" id="{B0151499-D53E-2FB2-9ED2-39B0F33037C9}"/>
                </a:ext>
              </a:extLst>
            </p:cNvPr>
            <p:cNvSpPr/>
            <p:nvPr/>
          </p:nvSpPr>
          <p:spPr bwMode="auto">
            <a:xfrm>
              <a:off x="4758267" y="4163149"/>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1" name="Oval 20">
              <a:extLst>
                <a:ext uri="{FF2B5EF4-FFF2-40B4-BE49-F238E27FC236}">
                  <a16:creationId xmlns:a16="http://schemas.microsoft.com/office/drawing/2014/main" id="{F490921A-5233-829E-7D83-62B57D4A8DAD}"/>
                </a:ext>
              </a:extLst>
            </p:cNvPr>
            <p:cNvSpPr/>
            <p:nvPr/>
          </p:nvSpPr>
          <p:spPr bwMode="auto">
            <a:xfrm>
              <a:off x="3846619" y="3855691"/>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2" name="Oval 21">
              <a:extLst>
                <a:ext uri="{FF2B5EF4-FFF2-40B4-BE49-F238E27FC236}">
                  <a16:creationId xmlns:a16="http://schemas.microsoft.com/office/drawing/2014/main" id="{A37EFFE8-848C-E548-4881-B03EA1AC08D8}"/>
                </a:ext>
              </a:extLst>
            </p:cNvPr>
            <p:cNvSpPr/>
            <p:nvPr/>
          </p:nvSpPr>
          <p:spPr bwMode="auto">
            <a:xfrm>
              <a:off x="4936076" y="4712191"/>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3" name="Oval 22">
              <a:extLst>
                <a:ext uri="{FF2B5EF4-FFF2-40B4-BE49-F238E27FC236}">
                  <a16:creationId xmlns:a16="http://schemas.microsoft.com/office/drawing/2014/main" id="{EF1C6DC9-FA33-9E04-33F6-4C9C1285CDA3}"/>
                </a:ext>
              </a:extLst>
            </p:cNvPr>
            <p:cNvSpPr/>
            <p:nvPr/>
          </p:nvSpPr>
          <p:spPr bwMode="auto">
            <a:xfrm>
              <a:off x="5544471" y="4279842"/>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4" name="Oval 23">
              <a:extLst>
                <a:ext uri="{FF2B5EF4-FFF2-40B4-BE49-F238E27FC236}">
                  <a16:creationId xmlns:a16="http://schemas.microsoft.com/office/drawing/2014/main" id="{77EA4D81-74F3-93BE-86B9-F7B215E3F6C9}"/>
                </a:ext>
              </a:extLst>
            </p:cNvPr>
            <p:cNvSpPr/>
            <p:nvPr/>
          </p:nvSpPr>
          <p:spPr bwMode="auto">
            <a:xfrm>
              <a:off x="4124045" y="4458570"/>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5" name="Block Arc 24">
              <a:extLst>
                <a:ext uri="{FF2B5EF4-FFF2-40B4-BE49-F238E27FC236}">
                  <a16:creationId xmlns:a16="http://schemas.microsoft.com/office/drawing/2014/main" id="{1EEA9A00-F0CC-2DF4-4D34-0A63DF512BAD}"/>
                </a:ext>
              </a:extLst>
            </p:cNvPr>
            <p:cNvSpPr/>
            <p:nvPr/>
          </p:nvSpPr>
          <p:spPr bwMode="auto">
            <a:xfrm rot="9885749">
              <a:off x="4655686" y="445537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6" name="Block Arc 25">
              <a:extLst>
                <a:ext uri="{FF2B5EF4-FFF2-40B4-BE49-F238E27FC236}">
                  <a16:creationId xmlns:a16="http://schemas.microsoft.com/office/drawing/2014/main" id="{948BFEA7-A2B2-5FD9-554C-0A1497F06C5D}"/>
                </a:ext>
              </a:extLst>
            </p:cNvPr>
            <p:cNvSpPr/>
            <p:nvPr/>
          </p:nvSpPr>
          <p:spPr bwMode="auto">
            <a:xfrm rot="17218519">
              <a:off x="4107029" y="3702438"/>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7" name="Block Arc 26">
              <a:extLst>
                <a:ext uri="{FF2B5EF4-FFF2-40B4-BE49-F238E27FC236}">
                  <a16:creationId xmlns:a16="http://schemas.microsoft.com/office/drawing/2014/main" id="{5CB52134-5BBF-E172-5816-9A848F7D148E}"/>
                </a:ext>
              </a:extLst>
            </p:cNvPr>
            <p:cNvSpPr/>
            <p:nvPr/>
          </p:nvSpPr>
          <p:spPr bwMode="auto">
            <a:xfrm rot="19220207">
              <a:off x="5387217" y="3998570"/>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8" name="Block Arc 27">
              <a:extLst>
                <a:ext uri="{FF2B5EF4-FFF2-40B4-BE49-F238E27FC236}">
                  <a16:creationId xmlns:a16="http://schemas.microsoft.com/office/drawing/2014/main" id="{B981ABC6-6C98-73C9-6CAB-D53BF4774CCE}"/>
                </a:ext>
              </a:extLst>
            </p:cNvPr>
            <p:cNvSpPr/>
            <p:nvPr/>
          </p:nvSpPr>
          <p:spPr bwMode="auto">
            <a:xfrm rot="1668250">
              <a:off x="5124895" y="317739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9" name="Block Arc 28">
              <a:extLst>
                <a:ext uri="{FF2B5EF4-FFF2-40B4-BE49-F238E27FC236}">
                  <a16:creationId xmlns:a16="http://schemas.microsoft.com/office/drawing/2014/main" id="{6E4F7C3F-176C-B654-1667-534839359EDF}"/>
                </a:ext>
              </a:extLst>
            </p:cNvPr>
            <p:cNvSpPr/>
            <p:nvPr/>
          </p:nvSpPr>
          <p:spPr bwMode="auto">
            <a:xfrm rot="1668250">
              <a:off x="5392041" y="445920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0" name="Block Arc 29">
              <a:extLst>
                <a:ext uri="{FF2B5EF4-FFF2-40B4-BE49-F238E27FC236}">
                  <a16:creationId xmlns:a16="http://schemas.microsoft.com/office/drawing/2014/main" id="{83474435-9435-4441-A8C1-FE9F31E64F8D}"/>
                </a:ext>
              </a:extLst>
            </p:cNvPr>
            <p:cNvSpPr/>
            <p:nvPr/>
          </p:nvSpPr>
          <p:spPr bwMode="auto">
            <a:xfrm rot="1668250">
              <a:off x="3844584" y="4535153"/>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2" name="Block Arc 31">
              <a:extLst>
                <a:ext uri="{FF2B5EF4-FFF2-40B4-BE49-F238E27FC236}">
                  <a16:creationId xmlns:a16="http://schemas.microsoft.com/office/drawing/2014/main" id="{20F374AA-254A-0461-6CFA-E255330610BD}"/>
                </a:ext>
              </a:extLst>
            </p:cNvPr>
            <p:cNvSpPr/>
            <p:nvPr/>
          </p:nvSpPr>
          <p:spPr bwMode="auto">
            <a:xfrm rot="1668250">
              <a:off x="4625440" y="4858767"/>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3" name="Block Arc 32">
              <a:extLst>
                <a:ext uri="{FF2B5EF4-FFF2-40B4-BE49-F238E27FC236}">
                  <a16:creationId xmlns:a16="http://schemas.microsoft.com/office/drawing/2014/main" id="{967C28F5-ABE3-0B29-12B1-C1205F1C7B93}"/>
                </a:ext>
              </a:extLst>
            </p:cNvPr>
            <p:cNvSpPr/>
            <p:nvPr/>
          </p:nvSpPr>
          <p:spPr bwMode="auto">
            <a:xfrm rot="1668250">
              <a:off x="4359184" y="3147060"/>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4" name="Block Arc 33">
              <a:extLst>
                <a:ext uri="{FF2B5EF4-FFF2-40B4-BE49-F238E27FC236}">
                  <a16:creationId xmlns:a16="http://schemas.microsoft.com/office/drawing/2014/main" id="{BA4064A9-8E40-A7AB-4A39-0864AA293512}"/>
                </a:ext>
              </a:extLst>
            </p:cNvPr>
            <p:cNvSpPr/>
            <p:nvPr/>
          </p:nvSpPr>
          <p:spPr bwMode="auto">
            <a:xfrm rot="17930648">
              <a:off x="3584518" y="3848036"/>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5" name="Oval 34">
              <a:extLst>
                <a:ext uri="{FF2B5EF4-FFF2-40B4-BE49-F238E27FC236}">
                  <a16:creationId xmlns:a16="http://schemas.microsoft.com/office/drawing/2014/main" id="{B28E32DA-BE32-393C-9A09-BD4ABC971D7B}"/>
                </a:ext>
              </a:extLst>
            </p:cNvPr>
            <p:cNvSpPr/>
            <p:nvPr/>
          </p:nvSpPr>
          <p:spPr bwMode="auto">
            <a:xfrm>
              <a:off x="4303819" y="4038600"/>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6" name="Oval 35">
              <a:extLst>
                <a:ext uri="{FF2B5EF4-FFF2-40B4-BE49-F238E27FC236}">
                  <a16:creationId xmlns:a16="http://schemas.microsoft.com/office/drawing/2014/main" id="{B22A4ACF-3EFC-2822-6346-E1E103381F44}"/>
                </a:ext>
              </a:extLst>
            </p:cNvPr>
            <p:cNvSpPr/>
            <p:nvPr/>
          </p:nvSpPr>
          <p:spPr bwMode="auto">
            <a:xfrm>
              <a:off x="4882739" y="3310173"/>
              <a:ext cx="228600" cy="174626"/>
            </a:xfrm>
            <a:prstGeom prst="ellipse">
              <a:avLst/>
            </a:prstGeom>
            <a:solidFill>
              <a:srgbClr val="CC0000"/>
            </a:solid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7" name="Block Arc 36">
              <a:extLst>
                <a:ext uri="{FF2B5EF4-FFF2-40B4-BE49-F238E27FC236}">
                  <a16:creationId xmlns:a16="http://schemas.microsoft.com/office/drawing/2014/main" id="{838CB696-11BC-A90A-A675-01A793A7AAD7}"/>
                </a:ext>
              </a:extLst>
            </p:cNvPr>
            <p:cNvSpPr/>
            <p:nvPr/>
          </p:nvSpPr>
          <p:spPr bwMode="auto">
            <a:xfrm rot="14207381">
              <a:off x="5061038" y="3939233"/>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8" name="Block Arc 37">
              <a:extLst>
                <a:ext uri="{FF2B5EF4-FFF2-40B4-BE49-F238E27FC236}">
                  <a16:creationId xmlns:a16="http://schemas.microsoft.com/office/drawing/2014/main" id="{50D06643-0C70-79F2-1D18-2A6ED88153BC}"/>
                </a:ext>
              </a:extLst>
            </p:cNvPr>
            <p:cNvSpPr/>
            <p:nvPr/>
          </p:nvSpPr>
          <p:spPr bwMode="auto">
            <a:xfrm rot="21153159">
              <a:off x="4520682" y="3450595"/>
              <a:ext cx="188071" cy="45719"/>
            </a:xfrm>
            <a:prstGeom prst="blockArc">
              <a:avLst/>
            </a:prstGeom>
            <a:solidFill>
              <a:srgbClr val="FFC000"/>
            </a:solidFill>
            <a:ln w="7620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
        <p:nvSpPr>
          <p:cNvPr id="42" name="Equals 41">
            <a:extLst>
              <a:ext uri="{FF2B5EF4-FFF2-40B4-BE49-F238E27FC236}">
                <a16:creationId xmlns:a16="http://schemas.microsoft.com/office/drawing/2014/main" id="{0CACEF0F-8909-EFC7-1D38-5BE3A821E02A}"/>
              </a:ext>
            </a:extLst>
          </p:cNvPr>
          <p:cNvSpPr/>
          <p:nvPr/>
        </p:nvSpPr>
        <p:spPr bwMode="auto">
          <a:xfrm>
            <a:off x="3975375" y="3921297"/>
            <a:ext cx="967236" cy="449113"/>
          </a:xfrm>
          <a:prstGeom prst="mathEqual">
            <a:avLst/>
          </a:prstGeom>
          <a:solidFill>
            <a:schemeClr val="tx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pic>
        <p:nvPicPr>
          <p:cNvPr id="43" name="Picture 42">
            <a:extLst>
              <a:ext uri="{FF2B5EF4-FFF2-40B4-BE49-F238E27FC236}">
                <a16:creationId xmlns:a16="http://schemas.microsoft.com/office/drawing/2014/main" id="{04575081-E1E3-8002-FD97-D322EB001815}"/>
              </a:ext>
            </a:extLst>
          </p:cNvPr>
          <p:cNvPicPr>
            <a:picLocks noChangeAspect="1"/>
          </p:cNvPicPr>
          <p:nvPr/>
        </p:nvPicPr>
        <p:blipFill>
          <a:blip r:embed="rId3"/>
          <a:stretch>
            <a:fillRect/>
          </a:stretch>
        </p:blipFill>
        <p:spPr>
          <a:xfrm>
            <a:off x="5046392" y="3052784"/>
            <a:ext cx="2970858" cy="2520359"/>
          </a:xfrm>
          <a:prstGeom prst="rect">
            <a:avLst/>
          </a:prstGeom>
        </p:spPr>
      </p:pic>
      <p:sp>
        <p:nvSpPr>
          <p:cNvPr id="45" name="Rectangle 44">
            <a:extLst>
              <a:ext uri="{FF2B5EF4-FFF2-40B4-BE49-F238E27FC236}">
                <a16:creationId xmlns:a16="http://schemas.microsoft.com/office/drawing/2014/main" id="{AEC9EF4F-EF53-B30D-D564-C9ACF86242AE}"/>
              </a:ext>
            </a:extLst>
          </p:cNvPr>
          <p:cNvSpPr/>
          <p:nvPr/>
        </p:nvSpPr>
        <p:spPr bwMode="auto">
          <a:xfrm>
            <a:off x="6019800" y="5393811"/>
            <a:ext cx="1066800" cy="92590"/>
          </a:xfrm>
          <a:prstGeom prst="rect">
            <a:avLst/>
          </a:prstGeom>
          <a:solidFill>
            <a:schemeClr val="tx1"/>
          </a:solidFill>
          <a:ln w="762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6631348"/>
      </p:ext>
    </p:extLst>
  </p:cSld>
  <p:clrMapOvr>
    <a:masterClrMapping/>
  </p:clrMapOvr>
  <p:transition>
    <p:pull/>
    <p:sndAc>
      <p:endSnd/>
    </p:sndAc>
  </p:transition>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1">
            <a:extLst>
              <a:ext uri="{FF2B5EF4-FFF2-40B4-BE49-F238E27FC236}">
                <a16:creationId xmlns:a16="http://schemas.microsoft.com/office/drawing/2014/main" id="{86415281-06BC-C005-E133-32700004F384}"/>
              </a:ext>
            </a:extLst>
          </p:cNvPr>
          <p:cNvSpPr>
            <a:spLocks noChangeArrowheads="1"/>
          </p:cNvSpPr>
          <p:nvPr/>
        </p:nvSpPr>
        <p:spPr bwMode="auto">
          <a:xfrm>
            <a:off x="1828800" y="3423883"/>
            <a:ext cx="6679596" cy="289970"/>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44" name="Rectangle 43">
            <a:extLst>
              <a:ext uri="{FF2B5EF4-FFF2-40B4-BE49-F238E27FC236}">
                <a16:creationId xmlns:a16="http://schemas.microsoft.com/office/drawing/2014/main" id="{BD42445C-30AD-A190-7EDB-632DAB850159}"/>
              </a:ext>
            </a:extLst>
          </p:cNvPr>
          <p:cNvSpPr>
            <a:spLocks noChangeArrowheads="1"/>
          </p:cNvSpPr>
          <p:nvPr/>
        </p:nvSpPr>
        <p:spPr bwMode="auto">
          <a:xfrm>
            <a:off x="1828800" y="1020551"/>
            <a:ext cx="6679596" cy="504561"/>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4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8A2A08BC-F37B-4234-974C-E1E683C0F963}" type="slidenum">
              <a:rPr lang="en-US" altLang="en-US" sz="1400" smtClean="0"/>
              <a:pPr>
                <a:spcBef>
                  <a:spcPct val="0"/>
                </a:spcBef>
                <a:buFontTx/>
                <a:buNone/>
              </a:pPr>
              <a:t>91</a:t>
            </a:fld>
            <a:endParaRPr lang="en-US" altLang="en-US" sz="1400" dirty="0"/>
          </a:p>
        </p:txBody>
      </p:sp>
      <p:sp>
        <p:nvSpPr>
          <p:cNvPr id="19463" name="Text Box 2"/>
          <p:cNvSpPr txBox="1">
            <a:spLocks noChangeArrowheads="1"/>
          </p:cNvSpPr>
          <p:nvPr/>
        </p:nvSpPr>
        <p:spPr bwMode="auto">
          <a:xfrm>
            <a:off x="2223998" y="381239"/>
            <a:ext cx="59202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t>Example Functional Model #2</a:t>
            </a:r>
          </a:p>
        </p:txBody>
      </p:sp>
      <p:grpSp>
        <p:nvGrpSpPr>
          <p:cNvPr id="59" name="Group 58">
            <a:extLst>
              <a:ext uri="{FF2B5EF4-FFF2-40B4-BE49-F238E27FC236}">
                <a16:creationId xmlns:a16="http://schemas.microsoft.com/office/drawing/2014/main" id="{B2A6FAE9-AE51-6B68-B948-3EFBC23F4D88}"/>
              </a:ext>
            </a:extLst>
          </p:cNvPr>
          <p:cNvGrpSpPr/>
          <p:nvPr/>
        </p:nvGrpSpPr>
        <p:grpSpPr>
          <a:xfrm>
            <a:off x="1828800" y="1684138"/>
            <a:ext cx="6679596" cy="1007800"/>
            <a:chOff x="5245670" y="1596679"/>
            <a:chExt cx="3204538" cy="1018505"/>
          </a:xfrm>
        </p:grpSpPr>
        <p:sp>
          <p:nvSpPr>
            <p:cNvPr id="31" name="Freeform 30">
              <a:extLst>
                <a:ext uri="{FF2B5EF4-FFF2-40B4-BE49-F238E27FC236}">
                  <a16:creationId xmlns:a16="http://schemas.microsoft.com/office/drawing/2014/main" id="{0CADDBF3-D0D1-CBB2-5648-650FACF1BEAD}"/>
                </a:ext>
              </a:extLst>
            </p:cNvPr>
            <p:cNvSpPr>
              <a:spLocks noEditPoints="1"/>
            </p:cNvSpPr>
            <p:nvPr/>
          </p:nvSpPr>
          <p:spPr bwMode="auto">
            <a:xfrm>
              <a:off x="6820721" y="2468880"/>
              <a:ext cx="49212" cy="146304"/>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53" name="Rectangle 21">
              <a:extLst>
                <a:ext uri="{FF2B5EF4-FFF2-40B4-BE49-F238E27FC236}">
                  <a16:creationId xmlns:a16="http://schemas.microsoft.com/office/drawing/2014/main" id="{127006E5-AC2D-D586-7420-94DEB85A9BEC}"/>
                </a:ext>
              </a:extLst>
            </p:cNvPr>
            <p:cNvSpPr>
              <a:spLocks noChangeArrowheads="1"/>
            </p:cNvSpPr>
            <p:nvPr/>
          </p:nvSpPr>
          <p:spPr bwMode="auto">
            <a:xfrm>
              <a:off x="5245670" y="1596679"/>
              <a:ext cx="3204538" cy="830997"/>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sp>
        <p:nvSpPr>
          <p:cNvPr id="39" name="Rectangle 21">
            <a:extLst>
              <a:ext uri="{FF2B5EF4-FFF2-40B4-BE49-F238E27FC236}">
                <a16:creationId xmlns:a16="http://schemas.microsoft.com/office/drawing/2014/main" id="{15070D49-0BBC-47DE-7D06-3363185B831E}"/>
              </a:ext>
            </a:extLst>
          </p:cNvPr>
          <p:cNvSpPr>
            <a:spLocks noChangeArrowheads="1"/>
          </p:cNvSpPr>
          <p:nvPr/>
        </p:nvSpPr>
        <p:spPr bwMode="auto">
          <a:xfrm>
            <a:off x="3899943" y="3691733"/>
            <a:ext cx="4608453" cy="1830694"/>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40" name="Rectangle 21">
            <a:extLst>
              <a:ext uri="{FF2B5EF4-FFF2-40B4-BE49-F238E27FC236}">
                <a16:creationId xmlns:a16="http://schemas.microsoft.com/office/drawing/2014/main" id="{C5C45625-02B0-15F6-C380-C97A23E78748}"/>
              </a:ext>
            </a:extLst>
          </p:cNvPr>
          <p:cNvSpPr>
            <a:spLocks noChangeArrowheads="1"/>
          </p:cNvSpPr>
          <p:nvPr/>
        </p:nvSpPr>
        <p:spPr bwMode="auto">
          <a:xfrm>
            <a:off x="1828799" y="3691732"/>
            <a:ext cx="2067915" cy="1830695"/>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nvGrpSpPr>
          <p:cNvPr id="60" name="Group 59">
            <a:extLst>
              <a:ext uri="{FF2B5EF4-FFF2-40B4-BE49-F238E27FC236}">
                <a16:creationId xmlns:a16="http://schemas.microsoft.com/office/drawing/2014/main" id="{E96614D5-D5F1-FE25-69D7-DCB50F85555A}"/>
              </a:ext>
            </a:extLst>
          </p:cNvPr>
          <p:cNvGrpSpPr/>
          <p:nvPr/>
        </p:nvGrpSpPr>
        <p:grpSpPr>
          <a:xfrm>
            <a:off x="1828800" y="2760471"/>
            <a:ext cx="6679596" cy="583950"/>
            <a:chOff x="5225944" y="1557619"/>
            <a:chExt cx="3101530" cy="583950"/>
          </a:xfrm>
        </p:grpSpPr>
        <p:sp>
          <p:nvSpPr>
            <p:cNvPr id="61" name="Freeform 30">
              <a:extLst>
                <a:ext uri="{FF2B5EF4-FFF2-40B4-BE49-F238E27FC236}">
                  <a16:creationId xmlns:a16="http://schemas.microsoft.com/office/drawing/2014/main" id="{9821EB27-7D97-AE1B-5E44-03AD4857DF8B}"/>
                </a:ext>
              </a:extLst>
            </p:cNvPr>
            <p:cNvSpPr>
              <a:spLocks noEditPoints="1"/>
            </p:cNvSpPr>
            <p:nvPr/>
          </p:nvSpPr>
          <p:spPr bwMode="auto">
            <a:xfrm>
              <a:off x="6750366" y="1995265"/>
              <a:ext cx="49212" cy="146304"/>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dirty="0"/>
            </a:p>
          </p:txBody>
        </p:sp>
        <p:sp>
          <p:nvSpPr>
            <p:cNvPr id="63" name="Rectangle 21">
              <a:extLst>
                <a:ext uri="{FF2B5EF4-FFF2-40B4-BE49-F238E27FC236}">
                  <a16:creationId xmlns:a16="http://schemas.microsoft.com/office/drawing/2014/main" id="{01301E82-F158-4331-449E-497D1816D3D5}"/>
                </a:ext>
              </a:extLst>
            </p:cNvPr>
            <p:cNvSpPr>
              <a:spLocks noChangeArrowheads="1"/>
            </p:cNvSpPr>
            <p:nvPr/>
          </p:nvSpPr>
          <p:spPr bwMode="auto">
            <a:xfrm>
              <a:off x="5225944" y="1557619"/>
              <a:ext cx="3101530" cy="412254"/>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sp>
        <p:nvSpPr>
          <p:cNvPr id="19470" name="Rectangle 21">
            <a:extLst>
              <a:ext uri="{FF2B5EF4-FFF2-40B4-BE49-F238E27FC236}">
                <a16:creationId xmlns:a16="http://schemas.microsoft.com/office/drawing/2014/main" id="{7BA1F345-1942-D52F-C35F-72AA9AA5B849}"/>
              </a:ext>
            </a:extLst>
          </p:cNvPr>
          <p:cNvSpPr>
            <a:spLocks noChangeArrowheads="1"/>
          </p:cNvSpPr>
          <p:nvPr/>
        </p:nvSpPr>
        <p:spPr bwMode="auto">
          <a:xfrm>
            <a:off x="1828800" y="5757669"/>
            <a:ext cx="6679596" cy="607104"/>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0" eaLnBrk="1" hangingPunct="1">
              <a:spcBef>
                <a:spcPct val="0"/>
              </a:spcBef>
              <a:buNone/>
            </a:pPr>
            <a:endParaRPr lang="en-US" altLang="en-US" sz="1100" b="0" dirty="0">
              <a:solidFill>
                <a:srgbClr val="000000"/>
              </a:solidFill>
            </a:endParaRPr>
          </a:p>
        </p:txBody>
      </p:sp>
      <p:sp>
        <p:nvSpPr>
          <p:cNvPr id="19476" name="TextBox 19475">
            <a:extLst>
              <a:ext uri="{FF2B5EF4-FFF2-40B4-BE49-F238E27FC236}">
                <a16:creationId xmlns:a16="http://schemas.microsoft.com/office/drawing/2014/main" id="{A36A031C-4108-E9F8-DBB4-0B7EBAB91B54}"/>
              </a:ext>
            </a:extLst>
          </p:cNvPr>
          <p:cNvSpPr txBox="1">
            <a:spLocks noChangeArrowheads="1"/>
          </p:cNvSpPr>
          <p:nvPr/>
        </p:nvSpPr>
        <p:spPr bwMode="auto">
          <a:xfrm>
            <a:off x="3625275" y="1204953"/>
            <a:ext cx="3106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dirty="0"/>
              <a:t>Composite Risk Management</a:t>
            </a:r>
          </a:p>
        </p:txBody>
      </p:sp>
      <p:sp>
        <p:nvSpPr>
          <p:cNvPr id="19482" name="TextBox 19481">
            <a:extLst>
              <a:ext uri="{FF2B5EF4-FFF2-40B4-BE49-F238E27FC236}">
                <a16:creationId xmlns:a16="http://schemas.microsoft.com/office/drawing/2014/main" id="{2AB894C3-A374-7EF8-09E7-C2DF974930DB}"/>
              </a:ext>
            </a:extLst>
          </p:cNvPr>
          <p:cNvSpPr txBox="1">
            <a:spLocks noChangeArrowheads="1"/>
          </p:cNvSpPr>
          <p:nvPr/>
        </p:nvSpPr>
        <p:spPr bwMode="auto">
          <a:xfrm>
            <a:off x="4098008" y="1658803"/>
            <a:ext cx="2130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Controls:</a:t>
            </a:r>
          </a:p>
        </p:txBody>
      </p:sp>
      <p:sp>
        <p:nvSpPr>
          <p:cNvPr id="19487" name="TextBox 19486">
            <a:extLst>
              <a:ext uri="{FF2B5EF4-FFF2-40B4-BE49-F238E27FC236}">
                <a16:creationId xmlns:a16="http://schemas.microsoft.com/office/drawing/2014/main" id="{447FCBB3-EFF3-8CFD-FCF4-06A30EAA3409}"/>
              </a:ext>
            </a:extLst>
          </p:cNvPr>
          <p:cNvSpPr txBox="1">
            <a:spLocks noChangeArrowheads="1"/>
          </p:cNvSpPr>
          <p:nvPr/>
        </p:nvSpPr>
        <p:spPr bwMode="auto">
          <a:xfrm>
            <a:off x="4103115" y="2722905"/>
            <a:ext cx="2125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Inputs:</a:t>
            </a:r>
          </a:p>
        </p:txBody>
      </p:sp>
      <p:sp>
        <p:nvSpPr>
          <p:cNvPr id="19488" name="TextBox 19487">
            <a:extLst>
              <a:ext uri="{FF2B5EF4-FFF2-40B4-BE49-F238E27FC236}">
                <a16:creationId xmlns:a16="http://schemas.microsoft.com/office/drawing/2014/main" id="{0B2101E6-B018-0BC7-344D-A23552872528}"/>
              </a:ext>
            </a:extLst>
          </p:cNvPr>
          <p:cNvSpPr txBox="1">
            <a:spLocks noChangeArrowheads="1"/>
          </p:cNvSpPr>
          <p:nvPr/>
        </p:nvSpPr>
        <p:spPr bwMode="auto">
          <a:xfrm>
            <a:off x="4104799" y="3401755"/>
            <a:ext cx="2130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Mechanisms:</a:t>
            </a:r>
          </a:p>
        </p:txBody>
      </p:sp>
      <p:sp>
        <p:nvSpPr>
          <p:cNvPr id="19489" name="TextBox 19488">
            <a:extLst>
              <a:ext uri="{FF2B5EF4-FFF2-40B4-BE49-F238E27FC236}">
                <a16:creationId xmlns:a16="http://schemas.microsoft.com/office/drawing/2014/main" id="{27B97D6A-B09E-B672-4DC8-69A120E5C8D2}"/>
              </a:ext>
            </a:extLst>
          </p:cNvPr>
          <p:cNvSpPr txBox="1">
            <a:spLocks noChangeArrowheads="1"/>
          </p:cNvSpPr>
          <p:nvPr/>
        </p:nvSpPr>
        <p:spPr bwMode="auto">
          <a:xfrm>
            <a:off x="5194503" y="3687569"/>
            <a:ext cx="21302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100" u="sng" dirty="0">
                <a:solidFill>
                  <a:srgbClr val="0000FF"/>
                </a:solidFill>
              </a:rPr>
              <a:t>What</a:t>
            </a:r>
            <a:r>
              <a:rPr lang="en-US" altLang="en-US" sz="1100" dirty="0">
                <a:solidFill>
                  <a:srgbClr val="0000FF"/>
                </a:solidFill>
              </a:rPr>
              <a:t>:</a:t>
            </a:r>
          </a:p>
        </p:txBody>
      </p:sp>
      <p:sp>
        <p:nvSpPr>
          <p:cNvPr id="19490" name="TextBox 19489">
            <a:extLst>
              <a:ext uri="{FF2B5EF4-FFF2-40B4-BE49-F238E27FC236}">
                <a16:creationId xmlns:a16="http://schemas.microsoft.com/office/drawing/2014/main" id="{FBB13F4E-9393-57E4-4303-4F63D0A392E7}"/>
              </a:ext>
            </a:extLst>
          </p:cNvPr>
          <p:cNvSpPr txBox="1">
            <a:spLocks noChangeArrowheads="1"/>
          </p:cNvSpPr>
          <p:nvPr/>
        </p:nvSpPr>
        <p:spPr bwMode="auto">
          <a:xfrm>
            <a:off x="1721149" y="3700790"/>
            <a:ext cx="15565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100" u="sng" dirty="0">
                <a:solidFill>
                  <a:srgbClr val="0000FF"/>
                </a:solidFill>
              </a:rPr>
              <a:t>Who</a:t>
            </a:r>
            <a:r>
              <a:rPr lang="en-US" altLang="en-US" sz="1100" dirty="0">
                <a:solidFill>
                  <a:srgbClr val="0000FF"/>
                </a:solidFill>
              </a:rPr>
              <a:t>:</a:t>
            </a:r>
          </a:p>
        </p:txBody>
      </p:sp>
      <p:sp>
        <p:nvSpPr>
          <p:cNvPr id="19491" name="TextBox 19490">
            <a:extLst>
              <a:ext uri="{FF2B5EF4-FFF2-40B4-BE49-F238E27FC236}">
                <a16:creationId xmlns:a16="http://schemas.microsoft.com/office/drawing/2014/main" id="{2A45B168-E310-7C9E-4EF3-9096F584283C}"/>
              </a:ext>
            </a:extLst>
          </p:cNvPr>
          <p:cNvSpPr txBox="1">
            <a:spLocks noChangeArrowheads="1"/>
          </p:cNvSpPr>
          <p:nvPr/>
        </p:nvSpPr>
        <p:spPr bwMode="auto">
          <a:xfrm>
            <a:off x="4151852" y="5744575"/>
            <a:ext cx="2125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Outputs:</a:t>
            </a:r>
          </a:p>
        </p:txBody>
      </p:sp>
      <p:sp>
        <p:nvSpPr>
          <p:cNvPr id="19495" name="TextBox 19494">
            <a:extLst>
              <a:ext uri="{FF2B5EF4-FFF2-40B4-BE49-F238E27FC236}">
                <a16:creationId xmlns:a16="http://schemas.microsoft.com/office/drawing/2014/main" id="{B2B3FCD1-085D-A0BD-D401-ACB1A5586C0D}"/>
              </a:ext>
            </a:extLst>
          </p:cNvPr>
          <p:cNvSpPr txBox="1"/>
          <p:nvPr/>
        </p:nvSpPr>
        <p:spPr>
          <a:xfrm>
            <a:off x="1947610" y="1871227"/>
            <a:ext cx="5248780" cy="651460"/>
          </a:xfrm>
          <a:prstGeom prst="rect">
            <a:avLst/>
          </a:prstGeom>
          <a:noFill/>
        </p:spPr>
        <p:txBody>
          <a:bodyPr wrap="square">
            <a:spAutoFit/>
          </a:bodyPr>
          <a:lstStyle/>
          <a:p>
            <a:pPr marL="171450" lvl="0" indent="-171450" eaLnBrk="1" hangingPunct="1">
              <a:spcAft>
                <a:spcPts val="200"/>
              </a:spcAft>
              <a:buFont typeface="Arial" panose="020B0604020202020204" pitchFamily="34" charset="0"/>
              <a:buChar char="•"/>
              <a:defRPr/>
            </a:pPr>
            <a:r>
              <a:rPr lang="en-US" altLang="en-US" sz="1100" dirty="0">
                <a:solidFill>
                  <a:srgbClr val="000000"/>
                </a:solidFill>
              </a:rPr>
              <a:t>AR 385-10, </a:t>
            </a:r>
            <a:r>
              <a:rPr lang="en-US" altLang="en-US" sz="1100" u="sng" dirty="0">
                <a:solidFill>
                  <a:srgbClr val="000000"/>
                </a:solidFill>
              </a:rPr>
              <a:t>Army Safety Program</a:t>
            </a:r>
            <a:r>
              <a:rPr lang="en-US" altLang="en-US" sz="1100" dirty="0">
                <a:solidFill>
                  <a:srgbClr val="000000"/>
                </a:solidFill>
              </a:rPr>
              <a:t>, (DAS)</a:t>
            </a:r>
          </a:p>
          <a:p>
            <a:pPr marL="171450" lvl="0" indent="-171450" eaLnBrk="1" hangingPunct="1">
              <a:spcAft>
                <a:spcPts val="200"/>
              </a:spcAft>
              <a:buFont typeface="Arial" panose="020B0604020202020204" pitchFamily="34" charset="0"/>
              <a:buChar char="•"/>
              <a:defRPr/>
            </a:pPr>
            <a:r>
              <a:rPr lang="en-US" altLang="en-US" sz="1100" dirty="0">
                <a:solidFill>
                  <a:srgbClr val="000000"/>
                </a:solidFill>
              </a:rPr>
              <a:t>FORSCOM REG 385-1 (G-1, ACOM)</a:t>
            </a:r>
          </a:p>
          <a:p>
            <a:pPr marL="171450" lvl="0" indent="-171450" eaLnBrk="1" hangingPunct="1">
              <a:spcAft>
                <a:spcPts val="200"/>
              </a:spcAft>
              <a:buFont typeface="Arial" panose="020B0604020202020204" pitchFamily="34" charset="0"/>
              <a:buChar char="•"/>
              <a:defRPr/>
            </a:pPr>
            <a:r>
              <a:rPr lang="en-US" altLang="en-US" sz="1100" dirty="0">
                <a:solidFill>
                  <a:srgbClr val="000000"/>
                </a:solidFill>
              </a:rPr>
              <a:t>Local Policy / Guidance (Senior Mission CDR)</a:t>
            </a:r>
          </a:p>
        </p:txBody>
      </p:sp>
      <p:sp>
        <p:nvSpPr>
          <p:cNvPr id="19499" name="TextBox 19498">
            <a:extLst>
              <a:ext uri="{FF2B5EF4-FFF2-40B4-BE49-F238E27FC236}">
                <a16:creationId xmlns:a16="http://schemas.microsoft.com/office/drawing/2014/main" id="{0724D0D9-A200-678A-0DFE-BA9BE80F87E6}"/>
              </a:ext>
            </a:extLst>
          </p:cNvPr>
          <p:cNvSpPr txBox="1"/>
          <p:nvPr/>
        </p:nvSpPr>
        <p:spPr>
          <a:xfrm>
            <a:off x="2983067" y="2950840"/>
            <a:ext cx="4584030" cy="261610"/>
          </a:xfrm>
          <a:prstGeom prst="rect">
            <a:avLst/>
          </a:prstGeom>
          <a:noFill/>
        </p:spPr>
        <p:txBody>
          <a:bodyPr wrap="square">
            <a:spAutoFit/>
          </a:bodyPr>
          <a:lstStyle/>
          <a:p>
            <a:pPr algn="ctr" eaLnBrk="1" hangingPunct="1"/>
            <a:r>
              <a:rPr lang="en-US" altLang="en-US" sz="1100" dirty="0"/>
              <a:t>Soldiers, DA Civilians, and Army property</a:t>
            </a:r>
          </a:p>
        </p:txBody>
      </p:sp>
      <p:sp>
        <p:nvSpPr>
          <p:cNvPr id="2" name="TextBox 1">
            <a:extLst>
              <a:ext uri="{FF2B5EF4-FFF2-40B4-BE49-F238E27FC236}">
                <a16:creationId xmlns:a16="http://schemas.microsoft.com/office/drawing/2014/main" id="{327A74F0-52B2-D72E-9C26-9D67B0598937}"/>
              </a:ext>
            </a:extLst>
          </p:cNvPr>
          <p:cNvSpPr txBox="1"/>
          <p:nvPr/>
        </p:nvSpPr>
        <p:spPr>
          <a:xfrm>
            <a:off x="1905000" y="4697889"/>
            <a:ext cx="2076914" cy="261610"/>
          </a:xfrm>
          <a:prstGeom prst="rect">
            <a:avLst/>
          </a:prstGeom>
          <a:noFill/>
        </p:spPr>
        <p:txBody>
          <a:bodyPr wrap="square">
            <a:spAutoFit/>
          </a:bodyPr>
          <a:lstStyle/>
          <a:p>
            <a:pPr marL="171450" lvl="0" indent="-171450" eaLnBrk="1" hangingPunct="1">
              <a:buFont typeface="Arial" panose="020B0604020202020204" pitchFamily="34" charset="0"/>
              <a:buChar char="•"/>
              <a:defRPr/>
            </a:pPr>
            <a:r>
              <a:rPr lang="en-US" sz="1100" dirty="0">
                <a:solidFill>
                  <a:srgbClr val="000000"/>
                </a:solidFill>
              </a:rPr>
              <a:t>Army Leaders</a:t>
            </a:r>
            <a:endParaRPr lang="en-US" sz="1100" dirty="0"/>
          </a:p>
        </p:txBody>
      </p:sp>
      <p:sp>
        <p:nvSpPr>
          <p:cNvPr id="11" name="TextBox 10">
            <a:extLst>
              <a:ext uri="{FF2B5EF4-FFF2-40B4-BE49-F238E27FC236}">
                <a16:creationId xmlns:a16="http://schemas.microsoft.com/office/drawing/2014/main" id="{9BFB9611-1169-C960-1B38-FE02E486CBEB}"/>
              </a:ext>
            </a:extLst>
          </p:cNvPr>
          <p:cNvSpPr txBox="1"/>
          <p:nvPr/>
        </p:nvSpPr>
        <p:spPr>
          <a:xfrm>
            <a:off x="1905000" y="3918425"/>
            <a:ext cx="2156134" cy="261610"/>
          </a:xfrm>
          <a:prstGeom prst="rect">
            <a:avLst/>
          </a:prstGeom>
          <a:noFill/>
        </p:spPr>
        <p:txBody>
          <a:bodyPr wrap="square">
            <a:spAutoFit/>
          </a:bodyPr>
          <a:lstStyle/>
          <a:p>
            <a:pPr marL="171450" lvl="0" indent="-171450" eaLnBrk="1" hangingPunct="1">
              <a:buFont typeface="Arial" panose="020B0604020202020204" pitchFamily="34" charset="0"/>
              <a:buChar char="•"/>
              <a:defRPr/>
            </a:pPr>
            <a:r>
              <a:rPr lang="en-US" altLang="en-US" sz="1100" dirty="0">
                <a:solidFill>
                  <a:srgbClr val="000000"/>
                </a:solidFill>
              </a:rPr>
              <a:t>Soldiers / Civilians 	</a:t>
            </a:r>
            <a:endParaRPr lang="en-US" dirty="0"/>
          </a:p>
        </p:txBody>
      </p:sp>
      <p:sp>
        <p:nvSpPr>
          <p:cNvPr id="12" name="TextBox 11">
            <a:extLst>
              <a:ext uri="{FF2B5EF4-FFF2-40B4-BE49-F238E27FC236}">
                <a16:creationId xmlns:a16="http://schemas.microsoft.com/office/drawing/2014/main" id="{4931D67F-5EF7-C82E-0C8D-847066AABF79}"/>
              </a:ext>
            </a:extLst>
          </p:cNvPr>
          <p:cNvSpPr txBox="1"/>
          <p:nvPr/>
        </p:nvSpPr>
        <p:spPr>
          <a:xfrm>
            <a:off x="1905000" y="4304952"/>
            <a:ext cx="2156134" cy="261610"/>
          </a:xfrm>
          <a:prstGeom prst="rect">
            <a:avLst/>
          </a:prstGeom>
          <a:noFill/>
        </p:spPr>
        <p:txBody>
          <a:bodyPr wrap="square">
            <a:spAutoFit/>
          </a:bodyPr>
          <a:lstStyle/>
          <a:p>
            <a:pPr marL="171450" lvl="0" indent="-171450" eaLnBrk="1" hangingPunct="1">
              <a:buFont typeface="Arial" panose="020B0604020202020204" pitchFamily="34" charset="0"/>
              <a:buChar char="•"/>
              <a:defRPr/>
            </a:pPr>
            <a:r>
              <a:rPr lang="en-US" altLang="en-US" sz="1100" dirty="0">
                <a:solidFill>
                  <a:srgbClr val="000000"/>
                </a:solidFill>
              </a:rPr>
              <a:t>Supervisors &amp; Operators</a:t>
            </a:r>
            <a:endParaRPr lang="en-US" dirty="0"/>
          </a:p>
        </p:txBody>
      </p:sp>
      <p:sp>
        <p:nvSpPr>
          <p:cNvPr id="13" name="TextBox 12">
            <a:extLst>
              <a:ext uri="{FF2B5EF4-FFF2-40B4-BE49-F238E27FC236}">
                <a16:creationId xmlns:a16="http://schemas.microsoft.com/office/drawing/2014/main" id="{9E3B0D13-FBEC-5520-8E42-939706048FF9}"/>
              </a:ext>
            </a:extLst>
          </p:cNvPr>
          <p:cNvSpPr txBox="1"/>
          <p:nvPr/>
        </p:nvSpPr>
        <p:spPr>
          <a:xfrm>
            <a:off x="3880639" y="3910736"/>
            <a:ext cx="4615243" cy="430887"/>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US" altLang="en-US" sz="1100" dirty="0">
                <a:solidFill>
                  <a:srgbClr val="000000"/>
                </a:solidFill>
              </a:rPr>
              <a:t>Responsible for accident prevention by applying RM; employ RM in managing risk.</a:t>
            </a:r>
          </a:p>
        </p:txBody>
      </p:sp>
      <p:sp>
        <p:nvSpPr>
          <p:cNvPr id="14" name="TextBox 13">
            <a:extLst>
              <a:ext uri="{FF2B5EF4-FFF2-40B4-BE49-F238E27FC236}">
                <a16:creationId xmlns:a16="http://schemas.microsoft.com/office/drawing/2014/main" id="{E33211A1-E247-5272-FAAB-C8B720E0EA51}"/>
              </a:ext>
            </a:extLst>
          </p:cNvPr>
          <p:cNvSpPr txBox="1"/>
          <p:nvPr/>
        </p:nvSpPr>
        <p:spPr>
          <a:xfrm>
            <a:off x="3877771" y="4298505"/>
            <a:ext cx="4608454" cy="430887"/>
          </a:xfrm>
          <a:prstGeom prst="rect">
            <a:avLst/>
          </a:prstGeom>
          <a:noFill/>
        </p:spPr>
        <p:txBody>
          <a:bodyPr wrap="square">
            <a:spAutoFit/>
          </a:bodyPr>
          <a:lstStyle/>
          <a:p>
            <a:pPr marL="171450" lvl="0" indent="-171450" eaLnBrk="1" hangingPunct="1">
              <a:buFont typeface="Arial" panose="020B0604020202020204" pitchFamily="34" charset="0"/>
              <a:buChar char="•"/>
              <a:defRPr/>
            </a:pPr>
            <a:r>
              <a:rPr lang="en-US" altLang="en-US" sz="1100" dirty="0">
                <a:solidFill>
                  <a:srgbClr val="000000"/>
                </a:solidFill>
              </a:rPr>
              <a:t>Responsible for RM during planning, preparation, and execution of all operations.</a:t>
            </a:r>
          </a:p>
        </p:txBody>
      </p:sp>
      <p:sp>
        <p:nvSpPr>
          <p:cNvPr id="15" name="TextBox 14">
            <a:extLst>
              <a:ext uri="{FF2B5EF4-FFF2-40B4-BE49-F238E27FC236}">
                <a16:creationId xmlns:a16="http://schemas.microsoft.com/office/drawing/2014/main" id="{2821E9BB-C95F-E804-41D8-D4778E28C5E7}"/>
              </a:ext>
            </a:extLst>
          </p:cNvPr>
          <p:cNvSpPr txBox="1"/>
          <p:nvPr/>
        </p:nvSpPr>
        <p:spPr>
          <a:xfrm>
            <a:off x="3877771" y="4676116"/>
            <a:ext cx="4656531" cy="600164"/>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US" altLang="en-US" sz="1100" dirty="0">
                <a:solidFill>
                  <a:srgbClr val="000000"/>
                </a:solidFill>
              </a:rPr>
              <a:t>Integrate RM, as described in DA PAM 385-30, into mission activities to prevent the accidental loss of personnel, facilities, weapons systems, and equipment during peacetime and wartime.</a:t>
            </a:r>
          </a:p>
        </p:txBody>
      </p:sp>
      <p:sp>
        <p:nvSpPr>
          <p:cNvPr id="3" name="TextBox 2">
            <a:extLst>
              <a:ext uri="{FF2B5EF4-FFF2-40B4-BE49-F238E27FC236}">
                <a16:creationId xmlns:a16="http://schemas.microsoft.com/office/drawing/2014/main" id="{973FA9DF-9DA1-B05A-740A-97638FC41873}"/>
              </a:ext>
            </a:extLst>
          </p:cNvPr>
          <p:cNvSpPr txBox="1">
            <a:spLocks noChangeArrowheads="1"/>
          </p:cNvSpPr>
          <p:nvPr/>
        </p:nvSpPr>
        <p:spPr bwMode="auto">
          <a:xfrm>
            <a:off x="3660953" y="998653"/>
            <a:ext cx="31069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System / Program / Function:</a:t>
            </a:r>
          </a:p>
        </p:txBody>
      </p:sp>
      <p:sp>
        <p:nvSpPr>
          <p:cNvPr id="7" name="TextBox 6">
            <a:extLst>
              <a:ext uri="{FF2B5EF4-FFF2-40B4-BE49-F238E27FC236}">
                <a16:creationId xmlns:a16="http://schemas.microsoft.com/office/drawing/2014/main" id="{838375FF-6365-E1FF-AD8F-5E5176E7ABD2}"/>
              </a:ext>
            </a:extLst>
          </p:cNvPr>
          <p:cNvSpPr txBox="1"/>
          <p:nvPr/>
        </p:nvSpPr>
        <p:spPr>
          <a:xfrm>
            <a:off x="1854704" y="5946980"/>
            <a:ext cx="6679598" cy="430887"/>
          </a:xfrm>
          <a:prstGeom prst="rect">
            <a:avLst/>
          </a:prstGeom>
          <a:noFill/>
        </p:spPr>
        <p:txBody>
          <a:bodyPr wrap="square">
            <a:spAutoFit/>
          </a:bodyPr>
          <a:lstStyle/>
          <a:p>
            <a:pPr algn="ctr" eaLnBrk="1" hangingPunct="1"/>
            <a:r>
              <a:rPr lang="en-US" altLang="en-US" sz="1100" dirty="0"/>
              <a:t>Army resources (to include Soldiers, DA Civilians, and Army property) are safeguarded and preserved worldwide by using risk management as the Army’s principal risk- reduction methodology.</a:t>
            </a:r>
          </a:p>
        </p:txBody>
      </p:sp>
      <p:sp>
        <p:nvSpPr>
          <p:cNvPr id="8" name="Freeform 30">
            <a:extLst>
              <a:ext uri="{FF2B5EF4-FFF2-40B4-BE49-F238E27FC236}">
                <a16:creationId xmlns:a16="http://schemas.microsoft.com/office/drawing/2014/main" id="{27DB1E1D-EAC4-2CD2-D887-3CDF55CD6C5A}"/>
              </a:ext>
            </a:extLst>
          </p:cNvPr>
          <p:cNvSpPr>
            <a:spLocks noEditPoints="1"/>
          </p:cNvSpPr>
          <p:nvPr/>
        </p:nvSpPr>
        <p:spPr bwMode="auto">
          <a:xfrm>
            <a:off x="5116662" y="5581985"/>
            <a:ext cx="124204" cy="146304"/>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4" name="TextBox 3">
            <a:extLst>
              <a:ext uri="{FF2B5EF4-FFF2-40B4-BE49-F238E27FC236}">
                <a16:creationId xmlns:a16="http://schemas.microsoft.com/office/drawing/2014/main" id="{97A20202-E191-0FA8-0045-9AFF31E69F20}"/>
              </a:ext>
            </a:extLst>
          </p:cNvPr>
          <p:cNvSpPr txBox="1"/>
          <p:nvPr/>
        </p:nvSpPr>
        <p:spPr>
          <a:xfrm>
            <a:off x="1905000" y="5289374"/>
            <a:ext cx="2076914" cy="261610"/>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a:solidFill>
                  <a:srgbClr val="000000"/>
                </a:solidFill>
              </a:rPr>
              <a:t>FORSCOM Commanders</a:t>
            </a:r>
            <a:endParaRPr lang="en-US" dirty="0"/>
          </a:p>
        </p:txBody>
      </p:sp>
      <p:sp>
        <p:nvSpPr>
          <p:cNvPr id="5" name="TextBox 4">
            <a:extLst>
              <a:ext uri="{FF2B5EF4-FFF2-40B4-BE49-F238E27FC236}">
                <a16:creationId xmlns:a16="http://schemas.microsoft.com/office/drawing/2014/main" id="{09C93CD4-A9BA-DACC-7EF1-A75FCCD1A323}"/>
              </a:ext>
            </a:extLst>
          </p:cNvPr>
          <p:cNvSpPr txBox="1"/>
          <p:nvPr/>
        </p:nvSpPr>
        <p:spPr>
          <a:xfrm>
            <a:off x="3877771" y="5287676"/>
            <a:ext cx="5619261" cy="261610"/>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US" altLang="en-US" sz="1100" dirty="0">
                <a:solidFill>
                  <a:srgbClr val="000000"/>
                </a:solidFill>
              </a:rPr>
              <a:t>Establish &amp; publish risk-approval authority levels for decision-making.</a:t>
            </a:r>
          </a:p>
        </p:txBody>
      </p:sp>
    </p:spTree>
    <p:extLst>
      <p:ext uri="{BB962C8B-B14F-4D97-AF65-F5344CB8AC3E}">
        <p14:creationId xmlns:p14="http://schemas.microsoft.com/office/powerpoint/2010/main" val="4207329351"/>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E3F8836-28DF-658C-635D-D29FE8673A22}"/>
            </a:ext>
          </a:extLst>
        </p:cNvPr>
        <p:cNvGrpSpPr/>
        <p:nvPr/>
      </p:nvGrpSpPr>
      <p:grpSpPr>
        <a:xfrm>
          <a:off x="0" y="0"/>
          <a:ext cx="0" cy="0"/>
          <a:chOff x="0" y="0"/>
          <a:chExt cx="0" cy="0"/>
        </a:xfrm>
      </p:grpSpPr>
      <p:sp>
        <p:nvSpPr>
          <p:cNvPr id="17" name="Text Box 2">
            <a:extLst>
              <a:ext uri="{FF2B5EF4-FFF2-40B4-BE49-F238E27FC236}">
                <a16:creationId xmlns:a16="http://schemas.microsoft.com/office/drawing/2014/main" id="{BB60C95B-07E7-A537-F233-C49C695F7482}"/>
              </a:ext>
            </a:extLst>
          </p:cNvPr>
          <p:cNvSpPr txBox="1">
            <a:spLocks noChangeArrowheads="1"/>
          </p:cNvSpPr>
          <p:nvPr/>
        </p:nvSpPr>
        <p:spPr bwMode="auto">
          <a:xfrm>
            <a:off x="1905000" y="165745"/>
            <a:ext cx="59202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dirty="0"/>
              <a:t>Example Functional Model #2</a:t>
            </a:r>
          </a:p>
        </p:txBody>
      </p:sp>
      <p:grpSp>
        <p:nvGrpSpPr>
          <p:cNvPr id="5" name="Group 4">
            <a:extLst>
              <a:ext uri="{FF2B5EF4-FFF2-40B4-BE49-F238E27FC236}">
                <a16:creationId xmlns:a16="http://schemas.microsoft.com/office/drawing/2014/main" id="{243F3582-B478-BC64-9E97-22537F8E03FF}"/>
              </a:ext>
            </a:extLst>
          </p:cNvPr>
          <p:cNvGrpSpPr/>
          <p:nvPr/>
        </p:nvGrpSpPr>
        <p:grpSpPr>
          <a:xfrm>
            <a:off x="1752600" y="1838591"/>
            <a:ext cx="5872364" cy="4203488"/>
            <a:chOff x="5093121" y="1874298"/>
            <a:chExt cx="3203702" cy="4203488"/>
          </a:xfrm>
        </p:grpSpPr>
        <p:sp>
          <p:nvSpPr>
            <p:cNvPr id="6" name="Rectangle 21">
              <a:extLst>
                <a:ext uri="{FF2B5EF4-FFF2-40B4-BE49-F238E27FC236}">
                  <a16:creationId xmlns:a16="http://schemas.microsoft.com/office/drawing/2014/main" id="{4D9704A3-E90B-D234-B6D9-C7633FA798E7}"/>
                </a:ext>
              </a:extLst>
            </p:cNvPr>
            <p:cNvSpPr>
              <a:spLocks noChangeArrowheads="1"/>
            </p:cNvSpPr>
            <p:nvPr/>
          </p:nvSpPr>
          <p:spPr bwMode="auto">
            <a:xfrm>
              <a:off x="5093121" y="5562254"/>
              <a:ext cx="3173565" cy="504825"/>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7" name="Freeform 30">
              <a:extLst>
                <a:ext uri="{FF2B5EF4-FFF2-40B4-BE49-F238E27FC236}">
                  <a16:creationId xmlns:a16="http://schemas.microsoft.com/office/drawing/2014/main" id="{76139916-B5AC-9FD9-82C0-59E0F8E41F02}"/>
                </a:ext>
              </a:extLst>
            </p:cNvPr>
            <p:cNvSpPr>
              <a:spLocks noEditPoints="1"/>
            </p:cNvSpPr>
            <p:nvPr/>
          </p:nvSpPr>
          <p:spPr bwMode="auto">
            <a:xfrm>
              <a:off x="6638202" y="2526323"/>
              <a:ext cx="49212" cy="274320"/>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grpSp>
          <p:nvGrpSpPr>
            <p:cNvPr id="8" name="Group 7">
              <a:extLst>
                <a:ext uri="{FF2B5EF4-FFF2-40B4-BE49-F238E27FC236}">
                  <a16:creationId xmlns:a16="http://schemas.microsoft.com/office/drawing/2014/main" id="{3954D565-D934-B02E-37D0-D50C0636F0FF}"/>
                </a:ext>
              </a:extLst>
            </p:cNvPr>
            <p:cNvGrpSpPr/>
            <p:nvPr/>
          </p:nvGrpSpPr>
          <p:grpSpPr>
            <a:xfrm>
              <a:off x="5093121" y="2852165"/>
              <a:ext cx="3185340" cy="523220"/>
              <a:chOff x="4513923" y="2884513"/>
              <a:chExt cx="3185340" cy="523220"/>
            </a:xfrm>
          </p:grpSpPr>
          <p:sp>
            <p:nvSpPr>
              <p:cNvPr id="29" name="Rectangle 21">
                <a:extLst>
                  <a:ext uri="{FF2B5EF4-FFF2-40B4-BE49-F238E27FC236}">
                    <a16:creationId xmlns:a16="http://schemas.microsoft.com/office/drawing/2014/main" id="{9C48D717-348A-EB24-DA8A-D627A3121150}"/>
                  </a:ext>
                </a:extLst>
              </p:cNvPr>
              <p:cNvSpPr>
                <a:spLocks noChangeArrowheads="1"/>
              </p:cNvSpPr>
              <p:nvPr/>
            </p:nvSpPr>
            <p:spPr bwMode="auto">
              <a:xfrm>
                <a:off x="4513923" y="2899701"/>
                <a:ext cx="3185340" cy="504825"/>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30" name="TextBox 29">
                <a:extLst>
                  <a:ext uri="{FF2B5EF4-FFF2-40B4-BE49-F238E27FC236}">
                    <a16:creationId xmlns:a16="http://schemas.microsoft.com/office/drawing/2014/main" id="{A566C484-9ED0-BFA9-ACD8-BDFA868252FE}"/>
                  </a:ext>
                </a:extLst>
              </p:cNvPr>
              <p:cNvSpPr txBox="1">
                <a:spLocks noChangeArrowheads="1"/>
              </p:cNvSpPr>
              <p:nvPr/>
            </p:nvSpPr>
            <p:spPr bwMode="auto">
              <a:xfrm>
                <a:off x="4520109" y="2884513"/>
                <a:ext cx="31673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dirty="0">
                    <a:solidFill>
                      <a:srgbClr val="0000FF"/>
                    </a:solidFill>
                  </a:rPr>
                  <a:t>Inputs:</a:t>
                </a:r>
              </a:p>
              <a:p>
                <a:pPr algn="ctr" eaLnBrk="1" hangingPunct="1">
                  <a:spcBef>
                    <a:spcPct val="0"/>
                  </a:spcBef>
                  <a:buFontTx/>
                  <a:buNone/>
                </a:pPr>
                <a:endParaRPr lang="en-US" altLang="en-US" sz="400" dirty="0">
                  <a:solidFill>
                    <a:srgbClr val="0000FF"/>
                  </a:solidFill>
                </a:endParaRPr>
              </a:p>
              <a:p>
                <a:pPr algn="ctr" eaLnBrk="1" hangingPunct="1">
                  <a:spcBef>
                    <a:spcPct val="0"/>
                  </a:spcBef>
                  <a:buFontTx/>
                  <a:buNone/>
                </a:pPr>
                <a:r>
                  <a:rPr lang="en-US" altLang="en-US" sz="1200" b="0" dirty="0"/>
                  <a:t>People, systems, facilities, or equipment to be transformed during the process</a:t>
                </a:r>
              </a:p>
            </p:txBody>
          </p:sp>
        </p:grpSp>
        <p:grpSp>
          <p:nvGrpSpPr>
            <p:cNvPr id="11" name="Group 10">
              <a:extLst>
                <a:ext uri="{FF2B5EF4-FFF2-40B4-BE49-F238E27FC236}">
                  <a16:creationId xmlns:a16="http://schemas.microsoft.com/office/drawing/2014/main" id="{3ED78D6E-AE36-5AC3-B881-C53530E4DFEA}"/>
                </a:ext>
              </a:extLst>
            </p:cNvPr>
            <p:cNvGrpSpPr/>
            <p:nvPr/>
          </p:nvGrpSpPr>
          <p:grpSpPr>
            <a:xfrm>
              <a:off x="5093121" y="1874298"/>
              <a:ext cx="3185340" cy="574068"/>
              <a:chOff x="3023606" y="1104636"/>
              <a:chExt cx="3185340" cy="574068"/>
            </a:xfrm>
          </p:grpSpPr>
          <p:sp>
            <p:nvSpPr>
              <p:cNvPr id="27" name="Rectangle 21">
                <a:extLst>
                  <a:ext uri="{FF2B5EF4-FFF2-40B4-BE49-F238E27FC236}">
                    <a16:creationId xmlns:a16="http://schemas.microsoft.com/office/drawing/2014/main" id="{670D9305-C58E-09B3-D1D7-0787337F59B9}"/>
                  </a:ext>
                </a:extLst>
              </p:cNvPr>
              <p:cNvSpPr>
                <a:spLocks noChangeArrowheads="1"/>
              </p:cNvSpPr>
              <p:nvPr/>
            </p:nvSpPr>
            <p:spPr bwMode="auto">
              <a:xfrm>
                <a:off x="3023606" y="1114117"/>
                <a:ext cx="3185340" cy="564587"/>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28" name="TextBox 27">
                <a:extLst>
                  <a:ext uri="{FF2B5EF4-FFF2-40B4-BE49-F238E27FC236}">
                    <a16:creationId xmlns:a16="http://schemas.microsoft.com/office/drawing/2014/main" id="{FE3152EB-FE28-F6BE-A124-268B808246A8}"/>
                  </a:ext>
                </a:extLst>
              </p:cNvPr>
              <p:cNvSpPr txBox="1">
                <a:spLocks noChangeArrowheads="1"/>
              </p:cNvSpPr>
              <p:nvPr/>
            </p:nvSpPr>
            <p:spPr bwMode="auto">
              <a:xfrm>
                <a:off x="3023606" y="1104636"/>
                <a:ext cx="3185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dirty="0">
                    <a:solidFill>
                      <a:srgbClr val="0000FF"/>
                    </a:solidFill>
                  </a:rPr>
                  <a:t>Controls:</a:t>
                </a:r>
              </a:p>
              <a:p>
                <a:pPr algn="ctr" eaLnBrk="1" hangingPunct="1">
                  <a:spcBef>
                    <a:spcPct val="0"/>
                  </a:spcBef>
                  <a:buFontTx/>
                  <a:buNone/>
                </a:pPr>
                <a:endParaRPr lang="en-US" altLang="en-US" sz="400" dirty="0">
                  <a:solidFill>
                    <a:srgbClr val="0000FF"/>
                  </a:solidFill>
                </a:endParaRPr>
              </a:p>
              <a:p>
                <a:pPr algn="ctr" eaLnBrk="1" hangingPunct="1">
                  <a:spcBef>
                    <a:spcPct val="0"/>
                  </a:spcBef>
                  <a:buFontTx/>
                  <a:buNone/>
                </a:pPr>
                <a:r>
                  <a:rPr lang="en-US" altLang="en-US" sz="1200" b="0" dirty="0"/>
                  <a:t>Laws, regulations, policies, etc., that govern the process -- include proponent </a:t>
                </a:r>
              </a:p>
            </p:txBody>
          </p:sp>
        </p:grpSp>
        <p:sp>
          <p:nvSpPr>
            <p:cNvPr id="13" name="TextBox 12">
              <a:extLst>
                <a:ext uri="{FF2B5EF4-FFF2-40B4-BE49-F238E27FC236}">
                  <a16:creationId xmlns:a16="http://schemas.microsoft.com/office/drawing/2014/main" id="{C7F60DB7-81A3-43B8-5014-44D82F25717B}"/>
                </a:ext>
              </a:extLst>
            </p:cNvPr>
            <p:cNvSpPr txBox="1">
              <a:spLocks noChangeArrowheads="1"/>
            </p:cNvSpPr>
            <p:nvPr/>
          </p:nvSpPr>
          <p:spPr bwMode="auto">
            <a:xfrm>
              <a:off x="5093121" y="5554566"/>
              <a:ext cx="31735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dirty="0">
                  <a:solidFill>
                    <a:srgbClr val="0000FF"/>
                  </a:solidFill>
                </a:rPr>
                <a:t>Output:</a:t>
              </a:r>
            </a:p>
            <a:p>
              <a:pPr algn="ctr" eaLnBrk="1" hangingPunct="1">
                <a:spcBef>
                  <a:spcPct val="0"/>
                </a:spcBef>
                <a:buFontTx/>
                <a:buNone/>
              </a:pPr>
              <a:endParaRPr lang="en-US" altLang="en-US" sz="400" dirty="0">
                <a:solidFill>
                  <a:srgbClr val="0000FF"/>
                </a:solidFill>
              </a:endParaRPr>
            </a:p>
            <a:p>
              <a:pPr algn="ctr" eaLnBrk="1" hangingPunct="1">
                <a:spcBef>
                  <a:spcPct val="0"/>
                </a:spcBef>
                <a:buFontTx/>
                <a:buNone/>
              </a:pPr>
              <a:r>
                <a:rPr lang="en-US" altLang="en-US" sz="1200" b="0" dirty="0">
                  <a:solidFill>
                    <a:srgbClr val="000000"/>
                  </a:solidFill>
                </a:rPr>
                <a:t>Desired result of the system / program / process</a:t>
              </a:r>
              <a:endParaRPr lang="en-US" altLang="en-US" sz="1200" b="0" dirty="0"/>
            </a:p>
          </p:txBody>
        </p:sp>
        <p:grpSp>
          <p:nvGrpSpPr>
            <p:cNvPr id="14" name="Group 13">
              <a:extLst>
                <a:ext uri="{FF2B5EF4-FFF2-40B4-BE49-F238E27FC236}">
                  <a16:creationId xmlns:a16="http://schemas.microsoft.com/office/drawing/2014/main" id="{AC052C58-0106-F424-6054-7E74262649C3}"/>
                </a:ext>
              </a:extLst>
            </p:cNvPr>
            <p:cNvGrpSpPr/>
            <p:nvPr/>
          </p:nvGrpSpPr>
          <p:grpSpPr>
            <a:xfrm>
              <a:off x="5093121" y="3774499"/>
              <a:ext cx="3203702" cy="1206728"/>
              <a:chOff x="2992029" y="896052"/>
              <a:chExt cx="3203702" cy="1206728"/>
            </a:xfrm>
          </p:grpSpPr>
          <p:sp>
            <p:nvSpPr>
              <p:cNvPr id="23" name="Rectangle 21">
                <a:extLst>
                  <a:ext uri="{FF2B5EF4-FFF2-40B4-BE49-F238E27FC236}">
                    <a16:creationId xmlns:a16="http://schemas.microsoft.com/office/drawing/2014/main" id="{19EF9FB9-B027-6F1A-0BB5-1C23B5FA2D9C}"/>
                  </a:ext>
                </a:extLst>
              </p:cNvPr>
              <p:cNvSpPr>
                <a:spLocks noChangeArrowheads="1"/>
              </p:cNvSpPr>
              <p:nvPr/>
            </p:nvSpPr>
            <p:spPr bwMode="auto">
              <a:xfrm>
                <a:off x="2992029" y="896052"/>
                <a:ext cx="3173565" cy="1206728"/>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24" name="TextBox 23">
                <a:extLst>
                  <a:ext uri="{FF2B5EF4-FFF2-40B4-BE49-F238E27FC236}">
                    <a16:creationId xmlns:a16="http://schemas.microsoft.com/office/drawing/2014/main" id="{49494A53-E5D8-9727-7F6A-6CB3FE039C42}"/>
                  </a:ext>
                </a:extLst>
              </p:cNvPr>
              <p:cNvSpPr txBox="1">
                <a:spLocks noChangeArrowheads="1"/>
              </p:cNvSpPr>
              <p:nvPr/>
            </p:nvSpPr>
            <p:spPr bwMode="auto">
              <a:xfrm>
                <a:off x="2998214" y="921810"/>
                <a:ext cx="319751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dirty="0">
                    <a:solidFill>
                      <a:srgbClr val="0000FF"/>
                    </a:solidFill>
                  </a:rPr>
                  <a:t>Mechanisms:</a:t>
                </a:r>
              </a:p>
              <a:p>
                <a:pPr algn="ctr" eaLnBrk="1" hangingPunct="1">
                  <a:spcBef>
                    <a:spcPct val="0"/>
                  </a:spcBef>
                  <a:buFontTx/>
                  <a:buNone/>
                </a:pPr>
                <a:endParaRPr lang="en-US" altLang="en-US" sz="200" dirty="0">
                  <a:solidFill>
                    <a:srgbClr val="0000FF"/>
                  </a:solidFill>
                </a:endParaRPr>
              </a:p>
              <a:p>
                <a:pPr algn="ctr" eaLnBrk="1" hangingPunct="1">
                  <a:spcBef>
                    <a:spcPct val="0"/>
                  </a:spcBef>
                  <a:buFontTx/>
                  <a:buNone/>
                </a:pPr>
                <a:r>
                  <a:rPr lang="en-US" altLang="en-US" sz="1200" b="0" dirty="0"/>
                  <a:t>Specific activities necessary to perform the process </a:t>
                </a:r>
              </a:p>
              <a:p>
                <a:pPr algn="ctr" eaLnBrk="1" hangingPunct="1">
                  <a:spcBef>
                    <a:spcPct val="0"/>
                  </a:spcBef>
                  <a:buFontTx/>
                  <a:buNone/>
                </a:pPr>
                <a:r>
                  <a:rPr lang="en-US" altLang="en-US" sz="1200" b="0" dirty="0"/>
                  <a:t>(i.e., transform the inputs into the output)</a:t>
                </a:r>
              </a:p>
            </p:txBody>
          </p:sp>
        </p:grpSp>
        <p:sp>
          <p:nvSpPr>
            <p:cNvPr id="15" name="Freeform 30">
              <a:extLst>
                <a:ext uri="{FF2B5EF4-FFF2-40B4-BE49-F238E27FC236}">
                  <a16:creationId xmlns:a16="http://schemas.microsoft.com/office/drawing/2014/main" id="{89769A51-9CA6-0B22-FF46-FE14FD3C5DBF}"/>
                </a:ext>
              </a:extLst>
            </p:cNvPr>
            <p:cNvSpPr>
              <a:spLocks noEditPoints="1"/>
            </p:cNvSpPr>
            <p:nvPr/>
          </p:nvSpPr>
          <p:spPr bwMode="auto">
            <a:xfrm>
              <a:off x="6673458" y="5228716"/>
              <a:ext cx="49212" cy="274320"/>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19" name="Freeform 30">
              <a:extLst>
                <a:ext uri="{FF2B5EF4-FFF2-40B4-BE49-F238E27FC236}">
                  <a16:creationId xmlns:a16="http://schemas.microsoft.com/office/drawing/2014/main" id="{F95C5318-1628-1DF2-9833-9599C11CB46B}"/>
                </a:ext>
              </a:extLst>
            </p:cNvPr>
            <p:cNvSpPr>
              <a:spLocks noEditPoints="1"/>
            </p:cNvSpPr>
            <p:nvPr/>
          </p:nvSpPr>
          <p:spPr bwMode="auto">
            <a:xfrm>
              <a:off x="6645173" y="3427775"/>
              <a:ext cx="49212" cy="274320"/>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20" name="Rectangle 21">
              <a:extLst>
                <a:ext uri="{FF2B5EF4-FFF2-40B4-BE49-F238E27FC236}">
                  <a16:creationId xmlns:a16="http://schemas.microsoft.com/office/drawing/2014/main" id="{147D4B08-E004-2D96-883E-D5E814B0A3FB}"/>
                </a:ext>
              </a:extLst>
            </p:cNvPr>
            <p:cNvSpPr>
              <a:spLocks noChangeArrowheads="1"/>
            </p:cNvSpPr>
            <p:nvPr/>
          </p:nvSpPr>
          <p:spPr bwMode="auto">
            <a:xfrm>
              <a:off x="6694385" y="4446589"/>
              <a:ext cx="1572301" cy="723328"/>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21" name="Rectangle 21">
              <a:extLst>
                <a:ext uri="{FF2B5EF4-FFF2-40B4-BE49-F238E27FC236}">
                  <a16:creationId xmlns:a16="http://schemas.microsoft.com/office/drawing/2014/main" id="{4C153E4D-3662-418C-1847-46F8972CAB26}"/>
                </a:ext>
              </a:extLst>
            </p:cNvPr>
            <p:cNvSpPr>
              <a:spLocks noChangeArrowheads="1"/>
            </p:cNvSpPr>
            <p:nvPr/>
          </p:nvSpPr>
          <p:spPr bwMode="auto">
            <a:xfrm>
              <a:off x="5093121" y="4446589"/>
              <a:ext cx="1601264" cy="723328"/>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22" name="TextBox 21">
              <a:extLst>
                <a:ext uri="{FF2B5EF4-FFF2-40B4-BE49-F238E27FC236}">
                  <a16:creationId xmlns:a16="http://schemas.microsoft.com/office/drawing/2014/main" id="{CF790F5C-3D34-5E56-15A0-98BC1A234ED4}"/>
                </a:ext>
              </a:extLst>
            </p:cNvPr>
            <p:cNvSpPr txBox="1">
              <a:spLocks noChangeArrowheads="1"/>
            </p:cNvSpPr>
            <p:nvPr/>
          </p:nvSpPr>
          <p:spPr bwMode="auto">
            <a:xfrm>
              <a:off x="5188603" y="4431144"/>
              <a:ext cx="3038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200" dirty="0">
                  <a:solidFill>
                    <a:srgbClr val="0000FF"/>
                  </a:solidFill>
                </a:rPr>
                <a:t>            </a:t>
              </a:r>
              <a:r>
                <a:rPr lang="en-US" altLang="en-US" sz="1200" u="sng" dirty="0">
                  <a:solidFill>
                    <a:srgbClr val="0000FF"/>
                  </a:solidFill>
                </a:rPr>
                <a:t>Who</a:t>
              </a:r>
              <a:r>
                <a:rPr lang="en-US" altLang="en-US" sz="1200" dirty="0">
                  <a:solidFill>
                    <a:srgbClr val="0000FF"/>
                  </a:solidFill>
                </a:rPr>
                <a:t>                   			         </a:t>
              </a:r>
              <a:r>
                <a:rPr lang="en-US" altLang="en-US" sz="1200" u="sng" dirty="0">
                  <a:solidFill>
                    <a:srgbClr val="0000FF"/>
                  </a:solidFill>
                </a:rPr>
                <a:t>What</a:t>
              </a:r>
            </a:p>
            <a:p>
              <a:pPr algn="ctr" eaLnBrk="1" hangingPunct="1">
                <a:spcBef>
                  <a:spcPct val="0"/>
                </a:spcBef>
                <a:buFontTx/>
                <a:buNone/>
              </a:pPr>
              <a:endParaRPr lang="en-US" altLang="en-US" sz="1200" b="0" dirty="0"/>
            </a:p>
          </p:txBody>
        </p:sp>
      </p:grpSp>
      <p:sp>
        <p:nvSpPr>
          <p:cNvPr id="31" name="Arrow: Curved Right 30">
            <a:extLst>
              <a:ext uri="{FF2B5EF4-FFF2-40B4-BE49-F238E27FC236}">
                <a16:creationId xmlns:a16="http://schemas.microsoft.com/office/drawing/2014/main" id="{97CDDEDA-F547-7FC1-8685-2D1700CB2B70}"/>
              </a:ext>
            </a:extLst>
          </p:cNvPr>
          <p:cNvSpPr/>
          <p:nvPr/>
        </p:nvSpPr>
        <p:spPr bwMode="auto">
          <a:xfrm>
            <a:off x="1158468" y="2035637"/>
            <a:ext cx="548640" cy="899626"/>
          </a:xfrm>
          <a:prstGeom prst="curvedRightArrow">
            <a:avLst>
              <a:gd name="adj1" fmla="val 4295"/>
              <a:gd name="adj2" fmla="val 50000"/>
              <a:gd name="adj3" fmla="val 25000"/>
            </a:avLst>
          </a:prstGeom>
          <a:solidFill>
            <a:srgbClr val="FF0000"/>
          </a:solid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32" name="Arrow: Curved Right 31">
            <a:extLst>
              <a:ext uri="{FF2B5EF4-FFF2-40B4-BE49-F238E27FC236}">
                <a16:creationId xmlns:a16="http://schemas.microsoft.com/office/drawing/2014/main" id="{F31FDC11-E704-1CEF-770E-C971AC786BE2}"/>
              </a:ext>
            </a:extLst>
          </p:cNvPr>
          <p:cNvSpPr/>
          <p:nvPr/>
        </p:nvSpPr>
        <p:spPr bwMode="auto">
          <a:xfrm>
            <a:off x="1110289" y="2094436"/>
            <a:ext cx="600048" cy="1761628"/>
          </a:xfrm>
          <a:prstGeom prst="curvedRightArrow">
            <a:avLst>
              <a:gd name="adj1" fmla="val 4295"/>
              <a:gd name="adj2" fmla="val 50000"/>
              <a:gd name="adj3" fmla="val 25000"/>
            </a:avLst>
          </a:prstGeom>
          <a:solidFill>
            <a:srgbClr val="FF0000"/>
          </a:solid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33" name="Arrow: Curved Right 32">
            <a:extLst>
              <a:ext uri="{FF2B5EF4-FFF2-40B4-BE49-F238E27FC236}">
                <a16:creationId xmlns:a16="http://schemas.microsoft.com/office/drawing/2014/main" id="{48F294D9-BC8E-6E0A-06EA-F3DC4117D5A0}"/>
              </a:ext>
            </a:extLst>
          </p:cNvPr>
          <p:cNvSpPr/>
          <p:nvPr/>
        </p:nvSpPr>
        <p:spPr bwMode="auto">
          <a:xfrm>
            <a:off x="848029" y="2163499"/>
            <a:ext cx="842358" cy="3651645"/>
          </a:xfrm>
          <a:prstGeom prst="curvedRightArrow">
            <a:avLst>
              <a:gd name="adj1" fmla="val 4295"/>
              <a:gd name="adj2" fmla="val 50000"/>
              <a:gd name="adj3" fmla="val 25000"/>
            </a:avLst>
          </a:prstGeom>
          <a:solidFill>
            <a:srgbClr val="FF0000"/>
          </a:solid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10" name="TextBox 9">
            <a:extLst>
              <a:ext uri="{FF2B5EF4-FFF2-40B4-BE49-F238E27FC236}">
                <a16:creationId xmlns:a16="http://schemas.microsoft.com/office/drawing/2014/main" id="{D2FF33CF-00B6-901E-F40D-7C48542E3AB0}"/>
              </a:ext>
            </a:extLst>
          </p:cNvPr>
          <p:cNvSpPr txBox="1"/>
          <p:nvPr/>
        </p:nvSpPr>
        <p:spPr>
          <a:xfrm>
            <a:off x="-137207" y="1699393"/>
            <a:ext cx="1970472" cy="2369880"/>
          </a:xfrm>
          <a:prstGeom prst="rect">
            <a:avLst/>
          </a:prstGeom>
          <a:noFill/>
        </p:spPr>
        <p:txBody>
          <a:bodyPr wrap="square">
            <a:spAutoFit/>
          </a:bodyPr>
          <a:lstStyle/>
          <a:p>
            <a:pPr algn="ctr">
              <a:spcAft>
                <a:spcPts val="600"/>
              </a:spcAft>
            </a:pPr>
            <a:r>
              <a:rPr lang="en-US" altLang="en-US" sz="1600" b="1" dirty="0"/>
              <a:t>** Consider working the functional model in this order:</a:t>
            </a:r>
          </a:p>
          <a:p>
            <a:pPr marL="517525" indent="-230188">
              <a:spcAft>
                <a:spcPts val="600"/>
              </a:spcAft>
              <a:buAutoNum type="arabicParenR"/>
            </a:pPr>
            <a:r>
              <a:rPr lang="en-US" altLang="en-US" sz="1600" b="1" dirty="0"/>
              <a:t>Controls</a:t>
            </a:r>
          </a:p>
          <a:p>
            <a:pPr marL="517525" indent="-230188">
              <a:spcAft>
                <a:spcPts val="600"/>
              </a:spcAft>
              <a:buAutoNum type="arabicParenR"/>
            </a:pPr>
            <a:r>
              <a:rPr lang="en-US" altLang="en-US" sz="1600" b="1" dirty="0"/>
              <a:t>Output</a:t>
            </a:r>
          </a:p>
          <a:p>
            <a:pPr marL="517525" indent="-230188">
              <a:spcAft>
                <a:spcPts val="600"/>
              </a:spcAft>
              <a:buAutoNum type="arabicParenR"/>
            </a:pPr>
            <a:r>
              <a:rPr lang="en-US" altLang="en-US" sz="1600" b="1" dirty="0"/>
              <a:t>Inputs</a:t>
            </a:r>
          </a:p>
          <a:p>
            <a:pPr marL="517525" indent="-230188">
              <a:spcAft>
                <a:spcPts val="600"/>
              </a:spcAft>
              <a:buAutoNum type="arabicParenR"/>
            </a:pPr>
            <a:r>
              <a:rPr lang="en-US" altLang="en-US" sz="1600" b="1" dirty="0"/>
              <a:t>Mechanisms</a:t>
            </a:r>
          </a:p>
        </p:txBody>
      </p:sp>
      <p:sp>
        <p:nvSpPr>
          <p:cNvPr id="35" name="Rectangle 34">
            <a:extLst>
              <a:ext uri="{FF2B5EF4-FFF2-40B4-BE49-F238E27FC236}">
                <a16:creationId xmlns:a16="http://schemas.microsoft.com/office/drawing/2014/main" id="{A8FF7948-BECA-29C3-B6FF-811ADED1AC5F}"/>
              </a:ext>
            </a:extLst>
          </p:cNvPr>
          <p:cNvSpPr>
            <a:spLocks noChangeArrowheads="1"/>
          </p:cNvSpPr>
          <p:nvPr/>
        </p:nvSpPr>
        <p:spPr bwMode="auto">
          <a:xfrm>
            <a:off x="1752600" y="1128200"/>
            <a:ext cx="5838707" cy="504561"/>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36" name="TextBox 35">
            <a:extLst>
              <a:ext uri="{FF2B5EF4-FFF2-40B4-BE49-F238E27FC236}">
                <a16:creationId xmlns:a16="http://schemas.microsoft.com/office/drawing/2014/main" id="{E14C37DD-2BA6-04EF-542A-693A17C95183}"/>
              </a:ext>
            </a:extLst>
          </p:cNvPr>
          <p:cNvSpPr txBox="1">
            <a:spLocks noChangeArrowheads="1"/>
          </p:cNvSpPr>
          <p:nvPr/>
        </p:nvSpPr>
        <p:spPr bwMode="auto">
          <a:xfrm>
            <a:off x="3625509" y="1343814"/>
            <a:ext cx="28166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dirty="0"/>
              <a:t>Risk Management</a:t>
            </a:r>
          </a:p>
        </p:txBody>
      </p:sp>
      <p:sp>
        <p:nvSpPr>
          <p:cNvPr id="37" name="TextBox 36">
            <a:extLst>
              <a:ext uri="{FF2B5EF4-FFF2-40B4-BE49-F238E27FC236}">
                <a16:creationId xmlns:a16="http://schemas.microsoft.com/office/drawing/2014/main" id="{53C94C7D-B473-8D71-61A8-5DCEF7F1B139}"/>
              </a:ext>
            </a:extLst>
          </p:cNvPr>
          <p:cNvSpPr txBox="1">
            <a:spLocks noChangeArrowheads="1"/>
          </p:cNvSpPr>
          <p:nvPr/>
        </p:nvSpPr>
        <p:spPr bwMode="auto">
          <a:xfrm>
            <a:off x="3625509" y="1106302"/>
            <a:ext cx="27158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System / Program / Function:</a:t>
            </a:r>
          </a:p>
        </p:txBody>
      </p:sp>
    </p:spTree>
    <p:extLst>
      <p:ext uri="{BB962C8B-B14F-4D97-AF65-F5344CB8AC3E}">
        <p14:creationId xmlns:p14="http://schemas.microsoft.com/office/powerpoint/2010/main" val="1612432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0" nodeType="clickEffect">
                                  <p:stCondLst>
                                    <p:cond delay="0"/>
                                  </p:stCondLst>
                                  <p:childTnLst>
                                    <p:set>
                                      <p:cBhvr>
                                        <p:cTn id="10" dur="indefinite"/>
                                        <p:tgtEl>
                                          <p:spTgt spid="10"/>
                                        </p:tgtEl>
                                        <p:attrNameLst>
                                          <p:attrName>style.opacity</p:attrName>
                                        </p:attrNameLst>
                                      </p:cBhvr>
                                      <p:to>
                                        <p:strVal val="0.5"/>
                                      </p:to>
                                    </p:set>
                                    <p:animEffect filter="image" prLst="opacity: 0.5">
                                      <p:cBhvr rctx="IE">
                                        <p:cTn id="11" dur="indefinite"/>
                                        <p:tgtEl>
                                          <p:spTgt spid="1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10" grpId="0"/>
      <p:bldP spid="10" grpId="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BA24FE7-569D-40F7-A197-64086B8BEAD9}" type="slidenum">
              <a:rPr lang="en-US" altLang="en-US" sz="1400" smtClean="0"/>
              <a:pPr>
                <a:spcBef>
                  <a:spcPct val="0"/>
                </a:spcBef>
                <a:buFontTx/>
                <a:buNone/>
              </a:pPr>
              <a:t>93</a:t>
            </a:fld>
            <a:endParaRPr lang="en-US" altLang="en-US" sz="1400"/>
          </a:p>
        </p:txBody>
      </p:sp>
      <p:sp>
        <p:nvSpPr>
          <p:cNvPr id="21507" name="Text Box 1026"/>
          <p:cNvSpPr txBox="1">
            <a:spLocks noChangeArrowheads="1"/>
          </p:cNvSpPr>
          <p:nvPr/>
        </p:nvSpPr>
        <p:spPr bwMode="auto">
          <a:xfrm>
            <a:off x="3405996" y="381000"/>
            <a:ext cx="22621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t>Research</a:t>
            </a:r>
          </a:p>
        </p:txBody>
      </p:sp>
      <p:sp>
        <p:nvSpPr>
          <p:cNvPr id="21508" name="Text Box 1027"/>
          <p:cNvSpPr txBox="1">
            <a:spLocks noChangeArrowheads="1"/>
          </p:cNvSpPr>
          <p:nvPr/>
        </p:nvSpPr>
        <p:spPr bwMode="auto">
          <a:xfrm>
            <a:off x="144462" y="1828800"/>
            <a:ext cx="8855075"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285750" indent="-285750">
              <a:spcBef>
                <a:spcPct val="0"/>
              </a:spcBef>
            </a:pPr>
            <a:r>
              <a:rPr lang="en-US" altLang="en-US" sz="2000" b="0" dirty="0"/>
              <a:t>Use the information from your research to </a:t>
            </a:r>
            <a:r>
              <a:rPr lang="en-US" altLang="en-US" sz="2000" b="0" dirty="0">
                <a:solidFill>
                  <a:srgbClr val="0000FF"/>
                </a:solidFill>
              </a:rPr>
              <a:t>refine the purpose </a:t>
            </a:r>
            <a:r>
              <a:rPr lang="en-US" altLang="en-US" sz="2000" b="0" dirty="0"/>
              <a:t>and </a:t>
            </a:r>
            <a:r>
              <a:rPr lang="en-US" altLang="en-US" sz="2000" b="0" dirty="0">
                <a:solidFill>
                  <a:srgbClr val="0000FF"/>
                </a:solidFill>
              </a:rPr>
              <a:t>narrow the scope</a:t>
            </a:r>
            <a:r>
              <a:rPr lang="en-US" altLang="en-US" sz="2000" b="0" dirty="0"/>
              <a:t> of the inspection</a:t>
            </a:r>
          </a:p>
          <a:p>
            <a:pPr marL="285750" indent="-285750">
              <a:spcBef>
                <a:spcPct val="0"/>
              </a:spcBef>
            </a:pPr>
            <a:endParaRPr lang="en-US" altLang="en-US" sz="1000" b="0" dirty="0"/>
          </a:p>
          <a:p>
            <a:pPr marL="285750" indent="-285750">
              <a:spcBef>
                <a:spcPct val="0"/>
              </a:spcBef>
            </a:pPr>
            <a:r>
              <a:rPr lang="en-US" altLang="en-US" sz="2000" dirty="0"/>
              <a:t>The </a:t>
            </a:r>
            <a:r>
              <a:rPr lang="en-US" altLang="en-US" sz="2000" dirty="0">
                <a:solidFill>
                  <a:srgbClr val="0000FF"/>
                </a:solidFill>
              </a:rPr>
              <a:t>physical outputs</a:t>
            </a:r>
            <a:r>
              <a:rPr lang="en-US" altLang="en-US" sz="2000" dirty="0"/>
              <a:t> of this step are the </a:t>
            </a:r>
            <a:r>
              <a:rPr lang="en-US" altLang="en-US" sz="2000" dirty="0">
                <a:solidFill>
                  <a:srgbClr val="FF0000"/>
                </a:solidFill>
              </a:rPr>
              <a:t>Inspection Purpose </a:t>
            </a:r>
            <a:r>
              <a:rPr lang="en-US" altLang="en-US" sz="2000" dirty="0"/>
              <a:t>and the </a:t>
            </a:r>
            <a:r>
              <a:rPr lang="en-US" altLang="en-US" sz="2000" dirty="0">
                <a:solidFill>
                  <a:srgbClr val="FF0000"/>
                </a:solidFill>
              </a:rPr>
              <a:t>Inspection Objectives</a:t>
            </a:r>
            <a:r>
              <a:rPr lang="en-US" altLang="en-US" sz="2000" dirty="0"/>
              <a:t> </a:t>
            </a:r>
          </a:p>
          <a:p>
            <a:pPr marL="285750" indent="-285750">
              <a:spcBef>
                <a:spcPct val="0"/>
              </a:spcBef>
            </a:pPr>
            <a:endParaRPr lang="en-US" altLang="en-US" sz="1000" b="0" dirty="0"/>
          </a:p>
          <a:p>
            <a:pPr marL="285750" indent="-285750">
              <a:spcBef>
                <a:spcPct val="0"/>
              </a:spcBef>
            </a:pPr>
            <a:r>
              <a:rPr lang="en-US" altLang="en-US" sz="2000" b="0" dirty="0"/>
              <a:t>The Inspection Purpose is a clear statement of the inspection’s over-arching goal</a:t>
            </a:r>
          </a:p>
          <a:p>
            <a:pPr marL="285750" indent="-285750">
              <a:spcBef>
                <a:spcPct val="0"/>
              </a:spcBef>
            </a:pPr>
            <a:endParaRPr lang="en-US" altLang="en-US" sz="1000" b="0" dirty="0"/>
          </a:p>
          <a:p>
            <a:pPr marL="285750" indent="-285750">
              <a:spcBef>
                <a:spcPct val="0"/>
              </a:spcBef>
            </a:pPr>
            <a:r>
              <a:rPr lang="en-US" altLang="en-US" sz="2000" b="0" dirty="0"/>
              <a:t>The Inspection Objectives are the most important aspect of the inspection plan because they will drive information-gathering</a:t>
            </a:r>
          </a:p>
          <a:p>
            <a:pPr>
              <a:spcBef>
                <a:spcPct val="0"/>
              </a:spcBef>
            </a:pPr>
            <a:endParaRPr lang="en-US" altLang="en-US" sz="600" b="0" dirty="0"/>
          </a:p>
          <a:p>
            <a:pPr marL="749300" lvl="1" indent="-292100">
              <a:spcBef>
                <a:spcPct val="0"/>
              </a:spcBef>
              <a:buFont typeface="Wingdings" panose="05000000000000000000" pitchFamily="2" charset="2"/>
              <a:buChar char="Ø"/>
            </a:pPr>
            <a:r>
              <a:rPr lang="en-US" altLang="en-US" sz="2000" b="0" dirty="0"/>
              <a:t>An inspection objective should be clear, concise, and capture the essence of what the inspection team wants to learn</a:t>
            </a:r>
          </a:p>
          <a:p>
            <a:pPr lvl="1">
              <a:spcBef>
                <a:spcPct val="0"/>
              </a:spcBef>
              <a:buFont typeface="Wingdings" panose="05000000000000000000" pitchFamily="2" charset="2"/>
              <a:buChar char="Ø"/>
            </a:pPr>
            <a:endParaRPr lang="en-US" altLang="en-US" sz="600" b="0" dirty="0"/>
          </a:p>
          <a:p>
            <a:pPr lvl="1">
              <a:spcBef>
                <a:spcPct val="0"/>
              </a:spcBef>
              <a:buFont typeface="Wingdings" panose="05000000000000000000" pitchFamily="2" charset="2"/>
              <a:buChar char="Ø"/>
            </a:pPr>
            <a:r>
              <a:rPr lang="en-US" altLang="en-US" sz="2000" b="0" dirty="0"/>
              <a:t>  Develop at least </a:t>
            </a:r>
            <a:r>
              <a:rPr lang="en-US" altLang="en-US" sz="2000" b="0" dirty="0">
                <a:solidFill>
                  <a:srgbClr val="0000FF"/>
                </a:solidFill>
              </a:rPr>
              <a:t>three </a:t>
            </a:r>
            <a:r>
              <a:rPr lang="en-US" altLang="en-US" sz="2000" b="0" dirty="0"/>
              <a:t>objectives but no more than </a:t>
            </a:r>
            <a:r>
              <a:rPr lang="en-US" altLang="en-US" sz="2000" b="0" dirty="0">
                <a:solidFill>
                  <a:srgbClr val="0000FF"/>
                </a:solidFill>
              </a:rPr>
              <a:t>five</a:t>
            </a:r>
            <a:r>
              <a:rPr lang="en-US" altLang="en-US" sz="2000" b="0" dirty="0"/>
              <a:t> </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42445C-30AD-A190-7EDB-632DAB850159}"/>
              </a:ext>
            </a:extLst>
          </p:cNvPr>
          <p:cNvSpPr>
            <a:spLocks noChangeArrowheads="1"/>
          </p:cNvSpPr>
          <p:nvPr/>
        </p:nvSpPr>
        <p:spPr bwMode="auto">
          <a:xfrm>
            <a:off x="1828800" y="1020551"/>
            <a:ext cx="6679596" cy="504561"/>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94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dirty="0"/>
              <a:t>U.S. Army Inspector General School   </a:t>
            </a:r>
            <a:fld id="{8A2A08BC-F37B-4234-974C-E1E683C0F963}" type="slidenum">
              <a:rPr lang="en-US" altLang="en-US" sz="1400" smtClean="0"/>
              <a:pPr>
                <a:spcBef>
                  <a:spcPct val="0"/>
                </a:spcBef>
                <a:buFontTx/>
                <a:buNone/>
              </a:pPr>
              <a:t>94</a:t>
            </a:fld>
            <a:endParaRPr lang="en-US" altLang="en-US" sz="1400" dirty="0"/>
          </a:p>
        </p:txBody>
      </p:sp>
      <p:grpSp>
        <p:nvGrpSpPr>
          <p:cNvPr id="59" name="Group 58">
            <a:extLst>
              <a:ext uri="{FF2B5EF4-FFF2-40B4-BE49-F238E27FC236}">
                <a16:creationId xmlns:a16="http://schemas.microsoft.com/office/drawing/2014/main" id="{B2A6FAE9-AE51-6B68-B948-3EFBC23F4D88}"/>
              </a:ext>
            </a:extLst>
          </p:cNvPr>
          <p:cNvGrpSpPr/>
          <p:nvPr/>
        </p:nvGrpSpPr>
        <p:grpSpPr>
          <a:xfrm>
            <a:off x="1828800" y="1684138"/>
            <a:ext cx="6679596" cy="1007800"/>
            <a:chOff x="5245670" y="1596679"/>
            <a:chExt cx="3204538" cy="1018505"/>
          </a:xfrm>
        </p:grpSpPr>
        <p:sp>
          <p:nvSpPr>
            <p:cNvPr id="31" name="Freeform 30">
              <a:extLst>
                <a:ext uri="{FF2B5EF4-FFF2-40B4-BE49-F238E27FC236}">
                  <a16:creationId xmlns:a16="http://schemas.microsoft.com/office/drawing/2014/main" id="{0CADDBF3-D0D1-CBB2-5648-650FACF1BEAD}"/>
                </a:ext>
              </a:extLst>
            </p:cNvPr>
            <p:cNvSpPr>
              <a:spLocks noEditPoints="1"/>
            </p:cNvSpPr>
            <p:nvPr/>
          </p:nvSpPr>
          <p:spPr bwMode="auto">
            <a:xfrm>
              <a:off x="6820721" y="2468880"/>
              <a:ext cx="49212" cy="146304"/>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53" name="Rectangle 21">
              <a:extLst>
                <a:ext uri="{FF2B5EF4-FFF2-40B4-BE49-F238E27FC236}">
                  <a16:creationId xmlns:a16="http://schemas.microsoft.com/office/drawing/2014/main" id="{127006E5-AC2D-D586-7420-94DEB85A9BEC}"/>
                </a:ext>
              </a:extLst>
            </p:cNvPr>
            <p:cNvSpPr>
              <a:spLocks noChangeArrowheads="1"/>
            </p:cNvSpPr>
            <p:nvPr/>
          </p:nvSpPr>
          <p:spPr bwMode="auto">
            <a:xfrm>
              <a:off x="5245670" y="1596679"/>
              <a:ext cx="3204538" cy="830997"/>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sp>
        <p:nvSpPr>
          <p:cNvPr id="39" name="Rectangle 21">
            <a:extLst>
              <a:ext uri="{FF2B5EF4-FFF2-40B4-BE49-F238E27FC236}">
                <a16:creationId xmlns:a16="http://schemas.microsoft.com/office/drawing/2014/main" id="{15070D49-0BBC-47DE-7D06-3363185B831E}"/>
              </a:ext>
            </a:extLst>
          </p:cNvPr>
          <p:cNvSpPr>
            <a:spLocks noChangeArrowheads="1"/>
          </p:cNvSpPr>
          <p:nvPr/>
        </p:nvSpPr>
        <p:spPr bwMode="auto">
          <a:xfrm>
            <a:off x="3899943" y="3691733"/>
            <a:ext cx="4608453" cy="1830694"/>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40" name="Rectangle 21">
            <a:extLst>
              <a:ext uri="{FF2B5EF4-FFF2-40B4-BE49-F238E27FC236}">
                <a16:creationId xmlns:a16="http://schemas.microsoft.com/office/drawing/2014/main" id="{C5C45625-02B0-15F6-C380-C97A23E78748}"/>
              </a:ext>
            </a:extLst>
          </p:cNvPr>
          <p:cNvSpPr>
            <a:spLocks noChangeArrowheads="1"/>
          </p:cNvSpPr>
          <p:nvPr/>
        </p:nvSpPr>
        <p:spPr bwMode="auto">
          <a:xfrm>
            <a:off x="1828799" y="3691732"/>
            <a:ext cx="2067915" cy="1830695"/>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nvGrpSpPr>
          <p:cNvPr id="60" name="Group 59">
            <a:extLst>
              <a:ext uri="{FF2B5EF4-FFF2-40B4-BE49-F238E27FC236}">
                <a16:creationId xmlns:a16="http://schemas.microsoft.com/office/drawing/2014/main" id="{E96614D5-D5F1-FE25-69D7-DCB50F85555A}"/>
              </a:ext>
            </a:extLst>
          </p:cNvPr>
          <p:cNvGrpSpPr/>
          <p:nvPr/>
        </p:nvGrpSpPr>
        <p:grpSpPr>
          <a:xfrm>
            <a:off x="1828800" y="2760471"/>
            <a:ext cx="6679596" cy="583950"/>
            <a:chOff x="5225944" y="1557619"/>
            <a:chExt cx="3101530" cy="583950"/>
          </a:xfrm>
        </p:grpSpPr>
        <p:sp>
          <p:nvSpPr>
            <p:cNvPr id="61" name="Freeform 30">
              <a:extLst>
                <a:ext uri="{FF2B5EF4-FFF2-40B4-BE49-F238E27FC236}">
                  <a16:creationId xmlns:a16="http://schemas.microsoft.com/office/drawing/2014/main" id="{9821EB27-7D97-AE1B-5E44-03AD4857DF8B}"/>
                </a:ext>
              </a:extLst>
            </p:cNvPr>
            <p:cNvSpPr>
              <a:spLocks noEditPoints="1"/>
            </p:cNvSpPr>
            <p:nvPr/>
          </p:nvSpPr>
          <p:spPr bwMode="auto">
            <a:xfrm>
              <a:off x="6750366" y="1995265"/>
              <a:ext cx="49212" cy="146304"/>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dirty="0"/>
            </a:p>
          </p:txBody>
        </p:sp>
        <p:sp>
          <p:nvSpPr>
            <p:cNvPr id="63" name="Rectangle 21">
              <a:extLst>
                <a:ext uri="{FF2B5EF4-FFF2-40B4-BE49-F238E27FC236}">
                  <a16:creationId xmlns:a16="http://schemas.microsoft.com/office/drawing/2014/main" id="{01301E82-F158-4331-449E-497D1816D3D5}"/>
                </a:ext>
              </a:extLst>
            </p:cNvPr>
            <p:cNvSpPr>
              <a:spLocks noChangeArrowheads="1"/>
            </p:cNvSpPr>
            <p:nvPr/>
          </p:nvSpPr>
          <p:spPr bwMode="auto">
            <a:xfrm>
              <a:off x="5225944" y="1557619"/>
              <a:ext cx="3101530" cy="412254"/>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sp>
        <p:nvSpPr>
          <p:cNvPr id="19470" name="Rectangle 21">
            <a:extLst>
              <a:ext uri="{FF2B5EF4-FFF2-40B4-BE49-F238E27FC236}">
                <a16:creationId xmlns:a16="http://schemas.microsoft.com/office/drawing/2014/main" id="{7BA1F345-1942-D52F-C35F-72AA9AA5B849}"/>
              </a:ext>
            </a:extLst>
          </p:cNvPr>
          <p:cNvSpPr>
            <a:spLocks noChangeArrowheads="1"/>
          </p:cNvSpPr>
          <p:nvPr/>
        </p:nvSpPr>
        <p:spPr bwMode="auto">
          <a:xfrm>
            <a:off x="1828800" y="5757669"/>
            <a:ext cx="6679596" cy="451637"/>
          </a:xfrm>
          <a:prstGeom prst="rect">
            <a:avLst/>
          </a:prstGeom>
          <a:solidFill>
            <a:srgbClr val="FFFFFF"/>
          </a:solidFill>
          <a:ln w="4763" cap="rnd">
            <a:solidFill>
              <a:srgbClr val="000000"/>
            </a:solidFill>
            <a:miter lim="800000"/>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lvl="0" eaLnBrk="1" hangingPunct="1">
              <a:spcBef>
                <a:spcPct val="0"/>
              </a:spcBef>
              <a:buNone/>
            </a:pPr>
            <a:endParaRPr lang="en-US" altLang="en-US" sz="1100" b="0" dirty="0">
              <a:solidFill>
                <a:srgbClr val="000000"/>
              </a:solidFill>
            </a:endParaRPr>
          </a:p>
        </p:txBody>
      </p:sp>
      <p:sp>
        <p:nvSpPr>
          <p:cNvPr id="19475" name="Rectangle 19474">
            <a:extLst>
              <a:ext uri="{FF2B5EF4-FFF2-40B4-BE49-F238E27FC236}">
                <a16:creationId xmlns:a16="http://schemas.microsoft.com/office/drawing/2014/main" id="{7538EA66-D6C9-8D68-49CE-A312E6228550}"/>
              </a:ext>
            </a:extLst>
          </p:cNvPr>
          <p:cNvSpPr/>
          <p:nvPr/>
        </p:nvSpPr>
        <p:spPr bwMode="auto">
          <a:xfrm>
            <a:off x="1828797" y="3393307"/>
            <a:ext cx="6679599" cy="300936"/>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476" name="TextBox 19475">
            <a:extLst>
              <a:ext uri="{FF2B5EF4-FFF2-40B4-BE49-F238E27FC236}">
                <a16:creationId xmlns:a16="http://schemas.microsoft.com/office/drawing/2014/main" id="{A36A031C-4108-E9F8-DBB4-0B7EBAB91B54}"/>
              </a:ext>
            </a:extLst>
          </p:cNvPr>
          <p:cNvSpPr txBox="1">
            <a:spLocks noChangeArrowheads="1"/>
          </p:cNvSpPr>
          <p:nvPr/>
        </p:nvSpPr>
        <p:spPr bwMode="auto">
          <a:xfrm>
            <a:off x="3625275" y="1204953"/>
            <a:ext cx="3106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dirty="0">
                <a:solidFill>
                  <a:srgbClr val="C0C0C0"/>
                </a:solidFill>
              </a:rPr>
              <a:t>Baking a Mod Pizza</a:t>
            </a:r>
          </a:p>
        </p:txBody>
      </p:sp>
      <p:sp>
        <p:nvSpPr>
          <p:cNvPr id="19482" name="TextBox 19481">
            <a:extLst>
              <a:ext uri="{FF2B5EF4-FFF2-40B4-BE49-F238E27FC236}">
                <a16:creationId xmlns:a16="http://schemas.microsoft.com/office/drawing/2014/main" id="{2AB894C3-A374-7EF8-09E7-C2DF974930DB}"/>
              </a:ext>
            </a:extLst>
          </p:cNvPr>
          <p:cNvSpPr txBox="1">
            <a:spLocks noChangeArrowheads="1"/>
          </p:cNvSpPr>
          <p:nvPr/>
        </p:nvSpPr>
        <p:spPr bwMode="auto">
          <a:xfrm>
            <a:off x="4098008" y="1658803"/>
            <a:ext cx="2130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Controls:</a:t>
            </a:r>
          </a:p>
        </p:txBody>
      </p:sp>
      <p:sp>
        <p:nvSpPr>
          <p:cNvPr id="19487" name="TextBox 19486">
            <a:extLst>
              <a:ext uri="{FF2B5EF4-FFF2-40B4-BE49-F238E27FC236}">
                <a16:creationId xmlns:a16="http://schemas.microsoft.com/office/drawing/2014/main" id="{447FCBB3-EFF3-8CFD-FCF4-06A30EAA3409}"/>
              </a:ext>
            </a:extLst>
          </p:cNvPr>
          <p:cNvSpPr txBox="1">
            <a:spLocks noChangeArrowheads="1"/>
          </p:cNvSpPr>
          <p:nvPr/>
        </p:nvSpPr>
        <p:spPr bwMode="auto">
          <a:xfrm>
            <a:off x="4103115" y="2722905"/>
            <a:ext cx="2125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Inputs:</a:t>
            </a:r>
          </a:p>
        </p:txBody>
      </p:sp>
      <p:sp>
        <p:nvSpPr>
          <p:cNvPr id="19488" name="TextBox 19487">
            <a:extLst>
              <a:ext uri="{FF2B5EF4-FFF2-40B4-BE49-F238E27FC236}">
                <a16:creationId xmlns:a16="http://schemas.microsoft.com/office/drawing/2014/main" id="{0B2101E6-B018-0BC7-344D-A23552872528}"/>
              </a:ext>
            </a:extLst>
          </p:cNvPr>
          <p:cNvSpPr txBox="1">
            <a:spLocks noChangeArrowheads="1"/>
          </p:cNvSpPr>
          <p:nvPr/>
        </p:nvSpPr>
        <p:spPr bwMode="auto">
          <a:xfrm>
            <a:off x="4104799" y="3401755"/>
            <a:ext cx="2130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Mechanisms:</a:t>
            </a:r>
          </a:p>
        </p:txBody>
      </p:sp>
      <p:sp>
        <p:nvSpPr>
          <p:cNvPr id="19489" name="TextBox 19488">
            <a:extLst>
              <a:ext uri="{FF2B5EF4-FFF2-40B4-BE49-F238E27FC236}">
                <a16:creationId xmlns:a16="http://schemas.microsoft.com/office/drawing/2014/main" id="{27B97D6A-B09E-B672-4DC8-69A120E5C8D2}"/>
              </a:ext>
            </a:extLst>
          </p:cNvPr>
          <p:cNvSpPr txBox="1">
            <a:spLocks noChangeArrowheads="1"/>
          </p:cNvSpPr>
          <p:nvPr/>
        </p:nvSpPr>
        <p:spPr bwMode="auto">
          <a:xfrm>
            <a:off x="5194503" y="3687569"/>
            <a:ext cx="21302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100" u="sng" dirty="0">
                <a:solidFill>
                  <a:srgbClr val="0000FF"/>
                </a:solidFill>
              </a:rPr>
              <a:t>What</a:t>
            </a:r>
            <a:r>
              <a:rPr lang="en-US" altLang="en-US" sz="1100" dirty="0">
                <a:solidFill>
                  <a:srgbClr val="0000FF"/>
                </a:solidFill>
              </a:rPr>
              <a:t>:</a:t>
            </a:r>
          </a:p>
        </p:txBody>
      </p:sp>
      <p:sp>
        <p:nvSpPr>
          <p:cNvPr id="19490" name="TextBox 19489">
            <a:extLst>
              <a:ext uri="{FF2B5EF4-FFF2-40B4-BE49-F238E27FC236}">
                <a16:creationId xmlns:a16="http://schemas.microsoft.com/office/drawing/2014/main" id="{FBB13F4E-9393-57E4-4303-4F63D0A392E7}"/>
              </a:ext>
            </a:extLst>
          </p:cNvPr>
          <p:cNvSpPr txBox="1">
            <a:spLocks noChangeArrowheads="1"/>
          </p:cNvSpPr>
          <p:nvPr/>
        </p:nvSpPr>
        <p:spPr bwMode="auto">
          <a:xfrm>
            <a:off x="1721149" y="3700790"/>
            <a:ext cx="15565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100" u="sng" dirty="0">
                <a:solidFill>
                  <a:srgbClr val="0000FF"/>
                </a:solidFill>
              </a:rPr>
              <a:t>Who</a:t>
            </a:r>
            <a:r>
              <a:rPr lang="en-US" altLang="en-US" sz="1100" dirty="0">
                <a:solidFill>
                  <a:srgbClr val="0000FF"/>
                </a:solidFill>
              </a:rPr>
              <a:t>:</a:t>
            </a:r>
          </a:p>
        </p:txBody>
      </p:sp>
      <p:sp>
        <p:nvSpPr>
          <p:cNvPr id="19491" name="TextBox 19490">
            <a:extLst>
              <a:ext uri="{FF2B5EF4-FFF2-40B4-BE49-F238E27FC236}">
                <a16:creationId xmlns:a16="http://schemas.microsoft.com/office/drawing/2014/main" id="{2A45B168-E310-7C9E-4EF3-9096F584283C}"/>
              </a:ext>
            </a:extLst>
          </p:cNvPr>
          <p:cNvSpPr txBox="1">
            <a:spLocks noChangeArrowheads="1"/>
          </p:cNvSpPr>
          <p:nvPr/>
        </p:nvSpPr>
        <p:spPr bwMode="auto">
          <a:xfrm>
            <a:off x="4151852" y="5744575"/>
            <a:ext cx="2125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Outputs:</a:t>
            </a:r>
          </a:p>
        </p:txBody>
      </p:sp>
      <p:sp>
        <p:nvSpPr>
          <p:cNvPr id="19495" name="TextBox 19494">
            <a:extLst>
              <a:ext uri="{FF2B5EF4-FFF2-40B4-BE49-F238E27FC236}">
                <a16:creationId xmlns:a16="http://schemas.microsoft.com/office/drawing/2014/main" id="{B2B3FCD1-085D-A0BD-D401-ACB1A5586C0D}"/>
              </a:ext>
            </a:extLst>
          </p:cNvPr>
          <p:cNvSpPr txBox="1"/>
          <p:nvPr/>
        </p:nvSpPr>
        <p:spPr>
          <a:xfrm>
            <a:off x="1947610" y="1871227"/>
            <a:ext cx="5248780" cy="651460"/>
          </a:xfrm>
          <a:prstGeom prst="rect">
            <a:avLst/>
          </a:prstGeom>
          <a:noFill/>
        </p:spPr>
        <p:txBody>
          <a:bodyPr wrap="square">
            <a:spAutoFit/>
          </a:bodyPr>
          <a:lstStyle/>
          <a:p>
            <a:pPr marL="171450" lvl="0" indent="-171450" eaLnBrk="1" hangingPunct="1">
              <a:spcAft>
                <a:spcPts val="200"/>
              </a:spcAft>
              <a:buFont typeface="Arial" panose="020B0604020202020204" pitchFamily="34" charset="0"/>
              <a:buChar char="•"/>
              <a:defRPr/>
            </a:pPr>
            <a:r>
              <a:rPr lang="en-US" altLang="en-US" sz="1100" dirty="0">
                <a:solidFill>
                  <a:srgbClr val="C0C0C0"/>
                </a:solidFill>
              </a:rPr>
              <a:t>TM 1-P </a:t>
            </a:r>
            <a:r>
              <a:rPr lang="en-US" altLang="en-US" sz="1100" u="sng" dirty="0">
                <a:solidFill>
                  <a:srgbClr val="C0C0C0"/>
                </a:solidFill>
              </a:rPr>
              <a:t>Wood Fired Pizza Ovens</a:t>
            </a:r>
            <a:r>
              <a:rPr lang="en-US" altLang="en-US" sz="1100" i="1" dirty="0">
                <a:solidFill>
                  <a:srgbClr val="C0C0C0"/>
                </a:solidFill>
              </a:rPr>
              <a:t> </a:t>
            </a:r>
            <a:r>
              <a:rPr lang="en-US" altLang="en-US" sz="1100" dirty="0">
                <a:solidFill>
                  <a:srgbClr val="C0C0C0"/>
                </a:solidFill>
              </a:rPr>
              <a:t>((Headquarters Mod Pizza (HQMP), P-3)</a:t>
            </a:r>
            <a:endParaRPr kumimoji="0" lang="en-US" altLang="en-US" sz="1100" b="0" i="0" u="sng" strike="noStrike" kern="1200" cap="none" spc="0" normalizeH="0" baseline="0" noProof="0" dirty="0">
              <a:ln>
                <a:noFill/>
              </a:ln>
              <a:solidFill>
                <a:srgbClr val="C0C0C0"/>
              </a:solidFill>
              <a:effectLst/>
              <a:uLnTx/>
              <a:uFillTx/>
            </a:endParaRPr>
          </a:p>
          <a:p>
            <a:pPr marL="171450" marR="0" lvl="0" indent="-171450" algn="l" defTabSz="914400" rtl="0" eaLnBrk="1" fontAlgn="base" latinLnBrk="0" hangingPunct="1">
              <a:lnSpc>
                <a:spcPct val="100000"/>
              </a:lnSpc>
              <a:spcBef>
                <a:spcPct val="0"/>
              </a:spcBef>
              <a:spcAft>
                <a:spcPts val="200"/>
              </a:spcAft>
              <a:buClrTx/>
              <a:buSzTx/>
              <a:buFont typeface="Arial" panose="020B0604020202020204" pitchFamily="34" charset="0"/>
              <a:buChar char="•"/>
              <a:tabLst/>
              <a:defRPr/>
            </a:pPr>
            <a:r>
              <a:rPr kumimoji="0" lang="en-US" altLang="en-US" sz="1100" b="0" i="0" u="sng" strike="noStrike" kern="1200" cap="none" spc="0" normalizeH="0" baseline="0" noProof="0" dirty="0">
                <a:ln>
                  <a:noFill/>
                </a:ln>
                <a:solidFill>
                  <a:srgbClr val="C0C0C0"/>
                </a:solidFill>
                <a:effectLst/>
                <a:uLnTx/>
                <a:uFillTx/>
                <a:latin typeface="Arial" panose="020B0604020202020204" pitchFamily="34" charset="0"/>
                <a:ea typeface="+mn-ea"/>
                <a:cs typeface="+mn-cs"/>
              </a:rPr>
              <a:t>The Book of Top-Secret Pizza Recipes</a:t>
            </a:r>
            <a:r>
              <a:rPr lang="en-US" altLang="en-US" sz="1100" dirty="0">
                <a:solidFill>
                  <a:srgbClr val="C0C0C0"/>
                </a:solidFill>
              </a:rPr>
              <a:t> (HQMP, P</a:t>
            </a:r>
            <a:r>
              <a:rPr kumimoji="0" lang="en-US" altLang="en-US" sz="1100" b="0" i="0" strike="noStrike" kern="1200" cap="none" spc="0" normalizeH="0" noProof="0" dirty="0">
                <a:ln>
                  <a:noFill/>
                </a:ln>
                <a:solidFill>
                  <a:srgbClr val="C0C0C0"/>
                </a:solidFill>
                <a:effectLst/>
                <a:uLnTx/>
                <a:uFillTx/>
                <a:latin typeface="Arial" panose="020B0604020202020204" pitchFamily="34" charset="0"/>
                <a:ea typeface="+mn-ea"/>
                <a:cs typeface="+mn-cs"/>
              </a:rPr>
              <a:t>-4)</a:t>
            </a:r>
            <a:endParaRPr kumimoji="0" lang="en-US" altLang="en-US" sz="1100" b="0" i="0" u="sng" strike="noStrike" kern="1200" cap="none" spc="0" normalizeH="0" baseline="0" noProof="0" dirty="0">
              <a:ln>
                <a:noFill/>
              </a:ln>
              <a:solidFill>
                <a:srgbClr val="C0C0C0"/>
              </a:solidFill>
              <a:effectLst/>
              <a:uLnTx/>
              <a:uFillTx/>
              <a:latin typeface="Arial" panose="020B0604020202020204" pitchFamily="34" charset="0"/>
              <a:ea typeface="+mn-ea"/>
              <a:cs typeface="+mn-cs"/>
            </a:endParaRPr>
          </a:p>
          <a:p>
            <a:pPr marL="171450" marR="0" lvl="0" indent="-171450" algn="l" defTabSz="914400" rtl="0" eaLnBrk="1" fontAlgn="base" latinLnBrk="0" hangingPunct="1">
              <a:lnSpc>
                <a:spcPct val="100000"/>
              </a:lnSpc>
              <a:spcBef>
                <a:spcPct val="0"/>
              </a:spcBef>
              <a:spcAft>
                <a:spcPts val="200"/>
              </a:spcAft>
              <a:buClrTx/>
              <a:buSzTx/>
              <a:buFont typeface="Arial" panose="020B0604020202020204" pitchFamily="34" charset="0"/>
              <a:buChar char="•"/>
              <a:tabLst/>
              <a:defRPr/>
            </a:pPr>
            <a:r>
              <a:rPr kumimoji="0" lang="en-US" altLang="en-US" sz="1100" b="0" i="0" strike="noStrike" kern="1200" cap="none" spc="0" normalizeH="0" baseline="0" noProof="0" dirty="0">
                <a:ln>
                  <a:noFill/>
                </a:ln>
                <a:solidFill>
                  <a:srgbClr val="C0C0C0"/>
                </a:solidFill>
                <a:effectLst/>
                <a:uLnTx/>
                <a:uFillTx/>
              </a:rPr>
              <a:t>Mod Pizza </a:t>
            </a:r>
            <a:r>
              <a:rPr kumimoji="0" lang="en-US" altLang="en-US" sz="1100" b="0" i="0" u="sng" strike="noStrike" kern="1200" cap="none" spc="0" normalizeH="0" baseline="0" noProof="0" dirty="0">
                <a:ln>
                  <a:noFill/>
                </a:ln>
                <a:solidFill>
                  <a:srgbClr val="C0C0C0"/>
                </a:solidFill>
                <a:effectLst/>
                <a:uLnTx/>
                <a:uFillTx/>
              </a:rPr>
              <a:t>Employee Handbook</a:t>
            </a:r>
            <a:r>
              <a:rPr kumimoji="0" lang="en-US" altLang="en-US" sz="1100" b="0" i="0" strike="noStrike" kern="1200" cap="none" spc="0" normalizeH="0" baseline="0" noProof="0" dirty="0">
                <a:ln>
                  <a:noFill/>
                </a:ln>
                <a:solidFill>
                  <a:srgbClr val="C0C0C0"/>
                </a:solidFill>
                <a:effectLst/>
                <a:uLnTx/>
                <a:uFillTx/>
              </a:rPr>
              <a:t> (HQMP, P-1)</a:t>
            </a:r>
            <a:endParaRPr lang="en-US" u="sng" dirty="0">
              <a:solidFill>
                <a:srgbClr val="C0C0C0"/>
              </a:solidFill>
            </a:endParaRPr>
          </a:p>
        </p:txBody>
      </p:sp>
      <p:sp>
        <p:nvSpPr>
          <p:cNvPr id="19499" name="TextBox 19498">
            <a:extLst>
              <a:ext uri="{FF2B5EF4-FFF2-40B4-BE49-F238E27FC236}">
                <a16:creationId xmlns:a16="http://schemas.microsoft.com/office/drawing/2014/main" id="{0724D0D9-A200-678A-0DFE-BA9BE80F87E6}"/>
              </a:ext>
            </a:extLst>
          </p:cNvPr>
          <p:cNvSpPr txBox="1"/>
          <p:nvPr/>
        </p:nvSpPr>
        <p:spPr>
          <a:xfrm>
            <a:off x="2922675" y="2950265"/>
            <a:ext cx="4584030" cy="2616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C0C0C0"/>
                </a:solidFill>
                <a:effectLst/>
                <a:uLnTx/>
                <a:uFillTx/>
                <a:latin typeface="Arial" panose="020B0604020202020204" pitchFamily="34" charset="0"/>
                <a:ea typeface="+mn-ea"/>
                <a:cs typeface="+mn-cs"/>
              </a:rPr>
              <a:t>Snazzy crust, secret sauce, cheese,</a:t>
            </a:r>
            <a:r>
              <a:rPr lang="en-US" altLang="en-US" sz="1100" dirty="0">
                <a:solidFill>
                  <a:srgbClr val="C0C0C0"/>
                </a:solidFill>
              </a:rPr>
              <a:t> </a:t>
            </a:r>
            <a:r>
              <a:rPr kumimoji="0" lang="en-US" altLang="en-US" sz="1100" b="0" i="0" u="none" strike="noStrike" kern="1200" cap="none" spc="0" normalizeH="0" baseline="0" noProof="0" dirty="0">
                <a:ln>
                  <a:noFill/>
                </a:ln>
                <a:solidFill>
                  <a:srgbClr val="C0C0C0"/>
                </a:solidFill>
                <a:effectLst/>
                <a:uLnTx/>
                <a:uFillTx/>
                <a:latin typeface="Arial" panose="020B0604020202020204" pitchFamily="34" charset="0"/>
                <a:ea typeface="+mn-ea"/>
                <a:cs typeface="+mn-cs"/>
              </a:rPr>
              <a:t>toppings</a:t>
            </a:r>
          </a:p>
        </p:txBody>
      </p:sp>
      <p:sp>
        <p:nvSpPr>
          <p:cNvPr id="2" name="TextBox 1">
            <a:extLst>
              <a:ext uri="{FF2B5EF4-FFF2-40B4-BE49-F238E27FC236}">
                <a16:creationId xmlns:a16="http://schemas.microsoft.com/office/drawing/2014/main" id="{327A74F0-52B2-D72E-9C26-9D67B0598937}"/>
              </a:ext>
            </a:extLst>
          </p:cNvPr>
          <p:cNvSpPr txBox="1"/>
          <p:nvPr/>
        </p:nvSpPr>
        <p:spPr>
          <a:xfrm>
            <a:off x="1905000" y="5036917"/>
            <a:ext cx="2076914" cy="261610"/>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a:solidFill>
                  <a:srgbClr val="000000"/>
                </a:solidFill>
              </a:rPr>
              <a:t>Pizza Cooks</a:t>
            </a:r>
            <a:endParaRPr lang="en-US" dirty="0"/>
          </a:p>
        </p:txBody>
      </p:sp>
      <p:sp>
        <p:nvSpPr>
          <p:cNvPr id="11" name="TextBox 10">
            <a:extLst>
              <a:ext uri="{FF2B5EF4-FFF2-40B4-BE49-F238E27FC236}">
                <a16:creationId xmlns:a16="http://schemas.microsoft.com/office/drawing/2014/main" id="{9BFB9611-1169-C960-1B38-FE02E486CBEB}"/>
              </a:ext>
            </a:extLst>
          </p:cNvPr>
          <p:cNvSpPr txBox="1"/>
          <p:nvPr/>
        </p:nvSpPr>
        <p:spPr>
          <a:xfrm>
            <a:off x="1910770" y="3969206"/>
            <a:ext cx="2156134" cy="261610"/>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100" dirty="0">
                <a:solidFill>
                  <a:srgbClr val="000000"/>
                </a:solidFill>
              </a:rPr>
              <a:t>Manager	</a:t>
            </a:r>
            <a:endParaRPr lang="en-US" dirty="0"/>
          </a:p>
        </p:txBody>
      </p:sp>
      <p:sp>
        <p:nvSpPr>
          <p:cNvPr id="12" name="TextBox 11">
            <a:extLst>
              <a:ext uri="{FF2B5EF4-FFF2-40B4-BE49-F238E27FC236}">
                <a16:creationId xmlns:a16="http://schemas.microsoft.com/office/drawing/2014/main" id="{4931D67F-5EF7-C82E-0C8D-847066AABF79}"/>
              </a:ext>
            </a:extLst>
          </p:cNvPr>
          <p:cNvSpPr txBox="1"/>
          <p:nvPr/>
        </p:nvSpPr>
        <p:spPr>
          <a:xfrm>
            <a:off x="1905000" y="4583813"/>
            <a:ext cx="2156134" cy="261610"/>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100" dirty="0">
                <a:solidFill>
                  <a:srgbClr val="000000"/>
                </a:solidFill>
              </a:rPr>
              <a:t>Head Pizza Chef	</a:t>
            </a:r>
            <a:endParaRPr lang="en-US" dirty="0"/>
          </a:p>
        </p:txBody>
      </p:sp>
      <p:sp>
        <p:nvSpPr>
          <p:cNvPr id="13" name="TextBox 12">
            <a:extLst>
              <a:ext uri="{FF2B5EF4-FFF2-40B4-BE49-F238E27FC236}">
                <a16:creationId xmlns:a16="http://schemas.microsoft.com/office/drawing/2014/main" id="{9E3B0D13-FBEC-5520-8E42-939706048FF9}"/>
              </a:ext>
            </a:extLst>
          </p:cNvPr>
          <p:cNvSpPr txBox="1"/>
          <p:nvPr/>
        </p:nvSpPr>
        <p:spPr>
          <a:xfrm>
            <a:off x="3880639" y="3987601"/>
            <a:ext cx="4615243" cy="600164"/>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US" altLang="en-US" sz="1100" dirty="0">
                <a:solidFill>
                  <a:srgbClr val="000000"/>
                </a:solidFill>
              </a:rPr>
              <a:t>Responsible for inventory management and supplier coordination / ordering; budget / accounting; safety and hygiene; communication; problem-solving; staff training; </a:t>
            </a:r>
            <a:endParaRPr lang="en-US" dirty="0"/>
          </a:p>
        </p:txBody>
      </p:sp>
      <p:sp>
        <p:nvSpPr>
          <p:cNvPr id="14" name="TextBox 13">
            <a:extLst>
              <a:ext uri="{FF2B5EF4-FFF2-40B4-BE49-F238E27FC236}">
                <a16:creationId xmlns:a16="http://schemas.microsoft.com/office/drawing/2014/main" id="{E33211A1-E247-5272-FAAB-C8B720E0EA51}"/>
              </a:ext>
            </a:extLst>
          </p:cNvPr>
          <p:cNvSpPr txBox="1"/>
          <p:nvPr/>
        </p:nvSpPr>
        <p:spPr>
          <a:xfrm>
            <a:off x="3887431" y="4579461"/>
            <a:ext cx="4755290" cy="430887"/>
          </a:xfrm>
          <a:prstGeom prst="rect">
            <a:avLst/>
          </a:prstGeom>
          <a:noFill/>
        </p:spPr>
        <p:txBody>
          <a:bodyPr wrap="square">
            <a:spAutoFit/>
          </a:bodyPr>
          <a:lstStyle/>
          <a:p>
            <a:pPr marL="171450" lvl="0" indent="-171450" eaLnBrk="1" hangingPunct="1">
              <a:buFont typeface="Arial" panose="020B0604020202020204" pitchFamily="34" charset="0"/>
              <a:buChar char="•"/>
              <a:defRPr/>
            </a:pPr>
            <a:r>
              <a:rPr lang="en-US" altLang="en-US" sz="1100" dirty="0">
                <a:solidFill>
                  <a:srgbClr val="000000"/>
                </a:solidFill>
              </a:rPr>
              <a:t>Responsible for managing other cooks; advise Manager on ingredient quality vs profitability; equipment calibration and maintenance  </a:t>
            </a:r>
          </a:p>
        </p:txBody>
      </p:sp>
      <p:sp>
        <p:nvSpPr>
          <p:cNvPr id="15" name="TextBox 14">
            <a:extLst>
              <a:ext uri="{FF2B5EF4-FFF2-40B4-BE49-F238E27FC236}">
                <a16:creationId xmlns:a16="http://schemas.microsoft.com/office/drawing/2014/main" id="{2821E9BB-C95F-E804-41D8-D4778E28C5E7}"/>
              </a:ext>
            </a:extLst>
          </p:cNvPr>
          <p:cNvSpPr txBox="1"/>
          <p:nvPr/>
        </p:nvSpPr>
        <p:spPr>
          <a:xfrm>
            <a:off x="3887429" y="5055513"/>
            <a:ext cx="4608453" cy="430887"/>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US" altLang="en-US" sz="1100" dirty="0">
                <a:solidFill>
                  <a:srgbClr val="000000"/>
                </a:solidFill>
              </a:rPr>
              <a:t>Responsible for following Head Chef’s guidance; following recipes; ingredient preparation (e.g., toss dough, assemble pizza, cook, etc.) </a:t>
            </a:r>
          </a:p>
        </p:txBody>
      </p:sp>
      <p:sp>
        <p:nvSpPr>
          <p:cNvPr id="3" name="TextBox 2">
            <a:extLst>
              <a:ext uri="{FF2B5EF4-FFF2-40B4-BE49-F238E27FC236}">
                <a16:creationId xmlns:a16="http://schemas.microsoft.com/office/drawing/2014/main" id="{973FA9DF-9DA1-B05A-740A-97638FC41873}"/>
              </a:ext>
            </a:extLst>
          </p:cNvPr>
          <p:cNvSpPr txBox="1">
            <a:spLocks noChangeArrowheads="1"/>
          </p:cNvSpPr>
          <p:nvPr/>
        </p:nvSpPr>
        <p:spPr bwMode="auto">
          <a:xfrm>
            <a:off x="3660953" y="998653"/>
            <a:ext cx="31069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u="sng" dirty="0">
                <a:solidFill>
                  <a:srgbClr val="0000FF"/>
                </a:solidFill>
              </a:rPr>
              <a:t>System / Program / Function:</a:t>
            </a:r>
          </a:p>
        </p:txBody>
      </p:sp>
      <p:sp>
        <p:nvSpPr>
          <p:cNvPr id="7" name="TextBox 6">
            <a:extLst>
              <a:ext uri="{FF2B5EF4-FFF2-40B4-BE49-F238E27FC236}">
                <a16:creationId xmlns:a16="http://schemas.microsoft.com/office/drawing/2014/main" id="{838375FF-6365-E1FF-AD8F-5E5176E7ABD2}"/>
              </a:ext>
            </a:extLst>
          </p:cNvPr>
          <p:cNvSpPr txBox="1"/>
          <p:nvPr/>
        </p:nvSpPr>
        <p:spPr>
          <a:xfrm>
            <a:off x="2922179" y="5955341"/>
            <a:ext cx="4584526" cy="2616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C0C0C0"/>
                </a:solidFill>
                <a:effectLst/>
                <a:uLnTx/>
                <a:uFillTx/>
                <a:latin typeface="Arial" panose="020B0604020202020204" pitchFamily="34" charset="0"/>
                <a:ea typeface="+mn-ea"/>
                <a:cs typeface="+mn-cs"/>
              </a:rPr>
              <a:t>Ooey, gooey, hot (but not burnt) wood fired pizza</a:t>
            </a:r>
          </a:p>
        </p:txBody>
      </p:sp>
      <p:sp>
        <p:nvSpPr>
          <p:cNvPr id="8" name="Freeform 30">
            <a:extLst>
              <a:ext uri="{FF2B5EF4-FFF2-40B4-BE49-F238E27FC236}">
                <a16:creationId xmlns:a16="http://schemas.microsoft.com/office/drawing/2014/main" id="{27DB1E1D-EAC4-2CD2-D887-3CDF55CD6C5A}"/>
              </a:ext>
            </a:extLst>
          </p:cNvPr>
          <p:cNvSpPr>
            <a:spLocks noEditPoints="1"/>
          </p:cNvSpPr>
          <p:nvPr/>
        </p:nvSpPr>
        <p:spPr bwMode="auto">
          <a:xfrm>
            <a:off x="5116662" y="5581985"/>
            <a:ext cx="124204" cy="146304"/>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1588">
            <a:solidFill>
              <a:srgbClr val="000000"/>
            </a:solidFill>
            <a:bevel/>
            <a:headEnd/>
            <a:tailEnd/>
          </a:ln>
        </p:spPr>
        <p:txBody>
          <a:bodyPr/>
          <a:lstStyle/>
          <a:p>
            <a:endParaRPr lang="en-US"/>
          </a:p>
        </p:txBody>
      </p:sp>
      <p:sp>
        <p:nvSpPr>
          <p:cNvPr id="4" name="Text Box 39">
            <a:extLst>
              <a:ext uri="{FF2B5EF4-FFF2-40B4-BE49-F238E27FC236}">
                <a16:creationId xmlns:a16="http://schemas.microsoft.com/office/drawing/2014/main" id="{0597CCAC-FB4F-4E49-E6B1-78E4B15BB6FC}"/>
              </a:ext>
            </a:extLst>
          </p:cNvPr>
          <p:cNvSpPr txBox="1">
            <a:spLocks noChangeArrowheads="1"/>
          </p:cNvSpPr>
          <p:nvPr/>
        </p:nvSpPr>
        <p:spPr bwMode="auto">
          <a:xfrm>
            <a:off x="642236" y="1658730"/>
            <a:ext cx="2133600" cy="1692771"/>
          </a:xfrm>
          <a:prstGeom prst="rect">
            <a:avLst/>
          </a:prstGeom>
          <a:solidFill>
            <a:srgbClr val="FFFF00"/>
          </a:solidFill>
          <a:ln w="317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50000"/>
              </a:spcBef>
              <a:buFontTx/>
              <a:buNone/>
            </a:pPr>
            <a:r>
              <a:rPr lang="en-US" altLang="en-US" sz="1600" dirty="0"/>
              <a:t>Where does the system seem to be ‘clogging up’?</a:t>
            </a:r>
          </a:p>
          <a:p>
            <a:pPr algn="ctr" eaLnBrk="1" hangingPunct="1">
              <a:spcBef>
                <a:spcPct val="50000"/>
              </a:spcBef>
              <a:buFontTx/>
              <a:buNone/>
            </a:pPr>
            <a:r>
              <a:rPr lang="en-US" altLang="en-US" sz="1600" dirty="0"/>
              <a:t>Those possible ‘clogs’ </a:t>
            </a:r>
            <a:r>
              <a:rPr lang="en-US" altLang="en-US" sz="1600" dirty="0">
                <a:solidFill>
                  <a:srgbClr val="0000FF"/>
                </a:solidFill>
              </a:rPr>
              <a:t>help focus the objectives</a:t>
            </a:r>
            <a:r>
              <a:rPr lang="en-US" altLang="en-US" sz="1600" dirty="0"/>
              <a:t>.</a:t>
            </a:r>
          </a:p>
        </p:txBody>
      </p:sp>
      <p:cxnSp>
        <p:nvCxnSpPr>
          <p:cNvPr id="5" name="Straight Arrow Connector 4">
            <a:extLst>
              <a:ext uri="{FF2B5EF4-FFF2-40B4-BE49-F238E27FC236}">
                <a16:creationId xmlns:a16="http://schemas.microsoft.com/office/drawing/2014/main" id="{BF640A07-B6D2-ABFC-CB9C-5EA6B2EDA400}"/>
              </a:ext>
            </a:extLst>
          </p:cNvPr>
          <p:cNvCxnSpPr>
            <a:cxnSpLocks/>
          </p:cNvCxnSpPr>
          <p:nvPr/>
        </p:nvCxnSpPr>
        <p:spPr bwMode="auto">
          <a:xfrm>
            <a:off x="2589631" y="3370397"/>
            <a:ext cx="1144169" cy="669935"/>
          </a:xfrm>
          <a:prstGeom prst="straightConnector1">
            <a:avLst/>
          </a:prstGeom>
          <a:solidFill>
            <a:schemeClr val="accent1"/>
          </a:solidFill>
          <a:ln w="53975" cap="flat" cmpd="sng" algn="ctr">
            <a:solidFill>
              <a:schemeClr val="tx1"/>
            </a:solidFill>
            <a:prstDash val="solid"/>
            <a:round/>
            <a:headEnd type="none" w="med" len="med"/>
            <a:tailEnd type="triangle"/>
          </a:ln>
          <a:effectLst/>
        </p:spPr>
      </p:cxnSp>
      <p:sp>
        <p:nvSpPr>
          <p:cNvPr id="16" name="Oval 15">
            <a:extLst>
              <a:ext uri="{FF2B5EF4-FFF2-40B4-BE49-F238E27FC236}">
                <a16:creationId xmlns:a16="http://schemas.microsoft.com/office/drawing/2014/main" id="{54A364C3-5C59-50B8-C018-47A6CB55C94A}"/>
              </a:ext>
            </a:extLst>
          </p:cNvPr>
          <p:cNvSpPr/>
          <p:nvPr/>
        </p:nvSpPr>
        <p:spPr bwMode="auto">
          <a:xfrm>
            <a:off x="4061134" y="4197762"/>
            <a:ext cx="707435" cy="238734"/>
          </a:xfrm>
          <a:prstGeom prst="ellipse">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372325F3-8F3C-84B6-3BAC-DA554A9B9735}"/>
              </a:ext>
            </a:extLst>
          </p:cNvPr>
          <p:cNvSpPr/>
          <p:nvPr/>
        </p:nvSpPr>
        <p:spPr bwMode="auto">
          <a:xfrm>
            <a:off x="5486157" y="4741821"/>
            <a:ext cx="1404205" cy="281506"/>
          </a:xfrm>
          <a:prstGeom prst="ellipse">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6D8B2F9F-5328-11AB-31F8-0D772A42AD33}"/>
              </a:ext>
            </a:extLst>
          </p:cNvPr>
          <p:cNvSpPr/>
          <p:nvPr/>
        </p:nvSpPr>
        <p:spPr bwMode="auto">
          <a:xfrm>
            <a:off x="5159512" y="4320378"/>
            <a:ext cx="867235" cy="278027"/>
          </a:xfrm>
          <a:prstGeom prst="ellipse">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E54C8A17-1F06-1F58-00F3-2280513613FE}"/>
              </a:ext>
            </a:extLst>
          </p:cNvPr>
          <p:cNvSpPr/>
          <p:nvPr/>
        </p:nvSpPr>
        <p:spPr bwMode="auto">
          <a:xfrm>
            <a:off x="4078556" y="4753871"/>
            <a:ext cx="1404205" cy="281506"/>
          </a:xfrm>
          <a:prstGeom prst="ellipse">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a16="http://schemas.microsoft.com/office/drawing/2014/main" id="{9040F218-B9CA-EBFA-D6CC-05C5BB4AE638}"/>
              </a:ext>
            </a:extLst>
          </p:cNvPr>
          <p:cNvSpPr/>
          <p:nvPr/>
        </p:nvSpPr>
        <p:spPr bwMode="auto">
          <a:xfrm>
            <a:off x="4110094" y="5224687"/>
            <a:ext cx="1404205" cy="281506"/>
          </a:xfrm>
          <a:prstGeom prst="ellipse">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 Box 2">
            <a:extLst>
              <a:ext uri="{FF2B5EF4-FFF2-40B4-BE49-F238E27FC236}">
                <a16:creationId xmlns:a16="http://schemas.microsoft.com/office/drawing/2014/main" id="{03C167CD-596B-6CE1-EEEE-C0AF1A289575}"/>
              </a:ext>
            </a:extLst>
          </p:cNvPr>
          <p:cNvSpPr txBox="1">
            <a:spLocks noChangeArrowheads="1"/>
          </p:cNvSpPr>
          <p:nvPr/>
        </p:nvSpPr>
        <p:spPr bwMode="auto">
          <a:xfrm>
            <a:off x="1772064" y="-21341"/>
            <a:ext cx="66795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t>Research</a:t>
            </a:r>
          </a:p>
          <a:p>
            <a:pPr algn="ctr">
              <a:spcBef>
                <a:spcPct val="0"/>
              </a:spcBef>
              <a:buFontTx/>
              <a:buNone/>
            </a:pPr>
            <a:r>
              <a:rPr lang="en-US" altLang="en-US" sz="2400" i="1" dirty="0">
                <a:solidFill>
                  <a:srgbClr val="0000FF"/>
                </a:solidFill>
              </a:rPr>
              <a:t>Develop Objectives</a:t>
            </a:r>
          </a:p>
        </p:txBody>
      </p:sp>
    </p:spTree>
    <p:extLst>
      <p:ext uri="{BB962C8B-B14F-4D97-AF65-F5344CB8AC3E}">
        <p14:creationId xmlns:p14="http://schemas.microsoft.com/office/powerpoint/2010/main" val="1472958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1" grpId="0" animBg="1"/>
      <p:bldP spid="22" grpId="0" animBg="1"/>
      <p:bldP spid="23"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8703202-90DD-4D4F-8C8E-AD500B71E206}" type="slidenum">
              <a:rPr lang="en-US" altLang="en-US" sz="1400" smtClean="0"/>
              <a:pPr>
                <a:spcBef>
                  <a:spcPct val="0"/>
                </a:spcBef>
                <a:buFontTx/>
                <a:buNone/>
              </a:pPr>
              <a:t>95</a:t>
            </a:fld>
            <a:endParaRPr lang="en-US" altLang="en-US" sz="1400"/>
          </a:p>
        </p:txBody>
      </p:sp>
      <p:sp>
        <p:nvSpPr>
          <p:cNvPr id="23556" name="Text Box 3"/>
          <p:cNvSpPr txBox="1">
            <a:spLocks noChangeArrowheads="1"/>
          </p:cNvSpPr>
          <p:nvPr/>
        </p:nvSpPr>
        <p:spPr bwMode="auto">
          <a:xfrm>
            <a:off x="257175" y="1701973"/>
            <a:ext cx="8658225" cy="637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150000"/>
              </a:lnSpc>
              <a:spcBef>
                <a:spcPct val="0"/>
              </a:spcBef>
              <a:buNone/>
              <a:defRPr/>
            </a:pPr>
            <a:r>
              <a:rPr lang="en-US" altLang="en-US" sz="2400" b="0" dirty="0"/>
              <a:t>Sample inspection objectives:</a:t>
            </a:r>
          </a:p>
          <a:p>
            <a:pPr marL="457200" indent="-457200">
              <a:lnSpc>
                <a:spcPct val="125000"/>
              </a:lnSpc>
              <a:spcBef>
                <a:spcPct val="0"/>
              </a:spcBef>
              <a:spcAft>
                <a:spcPts val="600"/>
              </a:spcAft>
              <a:defRPr/>
            </a:pPr>
            <a:r>
              <a:rPr lang="en-US" altLang="en-US" sz="2400" b="0" dirty="0"/>
              <a:t>Determine if pizza cooks are preparing ingredients IAW TM 1-P, </a:t>
            </a:r>
            <a:r>
              <a:rPr lang="en-US" altLang="en-US" sz="2400" b="0" u="sng" dirty="0"/>
              <a:t>Wood Fired Pizza Ovens</a:t>
            </a:r>
            <a:r>
              <a:rPr lang="en-US" altLang="en-US" sz="2400" b="0" dirty="0"/>
              <a:t>, </a:t>
            </a:r>
            <a:r>
              <a:rPr lang="en-US" altLang="en-US" sz="2400" b="0" u="sng" dirty="0"/>
              <a:t>Top-Secret Pizza Recipes</a:t>
            </a:r>
            <a:r>
              <a:rPr lang="en-US" altLang="en-US" sz="2400" b="0" dirty="0"/>
              <a:t>, and the </a:t>
            </a:r>
            <a:r>
              <a:rPr lang="en-US" altLang="en-US" sz="2400" b="0" u="sng" dirty="0"/>
              <a:t>Mod Pizza Employee Handbook</a:t>
            </a:r>
            <a:r>
              <a:rPr lang="en-US" altLang="en-US" sz="2400" b="0" dirty="0"/>
              <a:t>.</a:t>
            </a:r>
          </a:p>
          <a:p>
            <a:pPr algn="ctr">
              <a:lnSpc>
                <a:spcPct val="125000"/>
              </a:lnSpc>
              <a:spcBef>
                <a:spcPct val="0"/>
              </a:spcBef>
              <a:spcAft>
                <a:spcPts val="600"/>
              </a:spcAft>
              <a:buNone/>
              <a:defRPr/>
            </a:pPr>
            <a:r>
              <a:rPr lang="en-US" altLang="en-US" sz="2400" b="0" dirty="0"/>
              <a:t>OR</a:t>
            </a:r>
          </a:p>
          <a:p>
            <a:pPr marL="344488" indent="-344488">
              <a:lnSpc>
                <a:spcPct val="125000"/>
              </a:lnSpc>
              <a:spcBef>
                <a:spcPct val="0"/>
              </a:spcBef>
              <a:defRPr/>
            </a:pPr>
            <a:r>
              <a:rPr lang="en-US" altLang="en-US" sz="2400" b="0" dirty="0"/>
              <a:t>Assess the company’s ingredient preparation process to determine its effectiveness IAW TM 1-P, </a:t>
            </a:r>
            <a:r>
              <a:rPr lang="en-US" altLang="en-US" sz="2400" b="0" u="sng" dirty="0"/>
              <a:t>Wood Fired Pizza Ovens</a:t>
            </a:r>
            <a:r>
              <a:rPr lang="en-US" altLang="en-US" sz="2400" b="0" dirty="0"/>
              <a:t>, </a:t>
            </a:r>
            <a:r>
              <a:rPr lang="en-US" altLang="en-US" sz="2400" b="0" u="sng" dirty="0"/>
              <a:t>Top-Secret Pizza Recipes</a:t>
            </a:r>
            <a:r>
              <a:rPr lang="en-US" altLang="en-US" sz="2400" b="0" dirty="0"/>
              <a:t>, and the </a:t>
            </a:r>
            <a:r>
              <a:rPr lang="en-US" altLang="en-US" sz="2400" b="0" u="sng" dirty="0"/>
              <a:t>Mod Pizza Employee Handbook</a:t>
            </a:r>
            <a:r>
              <a:rPr lang="en-US" altLang="en-US" sz="2400" b="0" dirty="0"/>
              <a:t>.</a:t>
            </a:r>
          </a:p>
          <a:p>
            <a:pPr>
              <a:lnSpc>
                <a:spcPct val="125000"/>
              </a:lnSpc>
              <a:spcBef>
                <a:spcPct val="0"/>
              </a:spcBef>
              <a:buNone/>
              <a:defRPr/>
            </a:pPr>
            <a:endParaRPr lang="en-US" altLang="en-US" sz="2800" b="0" u="sng" dirty="0"/>
          </a:p>
          <a:p>
            <a:pPr marL="285750" indent="-285750">
              <a:lnSpc>
                <a:spcPct val="125000"/>
              </a:lnSpc>
              <a:spcBef>
                <a:spcPct val="0"/>
              </a:spcBef>
              <a:defRPr/>
            </a:pPr>
            <a:endParaRPr lang="en-US" altLang="en-US" sz="2400" b="0" u="sng" dirty="0"/>
          </a:p>
          <a:p>
            <a:pPr marL="285750" indent="-285750">
              <a:lnSpc>
                <a:spcPct val="125000"/>
              </a:lnSpc>
              <a:spcBef>
                <a:spcPct val="0"/>
              </a:spcBef>
              <a:defRPr/>
            </a:pPr>
            <a:endParaRPr lang="en-US" altLang="en-US" sz="2400" b="0" u="sng" dirty="0"/>
          </a:p>
          <a:p>
            <a:pPr>
              <a:lnSpc>
                <a:spcPct val="125000"/>
              </a:lnSpc>
              <a:spcBef>
                <a:spcPct val="0"/>
              </a:spcBef>
              <a:buNone/>
              <a:defRPr/>
            </a:pPr>
            <a:endParaRPr lang="en-US" altLang="en-US" sz="2400" b="0" u="sng" dirty="0"/>
          </a:p>
        </p:txBody>
      </p:sp>
      <p:sp>
        <p:nvSpPr>
          <p:cNvPr id="4" name="Text Box 2">
            <a:extLst>
              <a:ext uri="{FF2B5EF4-FFF2-40B4-BE49-F238E27FC236}">
                <a16:creationId xmlns:a16="http://schemas.microsoft.com/office/drawing/2014/main" id="{8A4E08C2-681D-E390-2A90-030F06050AE1}"/>
              </a:ext>
            </a:extLst>
          </p:cNvPr>
          <p:cNvSpPr txBox="1">
            <a:spLocks noChangeArrowheads="1"/>
          </p:cNvSpPr>
          <p:nvPr/>
        </p:nvSpPr>
        <p:spPr bwMode="auto">
          <a:xfrm>
            <a:off x="1772064" y="203537"/>
            <a:ext cx="66795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t>Research</a:t>
            </a:r>
          </a:p>
          <a:p>
            <a:pPr algn="ctr">
              <a:spcBef>
                <a:spcPct val="0"/>
              </a:spcBef>
              <a:buFontTx/>
              <a:buNone/>
            </a:pPr>
            <a:r>
              <a:rPr lang="en-US" altLang="en-US" sz="2400" i="1" dirty="0">
                <a:solidFill>
                  <a:srgbClr val="0000FF"/>
                </a:solidFill>
              </a:rPr>
              <a:t>Develop Objectives</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56713C30-9C7B-F25E-0935-2161BC1CA268}"/>
              </a:ext>
            </a:extLst>
          </p:cNvPr>
          <p:cNvSpPr txBox="1">
            <a:spLocks noChangeArrowheads="1"/>
          </p:cNvSpPr>
          <p:nvPr/>
        </p:nvSpPr>
        <p:spPr bwMode="auto">
          <a:xfrm>
            <a:off x="242887" y="1481131"/>
            <a:ext cx="8658225" cy="514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nSpc>
                <a:spcPct val="150000"/>
              </a:lnSpc>
              <a:spcBef>
                <a:spcPct val="0"/>
              </a:spcBef>
              <a:buNone/>
              <a:defRPr/>
            </a:pPr>
            <a:r>
              <a:rPr lang="en-US" altLang="en-US" sz="2400" b="0" dirty="0"/>
              <a:t>Sample inspection objectives:</a:t>
            </a:r>
          </a:p>
          <a:p>
            <a:pPr marL="344488" indent="-344488">
              <a:lnSpc>
                <a:spcPct val="125000"/>
              </a:lnSpc>
              <a:spcBef>
                <a:spcPct val="0"/>
              </a:spcBef>
              <a:defRPr/>
            </a:pPr>
            <a:r>
              <a:rPr lang="en-US" altLang="en-US" sz="2400" b="0" dirty="0"/>
              <a:t>Determine the effectiveness of the division's Sexual Harassment / Assault Response &amp; Prevention (SHARP) training program in accordance with AR 350-1, </a:t>
            </a:r>
            <a:r>
              <a:rPr lang="en-US" altLang="en-US" sz="2400" b="0" u="sng" dirty="0"/>
              <a:t>Army Training and Leader Development</a:t>
            </a:r>
            <a:r>
              <a:rPr lang="en-US" altLang="en-US" sz="2400" b="0" dirty="0"/>
              <a:t>.</a:t>
            </a:r>
          </a:p>
          <a:p>
            <a:pPr algn="ctr">
              <a:lnSpc>
                <a:spcPct val="125000"/>
              </a:lnSpc>
              <a:spcBef>
                <a:spcPct val="0"/>
              </a:spcBef>
              <a:buNone/>
              <a:defRPr/>
            </a:pPr>
            <a:r>
              <a:rPr lang="en-US" altLang="en-US" sz="2400" b="0" dirty="0"/>
              <a:t>OR</a:t>
            </a:r>
          </a:p>
          <a:p>
            <a:pPr marL="344488" indent="-344488">
              <a:lnSpc>
                <a:spcPct val="125000"/>
              </a:lnSpc>
              <a:spcBef>
                <a:spcPct val="0"/>
              </a:spcBef>
              <a:defRPr/>
            </a:pPr>
            <a:r>
              <a:rPr lang="en-US" altLang="en-US" sz="2400" b="0" dirty="0"/>
              <a:t>Determine if units within the division are conducting Sexual Harassment / Assault Response &amp; Prevention (SHARP) training in accordance with AR 350-1, </a:t>
            </a:r>
            <a:r>
              <a:rPr lang="en-US" altLang="en-US" sz="2400" b="0" u="sng" dirty="0"/>
              <a:t>Army Training and Leader Development.</a:t>
            </a:r>
          </a:p>
          <a:p>
            <a:pPr>
              <a:lnSpc>
                <a:spcPct val="125000"/>
              </a:lnSpc>
              <a:spcBef>
                <a:spcPct val="0"/>
              </a:spcBef>
              <a:buNone/>
              <a:defRPr/>
            </a:pPr>
            <a:endParaRPr lang="en-US" altLang="en-US" sz="2000" b="0" u="sng" dirty="0"/>
          </a:p>
        </p:txBody>
      </p:sp>
      <p:sp>
        <p:nvSpPr>
          <p:cNvPr id="2355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8703202-90DD-4D4F-8C8E-AD500B71E206}" type="slidenum">
              <a:rPr lang="en-US" altLang="en-US" sz="1400" smtClean="0"/>
              <a:pPr>
                <a:spcBef>
                  <a:spcPct val="0"/>
                </a:spcBef>
                <a:buFontTx/>
                <a:buNone/>
              </a:pPr>
              <a:t>96</a:t>
            </a:fld>
            <a:endParaRPr lang="en-US" altLang="en-US" sz="1400"/>
          </a:p>
        </p:txBody>
      </p:sp>
      <p:sp>
        <p:nvSpPr>
          <p:cNvPr id="2" name="Text Box 2">
            <a:extLst>
              <a:ext uri="{FF2B5EF4-FFF2-40B4-BE49-F238E27FC236}">
                <a16:creationId xmlns:a16="http://schemas.microsoft.com/office/drawing/2014/main" id="{2CCA811C-5013-2CAA-E9FB-19A71B94C4AD}"/>
              </a:ext>
            </a:extLst>
          </p:cNvPr>
          <p:cNvSpPr txBox="1">
            <a:spLocks noChangeArrowheads="1"/>
          </p:cNvSpPr>
          <p:nvPr/>
        </p:nvSpPr>
        <p:spPr bwMode="auto">
          <a:xfrm>
            <a:off x="1772064" y="203537"/>
            <a:ext cx="66795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t>Research</a:t>
            </a:r>
          </a:p>
          <a:p>
            <a:pPr algn="ctr">
              <a:spcBef>
                <a:spcPct val="0"/>
              </a:spcBef>
              <a:buFontTx/>
              <a:buNone/>
            </a:pPr>
            <a:r>
              <a:rPr lang="en-US" altLang="en-US" sz="2400" i="1" dirty="0">
                <a:solidFill>
                  <a:srgbClr val="0000FF"/>
                </a:solidFill>
              </a:rPr>
              <a:t>Develop Objectives</a:t>
            </a:r>
          </a:p>
        </p:txBody>
      </p:sp>
    </p:spTree>
    <p:extLst>
      <p:ext uri="{BB962C8B-B14F-4D97-AF65-F5344CB8AC3E}">
        <p14:creationId xmlns:p14="http://schemas.microsoft.com/office/powerpoint/2010/main" val="2326648579"/>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381B3435-9873-4285-92EC-087FE2B519D6}" type="slidenum">
              <a:rPr lang="en-US" altLang="en-US" sz="1400" smtClean="0"/>
              <a:pPr>
                <a:spcBef>
                  <a:spcPct val="0"/>
                </a:spcBef>
                <a:buFontTx/>
                <a:buNone/>
              </a:pPr>
              <a:t>97</a:t>
            </a:fld>
            <a:endParaRPr lang="en-US" altLang="en-US" sz="1400"/>
          </a:p>
        </p:txBody>
      </p:sp>
      <p:sp>
        <p:nvSpPr>
          <p:cNvPr id="25603" name="Rectangle 2"/>
          <p:cNvSpPr>
            <a:spLocks noChangeArrowheads="1"/>
          </p:cNvSpPr>
          <p:nvPr/>
        </p:nvSpPr>
        <p:spPr bwMode="auto">
          <a:xfrm>
            <a:off x="669925" y="6256338"/>
            <a:ext cx="18907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900" b="0">
              <a:latin typeface="Times New Roman" panose="02020603050405020304" pitchFamily="18" charset="0"/>
            </a:endParaRPr>
          </a:p>
        </p:txBody>
      </p:sp>
      <p:sp>
        <p:nvSpPr>
          <p:cNvPr id="25604" name="Rectangle 3"/>
          <p:cNvSpPr>
            <a:spLocks noChangeArrowheads="1"/>
          </p:cNvSpPr>
          <p:nvPr/>
        </p:nvSpPr>
        <p:spPr bwMode="auto">
          <a:xfrm>
            <a:off x="3170238" y="6256338"/>
            <a:ext cx="2803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36" tIns="36619" rIns="73236" bIns="36619"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endParaRPr lang="en-US" altLang="en-US" sz="1900" b="0">
              <a:latin typeface="Times New Roman" panose="02020603050405020304" pitchFamily="18" charset="0"/>
            </a:endParaRPr>
          </a:p>
        </p:txBody>
      </p:sp>
      <p:sp>
        <p:nvSpPr>
          <p:cNvPr id="25607" name="Rectangle 1028"/>
          <p:cNvSpPr>
            <a:spLocks noChangeArrowheads="1"/>
          </p:cNvSpPr>
          <p:nvPr/>
        </p:nvSpPr>
        <p:spPr bwMode="auto">
          <a:xfrm>
            <a:off x="533400" y="3051175"/>
            <a:ext cx="1516063" cy="582613"/>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t>RESEARCH</a:t>
            </a:r>
          </a:p>
        </p:txBody>
      </p:sp>
      <p:sp>
        <p:nvSpPr>
          <p:cNvPr id="25608" name="Rectangle 1029"/>
          <p:cNvSpPr>
            <a:spLocks noChangeArrowheads="1"/>
          </p:cNvSpPr>
          <p:nvPr/>
        </p:nvSpPr>
        <p:spPr bwMode="auto">
          <a:xfrm>
            <a:off x="2300288" y="3048000"/>
            <a:ext cx="1289050" cy="587375"/>
          </a:xfrm>
          <a:prstGeom prst="rect">
            <a:avLst/>
          </a:prstGeom>
          <a:solidFill>
            <a:schemeClr val="tx1"/>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i="1">
                <a:solidFill>
                  <a:schemeClr val="bg1"/>
                </a:solidFill>
              </a:rPr>
              <a:t>DEVELOP CONCEPT</a:t>
            </a:r>
          </a:p>
        </p:txBody>
      </p:sp>
      <p:sp>
        <p:nvSpPr>
          <p:cNvPr id="25609" name="Rectangle 1030"/>
          <p:cNvSpPr>
            <a:spLocks noChangeArrowheads="1"/>
          </p:cNvSpPr>
          <p:nvPr/>
        </p:nvSpPr>
        <p:spPr bwMode="auto">
          <a:xfrm>
            <a:off x="4738688" y="3048000"/>
            <a:ext cx="1204912" cy="587375"/>
          </a:xfrm>
          <a:prstGeom prst="rect">
            <a:avLst/>
          </a:prstGeom>
          <a:solidFill>
            <a:srgbClr val="00E266"/>
          </a:solidFill>
          <a:ln w="12700">
            <a:solidFill>
              <a:schemeClr val="tx1"/>
            </a:solidFill>
            <a:miter lim="800000"/>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PLAN IN DETAIL</a:t>
            </a:r>
          </a:p>
        </p:txBody>
      </p:sp>
      <p:sp>
        <p:nvSpPr>
          <p:cNvPr id="25610" name="Rectangle 1031"/>
          <p:cNvSpPr>
            <a:spLocks noChangeArrowheads="1"/>
          </p:cNvSpPr>
          <p:nvPr/>
        </p:nvSpPr>
        <p:spPr bwMode="auto">
          <a:xfrm>
            <a:off x="6356350" y="3055938"/>
            <a:ext cx="1290638" cy="587375"/>
          </a:xfrm>
          <a:prstGeom prst="rect">
            <a:avLst/>
          </a:prstGeom>
          <a:solidFill>
            <a:srgbClr val="00E266"/>
          </a:solidFill>
          <a:ln w="12700">
            <a:solidFill>
              <a:schemeClr val="tx1"/>
            </a:solidFill>
            <a:miter lim="800000"/>
            <a:headEnd/>
            <a:tailEnd/>
          </a:ln>
        </p:spPr>
        <p:txBody>
          <a:bodyPr wrap="none"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50000"/>
              </a:spcBef>
              <a:buFontTx/>
              <a:buNone/>
            </a:pPr>
            <a:r>
              <a:rPr lang="en-US" altLang="en-US" sz="1700">
                <a:solidFill>
                  <a:schemeClr val="tx2"/>
                </a:solidFill>
              </a:rPr>
              <a:t>TRAIN UP</a:t>
            </a:r>
          </a:p>
        </p:txBody>
      </p:sp>
      <p:sp>
        <p:nvSpPr>
          <p:cNvPr id="25611" name="Freeform 1032"/>
          <p:cNvSpPr>
            <a:spLocks/>
          </p:cNvSpPr>
          <p:nvPr/>
        </p:nvSpPr>
        <p:spPr bwMode="auto">
          <a:xfrm>
            <a:off x="3124200" y="3421063"/>
            <a:ext cx="1838325" cy="1285875"/>
          </a:xfrm>
          <a:custGeom>
            <a:avLst/>
            <a:gdLst>
              <a:gd name="T0" fmla="*/ 2147483646 w 1603"/>
              <a:gd name="T1" fmla="*/ 0 h 1048"/>
              <a:gd name="T2" fmla="*/ 0 w 1603"/>
              <a:gd name="T3" fmla="*/ 2147483646 h 1048"/>
              <a:gd name="T4" fmla="*/ 2147483646 w 1603"/>
              <a:gd name="T5" fmla="*/ 2147483646 h 1048"/>
              <a:gd name="T6" fmla="*/ 2147483646 w 1603"/>
              <a:gd name="T7" fmla="*/ 2147483646 h 1048"/>
              <a:gd name="T8" fmla="*/ 2147483646 w 1603"/>
              <a:gd name="T9" fmla="*/ 0 h 1048"/>
              <a:gd name="T10" fmla="*/ 0 60000 65536"/>
              <a:gd name="T11" fmla="*/ 0 60000 65536"/>
              <a:gd name="T12" fmla="*/ 0 60000 65536"/>
              <a:gd name="T13" fmla="*/ 0 60000 65536"/>
              <a:gd name="T14" fmla="*/ 0 60000 65536"/>
              <a:gd name="T15" fmla="*/ 0 w 1603"/>
              <a:gd name="T16" fmla="*/ 0 h 1048"/>
              <a:gd name="T17" fmla="*/ 1603 w 1603"/>
              <a:gd name="T18" fmla="*/ 1048 h 1048"/>
            </a:gdLst>
            <a:ahLst/>
            <a:cxnLst>
              <a:cxn ang="T10">
                <a:pos x="T0" y="T1"/>
              </a:cxn>
              <a:cxn ang="T11">
                <a:pos x="T2" y="T3"/>
              </a:cxn>
              <a:cxn ang="T12">
                <a:pos x="T4" y="T5"/>
              </a:cxn>
              <a:cxn ang="T13">
                <a:pos x="T6" y="T7"/>
              </a:cxn>
              <a:cxn ang="T14">
                <a:pos x="T8" y="T9"/>
              </a:cxn>
            </a:cxnLst>
            <a:rect l="T15" t="T16" r="T17" b="T18"/>
            <a:pathLst>
              <a:path w="1603" h="1048">
                <a:moveTo>
                  <a:pt x="801" y="0"/>
                </a:moveTo>
                <a:lnTo>
                  <a:pt x="0" y="524"/>
                </a:lnTo>
                <a:lnTo>
                  <a:pt x="801" y="1047"/>
                </a:lnTo>
                <a:lnTo>
                  <a:pt x="1602" y="524"/>
                </a:lnTo>
                <a:lnTo>
                  <a:pt x="801" y="0"/>
                </a:lnTo>
              </a:path>
            </a:pathLst>
          </a:custGeom>
          <a:solidFill>
            <a:srgbClr val="00E266"/>
          </a:solidFill>
          <a:ln w="12700" cap="rnd">
            <a:solidFill>
              <a:schemeClr val="tx1"/>
            </a:solidFill>
            <a:round/>
            <a:headEnd/>
            <a:tailEnd/>
          </a:ln>
        </p:spPr>
        <p:txBody>
          <a:bodyPr/>
          <a:lstStyle/>
          <a:p>
            <a:endParaRPr lang="en-US"/>
          </a:p>
        </p:txBody>
      </p:sp>
      <p:sp>
        <p:nvSpPr>
          <p:cNvPr id="25612" name="AutoShape 1033"/>
          <p:cNvSpPr>
            <a:spLocks noChangeArrowheads="1"/>
          </p:cNvSpPr>
          <p:nvPr/>
        </p:nvSpPr>
        <p:spPr bwMode="auto">
          <a:xfrm>
            <a:off x="7256463" y="4191000"/>
            <a:ext cx="1549400" cy="736600"/>
          </a:xfrm>
          <a:prstGeom prst="roundRect">
            <a:avLst>
              <a:gd name="adj" fmla="val 12472"/>
            </a:avLst>
          </a:prstGeom>
          <a:solidFill>
            <a:srgbClr val="00E266"/>
          </a:solidFill>
          <a:ln w="12700">
            <a:solidFill>
              <a:schemeClr val="tx1"/>
            </a:solidFill>
            <a:round/>
            <a:headEnd/>
            <a:tailEnd/>
          </a:ln>
        </p:spPr>
        <p:txBody>
          <a:bodyPr lIns="71974" tIns="35356" rIns="71974" bIns="35356" anchor="ct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PRE-INSPECTION VISITS</a:t>
            </a:r>
          </a:p>
        </p:txBody>
      </p:sp>
      <p:sp>
        <p:nvSpPr>
          <p:cNvPr id="25613" name="Rectangle 1034"/>
          <p:cNvSpPr>
            <a:spLocks noChangeArrowheads="1"/>
          </p:cNvSpPr>
          <p:nvPr/>
        </p:nvSpPr>
        <p:spPr bwMode="auto">
          <a:xfrm>
            <a:off x="3713163" y="3581400"/>
            <a:ext cx="657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CDR</a:t>
            </a:r>
          </a:p>
        </p:txBody>
      </p:sp>
      <p:sp>
        <p:nvSpPr>
          <p:cNvPr id="25614" name="Rectangle 1035"/>
          <p:cNvSpPr>
            <a:spLocks noChangeArrowheads="1"/>
          </p:cNvSpPr>
          <p:nvPr/>
        </p:nvSpPr>
        <p:spPr bwMode="auto">
          <a:xfrm>
            <a:off x="3205163" y="3817938"/>
            <a:ext cx="1673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36" tIns="36619" rIns="73236" bIns="36619">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50000"/>
              </a:spcBef>
              <a:buFontTx/>
              <a:buNone/>
            </a:pPr>
            <a:r>
              <a:rPr lang="en-US" altLang="en-US" sz="1700">
                <a:solidFill>
                  <a:schemeClr val="tx2"/>
                </a:solidFill>
              </a:rPr>
              <a:t>APPROVES CONCEPT</a:t>
            </a:r>
          </a:p>
        </p:txBody>
      </p:sp>
      <p:sp>
        <p:nvSpPr>
          <p:cNvPr id="25615" name="Line 1036"/>
          <p:cNvSpPr>
            <a:spLocks noChangeShapeType="1"/>
          </p:cNvSpPr>
          <p:nvPr/>
        </p:nvSpPr>
        <p:spPr bwMode="auto">
          <a:xfrm>
            <a:off x="3606800" y="3348038"/>
            <a:ext cx="1131888" cy="4762"/>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5616" name="Line 1037"/>
          <p:cNvSpPr>
            <a:spLocks noChangeShapeType="1"/>
          </p:cNvSpPr>
          <p:nvPr/>
        </p:nvSpPr>
        <p:spPr bwMode="auto">
          <a:xfrm flipV="1">
            <a:off x="5943600" y="3362325"/>
            <a:ext cx="400050" cy="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5617" name="Line 1038"/>
          <p:cNvSpPr>
            <a:spLocks noChangeShapeType="1"/>
          </p:cNvSpPr>
          <p:nvPr/>
        </p:nvSpPr>
        <p:spPr bwMode="auto">
          <a:xfrm>
            <a:off x="2049463" y="3341688"/>
            <a:ext cx="247650" cy="635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5618" name="Line 1051"/>
          <p:cNvSpPr>
            <a:spLocks noChangeShapeType="1"/>
          </p:cNvSpPr>
          <p:nvPr/>
        </p:nvSpPr>
        <p:spPr bwMode="auto">
          <a:xfrm>
            <a:off x="8042275" y="3348038"/>
            <a:ext cx="1588" cy="827087"/>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5619" name="Line 1054"/>
          <p:cNvSpPr>
            <a:spLocks noChangeShapeType="1"/>
          </p:cNvSpPr>
          <p:nvPr/>
        </p:nvSpPr>
        <p:spPr bwMode="auto">
          <a:xfrm flipH="1" flipV="1">
            <a:off x="7659688" y="3348038"/>
            <a:ext cx="38258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5620" name="Line 1070"/>
          <p:cNvSpPr>
            <a:spLocks noChangeShapeType="1"/>
          </p:cNvSpPr>
          <p:nvPr/>
        </p:nvSpPr>
        <p:spPr bwMode="auto">
          <a:xfrm flipV="1">
            <a:off x="4049713" y="3341688"/>
            <a:ext cx="0" cy="968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5621" name="TextBox 2"/>
          <p:cNvSpPr txBox="1">
            <a:spLocks noChangeArrowheads="1"/>
          </p:cNvSpPr>
          <p:nvPr/>
        </p:nvSpPr>
        <p:spPr bwMode="auto">
          <a:xfrm>
            <a:off x="1887538" y="3468688"/>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1</a:t>
            </a:r>
          </a:p>
        </p:txBody>
      </p:sp>
      <p:sp>
        <p:nvSpPr>
          <p:cNvPr id="25622" name="TextBox 72"/>
          <p:cNvSpPr txBox="1">
            <a:spLocks noChangeArrowheads="1"/>
          </p:cNvSpPr>
          <p:nvPr/>
        </p:nvSpPr>
        <p:spPr bwMode="auto">
          <a:xfrm>
            <a:off x="3429000" y="3468688"/>
            <a:ext cx="1603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2</a:t>
            </a:r>
          </a:p>
        </p:txBody>
      </p:sp>
      <p:sp>
        <p:nvSpPr>
          <p:cNvPr id="25623" name="TextBox 73"/>
          <p:cNvSpPr txBox="1">
            <a:spLocks noChangeArrowheads="1"/>
          </p:cNvSpPr>
          <p:nvPr/>
        </p:nvSpPr>
        <p:spPr bwMode="auto">
          <a:xfrm>
            <a:off x="4702175" y="3960813"/>
            <a:ext cx="160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3</a:t>
            </a:r>
          </a:p>
        </p:txBody>
      </p:sp>
      <p:sp>
        <p:nvSpPr>
          <p:cNvPr id="25624" name="TextBox 74"/>
          <p:cNvSpPr txBox="1">
            <a:spLocks noChangeArrowheads="1"/>
          </p:cNvSpPr>
          <p:nvPr/>
        </p:nvSpPr>
        <p:spPr bwMode="auto">
          <a:xfrm>
            <a:off x="5780088" y="3482975"/>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4</a:t>
            </a:r>
          </a:p>
        </p:txBody>
      </p:sp>
      <p:sp>
        <p:nvSpPr>
          <p:cNvPr id="25625" name="TextBox 75"/>
          <p:cNvSpPr txBox="1">
            <a:spLocks noChangeArrowheads="1"/>
          </p:cNvSpPr>
          <p:nvPr/>
        </p:nvSpPr>
        <p:spPr bwMode="auto">
          <a:xfrm>
            <a:off x="7485063" y="3481388"/>
            <a:ext cx="1603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5</a:t>
            </a:r>
          </a:p>
        </p:txBody>
      </p:sp>
      <p:sp>
        <p:nvSpPr>
          <p:cNvPr id="25626" name="TextBox 76"/>
          <p:cNvSpPr txBox="1">
            <a:spLocks noChangeArrowheads="1"/>
          </p:cNvSpPr>
          <p:nvPr/>
        </p:nvSpPr>
        <p:spPr bwMode="auto">
          <a:xfrm>
            <a:off x="8621713" y="4756150"/>
            <a:ext cx="160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600">
                <a:latin typeface="Arial Black" panose="020B0A04020102020204" pitchFamily="34" charset="0"/>
              </a:rPr>
              <a:t>6</a:t>
            </a:r>
          </a:p>
        </p:txBody>
      </p:sp>
      <p:sp>
        <p:nvSpPr>
          <p:cNvPr id="25627" name="Rectangle 9"/>
          <p:cNvSpPr>
            <a:spLocks noChangeArrowheads="1"/>
          </p:cNvSpPr>
          <p:nvPr/>
        </p:nvSpPr>
        <p:spPr bwMode="auto">
          <a:xfrm>
            <a:off x="1968500" y="1651000"/>
            <a:ext cx="5346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nchor="ctr"/>
          <a:lstStyle>
            <a:lvl1pPr defTabSz="866775">
              <a:spcBef>
                <a:spcPct val="20000"/>
              </a:spcBef>
              <a:buChar char="•"/>
              <a:defRPr sz="3200" b="1">
                <a:solidFill>
                  <a:schemeClr val="tx1"/>
                </a:solidFill>
                <a:latin typeface="Arial" panose="020B0604020202020204" pitchFamily="34" charset="0"/>
              </a:defRPr>
            </a:lvl1pPr>
            <a:lvl2pPr marL="742950" indent="-285750" defTabSz="866775">
              <a:spcBef>
                <a:spcPct val="20000"/>
              </a:spcBef>
              <a:buChar char="–"/>
              <a:defRPr sz="2800" b="1">
                <a:solidFill>
                  <a:schemeClr val="tx1"/>
                </a:solidFill>
                <a:latin typeface="Arial" panose="020B0604020202020204" pitchFamily="34" charset="0"/>
              </a:defRPr>
            </a:lvl2pPr>
            <a:lvl3pPr marL="1143000" indent="-228600" defTabSz="866775">
              <a:spcBef>
                <a:spcPct val="20000"/>
              </a:spcBef>
              <a:buChar char="•"/>
              <a:defRPr sz="2400" b="1">
                <a:solidFill>
                  <a:schemeClr val="tx1"/>
                </a:solidFill>
                <a:latin typeface="Arial" panose="020B0604020202020204" pitchFamily="34" charset="0"/>
              </a:defRPr>
            </a:lvl3pPr>
            <a:lvl4pPr marL="1600200" indent="-228600" defTabSz="866775">
              <a:spcBef>
                <a:spcPct val="20000"/>
              </a:spcBef>
              <a:buChar char="–"/>
              <a:defRPr sz="2000" b="1">
                <a:solidFill>
                  <a:schemeClr val="tx1"/>
                </a:solidFill>
                <a:latin typeface="Arial" panose="020B0604020202020204" pitchFamily="34" charset="0"/>
              </a:defRPr>
            </a:lvl4pPr>
            <a:lvl5pPr marL="2057400" indent="-228600" defTabSz="866775">
              <a:spcBef>
                <a:spcPct val="20000"/>
              </a:spcBef>
              <a:buChar char="»"/>
              <a:defRPr sz="2000" b="1">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000">
                <a:solidFill>
                  <a:schemeClr val="tx2"/>
                </a:solidFill>
              </a:rPr>
              <a:t>Phase One: The Preparation Phase</a:t>
            </a:r>
          </a:p>
        </p:txBody>
      </p:sp>
      <p:sp>
        <p:nvSpPr>
          <p:cNvPr id="25628" name="Text Box 19"/>
          <p:cNvSpPr txBox="1">
            <a:spLocks noChangeArrowheads="1"/>
          </p:cNvSpPr>
          <p:nvPr/>
        </p:nvSpPr>
        <p:spPr bwMode="auto">
          <a:xfrm>
            <a:off x="1974850" y="654050"/>
            <a:ext cx="556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The Inspections Process</a:t>
            </a:r>
          </a:p>
        </p:txBody>
      </p:sp>
      <p:sp>
        <p:nvSpPr>
          <p:cNvPr id="2" name="Text Box 3">
            <a:extLst>
              <a:ext uri="{FF2B5EF4-FFF2-40B4-BE49-F238E27FC236}">
                <a16:creationId xmlns:a16="http://schemas.microsoft.com/office/drawing/2014/main" id="{33554063-336A-BBCF-ECF9-CD0D11A21497}"/>
              </a:ext>
            </a:extLst>
          </p:cNvPr>
          <p:cNvSpPr txBox="1">
            <a:spLocks noChangeArrowheads="1"/>
          </p:cNvSpPr>
          <p:nvPr/>
        </p:nvSpPr>
        <p:spPr bwMode="auto">
          <a:xfrm>
            <a:off x="2897727" y="6059487"/>
            <a:ext cx="6164775"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27" tIns="45457" rIns="87127" bIns="45457">
            <a:spAutoFit/>
          </a:bodyPr>
          <a:lstStyle>
            <a:lvl1pPr defTabSz="727075">
              <a:spcBef>
                <a:spcPct val="20000"/>
              </a:spcBef>
              <a:buChar char="•"/>
              <a:defRPr sz="3200" b="1">
                <a:solidFill>
                  <a:schemeClr val="tx1"/>
                </a:solidFill>
                <a:latin typeface="Arial" panose="020B0604020202020204" pitchFamily="34" charset="0"/>
              </a:defRPr>
            </a:lvl1pPr>
            <a:lvl2pPr marL="742950" indent="-285750" defTabSz="727075">
              <a:spcBef>
                <a:spcPct val="20000"/>
              </a:spcBef>
              <a:buChar char="–"/>
              <a:defRPr sz="2800" b="1">
                <a:solidFill>
                  <a:schemeClr val="tx1"/>
                </a:solidFill>
                <a:latin typeface="Arial" panose="020B0604020202020204" pitchFamily="34" charset="0"/>
              </a:defRPr>
            </a:lvl2pPr>
            <a:lvl3pPr marL="1143000" indent="-228600" defTabSz="727075">
              <a:spcBef>
                <a:spcPct val="20000"/>
              </a:spcBef>
              <a:buChar char="•"/>
              <a:defRPr sz="2400" b="1">
                <a:solidFill>
                  <a:schemeClr val="tx1"/>
                </a:solidFill>
                <a:latin typeface="Arial" panose="020B0604020202020204" pitchFamily="34" charset="0"/>
              </a:defRPr>
            </a:lvl3pPr>
            <a:lvl4pPr marL="1600200" indent="-228600" defTabSz="727075">
              <a:spcBef>
                <a:spcPct val="20000"/>
              </a:spcBef>
              <a:buChar char="–"/>
              <a:defRPr sz="2000" b="1">
                <a:solidFill>
                  <a:schemeClr val="tx1"/>
                </a:solidFill>
                <a:latin typeface="Arial" panose="020B0604020202020204" pitchFamily="34" charset="0"/>
              </a:defRPr>
            </a:lvl4pPr>
            <a:lvl5pPr marL="2057400" indent="-228600" defTabSz="727075">
              <a:spcBef>
                <a:spcPct val="20000"/>
              </a:spcBef>
              <a:buChar char="»"/>
              <a:defRPr sz="2000" b="1">
                <a:solidFill>
                  <a:schemeClr val="tx1"/>
                </a:solidFill>
                <a:latin typeface="Arial" panose="020B0604020202020204" pitchFamily="34" charset="0"/>
              </a:defRPr>
            </a:lvl5pPr>
            <a:lvl6pPr marL="25146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727075"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87000"/>
              </a:lnSpc>
              <a:spcBef>
                <a:spcPct val="0"/>
              </a:spcBef>
              <a:buFontTx/>
              <a:buNone/>
            </a:pPr>
            <a:r>
              <a:rPr lang="en-US" altLang="en-US" sz="1800" u="sng" dirty="0">
                <a:solidFill>
                  <a:srgbClr val="00B050"/>
                </a:solidFill>
              </a:rPr>
              <a:t>The Inspections Guide</a:t>
            </a:r>
            <a:r>
              <a:rPr lang="en-US" altLang="en-US" sz="1800" dirty="0">
                <a:solidFill>
                  <a:srgbClr val="00B050"/>
                </a:solidFill>
              </a:rPr>
              <a:t> (Sect 4-2, pages 4-2-8 to 4-2-10)</a:t>
            </a:r>
          </a:p>
        </p:txBody>
      </p:sp>
    </p:spTree>
  </p:cSld>
  <p:clrMapOvr>
    <a:masterClrMapping/>
  </p:clrMapOvr>
  <p:transition>
    <p:pull/>
    <p:sndAc>
      <p:endSnd/>
    </p:sndAc>
  </p:transition>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1B5E90F-2057-4D58-B97F-CDB956E24476}" type="slidenum">
              <a:rPr lang="en-US" altLang="en-US" sz="1400" smtClean="0"/>
              <a:pPr>
                <a:spcBef>
                  <a:spcPct val="0"/>
                </a:spcBef>
                <a:buFontTx/>
                <a:buNone/>
              </a:pPr>
              <a:t>98</a:t>
            </a:fld>
            <a:endParaRPr lang="en-US" altLang="en-US" sz="1400"/>
          </a:p>
        </p:txBody>
      </p:sp>
      <p:sp>
        <p:nvSpPr>
          <p:cNvPr id="27651" name="Text Box 2"/>
          <p:cNvSpPr txBox="1">
            <a:spLocks noChangeArrowheads="1"/>
          </p:cNvSpPr>
          <p:nvPr/>
        </p:nvSpPr>
        <p:spPr bwMode="auto">
          <a:xfrm>
            <a:off x="2171700" y="730250"/>
            <a:ext cx="473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a:t>Develop the Concept</a:t>
            </a:r>
          </a:p>
        </p:txBody>
      </p:sp>
      <p:sp>
        <p:nvSpPr>
          <p:cNvPr id="27652" name="Text Box 3"/>
          <p:cNvSpPr txBox="1">
            <a:spLocks noChangeArrowheads="1"/>
          </p:cNvSpPr>
          <p:nvPr/>
        </p:nvSpPr>
        <p:spPr bwMode="auto">
          <a:xfrm>
            <a:off x="533400" y="1828800"/>
            <a:ext cx="80168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342900" indent="-342900">
              <a:spcBef>
                <a:spcPct val="0"/>
              </a:spcBef>
            </a:pPr>
            <a:r>
              <a:rPr lang="en-US" altLang="en-US" sz="2400" b="0" dirty="0"/>
              <a:t>The concept is the blueprint for your inspection and forms the basis of your concept-approval briefing </a:t>
            </a:r>
          </a:p>
          <a:p>
            <a:pPr marL="342900" indent="-342900">
              <a:spcBef>
                <a:spcPct val="0"/>
              </a:spcBef>
            </a:pPr>
            <a:endParaRPr lang="en-US" altLang="en-US" sz="2400" b="0" dirty="0"/>
          </a:p>
          <a:p>
            <a:pPr marL="342900" indent="-342900">
              <a:spcBef>
                <a:spcPct val="0"/>
              </a:spcBef>
            </a:pPr>
            <a:r>
              <a:rPr lang="en-US" altLang="en-US" sz="2400" b="0" dirty="0"/>
              <a:t>The concept is a general plan that outlines how the inspection team plans to accomplish the inspection </a:t>
            </a:r>
          </a:p>
          <a:p>
            <a:pPr marL="342900" indent="-342900">
              <a:spcBef>
                <a:spcPct val="0"/>
              </a:spcBef>
            </a:pPr>
            <a:endParaRPr lang="en-US" altLang="en-US" sz="2400" b="0" dirty="0"/>
          </a:p>
          <a:p>
            <a:pPr marL="342900" indent="-342900">
              <a:spcBef>
                <a:spcPct val="0"/>
              </a:spcBef>
            </a:pPr>
            <a:r>
              <a:rPr lang="en-US" altLang="en-US" sz="2400" b="0" dirty="0"/>
              <a:t>The </a:t>
            </a:r>
            <a:r>
              <a:rPr lang="en-US" altLang="en-US" sz="2400" b="0" dirty="0">
                <a:solidFill>
                  <a:srgbClr val="0000FF"/>
                </a:solidFill>
              </a:rPr>
              <a:t>physical output</a:t>
            </a:r>
            <a:r>
              <a:rPr lang="en-US" altLang="en-US" sz="2400" b="0" dirty="0"/>
              <a:t> of this step is a </a:t>
            </a:r>
            <a:r>
              <a:rPr lang="en-US" altLang="en-US" sz="2400" b="0" dirty="0">
                <a:solidFill>
                  <a:srgbClr val="FF0000"/>
                </a:solidFill>
              </a:rPr>
              <a:t>memorandum or </a:t>
            </a:r>
            <a:r>
              <a:rPr lang="en-US" altLang="en-US" sz="2400" b="0" dirty="0"/>
              <a:t>a </a:t>
            </a:r>
            <a:r>
              <a:rPr lang="en-US" altLang="en-US" sz="2400" b="0" dirty="0">
                <a:solidFill>
                  <a:srgbClr val="FF0000"/>
                </a:solidFill>
              </a:rPr>
              <a:t>slide briefing </a:t>
            </a:r>
            <a:r>
              <a:rPr lang="en-US" altLang="en-US" sz="2400" b="0" dirty="0"/>
              <a:t>(or both)</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5B493CFE-3AD1-493D-B28B-7ABD7F4A38FF}" type="slidenum">
              <a:rPr lang="en-US" altLang="en-US" sz="1400" smtClean="0"/>
              <a:pPr>
                <a:spcBef>
                  <a:spcPct val="0"/>
                </a:spcBef>
                <a:buFontTx/>
                <a:buNone/>
              </a:pPr>
              <a:t>99</a:t>
            </a:fld>
            <a:endParaRPr lang="en-US" altLang="en-US" sz="1400"/>
          </a:p>
        </p:txBody>
      </p:sp>
      <p:sp>
        <p:nvSpPr>
          <p:cNvPr id="29699" name="Text Box 2"/>
          <p:cNvSpPr txBox="1">
            <a:spLocks noChangeArrowheads="1"/>
          </p:cNvSpPr>
          <p:nvPr/>
        </p:nvSpPr>
        <p:spPr bwMode="auto">
          <a:xfrm>
            <a:off x="2149242" y="381000"/>
            <a:ext cx="47756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3600" dirty="0"/>
              <a:t>Develop the Concept</a:t>
            </a:r>
          </a:p>
        </p:txBody>
      </p:sp>
      <p:sp>
        <p:nvSpPr>
          <p:cNvPr id="29700" name="Text Box 3"/>
          <p:cNvSpPr txBox="1">
            <a:spLocks noChangeArrowheads="1"/>
          </p:cNvSpPr>
          <p:nvPr/>
        </p:nvSpPr>
        <p:spPr bwMode="auto">
          <a:xfrm>
            <a:off x="384175" y="1701285"/>
            <a:ext cx="8305800" cy="481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spcAft>
                <a:spcPts val="1000"/>
              </a:spcAft>
              <a:buFontTx/>
              <a:buNone/>
            </a:pPr>
            <a:r>
              <a:rPr lang="en-US" altLang="en-US" sz="2000" b="0" dirty="0"/>
              <a:t>The inspection concept must have – at a minimum – the following items:</a:t>
            </a:r>
          </a:p>
          <a:p>
            <a:pPr marL="511175" indent="-336550">
              <a:spcBef>
                <a:spcPct val="0"/>
              </a:spcBef>
              <a:spcAft>
                <a:spcPts val="1000"/>
              </a:spcAft>
            </a:pPr>
            <a:r>
              <a:rPr lang="en-US" altLang="en-US" sz="2000" b="0" u="sng" dirty="0">
                <a:solidFill>
                  <a:srgbClr val="0000FF"/>
                </a:solidFill>
              </a:rPr>
              <a:t>Inspection Purpose</a:t>
            </a:r>
            <a:r>
              <a:rPr lang="en-US" altLang="en-US" sz="2000" b="0" dirty="0"/>
              <a:t> (from the Research step)</a:t>
            </a:r>
          </a:p>
          <a:p>
            <a:pPr marL="511175" indent="-336550">
              <a:spcBef>
                <a:spcPct val="0"/>
              </a:spcBef>
              <a:spcAft>
                <a:spcPts val="1000"/>
              </a:spcAft>
            </a:pPr>
            <a:r>
              <a:rPr lang="en-US" altLang="en-US" sz="2000" b="0" u="sng" dirty="0">
                <a:solidFill>
                  <a:srgbClr val="0000FF"/>
                </a:solidFill>
              </a:rPr>
              <a:t>Inspection Objectives</a:t>
            </a:r>
            <a:r>
              <a:rPr lang="en-US" altLang="en-US" sz="2000" b="0" dirty="0"/>
              <a:t> (from the Research step)</a:t>
            </a:r>
          </a:p>
          <a:p>
            <a:pPr marL="511175" indent="-336550">
              <a:spcBef>
                <a:spcPct val="0"/>
              </a:spcBef>
              <a:spcAft>
                <a:spcPts val="1000"/>
              </a:spcAft>
            </a:pPr>
            <a:r>
              <a:rPr lang="en-US" altLang="en-US" sz="2000" b="0" u="sng" dirty="0">
                <a:solidFill>
                  <a:srgbClr val="0000FF"/>
                </a:solidFill>
              </a:rPr>
              <a:t>Scope of the Inspection</a:t>
            </a:r>
            <a:r>
              <a:rPr lang="en-US" altLang="en-US" sz="2000" b="0" dirty="0"/>
              <a:t> (describes the unit types and sampling size; the team’s organization, number of IGs / augmentees / SMEs)</a:t>
            </a:r>
          </a:p>
          <a:p>
            <a:pPr marL="511175" indent="-336550">
              <a:spcBef>
                <a:spcPct val="0"/>
              </a:spcBef>
              <a:spcAft>
                <a:spcPts val="1000"/>
              </a:spcAft>
            </a:pPr>
            <a:r>
              <a:rPr lang="en-US" altLang="en-US" sz="2000" b="0" u="sng" dirty="0">
                <a:solidFill>
                  <a:srgbClr val="0000FF"/>
                </a:solidFill>
              </a:rPr>
              <a:t>Focus</a:t>
            </a:r>
            <a:r>
              <a:rPr lang="en-US" altLang="en-US" sz="2000" b="0" dirty="0">
                <a:solidFill>
                  <a:srgbClr val="FF3300"/>
                </a:solidFill>
              </a:rPr>
              <a:t> </a:t>
            </a:r>
            <a:r>
              <a:rPr lang="en-US" altLang="en-US" sz="2000" b="0" dirty="0"/>
              <a:t>(a “general” or “special” inspection)</a:t>
            </a:r>
          </a:p>
          <a:p>
            <a:pPr marL="511175" indent="-336550">
              <a:spcBef>
                <a:spcPct val="0"/>
              </a:spcBef>
              <a:spcAft>
                <a:spcPts val="1000"/>
              </a:spcAft>
            </a:pPr>
            <a:r>
              <a:rPr lang="en-US" altLang="en-US" sz="2000" b="0" u="sng" dirty="0">
                <a:solidFill>
                  <a:srgbClr val="0000FF"/>
                </a:solidFill>
              </a:rPr>
              <a:t>Timing of Feedback</a:t>
            </a:r>
            <a:r>
              <a:rPr lang="en-US" altLang="en-US" sz="2000" b="0" dirty="0"/>
              <a:t> (explains when the commander can expect to receive feedback on the inspection)</a:t>
            </a:r>
          </a:p>
          <a:p>
            <a:pPr marL="511175" indent="-336550">
              <a:spcBef>
                <a:spcPct val="0"/>
              </a:spcBef>
              <a:spcAft>
                <a:spcPts val="1000"/>
              </a:spcAft>
            </a:pPr>
            <a:r>
              <a:rPr lang="en-US" altLang="en-US" sz="2000" b="0" u="sng" dirty="0">
                <a:solidFill>
                  <a:srgbClr val="0000FF"/>
                </a:solidFill>
              </a:rPr>
              <a:t>Timeline</a:t>
            </a:r>
            <a:r>
              <a:rPr lang="en-US" altLang="en-US" sz="2000" b="0" dirty="0">
                <a:solidFill>
                  <a:srgbClr val="FF3300"/>
                </a:solidFill>
              </a:rPr>
              <a:t> </a:t>
            </a:r>
            <a:r>
              <a:rPr lang="en-US" altLang="en-US" sz="2000" b="0" dirty="0"/>
              <a:t>(outlines the key milestone dates)</a:t>
            </a:r>
          </a:p>
          <a:p>
            <a:pPr marL="511175" indent="-336550">
              <a:spcBef>
                <a:spcPct val="0"/>
              </a:spcBef>
              <a:spcAft>
                <a:spcPts val="1000"/>
              </a:spcAft>
            </a:pPr>
            <a:r>
              <a:rPr lang="en-US" altLang="en-US" sz="2000" b="0" u="sng" dirty="0">
                <a:solidFill>
                  <a:srgbClr val="0000FF"/>
                </a:solidFill>
              </a:rPr>
              <a:t>Notification</a:t>
            </a:r>
            <a:r>
              <a:rPr lang="en-US" altLang="en-US" sz="2000" b="0" dirty="0">
                <a:solidFill>
                  <a:srgbClr val="FF3300"/>
                </a:solidFill>
              </a:rPr>
              <a:t> </a:t>
            </a:r>
            <a:r>
              <a:rPr lang="en-US" altLang="en-US" sz="2000" b="0" dirty="0"/>
              <a:t>(explains how the team plans to notify the inspected units – announced or unannounced </a:t>
            </a:r>
            <a:r>
              <a:rPr lang="en-US" altLang="en-US" sz="2000" b="0" dirty="0">
                <a:solidFill>
                  <a:srgbClr val="0000FF"/>
                </a:solidFill>
              </a:rPr>
              <a:t>(not recommended)</a:t>
            </a:r>
            <a:r>
              <a:rPr lang="en-US" altLang="en-US" sz="2000" b="0" dirty="0"/>
              <a:t>)</a:t>
            </a:r>
          </a:p>
          <a:p>
            <a:pPr>
              <a:spcBef>
                <a:spcPct val="0"/>
              </a:spcBef>
              <a:spcAft>
                <a:spcPts val="1000"/>
              </a:spcAft>
              <a:buFontTx/>
              <a:buNone/>
            </a:pPr>
            <a:endParaRPr lang="en-US" altLang="en-US" sz="2000" b="0" dirty="0"/>
          </a:p>
        </p:txBody>
      </p:sp>
    </p:spTree>
  </p:cSld>
  <p:clrMapOvr>
    <a:masterClrMapping/>
  </p:clrMapOvr>
  <p:transition/>
</p:sld>
</file>

<file path=ppt/theme/theme1.xml><?xml version="1.0" encoding="utf-8"?>
<a:theme xmlns:a="http://schemas.openxmlformats.org/drawingml/2006/main" name="TIGU Chart Template">
  <a:themeElements>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TIGU Cha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C:\Documents and Settings\rusieckism\Local Settings\Temporary Internet Files\OLKA\TIGU Chart Template.pot</Template>
  <TotalTime>36607</TotalTime>
  <Pages>9</Pages>
  <Words>17861</Words>
  <Application>Microsoft Office PowerPoint</Application>
  <PresentationFormat>On-screen Show (4:3)</PresentationFormat>
  <Paragraphs>2906</Paragraphs>
  <Slides>222</Slides>
  <Notes>217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222</vt:i4>
      </vt:variant>
    </vt:vector>
  </HeadingPairs>
  <TitlesOfParts>
    <vt:vector size="232" baseType="lpstr">
      <vt:lpstr>Arial</vt:lpstr>
      <vt:lpstr>Arial Black</vt:lpstr>
      <vt:lpstr>Calibri</vt:lpstr>
      <vt:lpstr>Courier</vt:lpstr>
      <vt:lpstr>Tempus Sans ITC</vt:lpstr>
      <vt:lpstr>Times New Roman</vt:lpstr>
      <vt:lpstr>Wingdings</vt:lpstr>
      <vt:lpstr>TIGU Chart Template</vt:lpstr>
      <vt:lpstr>ClipArt</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and Environmental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Inspections Process Phase One: The Preparation Phase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VISIT UNITS</vt:lpstr>
      <vt:lpstr>PowerPoint Presentation</vt:lpstr>
      <vt:lpstr>PowerPoint Presentation</vt:lpstr>
      <vt:lpstr>PowerPoint Presentation</vt:lpstr>
      <vt:lpstr>PowerPoint Presentation</vt:lpstr>
      <vt:lpstr>PowerPoint Presentation</vt:lpstr>
      <vt:lpstr>PowerPoint Presentation</vt:lpstr>
      <vt:lpstr>UPDATE COMMANDER</vt:lpstr>
      <vt:lpstr>PowerPoint Presentation</vt:lpstr>
      <vt:lpstr>UPDATE COMMANDER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 COMMANDER</vt:lpstr>
      <vt:lpstr>PowerPoint Presentation</vt:lpstr>
      <vt:lpstr>UPDATE COMMANDER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Inspection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Compressed IG Inspection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SAIG-TR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Inspections Process</dc:title>
  <dc:creator>Croley, Stephen W LTC MIL USA USAIGNET</dc:creator>
  <cp:lastModifiedBy>Siegert, Jennifer L LTC USARMY HQDA OTIG (USA)</cp:lastModifiedBy>
  <cp:revision>845</cp:revision>
  <cp:lastPrinted>2025-01-23T14:14:56Z</cp:lastPrinted>
  <dcterms:created xsi:type="dcterms:W3CDTF">2003-07-07T13:50:53Z</dcterms:created>
  <dcterms:modified xsi:type="dcterms:W3CDTF">2025-02-28T20:11:14Z</dcterms:modified>
</cp:coreProperties>
</file>